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6" d="100"/>
          <a:sy n="66" d="100"/>
        </p:scale>
        <p:origin x="1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3ADD2E-1BFC-4ACA-82C0-2C0BDFF9476D}" type="datetimeFigureOut">
              <a:rPr lang="en-IN" smtClean="0"/>
              <a:t>20-06-2023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7E6487-5D7D-45D7-8A68-A337E3872138}" type="slidenum">
              <a:rPr lang="en-IN" smtClean="0"/>
              <a:t>‹#›</a:t>
            </a:fld>
            <a:endParaRPr lang="en-IN"/>
          </a:p>
        </p:txBody>
      </p:sp>
    </p:spTree>
    <p:extLst>
      <p:ext uri="{BB962C8B-B14F-4D97-AF65-F5344CB8AC3E}">
        <p14:creationId xmlns:p14="http://schemas.microsoft.com/office/powerpoint/2010/main" val="3892885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3ADD2E-1BFC-4ACA-82C0-2C0BDFF9476D}" type="datetimeFigureOut">
              <a:rPr lang="en-IN" smtClean="0"/>
              <a:t>20-06-2023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7E6487-5D7D-45D7-8A68-A337E3872138}" type="slidenum">
              <a:rPr lang="en-IN" smtClean="0"/>
              <a:t>‹#›</a:t>
            </a:fld>
            <a:endParaRPr lang="en-IN"/>
          </a:p>
        </p:txBody>
      </p:sp>
    </p:spTree>
    <p:extLst>
      <p:ext uri="{BB962C8B-B14F-4D97-AF65-F5344CB8AC3E}">
        <p14:creationId xmlns:p14="http://schemas.microsoft.com/office/powerpoint/2010/main" val="1416636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3ADD2E-1BFC-4ACA-82C0-2C0BDFF9476D}" type="datetimeFigureOut">
              <a:rPr lang="en-IN" smtClean="0"/>
              <a:t>20-06-2023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7E6487-5D7D-45D7-8A68-A337E3872138}" type="slidenum">
              <a:rPr lang="en-IN" smtClean="0"/>
              <a:t>‹#›</a:t>
            </a:fld>
            <a:endParaRPr lang="en-IN"/>
          </a:p>
        </p:txBody>
      </p:sp>
    </p:spTree>
    <p:extLst>
      <p:ext uri="{BB962C8B-B14F-4D97-AF65-F5344CB8AC3E}">
        <p14:creationId xmlns:p14="http://schemas.microsoft.com/office/powerpoint/2010/main" val="2496149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3ADD2E-1BFC-4ACA-82C0-2C0BDFF9476D}" type="datetimeFigureOut">
              <a:rPr lang="en-IN" smtClean="0"/>
              <a:t>20-06-2023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7E6487-5D7D-45D7-8A68-A337E3872138}" type="slidenum">
              <a:rPr lang="en-IN" smtClean="0"/>
              <a:t>‹#›</a:t>
            </a:fld>
            <a:endParaRPr lang="en-IN"/>
          </a:p>
        </p:txBody>
      </p:sp>
    </p:spTree>
    <p:extLst>
      <p:ext uri="{BB962C8B-B14F-4D97-AF65-F5344CB8AC3E}">
        <p14:creationId xmlns:p14="http://schemas.microsoft.com/office/powerpoint/2010/main" val="3608840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3ADD2E-1BFC-4ACA-82C0-2C0BDFF9476D}" type="datetimeFigureOut">
              <a:rPr lang="en-IN" smtClean="0"/>
              <a:t>20-06-2023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7E6487-5D7D-45D7-8A68-A337E3872138}" type="slidenum">
              <a:rPr lang="en-IN" smtClean="0"/>
              <a:t>‹#›</a:t>
            </a:fld>
            <a:endParaRPr lang="en-IN"/>
          </a:p>
        </p:txBody>
      </p:sp>
    </p:spTree>
    <p:extLst>
      <p:ext uri="{BB962C8B-B14F-4D97-AF65-F5344CB8AC3E}">
        <p14:creationId xmlns:p14="http://schemas.microsoft.com/office/powerpoint/2010/main" val="2086794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3ADD2E-1BFC-4ACA-82C0-2C0BDFF9476D}" type="datetimeFigureOut">
              <a:rPr lang="en-IN" smtClean="0"/>
              <a:t>20-06-2023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7E6487-5D7D-45D7-8A68-A337E3872138}" type="slidenum">
              <a:rPr lang="en-IN" smtClean="0"/>
              <a:t>‹#›</a:t>
            </a:fld>
            <a:endParaRPr lang="en-IN"/>
          </a:p>
        </p:txBody>
      </p:sp>
    </p:spTree>
    <p:extLst>
      <p:ext uri="{BB962C8B-B14F-4D97-AF65-F5344CB8AC3E}">
        <p14:creationId xmlns:p14="http://schemas.microsoft.com/office/powerpoint/2010/main" val="1702406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3ADD2E-1BFC-4ACA-82C0-2C0BDFF9476D}" type="datetimeFigureOut">
              <a:rPr lang="en-IN" smtClean="0"/>
              <a:t>20-06-2023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7E6487-5D7D-45D7-8A68-A337E3872138}" type="slidenum">
              <a:rPr lang="en-IN" smtClean="0"/>
              <a:t>‹#›</a:t>
            </a:fld>
            <a:endParaRPr lang="en-IN"/>
          </a:p>
        </p:txBody>
      </p:sp>
    </p:spTree>
    <p:extLst>
      <p:ext uri="{BB962C8B-B14F-4D97-AF65-F5344CB8AC3E}">
        <p14:creationId xmlns:p14="http://schemas.microsoft.com/office/powerpoint/2010/main" val="379319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3ADD2E-1BFC-4ACA-82C0-2C0BDFF9476D}" type="datetimeFigureOut">
              <a:rPr lang="en-IN" smtClean="0"/>
              <a:t>20-06-2023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7E6487-5D7D-45D7-8A68-A337E3872138}" type="slidenum">
              <a:rPr lang="en-IN" smtClean="0"/>
              <a:t>‹#›</a:t>
            </a:fld>
            <a:endParaRPr lang="en-IN"/>
          </a:p>
        </p:txBody>
      </p:sp>
    </p:spTree>
    <p:extLst>
      <p:ext uri="{BB962C8B-B14F-4D97-AF65-F5344CB8AC3E}">
        <p14:creationId xmlns:p14="http://schemas.microsoft.com/office/powerpoint/2010/main" val="3660043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3ADD2E-1BFC-4ACA-82C0-2C0BDFF9476D}" type="datetimeFigureOut">
              <a:rPr lang="en-IN" smtClean="0"/>
              <a:t>20-06-2023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87E6487-5D7D-45D7-8A68-A337E3872138}" type="slidenum">
              <a:rPr lang="en-IN" smtClean="0"/>
              <a:t>‹#›</a:t>
            </a:fld>
            <a:endParaRPr lang="en-IN"/>
          </a:p>
        </p:txBody>
      </p:sp>
    </p:spTree>
    <p:extLst>
      <p:ext uri="{BB962C8B-B14F-4D97-AF65-F5344CB8AC3E}">
        <p14:creationId xmlns:p14="http://schemas.microsoft.com/office/powerpoint/2010/main" val="2644580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3ADD2E-1BFC-4ACA-82C0-2C0BDFF9476D}" type="datetimeFigureOut">
              <a:rPr lang="en-IN" smtClean="0"/>
              <a:t>20-06-2023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7E6487-5D7D-45D7-8A68-A337E3872138}" type="slidenum">
              <a:rPr lang="en-IN" smtClean="0"/>
              <a:t>‹#›</a:t>
            </a:fld>
            <a:endParaRPr lang="en-IN"/>
          </a:p>
        </p:txBody>
      </p:sp>
    </p:spTree>
    <p:extLst>
      <p:ext uri="{BB962C8B-B14F-4D97-AF65-F5344CB8AC3E}">
        <p14:creationId xmlns:p14="http://schemas.microsoft.com/office/powerpoint/2010/main" val="859037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3ADD2E-1BFC-4ACA-82C0-2C0BDFF9476D}" type="datetimeFigureOut">
              <a:rPr lang="en-IN" smtClean="0"/>
              <a:t>20-06-2023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7E6487-5D7D-45D7-8A68-A337E3872138}" type="slidenum">
              <a:rPr lang="en-IN" smtClean="0"/>
              <a:t>‹#›</a:t>
            </a:fld>
            <a:endParaRPr lang="en-IN"/>
          </a:p>
        </p:txBody>
      </p:sp>
    </p:spTree>
    <p:extLst>
      <p:ext uri="{BB962C8B-B14F-4D97-AF65-F5344CB8AC3E}">
        <p14:creationId xmlns:p14="http://schemas.microsoft.com/office/powerpoint/2010/main" val="2954504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ADD2E-1BFC-4ACA-82C0-2C0BDFF9476D}" type="datetimeFigureOut">
              <a:rPr lang="en-IN" smtClean="0"/>
              <a:t>20-06-2023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7E6487-5D7D-45D7-8A68-A337E3872138}" type="slidenum">
              <a:rPr lang="en-IN" smtClean="0"/>
              <a:t>‹#›</a:t>
            </a:fld>
            <a:endParaRPr lang="en-IN"/>
          </a:p>
        </p:txBody>
      </p:sp>
    </p:spTree>
    <p:extLst>
      <p:ext uri="{BB962C8B-B14F-4D97-AF65-F5344CB8AC3E}">
        <p14:creationId xmlns:p14="http://schemas.microsoft.com/office/powerpoint/2010/main" val="403329389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84AC4-8160-4D60-D4C1-1F3B05004828}"/>
              </a:ext>
            </a:extLst>
          </p:cNvPr>
          <p:cNvSpPr>
            <a:spLocks noGrp="1"/>
          </p:cNvSpPr>
          <p:nvPr>
            <p:ph type="ctrTitle"/>
          </p:nvPr>
        </p:nvSpPr>
        <p:spPr>
          <a:xfrm>
            <a:off x="1205346" y="1600200"/>
            <a:ext cx="6276109" cy="817273"/>
          </a:xfrm>
        </p:spPr>
        <p:txBody>
          <a:bodyPr>
            <a:normAutofit fontScale="90000"/>
          </a:bodyPr>
          <a:lstStyle/>
          <a:p>
            <a:r>
              <a:rPr lang="en-US" dirty="0"/>
              <a:t>Problem Statement:</a:t>
            </a:r>
            <a:endParaRPr lang="en-IN" dirty="0"/>
          </a:p>
        </p:txBody>
      </p:sp>
      <p:sp>
        <p:nvSpPr>
          <p:cNvPr id="3" name="Subtitle 2">
            <a:extLst>
              <a:ext uri="{FF2B5EF4-FFF2-40B4-BE49-F238E27FC236}">
                <a16:creationId xmlns:a16="http://schemas.microsoft.com/office/drawing/2014/main" id="{845AF5C6-FCA7-F0F3-6D0A-7FC78D084267}"/>
              </a:ext>
            </a:extLst>
          </p:cNvPr>
          <p:cNvSpPr>
            <a:spLocks noGrp="1"/>
          </p:cNvSpPr>
          <p:nvPr>
            <p:ph type="subTitle" idx="1"/>
          </p:nvPr>
        </p:nvSpPr>
        <p:spPr>
          <a:xfrm>
            <a:off x="1211284" y="2615870"/>
            <a:ext cx="10155382" cy="2951018"/>
          </a:xfrm>
        </p:spPr>
        <p:txBody>
          <a:bodyPr>
            <a:normAutofit/>
          </a:bodyPr>
          <a:lstStyle/>
          <a:p>
            <a:r>
              <a:rPr lang="en-IN" sz="2800" kern="100" dirty="0">
                <a:effectLst/>
                <a:latin typeface="Calibri" panose="020F0502020204030204" pitchFamily="34" charset="0"/>
                <a:ea typeface="Calibri" panose="020F0502020204030204" pitchFamily="34" charset="0"/>
                <a:cs typeface="Times New Roman" panose="02020603050405020304" pitchFamily="18" charset="0"/>
              </a:rPr>
              <a:t>Develop a transaction monitoring system that can identify and block transactions that violate provided rules. The system should be able to </a:t>
            </a:r>
            <a:r>
              <a:rPr lang="en-IN" sz="2800" kern="100" dirty="0" err="1">
                <a:effectLst/>
                <a:latin typeface="Calibri" panose="020F0502020204030204" pitchFamily="34" charset="0"/>
                <a:ea typeface="Calibri" panose="020F0502020204030204" pitchFamily="34" charset="0"/>
                <a:cs typeface="Times New Roman" panose="02020603050405020304" pitchFamily="18" charset="0"/>
              </a:rPr>
              <a:t>analize</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transaction data for 1-2 customers and determine if any of the transactions breach the specified rules. Violating transactions should be blocked, and their details should be printed and saved for further analysis and solution development.</a:t>
            </a:r>
          </a:p>
          <a:p>
            <a:endParaRPr lang="en-IN" dirty="0"/>
          </a:p>
        </p:txBody>
      </p:sp>
    </p:spTree>
    <p:extLst>
      <p:ext uri="{BB962C8B-B14F-4D97-AF65-F5344CB8AC3E}">
        <p14:creationId xmlns:p14="http://schemas.microsoft.com/office/powerpoint/2010/main" val="1925280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9E80-07AE-4FA2-A98C-A4B908E505A8}"/>
              </a:ext>
            </a:extLst>
          </p:cNvPr>
          <p:cNvSpPr>
            <a:spLocks noGrp="1"/>
          </p:cNvSpPr>
          <p:nvPr>
            <p:ph type="title"/>
          </p:nvPr>
        </p:nvSpPr>
        <p:spPr/>
        <p:txBody>
          <a:bodyPr/>
          <a:lstStyle/>
          <a:p>
            <a:r>
              <a:rPr lang="en-US" dirty="0"/>
              <a:t>Solution Flow:</a:t>
            </a:r>
            <a:endParaRPr lang="en-IN" dirty="0"/>
          </a:p>
        </p:txBody>
      </p:sp>
      <p:sp>
        <p:nvSpPr>
          <p:cNvPr id="3" name="Content Placeholder 2">
            <a:extLst>
              <a:ext uri="{FF2B5EF4-FFF2-40B4-BE49-F238E27FC236}">
                <a16:creationId xmlns:a16="http://schemas.microsoft.com/office/drawing/2014/main" id="{2906BF59-69DD-DBE5-5A6B-C5260ECEEE0C}"/>
              </a:ext>
            </a:extLst>
          </p:cNvPr>
          <p:cNvSpPr>
            <a:spLocks noGrp="1"/>
          </p:cNvSpPr>
          <p:nvPr>
            <p:ph idx="1"/>
          </p:nvPr>
        </p:nvSpPr>
        <p:spPr>
          <a:xfrm>
            <a:off x="173182" y="261021"/>
            <a:ext cx="12018817" cy="6589145"/>
          </a:xfrm>
        </p:spPr>
        <p:txBody>
          <a:bodyPr/>
          <a:lstStyle/>
          <a:p>
            <a:pPr marL="0" indent="0">
              <a:buNone/>
            </a:pPr>
            <a:r>
              <a:rPr lang="en-US" dirty="0"/>
              <a:t>.</a:t>
            </a:r>
            <a:endParaRPr lang="en-IN" dirty="0"/>
          </a:p>
        </p:txBody>
      </p:sp>
      <p:sp>
        <p:nvSpPr>
          <p:cNvPr id="4" name="Rectangle 3">
            <a:extLst>
              <a:ext uri="{FF2B5EF4-FFF2-40B4-BE49-F238E27FC236}">
                <a16:creationId xmlns:a16="http://schemas.microsoft.com/office/drawing/2014/main" id="{D7C84461-D01A-5694-C9CB-6AE5AA9EC0EC}"/>
              </a:ext>
            </a:extLst>
          </p:cNvPr>
          <p:cNvSpPr/>
          <p:nvPr/>
        </p:nvSpPr>
        <p:spPr>
          <a:xfrm>
            <a:off x="942109" y="1690688"/>
            <a:ext cx="3338945" cy="14547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374151"/>
                </a:solidFill>
                <a:latin typeface="Söhne"/>
              </a:rPr>
              <a:t>Analyze</a:t>
            </a:r>
            <a:r>
              <a:rPr lang="en-US" b="0" i="0" dirty="0">
                <a:solidFill>
                  <a:srgbClr val="374151"/>
                </a:solidFill>
                <a:effectLst/>
                <a:latin typeface="Söhne"/>
              </a:rPr>
              <a:t> the sample data  and obtain the transaction details for 1-2 customers.</a:t>
            </a:r>
          </a:p>
          <a:p>
            <a:pPr algn="ctr"/>
            <a:endParaRPr lang="en-IN" dirty="0"/>
          </a:p>
        </p:txBody>
      </p:sp>
      <p:cxnSp>
        <p:nvCxnSpPr>
          <p:cNvPr id="6" name="Straight Connector 5">
            <a:extLst>
              <a:ext uri="{FF2B5EF4-FFF2-40B4-BE49-F238E27FC236}">
                <a16:creationId xmlns:a16="http://schemas.microsoft.com/office/drawing/2014/main" id="{D803E61F-0056-2752-5534-F882940F86A1}"/>
              </a:ext>
            </a:extLst>
          </p:cNvPr>
          <p:cNvCxnSpPr>
            <a:cxnSpLocks/>
          </p:cNvCxnSpPr>
          <p:nvPr/>
        </p:nvCxnSpPr>
        <p:spPr>
          <a:xfrm>
            <a:off x="4281054" y="2418052"/>
            <a:ext cx="609601"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E9FD93C-EF52-FA9F-9C75-B2E5E47440F9}"/>
              </a:ext>
            </a:extLst>
          </p:cNvPr>
          <p:cNvSpPr/>
          <p:nvPr/>
        </p:nvSpPr>
        <p:spPr>
          <a:xfrm>
            <a:off x="4897581" y="1690688"/>
            <a:ext cx="3338945" cy="14547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dirty="0">
                <a:solidFill>
                  <a:srgbClr val="374151"/>
                </a:solidFill>
                <a:effectLst/>
                <a:latin typeface="Söhne"/>
              </a:rPr>
              <a:t>Define the rules mentioned in the attached file.</a:t>
            </a:r>
          </a:p>
          <a:p>
            <a:pPr algn="ctr"/>
            <a:endParaRPr lang="en-US" b="0" i="0" dirty="0">
              <a:solidFill>
                <a:srgbClr val="374151"/>
              </a:solidFill>
              <a:effectLst/>
              <a:latin typeface="Söhne"/>
            </a:endParaRPr>
          </a:p>
          <a:p>
            <a:pPr algn="ctr"/>
            <a:endParaRPr lang="en-IN" dirty="0"/>
          </a:p>
        </p:txBody>
      </p:sp>
      <p:cxnSp>
        <p:nvCxnSpPr>
          <p:cNvPr id="9" name="Straight Connector 8">
            <a:extLst>
              <a:ext uri="{FF2B5EF4-FFF2-40B4-BE49-F238E27FC236}">
                <a16:creationId xmlns:a16="http://schemas.microsoft.com/office/drawing/2014/main" id="{B20B5AC8-4A38-D559-528D-E8E1EDA6185A}"/>
              </a:ext>
            </a:extLst>
          </p:cNvPr>
          <p:cNvCxnSpPr>
            <a:stCxn id="7" idx="3"/>
          </p:cNvCxnSpPr>
          <p:nvPr/>
        </p:nvCxnSpPr>
        <p:spPr>
          <a:xfrm>
            <a:off x="8236526" y="2418052"/>
            <a:ext cx="443346"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0EB0290-461E-B3BB-417F-EEC79311AFDF}"/>
              </a:ext>
            </a:extLst>
          </p:cNvPr>
          <p:cNvSpPr/>
          <p:nvPr/>
        </p:nvSpPr>
        <p:spPr>
          <a:xfrm>
            <a:off x="942108" y="3280231"/>
            <a:ext cx="3401293" cy="160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dirty="0">
                <a:solidFill>
                  <a:srgbClr val="374151"/>
                </a:solidFill>
                <a:effectLst/>
                <a:latin typeface="Söhne"/>
              </a:rPr>
              <a:t>   iii. Save the necessary transaction details, including the violating rule, in a suitable format or database for future analysis. </a:t>
            </a:r>
            <a:r>
              <a:rPr lang="en-US" dirty="0">
                <a:solidFill>
                  <a:srgbClr val="374151"/>
                </a:solidFill>
                <a:latin typeface="Söhne"/>
              </a:rPr>
              <a:t>IV. If there is no violation transaction is approved</a:t>
            </a:r>
            <a:endParaRPr lang="en-IN" dirty="0"/>
          </a:p>
        </p:txBody>
      </p:sp>
      <p:sp>
        <p:nvSpPr>
          <p:cNvPr id="13" name="Content Placeholder 2">
            <a:extLst>
              <a:ext uri="{FF2B5EF4-FFF2-40B4-BE49-F238E27FC236}">
                <a16:creationId xmlns:a16="http://schemas.microsoft.com/office/drawing/2014/main" id="{36696A07-F10C-F5A3-B51F-BD823DB08B38}"/>
              </a:ext>
            </a:extLst>
          </p:cNvPr>
          <p:cNvSpPr txBox="1">
            <a:spLocks/>
          </p:cNvSpPr>
          <p:nvPr/>
        </p:nvSpPr>
        <p:spPr>
          <a:xfrm>
            <a:off x="4620491" y="365123"/>
            <a:ext cx="11353800" cy="649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dirty="0"/>
          </a:p>
        </p:txBody>
      </p:sp>
      <p:sp>
        <p:nvSpPr>
          <p:cNvPr id="14" name="Rectangle 13">
            <a:extLst>
              <a:ext uri="{FF2B5EF4-FFF2-40B4-BE49-F238E27FC236}">
                <a16:creationId xmlns:a16="http://schemas.microsoft.com/office/drawing/2014/main" id="{FA3BBB70-2800-EAB4-130D-35843DABB38F}"/>
              </a:ext>
            </a:extLst>
          </p:cNvPr>
          <p:cNvSpPr/>
          <p:nvPr/>
        </p:nvSpPr>
        <p:spPr>
          <a:xfrm>
            <a:off x="8679872" y="1690687"/>
            <a:ext cx="3338945" cy="14547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dirty="0">
                <a:solidFill>
                  <a:srgbClr val="374151"/>
                </a:solidFill>
                <a:effectLst/>
                <a:latin typeface="Söhne"/>
              </a:rPr>
              <a:t> For each transaction  apply the defined rules to identify violations.</a:t>
            </a:r>
          </a:p>
          <a:p>
            <a:pPr algn="ctr"/>
            <a:endParaRPr lang="en-US" b="0" i="0" dirty="0">
              <a:solidFill>
                <a:srgbClr val="374151"/>
              </a:solidFill>
              <a:effectLst/>
              <a:latin typeface="Söhne"/>
            </a:endParaRPr>
          </a:p>
          <a:p>
            <a:pPr algn="ctr"/>
            <a:endParaRPr lang="en-IN" dirty="0"/>
          </a:p>
        </p:txBody>
      </p:sp>
      <p:sp>
        <p:nvSpPr>
          <p:cNvPr id="15" name="Rectangle 14">
            <a:extLst>
              <a:ext uri="{FF2B5EF4-FFF2-40B4-BE49-F238E27FC236}">
                <a16:creationId xmlns:a16="http://schemas.microsoft.com/office/drawing/2014/main" id="{32113B34-D1D2-B83E-0DB7-DB795E44AD29}"/>
              </a:ext>
            </a:extLst>
          </p:cNvPr>
          <p:cNvSpPr/>
          <p:nvPr/>
        </p:nvSpPr>
        <p:spPr>
          <a:xfrm>
            <a:off x="4897581" y="3280231"/>
            <a:ext cx="3332020" cy="15892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dirty="0" err="1">
                <a:solidFill>
                  <a:srgbClr val="374151"/>
                </a:solidFill>
                <a:effectLst/>
                <a:latin typeface="Söhne"/>
              </a:rPr>
              <a:t>i</a:t>
            </a:r>
            <a:r>
              <a:rPr lang="en-US" b="0" i="0" dirty="0">
                <a:solidFill>
                  <a:srgbClr val="374151"/>
                </a:solidFill>
                <a:effectLst/>
                <a:latin typeface="Söhne"/>
              </a:rPr>
              <a:t>. Print the necessary transaction details (transaction ID, account number, amount, merchant, etc.). ii. Block the transaction from further processing.</a:t>
            </a:r>
            <a:endParaRPr lang="en-IN" dirty="0"/>
          </a:p>
        </p:txBody>
      </p:sp>
      <p:sp>
        <p:nvSpPr>
          <p:cNvPr id="16" name="Rectangle 15">
            <a:extLst>
              <a:ext uri="{FF2B5EF4-FFF2-40B4-BE49-F238E27FC236}">
                <a16:creationId xmlns:a16="http://schemas.microsoft.com/office/drawing/2014/main" id="{EED428FE-885C-7070-BCBB-59E9915D3AEC}"/>
              </a:ext>
            </a:extLst>
          </p:cNvPr>
          <p:cNvSpPr/>
          <p:nvPr/>
        </p:nvSpPr>
        <p:spPr>
          <a:xfrm>
            <a:off x="8679872" y="3306498"/>
            <a:ext cx="3338945" cy="15892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dirty="0">
                <a:solidFill>
                  <a:srgbClr val="374151"/>
                </a:solidFill>
                <a:effectLst/>
                <a:latin typeface="Söhne"/>
              </a:rPr>
              <a:t> a. Check if any rule is violated</a:t>
            </a:r>
          </a:p>
          <a:p>
            <a:pPr algn="ctr"/>
            <a:r>
              <a:rPr lang="en-US" b="0" i="0" dirty="0">
                <a:solidFill>
                  <a:srgbClr val="374151"/>
                </a:solidFill>
                <a:effectLst/>
                <a:latin typeface="Söhne"/>
              </a:rPr>
              <a:t> b. If a violation is found. </a:t>
            </a:r>
            <a:r>
              <a:rPr lang="en-US" dirty="0">
                <a:solidFill>
                  <a:srgbClr val="374151"/>
                </a:solidFill>
                <a:latin typeface="Söhne"/>
              </a:rPr>
              <a:t>T</a:t>
            </a:r>
            <a:r>
              <a:rPr lang="en-US" b="0" i="0" dirty="0">
                <a:solidFill>
                  <a:srgbClr val="374151"/>
                </a:solidFill>
                <a:effectLst/>
                <a:latin typeface="Söhne"/>
              </a:rPr>
              <a:t>hen blocked the Violated Transaction</a:t>
            </a:r>
          </a:p>
          <a:p>
            <a:pPr algn="ctr"/>
            <a:r>
              <a:rPr lang="en-US" dirty="0">
                <a:solidFill>
                  <a:srgbClr val="374151"/>
                </a:solidFill>
                <a:latin typeface="Söhne"/>
              </a:rPr>
              <a:t>c. There is no violation</a:t>
            </a:r>
            <a:endParaRPr lang="en-IN" dirty="0"/>
          </a:p>
          <a:p>
            <a:pPr algn="ctr"/>
            <a:endParaRPr lang="en-IN" dirty="0"/>
          </a:p>
        </p:txBody>
      </p:sp>
      <p:sp>
        <p:nvSpPr>
          <p:cNvPr id="17" name="Rectangle 16">
            <a:extLst>
              <a:ext uri="{FF2B5EF4-FFF2-40B4-BE49-F238E27FC236}">
                <a16:creationId xmlns:a16="http://schemas.microsoft.com/office/drawing/2014/main" id="{FFD1E303-447B-A9F1-4EF5-185546169DFB}"/>
              </a:ext>
            </a:extLst>
          </p:cNvPr>
          <p:cNvSpPr/>
          <p:nvPr/>
        </p:nvSpPr>
        <p:spPr>
          <a:xfrm>
            <a:off x="942108" y="5142251"/>
            <a:ext cx="3338945" cy="14547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dirty="0">
                <a:solidFill>
                  <a:srgbClr val="374151"/>
                </a:solidFill>
                <a:effectLst/>
                <a:latin typeface="Söhne"/>
              </a:rPr>
              <a:t>Repeat the process for all transactions.</a:t>
            </a:r>
          </a:p>
          <a:p>
            <a:pPr algn="ctr"/>
            <a:endParaRPr lang="en-IN" dirty="0"/>
          </a:p>
        </p:txBody>
      </p:sp>
      <p:sp>
        <p:nvSpPr>
          <p:cNvPr id="18" name="Content Placeholder 2">
            <a:extLst>
              <a:ext uri="{FF2B5EF4-FFF2-40B4-BE49-F238E27FC236}">
                <a16:creationId xmlns:a16="http://schemas.microsoft.com/office/drawing/2014/main" id="{75F1D920-BA2F-9D43-A583-1328805B9403}"/>
              </a:ext>
            </a:extLst>
          </p:cNvPr>
          <p:cNvSpPr txBox="1">
            <a:spLocks/>
          </p:cNvSpPr>
          <p:nvPr/>
        </p:nvSpPr>
        <p:spPr>
          <a:xfrm>
            <a:off x="4605977" y="328839"/>
            <a:ext cx="11353800" cy="649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dirty="0"/>
          </a:p>
        </p:txBody>
      </p:sp>
      <p:sp>
        <p:nvSpPr>
          <p:cNvPr id="19" name="Rectangle 18">
            <a:extLst>
              <a:ext uri="{FF2B5EF4-FFF2-40B4-BE49-F238E27FC236}">
                <a16:creationId xmlns:a16="http://schemas.microsoft.com/office/drawing/2014/main" id="{2F8A8F04-0526-907F-B0A2-C10B15E897BB}"/>
              </a:ext>
            </a:extLst>
          </p:cNvPr>
          <p:cNvSpPr/>
          <p:nvPr/>
        </p:nvSpPr>
        <p:spPr>
          <a:xfrm>
            <a:off x="4897581" y="5138334"/>
            <a:ext cx="3338945" cy="14547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b="0" i="0" dirty="0">
              <a:solidFill>
                <a:srgbClr val="374151"/>
              </a:solidFill>
              <a:effectLst/>
              <a:latin typeface="Söhne"/>
            </a:endParaRPr>
          </a:p>
          <a:p>
            <a:pPr algn="ctr"/>
            <a:endParaRPr lang="en-US" dirty="0">
              <a:solidFill>
                <a:srgbClr val="374151"/>
              </a:solidFill>
              <a:latin typeface="Söhne"/>
            </a:endParaRPr>
          </a:p>
          <a:p>
            <a:pPr algn="ctr"/>
            <a:r>
              <a:rPr lang="en-US" b="0" i="0" dirty="0">
                <a:solidFill>
                  <a:srgbClr val="374151"/>
                </a:solidFill>
                <a:effectLst/>
                <a:latin typeface="Söhne"/>
              </a:rPr>
              <a:t>Provide the necessary output, such as the number of violations detected and any relevant summary.</a:t>
            </a:r>
          </a:p>
          <a:p>
            <a:pPr algn="ctr"/>
            <a:endParaRPr lang="en-US" b="0" i="0" dirty="0">
              <a:solidFill>
                <a:srgbClr val="374151"/>
              </a:solidFill>
              <a:effectLst/>
              <a:latin typeface="Söhne"/>
            </a:endParaRPr>
          </a:p>
          <a:p>
            <a:pPr algn="ctr"/>
            <a:endParaRPr lang="en-IN" dirty="0"/>
          </a:p>
        </p:txBody>
      </p:sp>
      <p:sp>
        <p:nvSpPr>
          <p:cNvPr id="20" name="Rectangle 19">
            <a:extLst>
              <a:ext uri="{FF2B5EF4-FFF2-40B4-BE49-F238E27FC236}">
                <a16:creationId xmlns:a16="http://schemas.microsoft.com/office/drawing/2014/main" id="{4BD94E2C-2C7A-40D9-BC29-457B153AFD3E}"/>
              </a:ext>
            </a:extLst>
          </p:cNvPr>
          <p:cNvSpPr/>
          <p:nvPr/>
        </p:nvSpPr>
        <p:spPr>
          <a:xfrm>
            <a:off x="8679872" y="5138334"/>
            <a:ext cx="3338945" cy="14547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b="0" i="0" dirty="0">
              <a:solidFill>
                <a:srgbClr val="374151"/>
              </a:solidFill>
              <a:effectLst/>
              <a:latin typeface="Söhne"/>
            </a:endParaRPr>
          </a:p>
          <a:p>
            <a:pPr algn="ctr"/>
            <a:endParaRPr lang="en-US" dirty="0">
              <a:solidFill>
                <a:srgbClr val="374151"/>
              </a:solidFill>
              <a:latin typeface="Söhne"/>
            </a:endParaRPr>
          </a:p>
          <a:p>
            <a:pPr algn="ctr"/>
            <a:r>
              <a:rPr lang="en-US" b="0" i="0" dirty="0">
                <a:solidFill>
                  <a:srgbClr val="374151"/>
                </a:solidFill>
                <a:effectLst/>
                <a:latin typeface="Söhne"/>
              </a:rPr>
              <a:t>Save the transaction details and violation information for further development.</a:t>
            </a:r>
          </a:p>
          <a:p>
            <a:pPr algn="ctr"/>
            <a:endParaRPr lang="en-US" b="0" i="0" dirty="0">
              <a:solidFill>
                <a:srgbClr val="374151"/>
              </a:solidFill>
              <a:effectLst/>
              <a:latin typeface="Söhne"/>
            </a:endParaRPr>
          </a:p>
          <a:p>
            <a:pPr algn="ctr"/>
            <a:endParaRPr lang="en-IN" dirty="0"/>
          </a:p>
        </p:txBody>
      </p:sp>
      <p:cxnSp>
        <p:nvCxnSpPr>
          <p:cNvPr id="22" name="Straight Connector 21">
            <a:extLst>
              <a:ext uri="{FF2B5EF4-FFF2-40B4-BE49-F238E27FC236}">
                <a16:creationId xmlns:a16="http://schemas.microsoft.com/office/drawing/2014/main" id="{7EAE1007-B21F-3123-1596-9E1DD805BB4E}"/>
              </a:ext>
            </a:extLst>
          </p:cNvPr>
          <p:cNvCxnSpPr>
            <a:cxnSpLocks/>
            <a:stCxn id="10" idx="3"/>
            <a:endCxn id="15" idx="1"/>
          </p:cNvCxnSpPr>
          <p:nvPr/>
        </p:nvCxnSpPr>
        <p:spPr>
          <a:xfrm flipV="1">
            <a:off x="4343401" y="4074855"/>
            <a:ext cx="554180" cy="5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F4F1943-801F-9ECE-D0BA-6EE8BFD44828}"/>
              </a:ext>
            </a:extLst>
          </p:cNvPr>
          <p:cNvCxnSpPr>
            <a:cxnSpLocks/>
            <a:stCxn id="14" idx="2"/>
            <a:endCxn id="16" idx="0"/>
          </p:cNvCxnSpPr>
          <p:nvPr/>
        </p:nvCxnSpPr>
        <p:spPr>
          <a:xfrm>
            <a:off x="10349345" y="3145415"/>
            <a:ext cx="0" cy="161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6EDAAD6-A985-F5CE-A135-E3D3E602DED8}"/>
              </a:ext>
            </a:extLst>
          </p:cNvPr>
          <p:cNvCxnSpPr>
            <a:cxnSpLocks/>
          </p:cNvCxnSpPr>
          <p:nvPr/>
        </p:nvCxnSpPr>
        <p:spPr>
          <a:xfrm flipH="1">
            <a:off x="8236526" y="4092150"/>
            <a:ext cx="4433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44B5906-3734-202D-18ED-FF190CE5AC1B}"/>
              </a:ext>
            </a:extLst>
          </p:cNvPr>
          <p:cNvCxnSpPr>
            <a:cxnSpLocks/>
            <a:endCxn id="17" idx="0"/>
          </p:cNvCxnSpPr>
          <p:nvPr/>
        </p:nvCxnSpPr>
        <p:spPr>
          <a:xfrm>
            <a:off x="2611581" y="4895745"/>
            <a:ext cx="0" cy="2465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C3FA595-1650-8DA8-2EA8-E1B100B2A547}"/>
              </a:ext>
            </a:extLst>
          </p:cNvPr>
          <p:cNvCxnSpPr>
            <a:stCxn id="17" idx="3"/>
            <a:endCxn id="19" idx="1"/>
          </p:cNvCxnSpPr>
          <p:nvPr/>
        </p:nvCxnSpPr>
        <p:spPr>
          <a:xfrm flipV="1">
            <a:off x="4281053" y="5865698"/>
            <a:ext cx="616528" cy="39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2970968-2A53-D211-913A-27FAADFBABFD}"/>
              </a:ext>
            </a:extLst>
          </p:cNvPr>
          <p:cNvCxnSpPr>
            <a:stCxn id="19" idx="3"/>
            <a:endCxn id="20" idx="1"/>
          </p:cNvCxnSpPr>
          <p:nvPr/>
        </p:nvCxnSpPr>
        <p:spPr>
          <a:xfrm>
            <a:off x="8236526" y="5865698"/>
            <a:ext cx="44334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0725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 2013 - 2022</Template>
  <TotalTime>41549</TotalTime>
  <Words>229</Words>
  <Application>Microsoft Office PowerPoint</Application>
  <PresentationFormat>Widescreen</PresentationFormat>
  <Paragraphs>19</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Söhne</vt:lpstr>
      <vt:lpstr>Office Theme</vt:lpstr>
      <vt:lpstr>Problem Statement:</vt:lpstr>
      <vt:lpstr>Solution 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Prateek Jain</dc:creator>
  <cp:lastModifiedBy>Prateek Jain</cp:lastModifiedBy>
  <cp:revision>4</cp:revision>
  <dcterms:created xsi:type="dcterms:W3CDTF">2023-05-24T05:46:15Z</dcterms:created>
  <dcterms:modified xsi:type="dcterms:W3CDTF">2023-06-26T11:29:44Z</dcterms:modified>
</cp:coreProperties>
</file>