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0"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0" autoAdjust="0"/>
    <p:restoredTop sz="91748" autoAdjust="0"/>
  </p:normalViewPr>
  <p:slideViewPr>
    <p:cSldViewPr snapToGrid="0">
      <p:cViewPr>
        <p:scale>
          <a:sx n="66" d="100"/>
          <a:sy n="66" d="100"/>
        </p:scale>
        <p:origin x="533"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F453-28BE-4ADF-848C-F7CBCF3D3958}"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166326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F453-28BE-4ADF-848C-F7CBCF3D3958}"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127766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F453-28BE-4ADF-848C-F7CBCF3D3958}"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3510280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F453-28BE-4ADF-848C-F7CBCF3D3958}"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184F0-A98B-4979-AE61-31EB606CA2C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858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F453-28BE-4ADF-848C-F7CBCF3D3958}"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760962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78F453-28BE-4ADF-848C-F7CBCF3D3958}"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1574545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78F453-28BE-4ADF-848C-F7CBCF3D3958}"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3455590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F453-28BE-4ADF-848C-F7CBCF3D3958}"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151691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F453-28BE-4ADF-848C-F7CBCF3D3958}"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259720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F453-28BE-4ADF-848C-F7CBCF3D3958}"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237346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F453-28BE-4ADF-848C-F7CBCF3D3958}"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25527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F453-28BE-4ADF-848C-F7CBCF3D3958}"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109449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F453-28BE-4ADF-848C-F7CBCF3D3958}"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7489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F453-28BE-4ADF-848C-F7CBCF3D3958}"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200844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F453-28BE-4ADF-848C-F7CBCF3D3958}" type="datetimeFigureOut">
              <a:rPr lang="en-IN" smtClean="0"/>
              <a:t>14-12-2024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82037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F453-28BE-4ADF-848C-F7CBCF3D3958}"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37540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F453-28BE-4ADF-848C-F7CBCF3D3958}"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184F0-A98B-4979-AE61-31EB606CA2C1}" type="slidenum">
              <a:rPr lang="en-IN" smtClean="0"/>
              <a:t>‹#›</a:t>
            </a:fld>
            <a:endParaRPr lang="en-IN"/>
          </a:p>
        </p:txBody>
      </p:sp>
    </p:spTree>
    <p:extLst>
      <p:ext uri="{BB962C8B-B14F-4D97-AF65-F5344CB8AC3E}">
        <p14:creationId xmlns:p14="http://schemas.microsoft.com/office/powerpoint/2010/main" val="20855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978F453-28BE-4ADF-848C-F7CBCF3D3958}" type="datetimeFigureOut">
              <a:rPr lang="en-IN" smtClean="0"/>
              <a:t>14-12-2024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38184F0-A98B-4979-AE61-31EB606CA2C1}" type="slidenum">
              <a:rPr lang="en-IN" smtClean="0"/>
              <a:t>‹#›</a:t>
            </a:fld>
            <a:endParaRPr lang="en-IN"/>
          </a:p>
        </p:txBody>
      </p:sp>
    </p:spTree>
    <p:extLst>
      <p:ext uri="{BB962C8B-B14F-4D97-AF65-F5344CB8AC3E}">
        <p14:creationId xmlns:p14="http://schemas.microsoft.com/office/powerpoint/2010/main" val="152127119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ateekm09/Capstone/blob/main/3.%20Data%20Wrangling.ipynb"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rateekm09/Capstone/blob/main/4.%20EDA%20with%20SQL.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Prateekm09/Capstone/blob/main/5.%20EDA%20with%20Visualization.ipynb"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rateekm09/Capstone/blob/main/6.%20Launch%20Site%20Locations.ipynb"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rateekm09/Capstone/blob/main/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rateekm09/Capstone/blob/main/7.%20Machine%20Learning%20Predictions.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Prateekm09/Capstone/blob/main/1.%20Data%20Collection%20API.ipynb"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Prateekm09/Capstone/blob/main/2.%20Data%20Collection%20Web%20Scraping.ipynb"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BEB9-40AB-DDB8-471C-2B5DD1CCDBFD}"/>
              </a:ext>
            </a:extLst>
          </p:cNvPr>
          <p:cNvSpPr>
            <a:spLocks noGrp="1"/>
          </p:cNvSpPr>
          <p:nvPr>
            <p:ph type="ctrTitle"/>
          </p:nvPr>
        </p:nvSpPr>
        <p:spPr>
          <a:xfrm>
            <a:off x="0" y="797170"/>
            <a:ext cx="12191999" cy="2022458"/>
          </a:xfrm>
        </p:spPr>
        <p:txBody>
          <a:bodyPr>
            <a:noAutofit/>
          </a:bodyPr>
          <a:lstStyle/>
          <a:p>
            <a:r>
              <a:rPr lang="en-US" sz="6000" b="1" u="sng" dirty="0">
                <a:solidFill>
                  <a:schemeClr val="bg1"/>
                </a:solidFill>
                <a:latin typeface="OCR A Extended" panose="02010509020102010303" pitchFamily="50" charset="0"/>
              </a:rPr>
              <a:t>IBM APPLIED DATA SCIENCE</a:t>
            </a:r>
            <a:br>
              <a:rPr lang="en-US" sz="6000" b="1" u="sng" dirty="0">
                <a:solidFill>
                  <a:schemeClr val="bg1"/>
                </a:solidFill>
                <a:latin typeface="OCR A Extended" panose="02010509020102010303" pitchFamily="50" charset="0"/>
              </a:rPr>
            </a:br>
            <a:r>
              <a:rPr lang="en-US" sz="6000" b="1" u="sng" dirty="0">
                <a:solidFill>
                  <a:schemeClr val="bg1"/>
                </a:solidFill>
                <a:latin typeface="OCR A Extended" panose="02010509020102010303" pitchFamily="50" charset="0"/>
              </a:rPr>
              <a:t>CAPSTONE PROJECT</a:t>
            </a:r>
            <a:endParaRPr lang="en-IN" sz="6000" b="1" u="sng" dirty="0">
              <a:solidFill>
                <a:schemeClr val="bg1"/>
              </a:solidFill>
              <a:latin typeface="OCR A Extended" panose="02010509020102010303" pitchFamily="50" charset="0"/>
            </a:endParaRPr>
          </a:p>
        </p:txBody>
      </p:sp>
      <p:sp>
        <p:nvSpPr>
          <p:cNvPr id="3" name="TextBox 2">
            <a:extLst>
              <a:ext uri="{FF2B5EF4-FFF2-40B4-BE49-F238E27FC236}">
                <a16:creationId xmlns:a16="http://schemas.microsoft.com/office/drawing/2014/main" id="{38666D72-811F-20A8-CDC2-3D41A29603DF}"/>
              </a:ext>
            </a:extLst>
          </p:cNvPr>
          <p:cNvSpPr txBox="1"/>
          <p:nvPr/>
        </p:nvSpPr>
        <p:spPr>
          <a:xfrm>
            <a:off x="773722" y="5385184"/>
            <a:ext cx="6518031" cy="830997"/>
          </a:xfrm>
          <a:prstGeom prst="rect">
            <a:avLst/>
          </a:prstGeom>
          <a:noFill/>
        </p:spPr>
        <p:txBody>
          <a:bodyPr wrap="square" rtlCol="0">
            <a:spAutoFit/>
          </a:bodyPr>
          <a:lstStyle/>
          <a:p>
            <a:r>
              <a:rPr lang="en-IN" sz="2400" b="1" dirty="0">
                <a:solidFill>
                  <a:schemeClr val="bg1"/>
                </a:solidFill>
              </a:rPr>
              <a:t>PRATEEK MANCHANDA</a:t>
            </a:r>
          </a:p>
          <a:p>
            <a:r>
              <a:rPr lang="en-IN" sz="2400" b="1" dirty="0">
                <a:solidFill>
                  <a:schemeClr val="bg1"/>
                </a:solidFill>
              </a:rPr>
              <a:t>14 DECEMBER 2024</a:t>
            </a:r>
          </a:p>
        </p:txBody>
      </p:sp>
    </p:spTree>
    <p:extLst>
      <p:ext uri="{BB962C8B-B14F-4D97-AF65-F5344CB8AC3E}">
        <p14:creationId xmlns:p14="http://schemas.microsoft.com/office/powerpoint/2010/main" val="184945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FD48-46CA-1A98-036D-4F6E98575C53}"/>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DATA WRANGLING</a:t>
            </a:r>
          </a:p>
        </p:txBody>
      </p:sp>
      <p:sp>
        <p:nvSpPr>
          <p:cNvPr id="3" name="Content Placeholder 2">
            <a:extLst>
              <a:ext uri="{FF2B5EF4-FFF2-40B4-BE49-F238E27FC236}">
                <a16:creationId xmlns:a16="http://schemas.microsoft.com/office/drawing/2014/main" id="{6E25793D-EC85-9D93-8FD4-85D802C66CA4}"/>
              </a:ext>
            </a:extLst>
          </p:cNvPr>
          <p:cNvSpPr>
            <a:spLocks noGrp="1"/>
          </p:cNvSpPr>
          <p:nvPr>
            <p:ph sz="half" idx="1"/>
          </p:nvPr>
        </p:nvSpPr>
        <p:spPr>
          <a:xfrm>
            <a:off x="269026" y="1349765"/>
            <a:ext cx="5106004" cy="5109650"/>
          </a:xfrm>
        </p:spPr>
        <p:txBody>
          <a:bodyPr>
            <a:normAutofit/>
          </a:bodyPr>
          <a:lstStyle/>
          <a:p>
            <a:r>
              <a:rPr lang="en-US" dirty="0">
                <a:solidFill>
                  <a:schemeClr val="bg1"/>
                </a:solidFill>
              </a:rPr>
              <a:t>We performed exploratory data analysis and determined the training labels. </a:t>
            </a:r>
          </a:p>
          <a:p>
            <a:r>
              <a:rPr lang="en-US" dirty="0">
                <a:solidFill>
                  <a:schemeClr val="bg1"/>
                </a:solidFill>
              </a:rPr>
              <a:t>We calculated the number of launches at each site, and the number and occurrence of each orbits. </a:t>
            </a:r>
          </a:p>
          <a:p>
            <a:r>
              <a:rPr lang="en-US" dirty="0">
                <a:solidFill>
                  <a:schemeClr val="bg1"/>
                </a:solidFill>
              </a:rPr>
              <a:t>We created landing outcome label from outcome column and exported the results to csv.</a:t>
            </a:r>
          </a:p>
          <a:p>
            <a:r>
              <a:rPr lang="en-US" dirty="0">
                <a:solidFill>
                  <a:schemeClr val="bg1"/>
                </a:solidFill>
              </a:rPr>
              <a:t>The link to the notebook is  :</a:t>
            </a:r>
          </a:p>
          <a:p>
            <a:r>
              <a:rPr lang="en-IN" dirty="0">
                <a:solidFill>
                  <a:schemeClr val="bg2"/>
                </a:solidFill>
                <a:hlinkClick r:id="rId2">
                  <a:extLst>
                    <a:ext uri="{A12FA001-AC4F-418D-AE19-62706E023703}">
                      <ahyp:hlinkClr xmlns:ahyp="http://schemas.microsoft.com/office/drawing/2018/hyperlinkcolor" val="tx"/>
                    </a:ext>
                  </a:extLst>
                </a:hlinkClick>
              </a:rPr>
              <a:t>Capstone/3. Data </a:t>
            </a:r>
            <a:r>
              <a:rPr lang="en-IN" dirty="0" err="1">
                <a:solidFill>
                  <a:schemeClr val="bg2"/>
                </a:solidFill>
                <a:hlinkClick r:id="rId2">
                  <a:extLst>
                    <a:ext uri="{A12FA001-AC4F-418D-AE19-62706E023703}">
                      <ahyp:hlinkClr xmlns:ahyp="http://schemas.microsoft.com/office/drawing/2018/hyperlinkcolor" val="tx"/>
                    </a:ext>
                  </a:extLst>
                </a:hlinkClick>
              </a:rPr>
              <a:t>Wrangling.ipynb</a:t>
            </a:r>
            <a:r>
              <a:rPr lang="en-IN" dirty="0">
                <a:solidFill>
                  <a:schemeClr val="bg2"/>
                </a:solidFill>
                <a:hlinkClick r:id="rId2">
                  <a:extLst>
                    <a:ext uri="{A12FA001-AC4F-418D-AE19-62706E023703}">
                      <ahyp:hlinkClr xmlns:ahyp="http://schemas.microsoft.com/office/drawing/2018/hyperlinkcolor" val="tx"/>
                    </a:ext>
                  </a:extLst>
                </a:hlinkClick>
              </a:rPr>
              <a:t> at main · Prateekm09/Capstone</a:t>
            </a:r>
            <a:endParaRPr lang="en-US" dirty="0">
              <a:solidFill>
                <a:schemeClr val="bg2"/>
              </a:solidFill>
            </a:endParaRPr>
          </a:p>
          <a:p>
            <a:endParaRPr lang="en-IN" dirty="0">
              <a:solidFill>
                <a:schemeClr val="bg1"/>
              </a:solidFill>
            </a:endParaRPr>
          </a:p>
        </p:txBody>
      </p:sp>
      <p:pic>
        <p:nvPicPr>
          <p:cNvPr id="6" name="Content Placeholder 5">
            <a:extLst>
              <a:ext uri="{FF2B5EF4-FFF2-40B4-BE49-F238E27FC236}">
                <a16:creationId xmlns:a16="http://schemas.microsoft.com/office/drawing/2014/main" id="{69DC76C7-C726-9D7D-1F6E-84F84BCEDC20}"/>
              </a:ext>
            </a:extLst>
          </p:cNvPr>
          <p:cNvPicPr>
            <a:picLocks noGrp="1" noChangeAspect="1"/>
          </p:cNvPicPr>
          <p:nvPr>
            <p:ph sz="half" idx="2"/>
          </p:nvPr>
        </p:nvPicPr>
        <p:blipFill>
          <a:blip r:embed="rId3"/>
          <a:stretch>
            <a:fillRect/>
          </a:stretch>
        </p:blipFill>
        <p:spPr>
          <a:xfrm>
            <a:off x="5656749" y="1855296"/>
            <a:ext cx="6404791" cy="4195763"/>
          </a:xfrm>
        </p:spPr>
      </p:pic>
    </p:spTree>
    <p:extLst>
      <p:ext uri="{BB962C8B-B14F-4D97-AF65-F5344CB8AC3E}">
        <p14:creationId xmlns:p14="http://schemas.microsoft.com/office/powerpoint/2010/main" val="224053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B596-9B61-EBBA-E855-10A75E735FB2}"/>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EDA WITH SQL</a:t>
            </a:r>
          </a:p>
        </p:txBody>
      </p:sp>
      <p:sp>
        <p:nvSpPr>
          <p:cNvPr id="3" name="Content Placeholder 2">
            <a:extLst>
              <a:ext uri="{FF2B5EF4-FFF2-40B4-BE49-F238E27FC236}">
                <a16:creationId xmlns:a16="http://schemas.microsoft.com/office/drawing/2014/main" id="{3BA765E4-AFBB-D935-92DB-2018BE42720A}"/>
              </a:ext>
            </a:extLst>
          </p:cNvPr>
          <p:cNvSpPr>
            <a:spLocks noGrp="1"/>
          </p:cNvSpPr>
          <p:nvPr>
            <p:ph sz="half" idx="1"/>
          </p:nvPr>
        </p:nvSpPr>
        <p:spPr>
          <a:xfrm>
            <a:off x="1103312" y="2060575"/>
            <a:ext cx="10319431" cy="4195763"/>
          </a:xfrm>
        </p:spPr>
        <p:txBody>
          <a:bodyPr/>
          <a:lstStyle/>
          <a:p>
            <a:r>
              <a:rPr lang="en-US" dirty="0">
                <a:solidFill>
                  <a:schemeClr val="bg1"/>
                </a:solidFill>
              </a:rPr>
              <a:t>We applied EDA with SQL to get insight from the data. We wrote queries to find out for instance:- </a:t>
            </a:r>
          </a:p>
          <a:p>
            <a:pPr lvl="1"/>
            <a:r>
              <a:rPr lang="en-US" dirty="0">
                <a:solidFill>
                  <a:schemeClr val="bg1"/>
                </a:solidFill>
              </a:rPr>
              <a:t>The names of unique launch sites in the space mission.</a:t>
            </a:r>
          </a:p>
          <a:p>
            <a:pPr lvl="1"/>
            <a:r>
              <a:rPr lang="en-US" dirty="0">
                <a:solidFill>
                  <a:schemeClr val="bg1"/>
                </a:solidFill>
              </a:rPr>
              <a:t>The total payload mass carried by boosters launched by NASA (CRS)</a:t>
            </a:r>
          </a:p>
          <a:p>
            <a:pPr lvl="1"/>
            <a:r>
              <a:rPr lang="en-US" dirty="0">
                <a:solidFill>
                  <a:schemeClr val="bg1"/>
                </a:solidFill>
              </a:rPr>
              <a:t>The average payload mass carried by booster version F9 v1.1</a:t>
            </a:r>
          </a:p>
          <a:p>
            <a:pPr lvl="1"/>
            <a:r>
              <a:rPr lang="en-US" dirty="0">
                <a:solidFill>
                  <a:schemeClr val="bg1"/>
                </a:solidFill>
              </a:rPr>
              <a:t>The total number of successful and failure mission outcomes</a:t>
            </a:r>
          </a:p>
          <a:p>
            <a:pPr lvl="1"/>
            <a:r>
              <a:rPr lang="en-US" dirty="0">
                <a:solidFill>
                  <a:schemeClr val="bg1"/>
                </a:solidFill>
              </a:rPr>
              <a:t>The failed landing outcomes in drone ship, their booster version and launch site names.</a:t>
            </a:r>
          </a:p>
          <a:p>
            <a:r>
              <a:rPr lang="en-US" dirty="0">
                <a:solidFill>
                  <a:schemeClr val="bg1"/>
                </a:solidFill>
              </a:rPr>
              <a:t>The link to the notebook is :</a:t>
            </a:r>
          </a:p>
          <a:p>
            <a:r>
              <a:rPr lang="en-IN" dirty="0">
                <a:solidFill>
                  <a:srgbClr val="6BA9DA"/>
                </a:solidFill>
                <a:hlinkClick r:id="rId2">
                  <a:extLst>
                    <a:ext uri="{A12FA001-AC4F-418D-AE19-62706E023703}">
                      <ahyp:hlinkClr xmlns:ahyp="http://schemas.microsoft.com/office/drawing/2018/hyperlinkcolor" val="tx"/>
                    </a:ext>
                  </a:extLst>
                </a:hlinkClick>
              </a:rPr>
              <a:t>Capstone/4. EDA with </a:t>
            </a:r>
            <a:r>
              <a:rPr lang="en-IN" dirty="0" err="1">
                <a:solidFill>
                  <a:srgbClr val="6BA9DA"/>
                </a:solidFill>
                <a:hlinkClick r:id="rId2">
                  <a:extLst>
                    <a:ext uri="{A12FA001-AC4F-418D-AE19-62706E023703}">
                      <ahyp:hlinkClr xmlns:ahyp="http://schemas.microsoft.com/office/drawing/2018/hyperlinkcolor" val="tx"/>
                    </a:ext>
                  </a:extLst>
                </a:hlinkClick>
              </a:rPr>
              <a:t>SQL.ipynb</a:t>
            </a:r>
            <a:r>
              <a:rPr lang="en-IN" dirty="0">
                <a:solidFill>
                  <a:schemeClr val="bg2"/>
                </a:solidFill>
                <a:hlinkClick r:id="rId2">
                  <a:extLst>
                    <a:ext uri="{A12FA001-AC4F-418D-AE19-62706E023703}">
                      <ahyp:hlinkClr xmlns:ahyp="http://schemas.microsoft.com/office/drawing/2018/hyperlinkcolor" val="tx"/>
                    </a:ext>
                  </a:extLst>
                </a:hlinkClick>
              </a:rPr>
              <a:t> at main · Prateekm09/Capstone</a:t>
            </a:r>
            <a:endParaRPr lang="en-US" dirty="0">
              <a:solidFill>
                <a:schemeClr val="bg2"/>
              </a:solidFill>
            </a:endParaRPr>
          </a:p>
          <a:p>
            <a:endParaRPr lang="en-IN" dirty="0">
              <a:solidFill>
                <a:schemeClr val="bg1"/>
              </a:solidFill>
            </a:endParaRPr>
          </a:p>
        </p:txBody>
      </p:sp>
    </p:spTree>
    <p:extLst>
      <p:ext uri="{BB962C8B-B14F-4D97-AF65-F5344CB8AC3E}">
        <p14:creationId xmlns:p14="http://schemas.microsoft.com/office/powerpoint/2010/main" val="42217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18D1-ADC9-C781-9CF6-04F7C102D8A0}"/>
              </a:ext>
            </a:extLst>
          </p:cNvPr>
          <p:cNvSpPr>
            <a:spLocks noGrp="1"/>
          </p:cNvSpPr>
          <p:nvPr>
            <p:ph type="title"/>
          </p:nvPr>
        </p:nvSpPr>
        <p:spPr>
          <a:xfrm>
            <a:off x="919119" y="-21989"/>
            <a:ext cx="10353761" cy="1326321"/>
          </a:xfrm>
        </p:spPr>
        <p:txBody>
          <a:bodyPr>
            <a:normAutofit/>
          </a:bodyPr>
          <a:lstStyle/>
          <a:p>
            <a:r>
              <a:rPr lang="en-IN" sz="4000" dirty="0">
                <a:solidFill>
                  <a:schemeClr val="bg1"/>
                </a:solidFill>
              </a:rPr>
              <a:t>EDA WITH DATA VISUALIZATION</a:t>
            </a:r>
          </a:p>
        </p:txBody>
      </p:sp>
      <p:sp>
        <p:nvSpPr>
          <p:cNvPr id="3" name="Content Placeholder 2">
            <a:extLst>
              <a:ext uri="{FF2B5EF4-FFF2-40B4-BE49-F238E27FC236}">
                <a16:creationId xmlns:a16="http://schemas.microsoft.com/office/drawing/2014/main" id="{810BBBCC-81DC-9745-4995-ADEE23ED70EF}"/>
              </a:ext>
            </a:extLst>
          </p:cNvPr>
          <p:cNvSpPr>
            <a:spLocks noGrp="1"/>
          </p:cNvSpPr>
          <p:nvPr>
            <p:ph sz="half" idx="1"/>
          </p:nvPr>
        </p:nvSpPr>
        <p:spPr>
          <a:xfrm>
            <a:off x="174170" y="1304332"/>
            <a:ext cx="5488075" cy="4627545"/>
          </a:xfrm>
        </p:spPr>
        <p:txBody>
          <a:bodyPr>
            <a:normAutofit/>
          </a:bodyPr>
          <a:lstStyle/>
          <a:p>
            <a:r>
              <a:rPr lang="en-US" dirty="0">
                <a:solidFill>
                  <a:schemeClr val="bg1"/>
                </a:solidFill>
              </a:rPr>
              <a:t>We explored the data by visualizing the relationship between flight number and launch Site, payload and launch site, success rate of each orbit type, flight number and orbit type, the launch success yearly trend.</a:t>
            </a:r>
          </a:p>
          <a:p>
            <a:r>
              <a:rPr lang="en-US" dirty="0">
                <a:solidFill>
                  <a:schemeClr val="bg1"/>
                </a:solidFill>
              </a:rPr>
              <a:t>The link to the notebook is : </a:t>
            </a:r>
          </a:p>
          <a:p>
            <a:r>
              <a:rPr lang="en-US" dirty="0">
                <a:solidFill>
                  <a:srgbClr val="6BA9DA"/>
                </a:solidFill>
                <a:hlinkClick r:id="rId2">
                  <a:extLst>
                    <a:ext uri="{A12FA001-AC4F-418D-AE19-62706E023703}">
                      <ahyp:hlinkClr xmlns:ahyp="http://schemas.microsoft.com/office/drawing/2018/hyperlinkcolor" val="tx"/>
                    </a:ext>
                  </a:extLst>
                </a:hlinkClick>
              </a:rPr>
              <a:t>Capstone/5. EDA with </a:t>
            </a:r>
            <a:r>
              <a:rPr lang="en-US" dirty="0" err="1">
                <a:solidFill>
                  <a:srgbClr val="6BA9DA"/>
                </a:solidFill>
                <a:hlinkClick r:id="rId2">
                  <a:extLst>
                    <a:ext uri="{A12FA001-AC4F-418D-AE19-62706E023703}">
                      <ahyp:hlinkClr xmlns:ahyp="http://schemas.microsoft.com/office/drawing/2018/hyperlinkcolor" val="tx"/>
                    </a:ext>
                  </a:extLst>
                </a:hlinkClick>
              </a:rPr>
              <a:t>Visualization.ipynb</a:t>
            </a:r>
            <a:r>
              <a:rPr lang="en-US" dirty="0">
                <a:solidFill>
                  <a:schemeClr val="bg2"/>
                </a:solidFill>
                <a:hlinkClick r:id="rId2">
                  <a:extLst>
                    <a:ext uri="{A12FA001-AC4F-418D-AE19-62706E023703}">
                      <ahyp:hlinkClr xmlns:ahyp="http://schemas.microsoft.com/office/drawing/2018/hyperlinkcolor" val="tx"/>
                    </a:ext>
                  </a:extLst>
                </a:hlinkClick>
              </a:rPr>
              <a:t> at main · Prateekm09/Capstone</a:t>
            </a:r>
            <a:endParaRPr lang="en-US" dirty="0">
              <a:solidFill>
                <a:schemeClr val="bg2"/>
              </a:solidFill>
            </a:endParaRPr>
          </a:p>
          <a:p>
            <a:endParaRPr lang="en-IN" dirty="0">
              <a:solidFill>
                <a:schemeClr val="bg1"/>
              </a:solidFill>
            </a:endParaRPr>
          </a:p>
        </p:txBody>
      </p:sp>
      <p:pic>
        <p:nvPicPr>
          <p:cNvPr id="6" name="Content Placeholder 5">
            <a:extLst>
              <a:ext uri="{FF2B5EF4-FFF2-40B4-BE49-F238E27FC236}">
                <a16:creationId xmlns:a16="http://schemas.microsoft.com/office/drawing/2014/main" id="{1669B96C-4693-C838-5156-C78068F62AD3}"/>
              </a:ext>
            </a:extLst>
          </p:cNvPr>
          <p:cNvPicPr>
            <a:picLocks noGrp="1" noChangeAspect="1"/>
          </p:cNvPicPr>
          <p:nvPr>
            <p:ph sz="half" idx="2"/>
          </p:nvPr>
        </p:nvPicPr>
        <p:blipFill>
          <a:blip r:embed="rId3"/>
          <a:stretch>
            <a:fillRect/>
          </a:stretch>
        </p:blipFill>
        <p:spPr>
          <a:xfrm>
            <a:off x="5823460" y="1304332"/>
            <a:ext cx="6194369" cy="4958403"/>
          </a:xfrm>
        </p:spPr>
      </p:pic>
    </p:spTree>
    <p:extLst>
      <p:ext uri="{BB962C8B-B14F-4D97-AF65-F5344CB8AC3E}">
        <p14:creationId xmlns:p14="http://schemas.microsoft.com/office/powerpoint/2010/main" val="350238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CB8D-F7FA-C63B-185A-36024123362B}"/>
              </a:ext>
            </a:extLst>
          </p:cNvPr>
          <p:cNvSpPr>
            <a:spLocks noGrp="1"/>
          </p:cNvSpPr>
          <p:nvPr>
            <p:ph type="title"/>
          </p:nvPr>
        </p:nvSpPr>
        <p:spPr>
          <a:xfrm>
            <a:off x="114412" y="0"/>
            <a:ext cx="11963175" cy="1400530"/>
          </a:xfrm>
        </p:spPr>
        <p:txBody>
          <a:bodyPr>
            <a:normAutofit/>
          </a:bodyPr>
          <a:lstStyle/>
          <a:p>
            <a:r>
              <a:rPr lang="en-IN" sz="3600" dirty="0">
                <a:solidFill>
                  <a:schemeClr val="bg1"/>
                </a:solidFill>
              </a:rPr>
              <a:t>BUILD AN INTERACTIVE MAP WITH FOLIUM</a:t>
            </a:r>
          </a:p>
        </p:txBody>
      </p:sp>
      <p:sp>
        <p:nvSpPr>
          <p:cNvPr id="3" name="Content Placeholder 2">
            <a:extLst>
              <a:ext uri="{FF2B5EF4-FFF2-40B4-BE49-F238E27FC236}">
                <a16:creationId xmlns:a16="http://schemas.microsoft.com/office/drawing/2014/main" id="{54210B21-3F40-DCD6-84C2-474A701D2695}"/>
              </a:ext>
            </a:extLst>
          </p:cNvPr>
          <p:cNvSpPr>
            <a:spLocks noGrp="1"/>
          </p:cNvSpPr>
          <p:nvPr>
            <p:ph sz="half" idx="1"/>
          </p:nvPr>
        </p:nvSpPr>
        <p:spPr>
          <a:xfrm>
            <a:off x="527538" y="1574685"/>
            <a:ext cx="10925908" cy="5109160"/>
          </a:xfrm>
        </p:spPr>
        <p:txBody>
          <a:bodyPr>
            <a:normAutofit lnSpcReduction="10000"/>
          </a:bodyPr>
          <a:lstStyle/>
          <a:p>
            <a:r>
              <a:rPr lang="en-US" dirty="0">
                <a:solidFill>
                  <a:schemeClr val="bg1"/>
                </a:solidFill>
              </a:rPr>
              <a:t>We marked all launch sites, and added map objects such as markers, circles, lines to mark the success or failure of launches for each site on the folium map. </a:t>
            </a:r>
          </a:p>
          <a:p>
            <a:r>
              <a:rPr lang="en-US" dirty="0">
                <a:solidFill>
                  <a:schemeClr val="bg1"/>
                </a:solidFill>
              </a:rPr>
              <a:t>We assigned the feature launch outcomes (failure / success) to class 0 and 1 , .i.e., 0 for failure, and 1 for success. </a:t>
            </a:r>
          </a:p>
          <a:p>
            <a:r>
              <a:rPr lang="en-US" dirty="0">
                <a:solidFill>
                  <a:schemeClr val="bg1"/>
                </a:solidFill>
              </a:rPr>
              <a:t>Using the color-labeled marker clusters, we identified which launch sites have relatively high success rate. </a:t>
            </a:r>
          </a:p>
          <a:p>
            <a:r>
              <a:rPr lang="en-US" dirty="0">
                <a:solidFill>
                  <a:schemeClr val="bg1"/>
                </a:solidFill>
              </a:rPr>
              <a:t>We calculated the distances between a launch site to its proximities. We answered some question for instance:- </a:t>
            </a:r>
          </a:p>
          <a:p>
            <a:pPr lvl="1"/>
            <a:r>
              <a:rPr lang="en-US" dirty="0">
                <a:solidFill>
                  <a:schemeClr val="bg1"/>
                </a:solidFill>
              </a:rPr>
              <a:t>Are launch sites near railways, highways and coastlines.</a:t>
            </a:r>
          </a:p>
          <a:p>
            <a:pPr lvl="1"/>
            <a:r>
              <a:rPr lang="en-US" dirty="0">
                <a:solidFill>
                  <a:schemeClr val="bg1"/>
                </a:solidFill>
              </a:rPr>
              <a:t>Do launch sites keep certain distance away from cities.</a:t>
            </a:r>
          </a:p>
          <a:p>
            <a:r>
              <a:rPr lang="en-IN" dirty="0">
                <a:solidFill>
                  <a:schemeClr val="bg1"/>
                </a:solidFill>
              </a:rPr>
              <a:t>The link to the notebook is :</a:t>
            </a:r>
          </a:p>
          <a:p>
            <a:r>
              <a:rPr lang="en-US" dirty="0">
                <a:solidFill>
                  <a:srgbClr val="6BA9DA"/>
                </a:solidFill>
                <a:hlinkClick r:id="rId2">
                  <a:extLst>
                    <a:ext uri="{A12FA001-AC4F-418D-AE19-62706E023703}">
                      <ahyp:hlinkClr xmlns:ahyp="http://schemas.microsoft.com/office/drawing/2018/hyperlinkcolor" val="tx"/>
                    </a:ext>
                  </a:extLst>
                </a:hlinkClick>
              </a:rPr>
              <a:t>Capstone/6. Launch Site </a:t>
            </a:r>
            <a:r>
              <a:rPr lang="en-US" dirty="0" err="1">
                <a:solidFill>
                  <a:srgbClr val="6BA9DA"/>
                </a:solidFill>
                <a:hlinkClick r:id="rId2">
                  <a:extLst>
                    <a:ext uri="{A12FA001-AC4F-418D-AE19-62706E023703}">
                      <ahyp:hlinkClr xmlns:ahyp="http://schemas.microsoft.com/office/drawing/2018/hyperlinkcolor" val="tx"/>
                    </a:ext>
                  </a:extLst>
                </a:hlinkClick>
              </a:rPr>
              <a:t>Locations.ipynb</a:t>
            </a:r>
            <a:r>
              <a:rPr lang="en-US" dirty="0">
                <a:solidFill>
                  <a:schemeClr val="bg2"/>
                </a:solidFill>
                <a:hlinkClick r:id="rId2">
                  <a:extLst>
                    <a:ext uri="{A12FA001-AC4F-418D-AE19-62706E023703}">
                      <ahyp:hlinkClr xmlns:ahyp="http://schemas.microsoft.com/office/drawing/2018/hyperlinkcolor" val="tx"/>
                    </a:ext>
                  </a:extLst>
                </a:hlinkClick>
              </a:rPr>
              <a:t> at main · Prateekm09/Capstone</a:t>
            </a:r>
            <a:endParaRPr lang="en-IN" dirty="0">
              <a:solidFill>
                <a:schemeClr val="bg2"/>
              </a:solidFill>
            </a:endParaRPr>
          </a:p>
        </p:txBody>
      </p:sp>
    </p:spTree>
    <p:extLst>
      <p:ext uri="{BB962C8B-B14F-4D97-AF65-F5344CB8AC3E}">
        <p14:creationId xmlns:p14="http://schemas.microsoft.com/office/powerpoint/2010/main" val="387584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8AC3-46D1-4A6D-BFAA-E4FAD4C627B6}"/>
              </a:ext>
            </a:extLst>
          </p:cNvPr>
          <p:cNvSpPr>
            <a:spLocks noGrp="1"/>
          </p:cNvSpPr>
          <p:nvPr>
            <p:ph type="title"/>
          </p:nvPr>
        </p:nvSpPr>
        <p:spPr>
          <a:xfrm>
            <a:off x="0" y="0"/>
            <a:ext cx="12192000" cy="1400530"/>
          </a:xfrm>
        </p:spPr>
        <p:txBody>
          <a:bodyPr>
            <a:normAutofit/>
          </a:bodyPr>
          <a:lstStyle/>
          <a:p>
            <a:r>
              <a:rPr lang="en-IN" sz="4000" dirty="0">
                <a:solidFill>
                  <a:schemeClr val="bg1"/>
                </a:solidFill>
              </a:rPr>
              <a:t>BUILD A DASHBOARD WITH PLOTLY DASH</a:t>
            </a:r>
          </a:p>
        </p:txBody>
      </p:sp>
      <p:sp>
        <p:nvSpPr>
          <p:cNvPr id="3" name="Content Placeholder 2">
            <a:extLst>
              <a:ext uri="{FF2B5EF4-FFF2-40B4-BE49-F238E27FC236}">
                <a16:creationId xmlns:a16="http://schemas.microsoft.com/office/drawing/2014/main" id="{A89E833D-5640-BFF7-D008-8181FB640689}"/>
              </a:ext>
            </a:extLst>
          </p:cNvPr>
          <p:cNvSpPr>
            <a:spLocks noGrp="1"/>
          </p:cNvSpPr>
          <p:nvPr>
            <p:ph idx="1"/>
          </p:nvPr>
        </p:nvSpPr>
        <p:spPr/>
        <p:txBody>
          <a:bodyPr>
            <a:normAutofit/>
          </a:bodyPr>
          <a:lstStyle/>
          <a:p>
            <a:r>
              <a:rPr lang="en-US" sz="2400" dirty="0">
                <a:solidFill>
                  <a:schemeClr val="bg1"/>
                </a:solidFill>
              </a:rPr>
              <a:t>We built an interactive dashboard with </a:t>
            </a:r>
            <a:r>
              <a:rPr lang="en-US" sz="2400" dirty="0" err="1">
                <a:solidFill>
                  <a:schemeClr val="bg1"/>
                </a:solidFill>
              </a:rPr>
              <a:t>Plotly</a:t>
            </a:r>
            <a:r>
              <a:rPr lang="en-US" sz="2400" dirty="0">
                <a:solidFill>
                  <a:schemeClr val="bg1"/>
                </a:solidFill>
              </a:rPr>
              <a:t> dash </a:t>
            </a:r>
          </a:p>
          <a:p>
            <a:r>
              <a:rPr lang="en-US" sz="2400" dirty="0">
                <a:solidFill>
                  <a:schemeClr val="bg1"/>
                </a:solidFill>
              </a:rPr>
              <a:t>We plotted pie charts showing the total launches by a certain sites </a:t>
            </a:r>
          </a:p>
          <a:p>
            <a:r>
              <a:rPr lang="en-US" sz="2400" dirty="0">
                <a:solidFill>
                  <a:schemeClr val="bg1"/>
                </a:solidFill>
              </a:rPr>
              <a:t>We plotted scatter graph showing the relationship with Outcome and Payload Mass (Kg) for the different booster version.</a:t>
            </a:r>
          </a:p>
          <a:p>
            <a:r>
              <a:rPr lang="en-US" sz="2400" dirty="0">
                <a:solidFill>
                  <a:schemeClr val="bg1"/>
                </a:solidFill>
              </a:rPr>
              <a:t>The link to the notebook is  :</a:t>
            </a:r>
          </a:p>
          <a:p>
            <a:r>
              <a:rPr lang="en-US" sz="2400" dirty="0">
                <a:solidFill>
                  <a:schemeClr val="bg2"/>
                </a:solidFill>
                <a:hlinkClick r:id="rId2">
                  <a:extLst>
                    <a:ext uri="{A12FA001-AC4F-418D-AE19-62706E023703}">
                      <ahyp:hlinkClr xmlns:ahyp="http://schemas.microsoft.com/office/drawing/2018/hyperlinkcolor" val="tx"/>
                    </a:ext>
                  </a:extLst>
                </a:hlinkClick>
              </a:rPr>
              <a:t>Capstone/spacex_dash_app.py at main · Prateekm09/Capstone</a:t>
            </a:r>
            <a:endParaRPr lang="en-US" sz="2400" dirty="0">
              <a:solidFill>
                <a:schemeClr val="bg2"/>
              </a:solidFill>
            </a:endParaRPr>
          </a:p>
          <a:p>
            <a:endParaRPr lang="en-IN" sz="2400" dirty="0">
              <a:solidFill>
                <a:schemeClr val="bg1"/>
              </a:solidFill>
            </a:endParaRPr>
          </a:p>
        </p:txBody>
      </p:sp>
    </p:spTree>
    <p:extLst>
      <p:ext uri="{BB962C8B-B14F-4D97-AF65-F5344CB8AC3E}">
        <p14:creationId xmlns:p14="http://schemas.microsoft.com/office/powerpoint/2010/main" val="176439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3961-92BC-502B-C89D-3F21319594F8}"/>
              </a:ext>
            </a:extLst>
          </p:cNvPr>
          <p:cNvSpPr>
            <a:spLocks noGrp="1"/>
          </p:cNvSpPr>
          <p:nvPr>
            <p:ph type="title"/>
          </p:nvPr>
        </p:nvSpPr>
        <p:spPr>
          <a:xfrm>
            <a:off x="217414" y="0"/>
            <a:ext cx="11746523" cy="1400530"/>
          </a:xfrm>
        </p:spPr>
        <p:txBody>
          <a:bodyPr>
            <a:normAutofit/>
          </a:bodyPr>
          <a:lstStyle/>
          <a:p>
            <a:r>
              <a:rPr lang="en-IN" sz="4000" dirty="0">
                <a:solidFill>
                  <a:schemeClr val="bg1"/>
                </a:solidFill>
              </a:rPr>
              <a:t>PREDICTIVE ANALYSIS (CLASSIFICATION)</a:t>
            </a:r>
          </a:p>
        </p:txBody>
      </p:sp>
      <p:sp>
        <p:nvSpPr>
          <p:cNvPr id="3" name="Content Placeholder 2">
            <a:extLst>
              <a:ext uri="{FF2B5EF4-FFF2-40B4-BE49-F238E27FC236}">
                <a16:creationId xmlns:a16="http://schemas.microsoft.com/office/drawing/2014/main" id="{8343A98E-DEAD-D684-1822-CF5E56747F42}"/>
              </a:ext>
            </a:extLst>
          </p:cNvPr>
          <p:cNvSpPr>
            <a:spLocks noGrp="1"/>
          </p:cNvSpPr>
          <p:nvPr>
            <p:ph idx="1"/>
          </p:nvPr>
        </p:nvSpPr>
        <p:spPr>
          <a:xfrm>
            <a:off x="913795" y="1400531"/>
            <a:ext cx="10353762" cy="5187838"/>
          </a:xfrm>
        </p:spPr>
        <p:txBody>
          <a:bodyPr>
            <a:normAutofit/>
          </a:bodyPr>
          <a:lstStyle/>
          <a:p>
            <a:r>
              <a:rPr lang="en-US" sz="2400" dirty="0">
                <a:solidFill>
                  <a:schemeClr val="bg1"/>
                </a:solidFill>
              </a:rPr>
              <a:t>We loaded the data using </a:t>
            </a:r>
            <a:r>
              <a:rPr lang="en-US" sz="2400" dirty="0" err="1">
                <a:solidFill>
                  <a:schemeClr val="bg1"/>
                </a:solidFill>
              </a:rPr>
              <a:t>numpy</a:t>
            </a:r>
            <a:r>
              <a:rPr lang="en-US" sz="2400" dirty="0">
                <a:solidFill>
                  <a:schemeClr val="bg1"/>
                </a:solidFill>
              </a:rPr>
              <a:t> and pandas, transformed the data, split our data into training and testing. </a:t>
            </a:r>
          </a:p>
          <a:p>
            <a:r>
              <a:rPr lang="en-US" sz="2400" dirty="0">
                <a:solidFill>
                  <a:schemeClr val="bg1"/>
                </a:solidFill>
              </a:rPr>
              <a:t>We built different machine learning models and tune different hyperparameters using </a:t>
            </a:r>
            <a:r>
              <a:rPr lang="en-US" sz="2400" dirty="0" err="1">
                <a:solidFill>
                  <a:schemeClr val="bg1"/>
                </a:solidFill>
              </a:rPr>
              <a:t>GridSearchCV</a:t>
            </a:r>
            <a:r>
              <a:rPr lang="en-US" sz="2400" dirty="0">
                <a:solidFill>
                  <a:schemeClr val="bg1"/>
                </a:solidFill>
              </a:rPr>
              <a:t>. </a:t>
            </a:r>
          </a:p>
          <a:p>
            <a:r>
              <a:rPr lang="en-US" sz="2400" dirty="0">
                <a:solidFill>
                  <a:schemeClr val="bg1"/>
                </a:solidFill>
              </a:rPr>
              <a:t>We used accuracy as the metric for our model, improved the model using feature engineering and algorithm tuning. </a:t>
            </a:r>
          </a:p>
          <a:p>
            <a:r>
              <a:rPr lang="en-US" sz="2400" dirty="0">
                <a:solidFill>
                  <a:schemeClr val="bg1"/>
                </a:solidFill>
              </a:rPr>
              <a:t>We found the best performing classification model.</a:t>
            </a:r>
          </a:p>
          <a:p>
            <a:r>
              <a:rPr lang="en-US" sz="2400" dirty="0">
                <a:solidFill>
                  <a:schemeClr val="bg1"/>
                </a:solidFill>
              </a:rPr>
              <a:t>The link to the notebook is :</a:t>
            </a:r>
          </a:p>
          <a:p>
            <a:r>
              <a:rPr lang="en-US" sz="2400" dirty="0">
                <a:solidFill>
                  <a:srgbClr val="6BA9DA"/>
                </a:solidFill>
                <a:hlinkClick r:id="rId2">
                  <a:extLst>
                    <a:ext uri="{A12FA001-AC4F-418D-AE19-62706E023703}">
                      <ahyp:hlinkClr xmlns:ahyp="http://schemas.microsoft.com/office/drawing/2018/hyperlinkcolor" val="tx"/>
                    </a:ext>
                  </a:extLst>
                </a:hlinkClick>
              </a:rPr>
              <a:t>Capstone/7. Machine Learning </a:t>
            </a:r>
            <a:r>
              <a:rPr lang="en-US" sz="2400" dirty="0" err="1">
                <a:solidFill>
                  <a:srgbClr val="6BA9DA"/>
                </a:solidFill>
                <a:hlinkClick r:id="rId2">
                  <a:extLst>
                    <a:ext uri="{A12FA001-AC4F-418D-AE19-62706E023703}">
                      <ahyp:hlinkClr xmlns:ahyp="http://schemas.microsoft.com/office/drawing/2018/hyperlinkcolor" val="tx"/>
                    </a:ext>
                  </a:extLst>
                </a:hlinkClick>
              </a:rPr>
              <a:t>Predictions.ipynb</a:t>
            </a:r>
            <a:r>
              <a:rPr lang="en-US" sz="2400" dirty="0">
                <a:solidFill>
                  <a:schemeClr val="bg2"/>
                </a:solidFill>
                <a:hlinkClick r:id="rId2">
                  <a:extLst>
                    <a:ext uri="{A12FA001-AC4F-418D-AE19-62706E023703}">
                      <ahyp:hlinkClr xmlns:ahyp="http://schemas.microsoft.com/office/drawing/2018/hyperlinkcolor" val="tx"/>
                    </a:ext>
                  </a:extLst>
                </a:hlinkClick>
              </a:rPr>
              <a:t> at main · Prateekm09/Capstone</a:t>
            </a:r>
            <a:endParaRPr lang="en-IN" sz="2400" dirty="0">
              <a:solidFill>
                <a:schemeClr val="bg2"/>
              </a:solidFill>
            </a:endParaRPr>
          </a:p>
        </p:txBody>
      </p:sp>
    </p:spTree>
    <p:extLst>
      <p:ext uri="{BB962C8B-B14F-4D97-AF65-F5344CB8AC3E}">
        <p14:creationId xmlns:p14="http://schemas.microsoft.com/office/powerpoint/2010/main" val="50923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90D8-DDA0-10A8-C71D-0422A85AFB61}"/>
              </a:ext>
            </a:extLst>
          </p:cNvPr>
          <p:cNvSpPr>
            <a:spLocks noGrp="1"/>
          </p:cNvSpPr>
          <p:nvPr>
            <p:ph type="title"/>
          </p:nvPr>
        </p:nvSpPr>
        <p:spPr>
          <a:xfrm>
            <a:off x="913796" y="0"/>
            <a:ext cx="10353761" cy="1326321"/>
          </a:xfrm>
        </p:spPr>
        <p:txBody>
          <a:bodyPr>
            <a:normAutofit/>
          </a:bodyPr>
          <a:lstStyle/>
          <a:p>
            <a:r>
              <a:rPr lang="en-IN" sz="4000" dirty="0">
                <a:solidFill>
                  <a:schemeClr val="bg1"/>
                </a:solidFill>
              </a:rPr>
              <a:t>RESULTS</a:t>
            </a:r>
          </a:p>
        </p:txBody>
      </p:sp>
      <p:sp>
        <p:nvSpPr>
          <p:cNvPr id="3" name="Content Placeholder 2">
            <a:extLst>
              <a:ext uri="{FF2B5EF4-FFF2-40B4-BE49-F238E27FC236}">
                <a16:creationId xmlns:a16="http://schemas.microsoft.com/office/drawing/2014/main" id="{1C53DEF7-01F0-A4BC-274E-90B9B81DD99C}"/>
              </a:ext>
            </a:extLst>
          </p:cNvPr>
          <p:cNvSpPr>
            <a:spLocks noGrp="1"/>
          </p:cNvSpPr>
          <p:nvPr>
            <p:ph idx="1"/>
          </p:nvPr>
        </p:nvSpPr>
        <p:spPr/>
        <p:txBody>
          <a:bodyPr>
            <a:normAutofit/>
          </a:bodyPr>
          <a:lstStyle/>
          <a:p>
            <a:r>
              <a:rPr lang="en-US" sz="2400" dirty="0">
                <a:solidFill>
                  <a:schemeClr val="bg1"/>
                </a:solidFill>
              </a:rPr>
              <a:t>Exploratory data analysis results </a:t>
            </a:r>
          </a:p>
          <a:p>
            <a:r>
              <a:rPr lang="en-US" sz="2400" dirty="0">
                <a:solidFill>
                  <a:schemeClr val="bg1"/>
                </a:solidFill>
              </a:rPr>
              <a:t>Interactive analytics demo in screenshots </a:t>
            </a:r>
          </a:p>
          <a:p>
            <a:r>
              <a:rPr lang="en-US" sz="2400" dirty="0">
                <a:solidFill>
                  <a:schemeClr val="bg1"/>
                </a:solidFill>
              </a:rPr>
              <a:t>Predictive analysis results</a:t>
            </a:r>
            <a:endParaRPr lang="en-IN" sz="2400" dirty="0">
              <a:solidFill>
                <a:schemeClr val="bg1"/>
              </a:solidFill>
            </a:endParaRPr>
          </a:p>
        </p:txBody>
      </p:sp>
    </p:spTree>
    <p:extLst>
      <p:ext uri="{BB962C8B-B14F-4D97-AF65-F5344CB8AC3E}">
        <p14:creationId xmlns:p14="http://schemas.microsoft.com/office/powerpoint/2010/main" val="152654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ED041-3986-9ED6-670F-38E2587F3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A316CF-24A0-9AE5-049B-07807A14791D}"/>
              </a:ext>
            </a:extLst>
          </p:cNvPr>
          <p:cNvSpPr>
            <a:spLocks noGrp="1"/>
          </p:cNvSpPr>
          <p:nvPr>
            <p:ph type="title"/>
          </p:nvPr>
        </p:nvSpPr>
        <p:spPr>
          <a:xfrm>
            <a:off x="707850" y="1654256"/>
            <a:ext cx="10776299" cy="1915647"/>
          </a:xfrm>
        </p:spPr>
        <p:txBody>
          <a:bodyPr>
            <a:normAutofit/>
          </a:bodyPr>
          <a:lstStyle/>
          <a:p>
            <a:r>
              <a:rPr lang="en-IN" sz="4000" dirty="0">
                <a:solidFill>
                  <a:schemeClr val="bg1"/>
                </a:solidFill>
              </a:rPr>
              <a:t>INSIGHTS DRAWN FROM VISUAL EDA</a:t>
            </a:r>
          </a:p>
        </p:txBody>
      </p:sp>
    </p:spTree>
    <p:extLst>
      <p:ext uri="{BB962C8B-B14F-4D97-AF65-F5344CB8AC3E}">
        <p14:creationId xmlns:p14="http://schemas.microsoft.com/office/powerpoint/2010/main" val="20873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B2BC-D398-F8C4-5D38-A9F64A108721}"/>
              </a:ext>
            </a:extLst>
          </p:cNvPr>
          <p:cNvSpPr>
            <a:spLocks noGrp="1"/>
          </p:cNvSpPr>
          <p:nvPr>
            <p:ph type="title"/>
          </p:nvPr>
        </p:nvSpPr>
        <p:spPr>
          <a:xfrm>
            <a:off x="913795" y="0"/>
            <a:ext cx="10353761" cy="1326321"/>
          </a:xfrm>
        </p:spPr>
        <p:txBody>
          <a:bodyPr>
            <a:normAutofit/>
          </a:bodyPr>
          <a:lstStyle/>
          <a:p>
            <a:r>
              <a:rPr lang="en-IN" sz="4000" dirty="0">
                <a:solidFill>
                  <a:schemeClr val="bg1"/>
                </a:solidFill>
              </a:rPr>
              <a:t>FLIGHT NUMBER AND PAYLOAD</a:t>
            </a:r>
          </a:p>
        </p:txBody>
      </p:sp>
      <p:sp>
        <p:nvSpPr>
          <p:cNvPr id="3" name="Content Placeholder 2">
            <a:extLst>
              <a:ext uri="{FF2B5EF4-FFF2-40B4-BE49-F238E27FC236}">
                <a16:creationId xmlns:a16="http://schemas.microsoft.com/office/drawing/2014/main" id="{9AE8E157-7245-110F-DB45-CEE65C3FDFB3}"/>
              </a:ext>
            </a:extLst>
          </p:cNvPr>
          <p:cNvSpPr>
            <a:spLocks noGrp="1"/>
          </p:cNvSpPr>
          <p:nvPr>
            <p:ph idx="1"/>
          </p:nvPr>
        </p:nvSpPr>
        <p:spPr>
          <a:xfrm>
            <a:off x="913795" y="5709986"/>
            <a:ext cx="10353762" cy="3695136"/>
          </a:xfrm>
        </p:spPr>
        <p:txBody>
          <a:bodyPr/>
          <a:lstStyle/>
          <a:p>
            <a:r>
              <a:rPr lang="en-IN" dirty="0">
                <a:solidFill>
                  <a:schemeClr val="bg1"/>
                </a:solidFill>
              </a:rPr>
              <a:t>From the plot, we found that with time, the payload capacity maximum limit increased</a:t>
            </a:r>
          </a:p>
        </p:txBody>
      </p:sp>
      <p:pic>
        <p:nvPicPr>
          <p:cNvPr id="5" name="Picture 4">
            <a:extLst>
              <a:ext uri="{FF2B5EF4-FFF2-40B4-BE49-F238E27FC236}">
                <a16:creationId xmlns:a16="http://schemas.microsoft.com/office/drawing/2014/main" id="{CC04E229-7CD6-0A34-8F92-62AC0CD29120}"/>
              </a:ext>
            </a:extLst>
          </p:cNvPr>
          <p:cNvPicPr>
            <a:picLocks noChangeAspect="1"/>
          </p:cNvPicPr>
          <p:nvPr/>
        </p:nvPicPr>
        <p:blipFill>
          <a:blip r:embed="rId2"/>
          <a:stretch>
            <a:fillRect/>
          </a:stretch>
        </p:blipFill>
        <p:spPr>
          <a:xfrm>
            <a:off x="66950" y="1318422"/>
            <a:ext cx="12047450" cy="4221156"/>
          </a:xfrm>
          <a:prstGeom prst="rect">
            <a:avLst/>
          </a:prstGeom>
        </p:spPr>
      </p:pic>
    </p:spTree>
    <p:extLst>
      <p:ext uri="{BB962C8B-B14F-4D97-AF65-F5344CB8AC3E}">
        <p14:creationId xmlns:p14="http://schemas.microsoft.com/office/powerpoint/2010/main" val="2152143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41F0-80D9-730E-5A0D-A3B8DF1C9AB0}"/>
              </a:ext>
            </a:extLst>
          </p:cNvPr>
          <p:cNvSpPr>
            <a:spLocks noGrp="1"/>
          </p:cNvSpPr>
          <p:nvPr>
            <p:ph type="title"/>
          </p:nvPr>
        </p:nvSpPr>
        <p:spPr>
          <a:xfrm>
            <a:off x="919117" y="0"/>
            <a:ext cx="10353761" cy="1326321"/>
          </a:xfrm>
        </p:spPr>
        <p:txBody>
          <a:bodyPr>
            <a:normAutofit/>
          </a:bodyPr>
          <a:lstStyle/>
          <a:p>
            <a:r>
              <a:rPr lang="en-IN" sz="4000" dirty="0">
                <a:solidFill>
                  <a:schemeClr val="bg1"/>
                </a:solidFill>
              </a:rPr>
              <a:t>FLIGHT NUMBER VS LAUNCH SITE</a:t>
            </a:r>
          </a:p>
        </p:txBody>
      </p:sp>
      <p:pic>
        <p:nvPicPr>
          <p:cNvPr id="5" name="Content Placeholder 4">
            <a:extLst>
              <a:ext uri="{FF2B5EF4-FFF2-40B4-BE49-F238E27FC236}">
                <a16:creationId xmlns:a16="http://schemas.microsoft.com/office/drawing/2014/main" id="{779B63B0-9448-4ECC-D279-541E68412A52}"/>
              </a:ext>
            </a:extLst>
          </p:cNvPr>
          <p:cNvPicPr>
            <a:picLocks noGrp="1" noChangeAspect="1"/>
          </p:cNvPicPr>
          <p:nvPr>
            <p:ph idx="1"/>
          </p:nvPr>
        </p:nvPicPr>
        <p:blipFill>
          <a:blip r:embed="rId2"/>
          <a:stretch>
            <a:fillRect/>
          </a:stretch>
        </p:blipFill>
        <p:spPr>
          <a:xfrm>
            <a:off x="88978" y="1203558"/>
            <a:ext cx="11992921" cy="4060103"/>
          </a:xfrm>
        </p:spPr>
      </p:pic>
      <p:sp>
        <p:nvSpPr>
          <p:cNvPr id="7" name="TextBox 6">
            <a:extLst>
              <a:ext uri="{FF2B5EF4-FFF2-40B4-BE49-F238E27FC236}">
                <a16:creationId xmlns:a16="http://schemas.microsoft.com/office/drawing/2014/main" id="{CDF8A5DD-3380-09DC-A9FE-F6DB85C786C4}"/>
              </a:ext>
            </a:extLst>
          </p:cNvPr>
          <p:cNvSpPr txBox="1"/>
          <p:nvPr/>
        </p:nvSpPr>
        <p:spPr>
          <a:xfrm>
            <a:off x="1028110" y="5507104"/>
            <a:ext cx="10135777" cy="830997"/>
          </a:xfrm>
          <a:prstGeom prst="rect">
            <a:avLst/>
          </a:prstGeom>
          <a:noFill/>
        </p:spPr>
        <p:txBody>
          <a:bodyPr wrap="square">
            <a:spAutoFit/>
          </a:bodyPr>
          <a:lstStyle/>
          <a:p>
            <a:r>
              <a:rPr lang="en-US" sz="2400" dirty="0">
                <a:solidFill>
                  <a:schemeClr val="bg1"/>
                </a:solidFill>
              </a:rPr>
              <a:t>From the plot, we found that the larger the flight amount at a launch site, the greater the success rate at a launch site</a:t>
            </a:r>
            <a:endParaRPr lang="en-IN" sz="2400" dirty="0">
              <a:solidFill>
                <a:schemeClr val="bg1"/>
              </a:solidFill>
            </a:endParaRPr>
          </a:p>
        </p:txBody>
      </p:sp>
    </p:spTree>
    <p:extLst>
      <p:ext uri="{BB962C8B-B14F-4D97-AF65-F5344CB8AC3E}">
        <p14:creationId xmlns:p14="http://schemas.microsoft.com/office/powerpoint/2010/main" val="123584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0324-784B-AD9E-9AA3-67F5F1ECC6DF}"/>
              </a:ext>
            </a:extLst>
          </p:cNvPr>
          <p:cNvSpPr>
            <a:spLocks noGrp="1"/>
          </p:cNvSpPr>
          <p:nvPr>
            <p:ph type="title"/>
          </p:nvPr>
        </p:nvSpPr>
        <p:spPr>
          <a:xfrm>
            <a:off x="913796" y="105507"/>
            <a:ext cx="10353761" cy="1326321"/>
          </a:xfrm>
        </p:spPr>
        <p:txBody>
          <a:bodyPr/>
          <a:lstStyle/>
          <a:p>
            <a:r>
              <a:rPr lang="en-IN" sz="4000" b="1" dirty="0">
                <a:solidFill>
                  <a:schemeClr val="bg1"/>
                </a:solidFill>
              </a:rPr>
              <a:t>OUTLINE</a:t>
            </a:r>
            <a:endParaRPr lang="en-IN" b="1" dirty="0">
              <a:solidFill>
                <a:schemeClr val="bg1"/>
              </a:solidFill>
            </a:endParaRPr>
          </a:p>
        </p:txBody>
      </p:sp>
      <p:sp>
        <p:nvSpPr>
          <p:cNvPr id="3" name="Content Placeholder 2">
            <a:extLst>
              <a:ext uri="{FF2B5EF4-FFF2-40B4-BE49-F238E27FC236}">
                <a16:creationId xmlns:a16="http://schemas.microsoft.com/office/drawing/2014/main" id="{57554FFE-4D3F-5E81-05B6-B0DCF6FE65B2}"/>
              </a:ext>
            </a:extLst>
          </p:cNvPr>
          <p:cNvSpPr>
            <a:spLocks noGrp="1"/>
          </p:cNvSpPr>
          <p:nvPr>
            <p:ph idx="1"/>
          </p:nvPr>
        </p:nvSpPr>
        <p:spPr/>
        <p:txBody>
          <a:bodyPr>
            <a:normAutofit lnSpcReduction="10000"/>
          </a:bodyPr>
          <a:lstStyle/>
          <a:p>
            <a:r>
              <a:rPr lang="en-IN" sz="2800" dirty="0">
                <a:solidFill>
                  <a:schemeClr val="bg1"/>
                </a:solidFill>
              </a:rPr>
              <a:t>EXECUTIVE SUMMARY</a:t>
            </a:r>
          </a:p>
          <a:p>
            <a:r>
              <a:rPr lang="en-IN" sz="2800" dirty="0">
                <a:solidFill>
                  <a:schemeClr val="bg1"/>
                </a:solidFill>
              </a:rPr>
              <a:t>INTRODUCTION</a:t>
            </a:r>
          </a:p>
          <a:p>
            <a:r>
              <a:rPr lang="en-IN" sz="2800" dirty="0">
                <a:solidFill>
                  <a:schemeClr val="bg1"/>
                </a:solidFill>
              </a:rPr>
              <a:t>METHODOLOGY</a:t>
            </a:r>
          </a:p>
          <a:p>
            <a:r>
              <a:rPr lang="en-IN" sz="2800" dirty="0">
                <a:solidFill>
                  <a:schemeClr val="bg1"/>
                </a:solidFill>
              </a:rPr>
              <a:t>RESULTS</a:t>
            </a:r>
          </a:p>
          <a:p>
            <a:r>
              <a:rPr lang="en-IN" sz="2800" dirty="0">
                <a:solidFill>
                  <a:schemeClr val="bg1"/>
                </a:solidFill>
              </a:rPr>
              <a:t>CONCLUSION</a:t>
            </a:r>
          </a:p>
          <a:p>
            <a:r>
              <a:rPr lang="en-IN" sz="2800" dirty="0">
                <a:solidFill>
                  <a:schemeClr val="bg1"/>
                </a:solidFill>
              </a:rPr>
              <a:t>APPENDIX</a:t>
            </a:r>
          </a:p>
        </p:txBody>
      </p:sp>
    </p:spTree>
    <p:extLst>
      <p:ext uri="{BB962C8B-B14F-4D97-AF65-F5344CB8AC3E}">
        <p14:creationId xmlns:p14="http://schemas.microsoft.com/office/powerpoint/2010/main" val="2366216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3FF7-E419-9C4D-0C4A-81F7FE662EB6}"/>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PAYLOAD MASS VS LAUNCH SITE</a:t>
            </a:r>
          </a:p>
        </p:txBody>
      </p:sp>
      <p:pic>
        <p:nvPicPr>
          <p:cNvPr id="5" name="Content Placeholder 4">
            <a:extLst>
              <a:ext uri="{FF2B5EF4-FFF2-40B4-BE49-F238E27FC236}">
                <a16:creationId xmlns:a16="http://schemas.microsoft.com/office/drawing/2014/main" id="{E69D56EA-2655-02C6-ED6D-51A98F00D44C}"/>
              </a:ext>
            </a:extLst>
          </p:cNvPr>
          <p:cNvPicPr>
            <a:picLocks noGrp="1" noChangeAspect="1"/>
          </p:cNvPicPr>
          <p:nvPr>
            <p:ph idx="1"/>
          </p:nvPr>
        </p:nvPicPr>
        <p:blipFill>
          <a:blip r:embed="rId2"/>
          <a:stretch>
            <a:fillRect/>
          </a:stretch>
        </p:blipFill>
        <p:spPr>
          <a:xfrm>
            <a:off x="164794" y="1185644"/>
            <a:ext cx="11862411" cy="5471701"/>
          </a:xfrm>
        </p:spPr>
      </p:pic>
    </p:spTree>
    <p:extLst>
      <p:ext uri="{BB962C8B-B14F-4D97-AF65-F5344CB8AC3E}">
        <p14:creationId xmlns:p14="http://schemas.microsoft.com/office/powerpoint/2010/main" val="1453274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19E7-72BF-3AF7-AC2E-0EC3844406A2}"/>
              </a:ext>
            </a:extLst>
          </p:cNvPr>
          <p:cNvSpPr>
            <a:spLocks noGrp="1"/>
          </p:cNvSpPr>
          <p:nvPr>
            <p:ph type="title"/>
          </p:nvPr>
        </p:nvSpPr>
        <p:spPr>
          <a:xfrm>
            <a:off x="913796" y="0"/>
            <a:ext cx="10353761" cy="1326321"/>
          </a:xfrm>
        </p:spPr>
        <p:txBody>
          <a:bodyPr>
            <a:normAutofit/>
          </a:bodyPr>
          <a:lstStyle/>
          <a:p>
            <a:r>
              <a:rPr lang="en-IN" sz="4000" dirty="0">
                <a:solidFill>
                  <a:schemeClr val="bg1"/>
                </a:solidFill>
              </a:rPr>
              <a:t>SUCCESS RATE VS ORBIT TYPE</a:t>
            </a:r>
          </a:p>
        </p:txBody>
      </p:sp>
      <p:sp>
        <p:nvSpPr>
          <p:cNvPr id="3" name="Content Placeholder 2">
            <a:extLst>
              <a:ext uri="{FF2B5EF4-FFF2-40B4-BE49-F238E27FC236}">
                <a16:creationId xmlns:a16="http://schemas.microsoft.com/office/drawing/2014/main" id="{0E1372A1-A502-FDCB-53BF-4F9658C2C097}"/>
              </a:ext>
            </a:extLst>
          </p:cNvPr>
          <p:cNvSpPr>
            <a:spLocks noGrp="1"/>
          </p:cNvSpPr>
          <p:nvPr>
            <p:ph idx="1"/>
          </p:nvPr>
        </p:nvSpPr>
        <p:spPr>
          <a:xfrm>
            <a:off x="913795" y="5390248"/>
            <a:ext cx="10353762" cy="3695136"/>
          </a:xfrm>
        </p:spPr>
        <p:txBody>
          <a:bodyPr>
            <a:normAutofit/>
          </a:bodyPr>
          <a:lstStyle/>
          <a:p>
            <a:r>
              <a:rPr lang="en-US" sz="2400" dirty="0">
                <a:solidFill>
                  <a:schemeClr val="bg1"/>
                </a:solidFill>
              </a:rPr>
              <a:t>From the plot, we can see that ES-L1, GEO, HEO, SSO, VLEO had the most success rate.</a:t>
            </a:r>
            <a:endParaRPr lang="en-IN" sz="2400" dirty="0">
              <a:solidFill>
                <a:schemeClr val="bg1"/>
              </a:solidFill>
            </a:endParaRPr>
          </a:p>
        </p:txBody>
      </p:sp>
      <p:pic>
        <p:nvPicPr>
          <p:cNvPr id="5" name="Picture 4">
            <a:extLst>
              <a:ext uri="{FF2B5EF4-FFF2-40B4-BE49-F238E27FC236}">
                <a16:creationId xmlns:a16="http://schemas.microsoft.com/office/drawing/2014/main" id="{D4575835-B385-6C4F-9301-7E799BB40A52}"/>
              </a:ext>
            </a:extLst>
          </p:cNvPr>
          <p:cNvPicPr>
            <a:picLocks noChangeAspect="1"/>
          </p:cNvPicPr>
          <p:nvPr/>
        </p:nvPicPr>
        <p:blipFill>
          <a:blip r:embed="rId2"/>
          <a:stretch>
            <a:fillRect/>
          </a:stretch>
        </p:blipFill>
        <p:spPr>
          <a:xfrm>
            <a:off x="93785" y="1168163"/>
            <a:ext cx="11999301" cy="3989991"/>
          </a:xfrm>
          <a:prstGeom prst="rect">
            <a:avLst/>
          </a:prstGeom>
        </p:spPr>
      </p:pic>
    </p:spTree>
    <p:extLst>
      <p:ext uri="{BB962C8B-B14F-4D97-AF65-F5344CB8AC3E}">
        <p14:creationId xmlns:p14="http://schemas.microsoft.com/office/powerpoint/2010/main" val="376065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7C13-34B9-C81D-041E-766F16D7423C}"/>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FLIGHT NUMBER VS ORBIT TYPE</a:t>
            </a:r>
          </a:p>
        </p:txBody>
      </p:sp>
      <p:sp>
        <p:nvSpPr>
          <p:cNvPr id="3" name="Content Placeholder 2">
            <a:extLst>
              <a:ext uri="{FF2B5EF4-FFF2-40B4-BE49-F238E27FC236}">
                <a16:creationId xmlns:a16="http://schemas.microsoft.com/office/drawing/2014/main" id="{47147702-4B27-73F0-A6CF-FC5E0E8B210D}"/>
              </a:ext>
            </a:extLst>
          </p:cNvPr>
          <p:cNvSpPr>
            <a:spLocks noGrp="1"/>
          </p:cNvSpPr>
          <p:nvPr>
            <p:ph idx="1"/>
          </p:nvPr>
        </p:nvSpPr>
        <p:spPr>
          <a:xfrm>
            <a:off x="422030" y="5048542"/>
            <a:ext cx="11347938" cy="4195481"/>
          </a:xfrm>
        </p:spPr>
        <p:txBody>
          <a:bodyPr>
            <a:normAutofit/>
          </a:bodyPr>
          <a:lstStyle/>
          <a:p>
            <a:r>
              <a:rPr lang="en-US" sz="2400" dirty="0">
                <a:solidFill>
                  <a:schemeClr val="bg1"/>
                </a:solidFill>
              </a:rPr>
              <a:t>The plot below shows the Flight Number vs. Orbit type. We observe that in the LEO orbit, success is related to the number of flights whereas in the GTO orbit, there is no relationship between flight number and the orbit.</a:t>
            </a:r>
            <a:endParaRPr lang="en-IN" sz="2400" dirty="0">
              <a:solidFill>
                <a:schemeClr val="bg1"/>
              </a:solidFill>
            </a:endParaRPr>
          </a:p>
        </p:txBody>
      </p:sp>
      <p:pic>
        <p:nvPicPr>
          <p:cNvPr id="5" name="Picture 4">
            <a:extLst>
              <a:ext uri="{FF2B5EF4-FFF2-40B4-BE49-F238E27FC236}">
                <a16:creationId xmlns:a16="http://schemas.microsoft.com/office/drawing/2014/main" id="{A4903EC3-D343-FDD3-1D18-614DFA4554DA}"/>
              </a:ext>
            </a:extLst>
          </p:cNvPr>
          <p:cNvPicPr>
            <a:picLocks noChangeAspect="1"/>
          </p:cNvPicPr>
          <p:nvPr/>
        </p:nvPicPr>
        <p:blipFill>
          <a:blip r:embed="rId2"/>
          <a:stretch>
            <a:fillRect/>
          </a:stretch>
        </p:blipFill>
        <p:spPr>
          <a:xfrm>
            <a:off x="130296" y="1089294"/>
            <a:ext cx="11933165" cy="3846121"/>
          </a:xfrm>
          <a:prstGeom prst="rect">
            <a:avLst/>
          </a:prstGeom>
        </p:spPr>
      </p:pic>
    </p:spTree>
    <p:extLst>
      <p:ext uri="{BB962C8B-B14F-4D97-AF65-F5344CB8AC3E}">
        <p14:creationId xmlns:p14="http://schemas.microsoft.com/office/powerpoint/2010/main" val="264665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4E489-D01E-E62B-A47C-8CDB697E6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13B80-01C1-0CD6-30C5-9D97355E791B}"/>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PAYLOAD MASS VS ORBIT TYPE</a:t>
            </a:r>
          </a:p>
        </p:txBody>
      </p:sp>
      <p:sp>
        <p:nvSpPr>
          <p:cNvPr id="3" name="Content Placeholder 2">
            <a:extLst>
              <a:ext uri="{FF2B5EF4-FFF2-40B4-BE49-F238E27FC236}">
                <a16:creationId xmlns:a16="http://schemas.microsoft.com/office/drawing/2014/main" id="{C72CCD20-A83F-AB35-C3AE-05DE4F1E2B12}"/>
              </a:ext>
            </a:extLst>
          </p:cNvPr>
          <p:cNvSpPr>
            <a:spLocks noGrp="1"/>
          </p:cNvSpPr>
          <p:nvPr>
            <p:ph idx="1"/>
          </p:nvPr>
        </p:nvSpPr>
        <p:spPr>
          <a:xfrm>
            <a:off x="1442389" y="5198610"/>
            <a:ext cx="9830491" cy="4195481"/>
          </a:xfrm>
        </p:spPr>
        <p:txBody>
          <a:bodyPr>
            <a:normAutofit/>
          </a:bodyPr>
          <a:lstStyle/>
          <a:p>
            <a:r>
              <a:rPr lang="en-US" sz="2400" dirty="0">
                <a:solidFill>
                  <a:schemeClr val="bg1"/>
                </a:solidFill>
              </a:rPr>
              <a:t>We can observe that with heavy payloads, the successful landing are more for PO, LEO and ISS orbits.</a:t>
            </a:r>
            <a:endParaRPr lang="en-IN" sz="2400" dirty="0">
              <a:solidFill>
                <a:schemeClr val="bg1"/>
              </a:solidFill>
            </a:endParaRPr>
          </a:p>
        </p:txBody>
      </p:sp>
      <p:pic>
        <p:nvPicPr>
          <p:cNvPr id="5" name="Picture 4">
            <a:extLst>
              <a:ext uri="{FF2B5EF4-FFF2-40B4-BE49-F238E27FC236}">
                <a16:creationId xmlns:a16="http://schemas.microsoft.com/office/drawing/2014/main" id="{EE7B8520-1010-B29F-C2CE-B524241C33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126" y="1206525"/>
            <a:ext cx="11937156" cy="3869567"/>
          </a:xfrm>
          <a:prstGeom prst="rect">
            <a:avLst/>
          </a:prstGeom>
        </p:spPr>
      </p:pic>
    </p:spTree>
    <p:extLst>
      <p:ext uri="{BB962C8B-B14F-4D97-AF65-F5344CB8AC3E}">
        <p14:creationId xmlns:p14="http://schemas.microsoft.com/office/powerpoint/2010/main" val="749779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271B2-3329-3418-E57D-EB607A38C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7B62E-110C-72A0-AC7D-C7F3B78D853B}"/>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LAUNCH SUCCESS YEARLY TREND</a:t>
            </a:r>
          </a:p>
        </p:txBody>
      </p:sp>
      <p:sp>
        <p:nvSpPr>
          <p:cNvPr id="3" name="Content Placeholder 2">
            <a:extLst>
              <a:ext uri="{FF2B5EF4-FFF2-40B4-BE49-F238E27FC236}">
                <a16:creationId xmlns:a16="http://schemas.microsoft.com/office/drawing/2014/main" id="{20FB942C-8985-ACB3-7539-1C8B4B8088A4}"/>
              </a:ext>
            </a:extLst>
          </p:cNvPr>
          <p:cNvSpPr>
            <a:spLocks noGrp="1"/>
          </p:cNvSpPr>
          <p:nvPr>
            <p:ph idx="1"/>
          </p:nvPr>
        </p:nvSpPr>
        <p:spPr>
          <a:xfrm>
            <a:off x="1622729" y="5245503"/>
            <a:ext cx="8946541" cy="4195481"/>
          </a:xfrm>
        </p:spPr>
        <p:txBody>
          <a:bodyPr>
            <a:normAutofit/>
          </a:bodyPr>
          <a:lstStyle/>
          <a:p>
            <a:r>
              <a:rPr lang="en-US" sz="2400" dirty="0">
                <a:solidFill>
                  <a:schemeClr val="bg1"/>
                </a:solidFill>
              </a:rPr>
              <a:t>From the plot, we can observe that success rate since 2013 kept on increasing till 2020.</a:t>
            </a:r>
            <a:endParaRPr lang="en-IN" sz="2400" dirty="0">
              <a:solidFill>
                <a:schemeClr val="bg1"/>
              </a:solidFill>
            </a:endParaRPr>
          </a:p>
        </p:txBody>
      </p:sp>
      <p:pic>
        <p:nvPicPr>
          <p:cNvPr id="5" name="Picture 4">
            <a:extLst>
              <a:ext uri="{FF2B5EF4-FFF2-40B4-BE49-F238E27FC236}">
                <a16:creationId xmlns:a16="http://schemas.microsoft.com/office/drawing/2014/main" id="{21EF71EF-D2CC-03E3-FBFB-547BBB5B47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785" y="1206525"/>
            <a:ext cx="12010962" cy="3904737"/>
          </a:xfrm>
          <a:prstGeom prst="rect">
            <a:avLst/>
          </a:prstGeom>
        </p:spPr>
      </p:pic>
    </p:spTree>
    <p:extLst>
      <p:ext uri="{BB962C8B-B14F-4D97-AF65-F5344CB8AC3E}">
        <p14:creationId xmlns:p14="http://schemas.microsoft.com/office/powerpoint/2010/main" val="3391001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9A758-A1E2-9885-8261-F334DB7EA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8AC1F6-332A-2EE4-9463-9EC04F6F85C9}"/>
              </a:ext>
            </a:extLst>
          </p:cNvPr>
          <p:cNvSpPr>
            <a:spLocks noGrp="1"/>
          </p:cNvSpPr>
          <p:nvPr>
            <p:ph type="title"/>
          </p:nvPr>
        </p:nvSpPr>
        <p:spPr>
          <a:xfrm>
            <a:off x="1332221" y="1513353"/>
            <a:ext cx="9527558" cy="1915647"/>
          </a:xfrm>
        </p:spPr>
        <p:txBody>
          <a:bodyPr>
            <a:normAutofit/>
          </a:bodyPr>
          <a:lstStyle/>
          <a:p>
            <a:r>
              <a:rPr lang="en-IN" sz="4000" dirty="0">
                <a:solidFill>
                  <a:schemeClr val="bg1"/>
                </a:solidFill>
              </a:rPr>
              <a:t>INSIGHTS DRAWN FROM SQL EDA</a:t>
            </a:r>
          </a:p>
        </p:txBody>
      </p:sp>
    </p:spTree>
    <p:extLst>
      <p:ext uri="{BB962C8B-B14F-4D97-AF65-F5344CB8AC3E}">
        <p14:creationId xmlns:p14="http://schemas.microsoft.com/office/powerpoint/2010/main" val="566619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77C3-9ECE-42FD-A7FE-EF5F5C64F020}"/>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ALL LAUNCH SITE NAMES</a:t>
            </a:r>
          </a:p>
        </p:txBody>
      </p:sp>
      <p:sp>
        <p:nvSpPr>
          <p:cNvPr id="3" name="Content Placeholder 2">
            <a:extLst>
              <a:ext uri="{FF2B5EF4-FFF2-40B4-BE49-F238E27FC236}">
                <a16:creationId xmlns:a16="http://schemas.microsoft.com/office/drawing/2014/main" id="{0F3C7CF1-2671-1075-1BC5-C0602444262B}"/>
              </a:ext>
            </a:extLst>
          </p:cNvPr>
          <p:cNvSpPr>
            <a:spLocks noGrp="1"/>
          </p:cNvSpPr>
          <p:nvPr>
            <p:ph sz="half" idx="1"/>
          </p:nvPr>
        </p:nvSpPr>
        <p:spPr>
          <a:xfrm>
            <a:off x="235803" y="1549446"/>
            <a:ext cx="4793397" cy="4605169"/>
          </a:xfrm>
        </p:spPr>
        <p:txBody>
          <a:bodyPr>
            <a:normAutofit/>
          </a:bodyPr>
          <a:lstStyle/>
          <a:p>
            <a:r>
              <a:rPr lang="en-US" sz="2800" dirty="0">
                <a:solidFill>
                  <a:schemeClr val="bg1"/>
                </a:solidFill>
              </a:rPr>
              <a:t>We used the key word DISTINCT to show only unique launch sites from the SpaceX data</a:t>
            </a:r>
            <a:endParaRPr lang="en-IN" sz="2800" dirty="0">
              <a:solidFill>
                <a:schemeClr val="bg1"/>
              </a:solidFill>
            </a:endParaRPr>
          </a:p>
        </p:txBody>
      </p:sp>
      <p:pic>
        <p:nvPicPr>
          <p:cNvPr id="6" name="Content Placeholder 5">
            <a:extLst>
              <a:ext uri="{FF2B5EF4-FFF2-40B4-BE49-F238E27FC236}">
                <a16:creationId xmlns:a16="http://schemas.microsoft.com/office/drawing/2014/main" id="{E97939DA-B8E9-976E-545E-277682CA30AA}"/>
              </a:ext>
            </a:extLst>
          </p:cNvPr>
          <p:cNvPicPr>
            <a:picLocks noGrp="1" noChangeAspect="1"/>
          </p:cNvPicPr>
          <p:nvPr>
            <p:ph sz="half" idx="2"/>
          </p:nvPr>
        </p:nvPicPr>
        <p:blipFill>
          <a:blip r:embed="rId2"/>
          <a:stretch>
            <a:fillRect/>
          </a:stretch>
        </p:blipFill>
        <p:spPr>
          <a:xfrm>
            <a:off x="5252331" y="1549445"/>
            <a:ext cx="6703866" cy="4325075"/>
          </a:xfrm>
        </p:spPr>
      </p:pic>
    </p:spTree>
    <p:extLst>
      <p:ext uri="{BB962C8B-B14F-4D97-AF65-F5344CB8AC3E}">
        <p14:creationId xmlns:p14="http://schemas.microsoft.com/office/powerpoint/2010/main" val="252858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51F5F-11CC-59D5-E230-643FC70B8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D36A2B-9092-F546-5B3B-DD51304EC745}"/>
              </a:ext>
            </a:extLst>
          </p:cNvPr>
          <p:cNvSpPr>
            <a:spLocks noGrp="1"/>
          </p:cNvSpPr>
          <p:nvPr>
            <p:ph type="title"/>
          </p:nvPr>
        </p:nvSpPr>
        <p:spPr>
          <a:xfrm>
            <a:off x="919119" y="0"/>
            <a:ext cx="10353761" cy="1326321"/>
          </a:xfrm>
        </p:spPr>
        <p:txBody>
          <a:bodyPr>
            <a:normAutofit/>
          </a:bodyPr>
          <a:lstStyle/>
          <a:p>
            <a:r>
              <a:rPr lang="en-US" sz="4000" dirty="0">
                <a:solidFill>
                  <a:schemeClr val="bg1"/>
                </a:solidFill>
              </a:rPr>
              <a:t>LAUNCH SITE NAMES BEGIN WITH 'CCA'</a:t>
            </a:r>
            <a:endParaRPr lang="en-IN" sz="4000" dirty="0">
              <a:solidFill>
                <a:schemeClr val="bg1"/>
              </a:solidFill>
            </a:endParaRPr>
          </a:p>
        </p:txBody>
      </p:sp>
      <p:sp>
        <p:nvSpPr>
          <p:cNvPr id="3" name="Content Placeholder 2">
            <a:extLst>
              <a:ext uri="{FF2B5EF4-FFF2-40B4-BE49-F238E27FC236}">
                <a16:creationId xmlns:a16="http://schemas.microsoft.com/office/drawing/2014/main" id="{282BFC98-9C53-9E6A-63C8-FD39AA0D8CCF}"/>
              </a:ext>
            </a:extLst>
          </p:cNvPr>
          <p:cNvSpPr>
            <a:spLocks noGrp="1"/>
          </p:cNvSpPr>
          <p:nvPr>
            <p:ph sz="half" idx="1"/>
          </p:nvPr>
        </p:nvSpPr>
        <p:spPr>
          <a:xfrm>
            <a:off x="354211" y="5736840"/>
            <a:ext cx="11510719" cy="4195763"/>
          </a:xfrm>
        </p:spPr>
        <p:txBody>
          <a:bodyPr>
            <a:normAutofit/>
          </a:bodyPr>
          <a:lstStyle/>
          <a:p>
            <a:r>
              <a:rPr lang="en-US" sz="2800" dirty="0">
                <a:solidFill>
                  <a:schemeClr val="bg1"/>
                </a:solidFill>
              </a:rPr>
              <a:t>We used the query above to display 5 records where launch sites begin with `CCA`</a:t>
            </a:r>
            <a:endParaRPr lang="en-IN" sz="2800" dirty="0">
              <a:solidFill>
                <a:schemeClr val="bg1"/>
              </a:solidFill>
            </a:endParaRPr>
          </a:p>
        </p:txBody>
      </p:sp>
      <p:pic>
        <p:nvPicPr>
          <p:cNvPr id="6" name="Content Placeholder 5">
            <a:extLst>
              <a:ext uri="{FF2B5EF4-FFF2-40B4-BE49-F238E27FC236}">
                <a16:creationId xmlns:a16="http://schemas.microsoft.com/office/drawing/2014/main" id="{66EFEFE0-198B-8FD5-9F6E-7671720457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2652" y="1432899"/>
            <a:ext cx="11953839" cy="4303941"/>
          </a:xfrm>
        </p:spPr>
      </p:pic>
    </p:spTree>
    <p:extLst>
      <p:ext uri="{BB962C8B-B14F-4D97-AF65-F5344CB8AC3E}">
        <p14:creationId xmlns:p14="http://schemas.microsoft.com/office/powerpoint/2010/main" val="336371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F337D-5D06-58A2-BACC-8F6CFBAEB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73B40-1E37-4C88-7C54-CA4F317CBF2C}"/>
              </a:ext>
            </a:extLst>
          </p:cNvPr>
          <p:cNvSpPr>
            <a:spLocks noGrp="1"/>
          </p:cNvSpPr>
          <p:nvPr>
            <p:ph type="title"/>
          </p:nvPr>
        </p:nvSpPr>
        <p:spPr>
          <a:xfrm>
            <a:off x="919119" y="0"/>
            <a:ext cx="10353761" cy="1326321"/>
          </a:xfrm>
        </p:spPr>
        <p:txBody>
          <a:bodyPr>
            <a:normAutofit/>
          </a:bodyPr>
          <a:lstStyle/>
          <a:p>
            <a:r>
              <a:rPr lang="en-US" sz="4000" dirty="0">
                <a:solidFill>
                  <a:schemeClr val="bg1"/>
                </a:solidFill>
              </a:rPr>
              <a:t>TOTAL PAYLOAD MASS</a:t>
            </a:r>
            <a:endParaRPr lang="en-IN" sz="4000" dirty="0">
              <a:solidFill>
                <a:schemeClr val="bg1"/>
              </a:solidFill>
            </a:endParaRPr>
          </a:p>
        </p:txBody>
      </p:sp>
      <p:sp>
        <p:nvSpPr>
          <p:cNvPr id="3" name="Content Placeholder 2">
            <a:extLst>
              <a:ext uri="{FF2B5EF4-FFF2-40B4-BE49-F238E27FC236}">
                <a16:creationId xmlns:a16="http://schemas.microsoft.com/office/drawing/2014/main" id="{523BF3C2-8961-707D-1F0C-D89B8120AABE}"/>
              </a:ext>
            </a:extLst>
          </p:cNvPr>
          <p:cNvSpPr>
            <a:spLocks noGrp="1"/>
          </p:cNvSpPr>
          <p:nvPr>
            <p:ph sz="half" idx="1"/>
          </p:nvPr>
        </p:nvSpPr>
        <p:spPr>
          <a:xfrm>
            <a:off x="1279156" y="5304634"/>
            <a:ext cx="10312175" cy="4195763"/>
          </a:xfrm>
        </p:spPr>
        <p:txBody>
          <a:bodyPr>
            <a:normAutofit/>
          </a:bodyPr>
          <a:lstStyle/>
          <a:p>
            <a:r>
              <a:rPr lang="en-US" sz="2800" dirty="0">
                <a:solidFill>
                  <a:schemeClr val="bg1"/>
                </a:solidFill>
              </a:rPr>
              <a:t>We calculated the total payload carried by boosters from NASA as 45596 using the query above</a:t>
            </a:r>
            <a:endParaRPr lang="en-IN" sz="2800" dirty="0">
              <a:solidFill>
                <a:schemeClr val="bg1"/>
              </a:solidFill>
            </a:endParaRPr>
          </a:p>
        </p:txBody>
      </p:sp>
      <p:pic>
        <p:nvPicPr>
          <p:cNvPr id="6" name="Content Placeholder 5">
            <a:extLst>
              <a:ext uri="{FF2B5EF4-FFF2-40B4-BE49-F238E27FC236}">
                <a16:creationId xmlns:a16="http://schemas.microsoft.com/office/drawing/2014/main" id="{AE6120BD-3442-44F8-285C-C85D54AA2D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97483" y="1081206"/>
            <a:ext cx="11963517" cy="4076947"/>
          </a:xfrm>
        </p:spPr>
      </p:pic>
    </p:spTree>
    <p:extLst>
      <p:ext uri="{BB962C8B-B14F-4D97-AF65-F5344CB8AC3E}">
        <p14:creationId xmlns:p14="http://schemas.microsoft.com/office/powerpoint/2010/main" val="4023255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2215B-53DA-1EEB-91F5-4AE59E9D6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48BFA-AE04-2FEE-AC6C-948E3ADF56EE}"/>
              </a:ext>
            </a:extLst>
          </p:cNvPr>
          <p:cNvSpPr>
            <a:spLocks noGrp="1"/>
          </p:cNvSpPr>
          <p:nvPr>
            <p:ph type="title"/>
          </p:nvPr>
        </p:nvSpPr>
        <p:spPr>
          <a:xfrm>
            <a:off x="468086" y="0"/>
            <a:ext cx="11255828" cy="1400530"/>
          </a:xfrm>
        </p:spPr>
        <p:txBody>
          <a:bodyPr>
            <a:normAutofit/>
          </a:bodyPr>
          <a:lstStyle/>
          <a:p>
            <a:r>
              <a:rPr lang="en-US" sz="4000" dirty="0">
                <a:solidFill>
                  <a:schemeClr val="bg1"/>
                </a:solidFill>
              </a:rPr>
              <a:t>AVERAGE PAYLOAD MASS BY F9 V1.1</a:t>
            </a:r>
            <a:endParaRPr lang="en-IN" sz="4000" dirty="0">
              <a:solidFill>
                <a:schemeClr val="bg1"/>
              </a:solidFill>
            </a:endParaRPr>
          </a:p>
        </p:txBody>
      </p:sp>
      <p:sp>
        <p:nvSpPr>
          <p:cNvPr id="3" name="Content Placeholder 2">
            <a:extLst>
              <a:ext uri="{FF2B5EF4-FFF2-40B4-BE49-F238E27FC236}">
                <a16:creationId xmlns:a16="http://schemas.microsoft.com/office/drawing/2014/main" id="{6AFBAEAE-E83E-BC1F-BD73-81C9C24F2C44}"/>
              </a:ext>
            </a:extLst>
          </p:cNvPr>
          <p:cNvSpPr>
            <a:spLocks noGrp="1"/>
          </p:cNvSpPr>
          <p:nvPr>
            <p:ph sz="half" idx="1"/>
          </p:nvPr>
        </p:nvSpPr>
        <p:spPr>
          <a:xfrm>
            <a:off x="939912" y="5351526"/>
            <a:ext cx="10312175" cy="4195763"/>
          </a:xfrm>
        </p:spPr>
        <p:txBody>
          <a:bodyPr>
            <a:normAutofit/>
          </a:bodyPr>
          <a:lstStyle/>
          <a:p>
            <a:r>
              <a:rPr lang="en-US" sz="2800" dirty="0">
                <a:solidFill>
                  <a:schemeClr val="bg1"/>
                </a:solidFill>
              </a:rPr>
              <a:t>We calculated the average payload mass carried by booster version F9 v1.1 as 2534.666KG</a:t>
            </a:r>
            <a:endParaRPr lang="en-IN" sz="2800" dirty="0">
              <a:solidFill>
                <a:schemeClr val="bg1"/>
              </a:solidFill>
            </a:endParaRPr>
          </a:p>
        </p:txBody>
      </p:sp>
      <p:pic>
        <p:nvPicPr>
          <p:cNvPr id="6" name="Content Placeholder 5">
            <a:extLst>
              <a:ext uri="{FF2B5EF4-FFF2-40B4-BE49-F238E27FC236}">
                <a16:creationId xmlns:a16="http://schemas.microsoft.com/office/drawing/2014/main" id="{E7822621-BBC7-5850-E3E3-A56415B566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9691" y="1128100"/>
            <a:ext cx="11970247" cy="4079240"/>
          </a:xfrm>
        </p:spPr>
      </p:pic>
    </p:spTree>
    <p:extLst>
      <p:ext uri="{BB962C8B-B14F-4D97-AF65-F5344CB8AC3E}">
        <p14:creationId xmlns:p14="http://schemas.microsoft.com/office/powerpoint/2010/main" val="246677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ED43-06F1-8C4E-6B78-20AA7AEEE3A7}"/>
              </a:ext>
            </a:extLst>
          </p:cNvPr>
          <p:cNvSpPr>
            <a:spLocks noGrp="1"/>
          </p:cNvSpPr>
          <p:nvPr>
            <p:ph type="title"/>
          </p:nvPr>
        </p:nvSpPr>
        <p:spPr>
          <a:xfrm>
            <a:off x="919119" y="0"/>
            <a:ext cx="10353761" cy="1326321"/>
          </a:xfrm>
        </p:spPr>
        <p:txBody>
          <a:bodyPr>
            <a:normAutofit/>
          </a:bodyPr>
          <a:lstStyle/>
          <a:p>
            <a:r>
              <a:rPr lang="en-IN" sz="4000" b="1" dirty="0">
                <a:solidFill>
                  <a:schemeClr val="bg1"/>
                </a:solidFill>
              </a:rPr>
              <a:t>EXECUTIVE SUMMARY</a:t>
            </a:r>
          </a:p>
        </p:txBody>
      </p:sp>
      <p:sp>
        <p:nvSpPr>
          <p:cNvPr id="3" name="Content Placeholder 2">
            <a:extLst>
              <a:ext uri="{FF2B5EF4-FFF2-40B4-BE49-F238E27FC236}">
                <a16:creationId xmlns:a16="http://schemas.microsoft.com/office/drawing/2014/main" id="{CF6C9A07-74AA-5E93-9AFC-ADFA6321F858}"/>
              </a:ext>
            </a:extLst>
          </p:cNvPr>
          <p:cNvSpPr>
            <a:spLocks noGrp="1"/>
          </p:cNvSpPr>
          <p:nvPr>
            <p:ph idx="1"/>
          </p:nvPr>
        </p:nvSpPr>
        <p:spPr>
          <a:xfrm>
            <a:off x="247528" y="1358385"/>
            <a:ext cx="9341950" cy="5218261"/>
          </a:xfrm>
        </p:spPr>
        <p:txBody>
          <a:bodyPr>
            <a:normAutofit lnSpcReduction="10000"/>
          </a:bodyPr>
          <a:lstStyle/>
          <a:p>
            <a:r>
              <a:rPr lang="en-US" sz="2400" dirty="0">
                <a:solidFill>
                  <a:schemeClr val="bg1"/>
                </a:solidFill>
              </a:rPr>
              <a:t>Summary of methodologies</a:t>
            </a:r>
          </a:p>
          <a:p>
            <a:pPr lvl="1">
              <a:buFont typeface="Arial" panose="020B0604020202020204" pitchFamily="34" charset="0"/>
              <a:buChar char="•"/>
            </a:pPr>
            <a:r>
              <a:rPr lang="en-US" sz="2000" dirty="0">
                <a:solidFill>
                  <a:schemeClr val="bg1"/>
                </a:solidFill>
              </a:rPr>
              <a:t>Data Collection through API </a:t>
            </a:r>
          </a:p>
          <a:p>
            <a:pPr lvl="1">
              <a:buFont typeface="Arial" panose="020B0604020202020204" pitchFamily="34" charset="0"/>
              <a:buChar char="•"/>
            </a:pPr>
            <a:r>
              <a:rPr lang="en-US" sz="2000" dirty="0">
                <a:solidFill>
                  <a:schemeClr val="bg1"/>
                </a:solidFill>
              </a:rPr>
              <a:t>Data Collection with Web Scraping</a:t>
            </a:r>
          </a:p>
          <a:p>
            <a:pPr lvl="1">
              <a:buFont typeface="Arial" panose="020B0604020202020204" pitchFamily="34" charset="0"/>
              <a:buChar char="•"/>
            </a:pPr>
            <a:r>
              <a:rPr lang="en-US" sz="2000" dirty="0">
                <a:solidFill>
                  <a:schemeClr val="bg1"/>
                </a:solidFill>
              </a:rPr>
              <a:t>Data Wrangling</a:t>
            </a:r>
          </a:p>
          <a:p>
            <a:pPr lvl="1">
              <a:buFont typeface="Arial" panose="020B0604020202020204" pitchFamily="34" charset="0"/>
              <a:buChar char="•"/>
            </a:pPr>
            <a:r>
              <a:rPr lang="en-US" sz="2000" dirty="0">
                <a:solidFill>
                  <a:schemeClr val="bg1"/>
                </a:solidFill>
              </a:rPr>
              <a:t>Exploratory Data Analysis with SQL</a:t>
            </a:r>
          </a:p>
          <a:p>
            <a:pPr lvl="1">
              <a:buFont typeface="Arial" panose="020B0604020202020204" pitchFamily="34" charset="0"/>
              <a:buChar char="•"/>
            </a:pPr>
            <a:r>
              <a:rPr lang="en-US" sz="2000" dirty="0">
                <a:solidFill>
                  <a:schemeClr val="bg1"/>
                </a:solidFill>
              </a:rPr>
              <a:t>Exploratory Data Analysis with Data Visualization</a:t>
            </a:r>
          </a:p>
          <a:p>
            <a:pPr lvl="1">
              <a:buFont typeface="Arial" panose="020B0604020202020204" pitchFamily="34" charset="0"/>
              <a:buChar char="•"/>
            </a:pPr>
            <a:r>
              <a:rPr lang="en-US" sz="2000" dirty="0">
                <a:solidFill>
                  <a:schemeClr val="bg1"/>
                </a:solidFill>
              </a:rPr>
              <a:t>Interactive Visual Analytics with Folium</a:t>
            </a:r>
          </a:p>
          <a:p>
            <a:pPr lvl="1">
              <a:buFont typeface="Arial" panose="020B0604020202020204" pitchFamily="34" charset="0"/>
              <a:buChar char="•"/>
            </a:pPr>
            <a:r>
              <a:rPr lang="en-US" sz="2000" dirty="0">
                <a:solidFill>
                  <a:schemeClr val="bg1"/>
                </a:solidFill>
              </a:rPr>
              <a:t>Machine Learning Prediction  </a:t>
            </a:r>
          </a:p>
          <a:p>
            <a:r>
              <a:rPr lang="en-US" sz="2400" dirty="0">
                <a:solidFill>
                  <a:schemeClr val="bg1"/>
                </a:solidFill>
              </a:rPr>
              <a:t>Summary of all results </a:t>
            </a:r>
          </a:p>
          <a:p>
            <a:pPr lvl="1">
              <a:buFont typeface="Arial" panose="020B0604020202020204" pitchFamily="34" charset="0"/>
              <a:buChar char="•"/>
            </a:pPr>
            <a:r>
              <a:rPr lang="en-US" sz="2000" dirty="0">
                <a:solidFill>
                  <a:schemeClr val="bg1"/>
                </a:solidFill>
              </a:rPr>
              <a:t>Exploratory Data Analysis result</a:t>
            </a:r>
          </a:p>
          <a:p>
            <a:pPr lvl="1">
              <a:buFont typeface="Arial" panose="020B0604020202020204" pitchFamily="34" charset="0"/>
              <a:buChar char="•"/>
            </a:pPr>
            <a:r>
              <a:rPr lang="en-US" sz="2000" dirty="0">
                <a:solidFill>
                  <a:schemeClr val="bg1"/>
                </a:solidFill>
              </a:rPr>
              <a:t>Interactive analytics in screenshots</a:t>
            </a:r>
          </a:p>
          <a:p>
            <a:pPr lvl="1">
              <a:buFont typeface="Arial" panose="020B0604020202020204" pitchFamily="34" charset="0"/>
              <a:buChar char="•"/>
            </a:pPr>
            <a:r>
              <a:rPr lang="en-US" sz="2000" dirty="0">
                <a:solidFill>
                  <a:schemeClr val="bg1"/>
                </a:solidFill>
              </a:rPr>
              <a:t>Predictive Analytics result</a:t>
            </a:r>
            <a:endParaRPr lang="en-IN" sz="2000" dirty="0">
              <a:solidFill>
                <a:schemeClr val="bg1"/>
              </a:solidFill>
            </a:endParaRPr>
          </a:p>
        </p:txBody>
      </p:sp>
    </p:spTree>
    <p:extLst>
      <p:ext uri="{BB962C8B-B14F-4D97-AF65-F5344CB8AC3E}">
        <p14:creationId xmlns:p14="http://schemas.microsoft.com/office/powerpoint/2010/main" val="2491928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617C2-0D58-026C-9CBF-2F2434477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1F51-A843-F81D-C5E4-7492BFA9F70F}"/>
              </a:ext>
            </a:extLst>
          </p:cNvPr>
          <p:cNvSpPr>
            <a:spLocks noGrp="1"/>
          </p:cNvSpPr>
          <p:nvPr>
            <p:ph type="title"/>
          </p:nvPr>
        </p:nvSpPr>
        <p:spPr>
          <a:xfrm>
            <a:off x="0" y="0"/>
            <a:ext cx="12191999" cy="1400530"/>
          </a:xfrm>
        </p:spPr>
        <p:txBody>
          <a:bodyPr>
            <a:normAutofit/>
          </a:bodyPr>
          <a:lstStyle/>
          <a:p>
            <a:r>
              <a:rPr lang="en-US" sz="3900" dirty="0">
                <a:solidFill>
                  <a:schemeClr val="bg1"/>
                </a:solidFill>
              </a:rPr>
              <a:t>FIRST SUCCESSFUL GROUND LANDING DATE</a:t>
            </a:r>
            <a:endParaRPr lang="en-IN" sz="3900" dirty="0">
              <a:solidFill>
                <a:schemeClr val="bg1"/>
              </a:solidFill>
            </a:endParaRPr>
          </a:p>
        </p:txBody>
      </p:sp>
      <p:sp>
        <p:nvSpPr>
          <p:cNvPr id="3" name="Content Placeholder 2">
            <a:extLst>
              <a:ext uri="{FF2B5EF4-FFF2-40B4-BE49-F238E27FC236}">
                <a16:creationId xmlns:a16="http://schemas.microsoft.com/office/drawing/2014/main" id="{B807A430-AC9E-69F1-652C-4E9A50A15CC9}"/>
              </a:ext>
            </a:extLst>
          </p:cNvPr>
          <p:cNvSpPr>
            <a:spLocks noGrp="1"/>
          </p:cNvSpPr>
          <p:nvPr>
            <p:ph sz="half" idx="1"/>
          </p:nvPr>
        </p:nvSpPr>
        <p:spPr>
          <a:xfrm>
            <a:off x="939911" y="5457033"/>
            <a:ext cx="10312175" cy="4195763"/>
          </a:xfrm>
        </p:spPr>
        <p:txBody>
          <a:bodyPr>
            <a:normAutofit/>
          </a:bodyPr>
          <a:lstStyle/>
          <a:p>
            <a:r>
              <a:rPr lang="en-US" sz="2800" dirty="0">
                <a:solidFill>
                  <a:schemeClr val="bg1"/>
                </a:solidFill>
              </a:rPr>
              <a:t>We observed that the dates of the first successful landing outcome on ground pad was 22nd December 2015</a:t>
            </a:r>
            <a:endParaRPr lang="en-IN" sz="2800" dirty="0">
              <a:solidFill>
                <a:schemeClr val="bg1"/>
              </a:solidFill>
            </a:endParaRPr>
          </a:p>
        </p:txBody>
      </p:sp>
      <p:pic>
        <p:nvPicPr>
          <p:cNvPr id="6" name="Content Placeholder 5">
            <a:extLst>
              <a:ext uri="{FF2B5EF4-FFF2-40B4-BE49-F238E27FC236}">
                <a16:creationId xmlns:a16="http://schemas.microsoft.com/office/drawing/2014/main" id="{ABCAE19B-9325-4ECF-F1EF-22462B9C47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9691" y="1128100"/>
            <a:ext cx="11888186" cy="4051276"/>
          </a:xfrm>
        </p:spPr>
      </p:pic>
    </p:spTree>
    <p:extLst>
      <p:ext uri="{BB962C8B-B14F-4D97-AF65-F5344CB8AC3E}">
        <p14:creationId xmlns:p14="http://schemas.microsoft.com/office/powerpoint/2010/main" val="3175740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EE91-E41F-EC3F-2FB9-D3AFDA203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0950E-2991-7348-F4D2-F01A5D4D2C68}"/>
              </a:ext>
            </a:extLst>
          </p:cNvPr>
          <p:cNvSpPr>
            <a:spLocks noGrp="1"/>
          </p:cNvSpPr>
          <p:nvPr>
            <p:ph type="title"/>
          </p:nvPr>
        </p:nvSpPr>
        <p:spPr>
          <a:xfrm>
            <a:off x="0" y="0"/>
            <a:ext cx="12191999" cy="1400530"/>
          </a:xfrm>
        </p:spPr>
        <p:txBody>
          <a:bodyPr>
            <a:normAutofit/>
          </a:bodyPr>
          <a:lstStyle/>
          <a:p>
            <a:r>
              <a:rPr lang="en-US" sz="4000" dirty="0">
                <a:solidFill>
                  <a:schemeClr val="bg1"/>
                </a:solidFill>
              </a:rPr>
              <a:t>SUCCESSFUL DRONE SHIP LANDING WITH PAYLOAD BETWEEN 4000 AND 6000</a:t>
            </a:r>
            <a:endParaRPr lang="en-IN" sz="4000" dirty="0">
              <a:solidFill>
                <a:schemeClr val="bg1"/>
              </a:solidFill>
            </a:endParaRPr>
          </a:p>
        </p:txBody>
      </p:sp>
      <p:sp>
        <p:nvSpPr>
          <p:cNvPr id="3" name="Content Placeholder 2">
            <a:extLst>
              <a:ext uri="{FF2B5EF4-FFF2-40B4-BE49-F238E27FC236}">
                <a16:creationId xmlns:a16="http://schemas.microsoft.com/office/drawing/2014/main" id="{4EC39010-725D-75E5-A20D-D97EA552C2A5}"/>
              </a:ext>
            </a:extLst>
          </p:cNvPr>
          <p:cNvSpPr>
            <a:spLocks noGrp="1"/>
          </p:cNvSpPr>
          <p:nvPr>
            <p:ph sz="half" idx="1"/>
          </p:nvPr>
        </p:nvSpPr>
        <p:spPr>
          <a:xfrm>
            <a:off x="324903" y="5234295"/>
            <a:ext cx="11456789" cy="4195763"/>
          </a:xfrm>
        </p:spPr>
        <p:txBody>
          <a:bodyPr>
            <a:normAutofit/>
          </a:bodyPr>
          <a:lstStyle/>
          <a:p>
            <a:r>
              <a:rPr lang="en-US" sz="2400" dirty="0">
                <a:solidFill>
                  <a:schemeClr val="bg1"/>
                </a:solidFill>
              </a:rPr>
              <a:t>We used the WHERE clause to filter for boosters which have successfully landed on drone ship and applied the AND condition to determine successful landing with payload mass greater than 4000 but less than 6000</a:t>
            </a:r>
            <a:endParaRPr lang="en-IN" sz="2400" dirty="0">
              <a:solidFill>
                <a:schemeClr val="bg1"/>
              </a:solidFill>
            </a:endParaRPr>
          </a:p>
        </p:txBody>
      </p:sp>
      <p:pic>
        <p:nvPicPr>
          <p:cNvPr id="6" name="Content Placeholder 5">
            <a:extLst>
              <a:ext uri="{FF2B5EF4-FFF2-40B4-BE49-F238E27FC236}">
                <a16:creationId xmlns:a16="http://schemas.microsoft.com/office/drawing/2014/main" id="{D83CBDD5-B973-E8E5-3D41-9835DBC4DB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9691" y="1400530"/>
            <a:ext cx="11899909" cy="3697108"/>
          </a:xfrm>
        </p:spPr>
      </p:pic>
    </p:spTree>
    <p:extLst>
      <p:ext uri="{BB962C8B-B14F-4D97-AF65-F5344CB8AC3E}">
        <p14:creationId xmlns:p14="http://schemas.microsoft.com/office/powerpoint/2010/main" val="118337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E2099-0AC0-07D3-44DD-75DE52148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8683D-340C-23F3-B492-5A5FBD244B4B}"/>
              </a:ext>
            </a:extLst>
          </p:cNvPr>
          <p:cNvSpPr>
            <a:spLocks noGrp="1"/>
          </p:cNvSpPr>
          <p:nvPr>
            <p:ph type="title"/>
          </p:nvPr>
        </p:nvSpPr>
        <p:spPr>
          <a:xfrm>
            <a:off x="0" y="0"/>
            <a:ext cx="12192000" cy="1400530"/>
          </a:xfrm>
        </p:spPr>
        <p:txBody>
          <a:bodyPr>
            <a:normAutofit/>
          </a:bodyPr>
          <a:lstStyle/>
          <a:p>
            <a:r>
              <a:rPr lang="en-US" sz="4000" dirty="0">
                <a:solidFill>
                  <a:schemeClr val="bg1"/>
                </a:solidFill>
              </a:rPr>
              <a:t>TOTAL NUMBER OF SUCCESSFUL AND FAILURE MISSION OUTCOMES</a:t>
            </a:r>
            <a:endParaRPr lang="en-IN" sz="4000" dirty="0">
              <a:solidFill>
                <a:schemeClr val="bg1"/>
              </a:solidFill>
            </a:endParaRPr>
          </a:p>
        </p:txBody>
      </p:sp>
      <p:sp>
        <p:nvSpPr>
          <p:cNvPr id="3" name="Content Placeholder 2">
            <a:extLst>
              <a:ext uri="{FF2B5EF4-FFF2-40B4-BE49-F238E27FC236}">
                <a16:creationId xmlns:a16="http://schemas.microsoft.com/office/drawing/2014/main" id="{57115F9B-CEBF-6318-46C0-DB69A5874881}"/>
              </a:ext>
            </a:extLst>
          </p:cNvPr>
          <p:cNvSpPr>
            <a:spLocks noGrp="1"/>
          </p:cNvSpPr>
          <p:nvPr>
            <p:ph sz="half" idx="1"/>
          </p:nvPr>
        </p:nvSpPr>
        <p:spPr>
          <a:xfrm>
            <a:off x="1689156" y="5773557"/>
            <a:ext cx="8813688" cy="4195763"/>
          </a:xfrm>
        </p:spPr>
        <p:txBody>
          <a:bodyPr>
            <a:normAutofit/>
          </a:bodyPr>
          <a:lstStyle/>
          <a:p>
            <a:r>
              <a:rPr lang="en-US" sz="2800" dirty="0">
                <a:solidFill>
                  <a:schemeClr val="bg1"/>
                </a:solidFill>
              </a:rPr>
              <a:t>We use the Group By clause to group the outcomes </a:t>
            </a:r>
            <a:endParaRPr lang="en-IN" sz="2800" dirty="0">
              <a:solidFill>
                <a:schemeClr val="bg1"/>
              </a:solidFill>
            </a:endParaRPr>
          </a:p>
        </p:txBody>
      </p:sp>
      <p:pic>
        <p:nvPicPr>
          <p:cNvPr id="6" name="Content Placeholder 5">
            <a:extLst>
              <a:ext uri="{FF2B5EF4-FFF2-40B4-BE49-F238E27FC236}">
                <a16:creationId xmlns:a16="http://schemas.microsoft.com/office/drawing/2014/main" id="{E54FE2A0-825E-5305-74E9-0B6E645AE4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9691" y="1293447"/>
            <a:ext cx="11876463" cy="4385824"/>
          </a:xfrm>
        </p:spPr>
      </p:pic>
    </p:spTree>
    <p:extLst>
      <p:ext uri="{BB962C8B-B14F-4D97-AF65-F5344CB8AC3E}">
        <p14:creationId xmlns:p14="http://schemas.microsoft.com/office/powerpoint/2010/main" val="4223376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7019F-9D33-CAD9-7F52-C926C033EB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CAACB2-E3F4-0C20-1A72-7669CF0A9855}"/>
              </a:ext>
            </a:extLst>
          </p:cNvPr>
          <p:cNvSpPr>
            <a:spLocks noGrp="1"/>
          </p:cNvSpPr>
          <p:nvPr>
            <p:ph type="title"/>
          </p:nvPr>
        </p:nvSpPr>
        <p:spPr>
          <a:xfrm>
            <a:off x="0" y="0"/>
            <a:ext cx="12192000" cy="1400530"/>
          </a:xfrm>
        </p:spPr>
        <p:txBody>
          <a:bodyPr/>
          <a:lstStyle/>
          <a:p>
            <a:r>
              <a:rPr lang="en-IN" sz="4000" dirty="0">
                <a:solidFill>
                  <a:schemeClr val="bg1"/>
                </a:solidFill>
              </a:rPr>
              <a:t>BOOSTERS CARRIED MAXIMUM PAYLOAD</a:t>
            </a:r>
          </a:p>
        </p:txBody>
      </p:sp>
      <p:sp>
        <p:nvSpPr>
          <p:cNvPr id="3" name="Content Placeholder 2">
            <a:extLst>
              <a:ext uri="{FF2B5EF4-FFF2-40B4-BE49-F238E27FC236}">
                <a16:creationId xmlns:a16="http://schemas.microsoft.com/office/drawing/2014/main" id="{F6A71606-8F0D-2DE3-F86B-ADC019F84E19}"/>
              </a:ext>
            </a:extLst>
          </p:cNvPr>
          <p:cNvSpPr>
            <a:spLocks noGrp="1"/>
          </p:cNvSpPr>
          <p:nvPr>
            <p:ph sz="half" idx="1"/>
          </p:nvPr>
        </p:nvSpPr>
        <p:spPr>
          <a:xfrm>
            <a:off x="139691" y="5604411"/>
            <a:ext cx="11893852" cy="4195763"/>
          </a:xfrm>
        </p:spPr>
        <p:txBody>
          <a:bodyPr>
            <a:normAutofit/>
          </a:bodyPr>
          <a:lstStyle/>
          <a:p>
            <a:r>
              <a:rPr lang="en-US" sz="2400" dirty="0">
                <a:solidFill>
                  <a:schemeClr val="bg1"/>
                </a:solidFill>
              </a:rPr>
              <a:t>We determined the booster that have carried the maximum payload using a subquery in the WHERE clause and the MAX() function</a:t>
            </a:r>
            <a:endParaRPr lang="en-IN" sz="2400" dirty="0">
              <a:solidFill>
                <a:schemeClr val="bg1"/>
              </a:solidFill>
            </a:endParaRPr>
          </a:p>
        </p:txBody>
      </p:sp>
      <p:pic>
        <p:nvPicPr>
          <p:cNvPr id="6" name="Content Placeholder 5">
            <a:extLst>
              <a:ext uri="{FF2B5EF4-FFF2-40B4-BE49-F238E27FC236}">
                <a16:creationId xmlns:a16="http://schemas.microsoft.com/office/drawing/2014/main" id="{FE83DA2D-2B21-D2F2-2F04-190C59EE767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9691" y="1058985"/>
            <a:ext cx="11893852" cy="4392245"/>
          </a:xfrm>
        </p:spPr>
      </p:pic>
    </p:spTree>
    <p:extLst>
      <p:ext uri="{BB962C8B-B14F-4D97-AF65-F5344CB8AC3E}">
        <p14:creationId xmlns:p14="http://schemas.microsoft.com/office/powerpoint/2010/main" val="3319625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CDEE5-FAC2-E22F-2F30-3235C7D62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505BC3-E1B2-329A-C9AF-D49287227236}"/>
              </a:ext>
            </a:extLst>
          </p:cNvPr>
          <p:cNvSpPr>
            <a:spLocks noGrp="1"/>
          </p:cNvSpPr>
          <p:nvPr>
            <p:ph type="title"/>
          </p:nvPr>
        </p:nvSpPr>
        <p:spPr>
          <a:xfrm>
            <a:off x="0" y="0"/>
            <a:ext cx="12192000" cy="1400530"/>
          </a:xfrm>
        </p:spPr>
        <p:txBody>
          <a:bodyPr>
            <a:normAutofit/>
          </a:bodyPr>
          <a:lstStyle/>
          <a:p>
            <a:r>
              <a:rPr lang="en-IN" sz="4000" dirty="0">
                <a:solidFill>
                  <a:schemeClr val="bg1"/>
                </a:solidFill>
              </a:rPr>
              <a:t>2015 LAUNCH RECORDS</a:t>
            </a:r>
          </a:p>
        </p:txBody>
      </p:sp>
      <p:sp>
        <p:nvSpPr>
          <p:cNvPr id="3" name="Content Placeholder 2">
            <a:extLst>
              <a:ext uri="{FF2B5EF4-FFF2-40B4-BE49-F238E27FC236}">
                <a16:creationId xmlns:a16="http://schemas.microsoft.com/office/drawing/2014/main" id="{6C123577-037D-9ADF-5F8D-93EC6EFA2ECA}"/>
              </a:ext>
            </a:extLst>
          </p:cNvPr>
          <p:cNvSpPr>
            <a:spLocks noGrp="1"/>
          </p:cNvSpPr>
          <p:nvPr>
            <p:ph sz="half" idx="1"/>
          </p:nvPr>
        </p:nvSpPr>
        <p:spPr>
          <a:xfrm>
            <a:off x="-11723" y="5617809"/>
            <a:ext cx="12192000" cy="4195763"/>
          </a:xfrm>
        </p:spPr>
        <p:txBody>
          <a:bodyPr>
            <a:normAutofit/>
          </a:bodyPr>
          <a:lstStyle/>
          <a:p>
            <a:r>
              <a:rPr lang="en-US" sz="2400" dirty="0">
                <a:solidFill>
                  <a:schemeClr val="bg1"/>
                </a:solidFill>
              </a:rPr>
              <a:t>We used a combination of clauses and CASE conditioner to filter for failed landing outcomes in drone ship, their booster versions, and launch site names for year 2015</a:t>
            </a:r>
            <a:endParaRPr lang="en-IN" sz="2400" dirty="0">
              <a:solidFill>
                <a:schemeClr val="bg1"/>
              </a:solidFill>
            </a:endParaRPr>
          </a:p>
        </p:txBody>
      </p:sp>
      <p:pic>
        <p:nvPicPr>
          <p:cNvPr id="6" name="Content Placeholder 5">
            <a:extLst>
              <a:ext uri="{FF2B5EF4-FFF2-40B4-BE49-F238E27FC236}">
                <a16:creationId xmlns:a16="http://schemas.microsoft.com/office/drawing/2014/main" id="{C5F6C5F1-804B-0AA0-3FB0-811689F1D0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88910" y="1152770"/>
            <a:ext cx="11827244" cy="4367648"/>
          </a:xfrm>
        </p:spPr>
      </p:pic>
    </p:spTree>
    <p:extLst>
      <p:ext uri="{BB962C8B-B14F-4D97-AF65-F5344CB8AC3E}">
        <p14:creationId xmlns:p14="http://schemas.microsoft.com/office/powerpoint/2010/main" val="1047511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38C602-2234-F4E3-52C5-E6B4884E24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D3798-BA3B-CF2D-D6BE-D998ADCF527E}"/>
              </a:ext>
            </a:extLst>
          </p:cNvPr>
          <p:cNvSpPr>
            <a:spLocks noGrp="1"/>
          </p:cNvSpPr>
          <p:nvPr>
            <p:ph type="title"/>
          </p:nvPr>
        </p:nvSpPr>
        <p:spPr>
          <a:xfrm>
            <a:off x="0" y="5798"/>
            <a:ext cx="12192000" cy="1400530"/>
          </a:xfrm>
        </p:spPr>
        <p:txBody>
          <a:bodyPr>
            <a:normAutofit/>
          </a:bodyPr>
          <a:lstStyle/>
          <a:p>
            <a:r>
              <a:rPr lang="en-IN" sz="4000" dirty="0">
                <a:solidFill>
                  <a:schemeClr val="bg1"/>
                </a:solidFill>
              </a:rPr>
              <a:t>2015 LAUNCH RECORDS</a:t>
            </a:r>
          </a:p>
        </p:txBody>
      </p:sp>
      <p:sp>
        <p:nvSpPr>
          <p:cNvPr id="3" name="Content Placeholder 2">
            <a:extLst>
              <a:ext uri="{FF2B5EF4-FFF2-40B4-BE49-F238E27FC236}">
                <a16:creationId xmlns:a16="http://schemas.microsoft.com/office/drawing/2014/main" id="{79036A83-D8DC-E993-D7D9-F5B983A78D10}"/>
              </a:ext>
            </a:extLst>
          </p:cNvPr>
          <p:cNvSpPr>
            <a:spLocks noGrp="1"/>
          </p:cNvSpPr>
          <p:nvPr>
            <p:ph sz="half" idx="1"/>
          </p:nvPr>
        </p:nvSpPr>
        <p:spPr>
          <a:xfrm>
            <a:off x="142018" y="1331118"/>
            <a:ext cx="5567119" cy="5157669"/>
          </a:xfrm>
        </p:spPr>
        <p:txBody>
          <a:bodyPr>
            <a:normAutofit/>
          </a:bodyPr>
          <a:lstStyle/>
          <a:p>
            <a:r>
              <a:rPr lang="en-US" sz="2400" dirty="0">
                <a:solidFill>
                  <a:schemeClr val="bg1"/>
                </a:solidFill>
              </a:rPr>
              <a:t>We selected Landing outcomes and the COUNT of landing outcomes from the data and used the WHERE clause to filter for landing outcomes BETWEEN 2010-06-04 to 2010-03-20. </a:t>
            </a:r>
          </a:p>
          <a:p>
            <a:r>
              <a:rPr lang="en-US" sz="2400" dirty="0">
                <a:solidFill>
                  <a:schemeClr val="bg1"/>
                </a:solidFill>
              </a:rPr>
              <a:t>We applied the GROUP BY clause to group the landing outcomes and the ORDER BY clause to order the grouped landing outcome in descending order.</a:t>
            </a:r>
            <a:endParaRPr lang="en-IN" sz="2400" dirty="0">
              <a:solidFill>
                <a:schemeClr val="bg1"/>
              </a:solidFill>
            </a:endParaRPr>
          </a:p>
        </p:txBody>
      </p:sp>
      <p:pic>
        <p:nvPicPr>
          <p:cNvPr id="6" name="Content Placeholder 5">
            <a:extLst>
              <a:ext uri="{FF2B5EF4-FFF2-40B4-BE49-F238E27FC236}">
                <a16:creationId xmlns:a16="http://schemas.microsoft.com/office/drawing/2014/main" id="{14CF1F70-58E8-3336-7CD3-CA9366A5F6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096000" y="1331118"/>
            <a:ext cx="5767754" cy="5388341"/>
          </a:xfrm>
        </p:spPr>
      </p:pic>
    </p:spTree>
    <p:extLst>
      <p:ext uri="{BB962C8B-B14F-4D97-AF65-F5344CB8AC3E}">
        <p14:creationId xmlns:p14="http://schemas.microsoft.com/office/powerpoint/2010/main" val="651819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20EBD-AAA5-904A-3783-073DAF49D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5EA08-E544-BFCD-C029-CA8AE7A2F2BA}"/>
              </a:ext>
            </a:extLst>
          </p:cNvPr>
          <p:cNvSpPr>
            <a:spLocks noGrp="1"/>
          </p:cNvSpPr>
          <p:nvPr>
            <p:ph type="title"/>
          </p:nvPr>
        </p:nvSpPr>
        <p:spPr>
          <a:xfrm>
            <a:off x="688847" y="3056679"/>
            <a:ext cx="10814306" cy="744642"/>
          </a:xfrm>
        </p:spPr>
        <p:txBody>
          <a:bodyPr>
            <a:normAutofit fontScale="90000"/>
          </a:bodyPr>
          <a:lstStyle/>
          <a:p>
            <a:r>
              <a:rPr lang="en-IN" sz="4400" dirty="0">
                <a:solidFill>
                  <a:schemeClr val="bg1"/>
                </a:solidFill>
              </a:rPr>
              <a:t>LAUNCH SITE PROXIMITIES ANALYSIS</a:t>
            </a:r>
          </a:p>
        </p:txBody>
      </p:sp>
    </p:spTree>
    <p:extLst>
      <p:ext uri="{BB962C8B-B14F-4D97-AF65-F5344CB8AC3E}">
        <p14:creationId xmlns:p14="http://schemas.microsoft.com/office/powerpoint/2010/main" val="2007039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8941-52BD-382B-B092-9E60BA46D613}"/>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ALL LAUNCH SITES</a:t>
            </a:r>
          </a:p>
        </p:txBody>
      </p:sp>
      <p:pic>
        <p:nvPicPr>
          <p:cNvPr id="6" name="Content Placeholder 5">
            <a:extLst>
              <a:ext uri="{FF2B5EF4-FFF2-40B4-BE49-F238E27FC236}">
                <a16:creationId xmlns:a16="http://schemas.microsoft.com/office/drawing/2014/main" id="{861E2820-969F-7506-E249-8487E600AC65}"/>
              </a:ext>
            </a:extLst>
          </p:cNvPr>
          <p:cNvPicPr>
            <a:picLocks noGrp="1" noChangeAspect="1"/>
          </p:cNvPicPr>
          <p:nvPr>
            <p:ph sz="half" idx="1"/>
          </p:nvPr>
        </p:nvPicPr>
        <p:blipFill>
          <a:blip r:embed="rId2"/>
          <a:stretch>
            <a:fillRect/>
          </a:stretch>
        </p:blipFill>
        <p:spPr>
          <a:xfrm>
            <a:off x="5486626" y="1541111"/>
            <a:ext cx="5486172" cy="4864171"/>
          </a:xfrm>
        </p:spPr>
      </p:pic>
      <p:sp>
        <p:nvSpPr>
          <p:cNvPr id="4" name="Content Placeholder 3">
            <a:extLst>
              <a:ext uri="{FF2B5EF4-FFF2-40B4-BE49-F238E27FC236}">
                <a16:creationId xmlns:a16="http://schemas.microsoft.com/office/drawing/2014/main" id="{F84BE22A-9EFF-86CE-7A91-B03FA1442FB0}"/>
              </a:ext>
            </a:extLst>
          </p:cNvPr>
          <p:cNvSpPr>
            <a:spLocks noGrp="1"/>
          </p:cNvSpPr>
          <p:nvPr>
            <p:ph sz="half" idx="2"/>
          </p:nvPr>
        </p:nvSpPr>
        <p:spPr>
          <a:xfrm>
            <a:off x="168321" y="1541111"/>
            <a:ext cx="4396341" cy="4200245"/>
          </a:xfrm>
        </p:spPr>
        <p:txBody>
          <a:bodyPr>
            <a:normAutofit fontScale="92500"/>
          </a:bodyPr>
          <a:lstStyle/>
          <a:p>
            <a:r>
              <a:rPr lang="en-IN" sz="2400" dirty="0">
                <a:solidFill>
                  <a:schemeClr val="bg1"/>
                </a:solidFill>
              </a:rPr>
              <a:t>We can see that the launch sites are located in the United States of America</a:t>
            </a:r>
          </a:p>
          <a:p>
            <a:r>
              <a:rPr lang="en-IN" sz="2400" dirty="0">
                <a:solidFill>
                  <a:schemeClr val="bg1"/>
                </a:solidFill>
              </a:rPr>
              <a:t>Launch Sites are located on coastal areas</a:t>
            </a:r>
          </a:p>
          <a:p>
            <a:r>
              <a:rPr lang="en-IN" sz="2400" dirty="0">
                <a:solidFill>
                  <a:schemeClr val="bg1"/>
                </a:solidFill>
              </a:rPr>
              <a:t>One launch site in California on the western coast</a:t>
            </a:r>
          </a:p>
          <a:p>
            <a:r>
              <a:rPr lang="en-IN" sz="2400" dirty="0">
                <a:solidFill>
                  <a:schemeClr val="bg1"/>
                </a:solidFill>
              </a:rPr>
              <a:t>Three launch sites on the eastern coast in Florida</a:t>
            </a:r>
          </a:p>
        </p:txBody>
      </p:sp>
    </p:spTree>
    <p:extLst>
      <p:ext uri="{BB962C8B-B14F-4D97-AF65-F5344CB8AC3E}">
        <p14:creationId xmlns:p14="http://schemas.microsoft.com/office/powerpoint/2010/main" val="2552597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2AF26-5198-22AE-738B-233A17C13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10D30-2F0F-8C03-15B5-F54228C891EB}"/>
              </a:ext>
            </a:extLst>
          </p:cNvPr>
          <p:cNvSpPr>
            <a:spLocks noGrp="1"/>
          </p:cNvSpPr>
          <p:nvPr>
            <p:ph type="title"/>
          </p:nvPr>
        </p:nvSpPr>
        <p:spPr>
          <a:xfrm>
            <a:off x="0" y="0"/>
            <a:ext cx="12192000" cy="1326321"/>
          </a:xfrm>
        </p:spPr>
        <p:txBody>
          <a:bodyPr>
            <a:normAutofit/>
          </a:bodyPr>
          <a:lstStyle/>
          <a:p>
            <a:r>
              <a:rPr lang="en-US" sz="4000" dirty="0">
                <a:solidFill>
                  <a:schemeClr val="bg1"/>
                </a:solidFill>
              </a:rPr>
              <a:t>MARKERS SHOWING LAUNCH SITES WITH COLOR LABELS</a:t>
            </a:r>
            <a:endParaRPr lang="en-IN" sz="4000" dirty="0">
              <a:solidFill>
                <a:schemeClr val="bg1"/>
              </a:solidFill>
            </a:endParaRPr>
          </a:p>
        </p:txBody>
      </p:sp>
      <p:pic>
        <p:nvPicPr>
          <p:cNvPr id="12" name="Content Placeholder 11">
            <a:extLst>
              <a:ext uri="{FF2B5EF4-FFF2-40B4-BE49-F238E27FC236}">
                <a16:creationId xmlns:a16="http://schemas.microsoft.com/office/drawing/2014/main" id="{0CAC4E2D-CAD7-3D81-49E4-4E7A5F206B37}"/>
              </a:ext>
            </a:extLst>
          </p:cNvPr>
          <p:cNvPicPr>
            <a:picLocks noGrp="1" noChangeAspect="1"/>
          </p:cNvPicPr>
          <p:nvPr>
            <p:ph sz="half" idx="1"/>
          </p:nvPr>
        </p:nvPicPr>
        <p:blipFill>
          <a:blip r:embed="rId2"/>
          <a:stretch>
            <a:fillRect/>
          </a:stretch>
        </p:blipFill>
        <p:spPr>
          <a:xfrm>
            <a:off x="3418229" y="1821585"/>
            <a:ext cx="3165905" cy="2217833"/>
          </a:xfrm>
        </p:spPr>
      </p:pic>
      <p:sp>
        <p:nvSpPr>
          <p:cNvPr id="8" name="Content Placeholder 7">
            <a:extLst>
              <a:ext uri="{FF2B5EF4-FFF2-40B4-BE49-F238E27FC236}">
                <a16:creationId xmlns:a16="http://schemas.microsoft.com/office/drawing/2014/main" id="{AFA53A10-E391-4DAA-6569-7A4A79BC997E}"/>
              </a:ext>
            </a:extLst>
          </p:cNvPr>
          <p:cNvSpPr>
            <a:spLocks noGrp="1"/>
          </p:cNvSpPr>
          <p:nvPr>
            <p:ph sz="half" idx="2"/>
          </p:nvPr>
        </p:nvSpPr>
        <p:spPr>
          <a:xfrm>
            <a:off x="7010400" y="1789921"/>
            <a:ext cx="4396341" cy="4200245"/>
          </a:xfrm>
        </p:spPr>
        <p:txBody>
          <a:bodyPr>
            <a:normAutofit/>
          </a:bodyPr>
          <a:lstStyle/>
          <a:p>
            <a:r>
              <a:rPr lang="en-IN" sz="2400" dirty="0">
                <a:solidFill>
                  <a:schemeClr val="bg1"/>
                </a:solidFill>
              </a:rPr>
              <a:t>Green Marker shows a successful launch</a:t>
            </a:r>
          </a:p>
          <a:p>
            <a:r>
              <a:rPr lang="en-IN" sz="2400" dirty="0">
                <a:solidFill>
                  <a:schemeClr val="bg1"/>
                </a:solidFill>
              </a:rPr>
              <a:t>Red marker shows a failure</a:t>
            </a:r>
          </a:p>
        </p:txBody>
      </p:sp>
      <p:pic>
        <p:nvPicPr>
          <p:cNvPr id="10" name="Picture 9">
            <a:extLst>
              <a:ext uri="{FF2B5EF4-FFF2-40B4-BE49-F238E27FC236}">
                <a16:creationId xmlns:a16="http://schemas.microsoft.com/office/drawing/2014/main" id="{58153C22-590F-E1A3-4293-3E2E66C79410}"/>
              </a:ext>
            </a:extLst>
          </p:cNvPr>
          <p:cNvPicPr>
            <a:picLocks noChangeAspect="1"/>
          </p:cNvPicPr>
          <p:nvPr/>
        </p:nvPicPr>
        <p:blipFill>
          <a:blip r:embed="rId3"/>
          <a:stretch>
            <a:fillRect/>
          </a:stretch>
        </p:blipFill>
        <p:spPr>
          <a:xfrm>
            <a:off x="192229" y="1789922"/>
            <a:ext cx="2612696" cy="2249496"/>
          </a:xfrm>
          <a:prstGeom prst="rect">
            <a:avLst/>
          </a:prstGeom>
        </p:spPr>
      </p:pic>
      <p:pic>
        <p:nvPicPr>
          <p:cNvPr id="14" name="Picture 13">
            <a:extLst>
              <a:ext uri="{FF2B5EF4-FFF2-40B4-BE49-F238E27FC236}">
                <a16:creationId xmlns:a16="http://schemas.microsoft.com/office/drawing/2014/main" id="{7B0A3B86-3294-702D-8F4C-BC72953B7637}"/>
              </a:ext>
            </a:extLst>
          </p:cNvPr>
          <p:cNvPicPr>
            <a:picLocks noChangeAspect="1"/>
          </p:cNvPicPr>
          <p:nvPr/>
        </p:nvPicPr>
        <p:blipFill>
          <a:blip r:embed="rId4"/>
          <a:stretch>
            <a:fillRect/>
          </a:stretch>
        </p:blipFill>
        <p:spPr>
          <a:xfrm>
            <a:off x="192229" y="4450869"/>
            <a:ext cx="2681600" cy="2249495"/>
          </a:xfrm>
          <a:prstGeom prst="rect">
            <a:avLst/>
          </a:prstGeom>
        </p:spPr>
      </p:pic>
      <p:pic>
        <p:nvPicPr>
          <p:cNvPr id="16" name="Picture 15">
            <a:extLst>
              <a:ext uri="{FF2B5EF4-FFF2-40B4-BE49-F238E27FC236}">
                <a16:creationId xmlns:a16="http://schemas.microsoft.com/office/drawing/2014/main" id="{F9B252A5-01AF-2C32-E007-42DA2BD64EE5}"/>
              </a:ext>
            </a:extLst>
          </p:cNvPr>
          <p:cNvPicPr>
            <a:picLocks noChangeAspect="1"/>
          </p:cNvPicPr>
          <p:nvPr/>
        </p:nvPicPr>
        <p:blipFill>
          <a:blip r:embed="rId5"/>
          <a:stretch>
            <a:fillRect/>
          </a:stretch>
        </p:blipFill>
        <p:spPr>
          <a:xfrm>
            <a:off x="3314609" y="4243368"/>
            <a:ext cx="2681600" cy="2333842"/>
          </a:xfrm>
          <a:prstGeom prst="rect">
            <a:avLst/>
          </a:prstGeom>
        </p:spPr>
      </p:pic>
    </p:spTree>
    <p:extLst>
      <p:ext uri="{BB962C8B-B14F-4D97-AF65-F5344CB8AC3E}">
        <p14:creationId xmlns:p14="http://schemas.microsoft.com/office/powerpoint/2010/main" val="3842727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112D1-EFB7-16A3-6326-EC15DD22EB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5A04A-DC2B-C2AF-31E0-0496F3FF1E85}"/>
              </a:ext>
            </a:extLst>
          </p:cNvPr>
          <p:cNvSpPr>
            <a:spLocks noGrp="1"/>
          </p:cNvSpPr>
          <p:nvPr>
            <p:ph type="title"/>
          </p:nvPr>
        </p:nvSpPr>
        <p:spPr>
          <a:xfrm>
            <a:off x="4720" y="-11235"/>
            <a:ext cx="12187280" cy="1326321"/>
          </a:xfrm>
        </p:spPr>
        <p:txBody>
          <a:bodyPr>
            <a:normAutofit/>
          </a:bodyPr>
          <a:lstStyle/>
          <a:p>
            <a:r>
              <a:rPr lang="en-US" sz="4000" dirty="0">
                <a:solidFill>
                  <a:schemeClr val="bg1"/>
                </a:solidFill>
              </a:rPr>
              <a:t>LAUNCH SITE DISTANCE TO LANDMARKS</a:t>
            </a:r>
            <a:endParaRPr lang="en-IN" sz="4000" dirty="0">
              <a:solidFill>
                <a:schemeClr val="bg1"/>
              </a:solidFill>
            </a:endParaRPr>
          </a:p>
        </p:txBody>
      </p:sp>
      <p:pic>
        <p:nvPicPr>
          <p:cNvPr id="12" name="Content Placeholder 11">
            <a:extLst>
              <a:ext uri="{FF2B5EF4-FFF2-40B4-BE49-F238E27FC236}">
                <a16:creationId xmlns:a16="http://schemas.microsoft.com/office/drawing/2014/main" id="{EDC8EFDF-9E68-B1E7-7798-23545A0597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3559687" y="1929907"/>
            <a:ext cx="3243828" cy="2272421"/>
          </a:xfrm>
        </p:spPr>
      </p:pic>
      <p:sp>
        <p:nvSpPr>
          <p:cNvPr id="8" name="Content Placeholder 7">
            <a:extLst>
              <a:ext uri="{FF2B5EF4-FFF2-40B4-BE49-F238E27FC236}">
                <a16:creationId xmlns:a16="http://schemas.microsoft.com/office/drawing/2014/main" id="{A4C1E2E8-DFCA-9FC0-80B5-2625547400FE}"/>
              </a:ext>
            </a:extLst>
          </p:cNvPr>
          <p:cNvSpPr>
            <a:spLocks noGrp="1"/>
          </p:cNvSpPr>
          <p:nvPr>
            <p:ph sz="half" idx="2"/>
          </p:nvPr>
        </p:nvSpPr>
        <p:spPr>
          <a:xfrm>
            <a:off x="7149548" y="1485121"/>
            <a:ext cx="4396341" cy="4200245"/>
          </a:xfrm>
        </p:spPr>
        <p:txBody>
          <a:bodyPr>
            <a:normAutofit lnSpcReduction="10000"/>
          </a:bodyPr>
          <a:lstStyle/>
          <a:p>
            <a:r>
              <a:rPr lang="en-US" sz="2400" dirty="0">
                <a:solidFill>
                  <a:schemeClr val="bg1"/>
                </a:solidFill>
              </a:rPr>
              <a:t>Are launch sites in close proximity to railways? NO</a:t>
            </a:r>
          </a:p>
          <a:p>
            <a:r>
              <a:rPr lang="en-US" sz="2400" dirty="0">
                <a:solidFill>
                  <a:schemeClr val="bg1"/>
                </a:solidFill>
              </a:rPr>
              <a:t>Are launch sites in close proximity to highways? NO</a:t>
            </a:r>
          </a:p>
          <a:p>
            <a:r>
              <a:rPr lang="en-US" sz="2400" dirty="0">
                <a:solidFill>
                  <a:schemeClr val="bg1"/>
                </a:solidFill>
              </a:rPr>
              <a:t>Are launch sites in close proximity to coastline? YES</a:t>
            </a:r>
          </a:p>
          <a:p>
            <a:r>
              <a:rPr lang="en-US" sz="2400" dirty="0">
                <a:solidFill>
                  <a:schemeClr val="bg1"/>
                </a:solidFill>
              </a:rPr>
              <a:t>Do launch sites keep certain distance away from cities? YES</a:t>
            </a:r>
            <a:endParaRPr lang="en-IN" sz="2400" dirty="0">
              <a:solidFill>
                <a:schemeClr val="bg1"/>
              </a:solidFill>
            </a:endParaRPr>
          </a:p>
        </p:txBody>
      </p:sp>
      <p:pic>
        <p:nvPicPr>
          <p:cNvPr id="10" name="Picture 9">
            <a:extLst>
              <a:ext uri="{FF2B5EF4-FFF2-40B4-BE49-F238E27FC236}">
                <a16:creationId xmlns:a16="http://schemas.microsoft.com/office/drawing/2014/main" id="{B0D305ED-B8CA-CC92-A90E-74A14BA649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229" y="1984495"/>
            <a:ext cx="2757411" cy="1963391"/>
          </a:xfrm>
          <a:prstGeom prst="rect">
            <a:avLst/>
          </a:prstGeom>
        </p:spPr>
      </p:pic>
      <p:pic>
        <p:nvPicPr>
          <p:cNvPr id="14" name="Picture 13">
            <a:extLst>
              <a:ext uri="{FF2B5EF4-FFF2-40B4-BE49-F238E27FC236}">
                <a16:creationId xmlns:a16="http://schemas.microsoft.com/office/drawing/2014/main" id="{D31355FE-32C4-3BD8-2549-8DAC53A8C4F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787" y="4117921"/>
            <a:ext cx="3107866" cy="2584165"/>
          </a:xfrm>
          <a:prstGeom prst="rect">
            <a:avLst/>
          </a:prstGeom>
        </p:spPr>
      </p:pic>
      <p:pic>
        <p:nvPicPr>
          <p:cNvPr id="4" name="Picture 3">
            <a:extLst>
              <a:ext uri="{FF2B5EF4-FFF2-40B4-BE49-F238E27FC236}">
                <a16:creationId xmlns:a16="http://schemas.microsoft.com/office/drawing/2014/main" id="{916BA21C-B793-CD46-45CA-9E47FBE9FC1D}"/>
              </a:ext>
            </a:extLst>
          </p:cNvPr>
          <p:cNvPicPr>
            <a:picLocks noChangeAspect="1"/>
          </p:cNvPicPr>
          <p:nvPr/>
        </p:nvPicPr>
        <p:blipFill>
          <a:blip r:embed="rId5"/>
          <a:stretch>
            <a:fillRect/>
          </a:stretch>
        </p:blipFill>
        <p:spPr>
          <a:xfrm>
            <a:off x="3300095" y="4288168"/>
            <a:ext cx="3849453" cy="2413918"/>
          </a:xfrm>
          <a:prstGeom prst="rect">
            <a:avLst/>
          </a:prstGeom>
        </p:spPr>
      </p:pic>
    </p:spTree>
    <p:extLst>
      <p:ext uri="{BB962C8B-B14F-4D97-AF65-F5344CB8AC3E}">
        <p14:creationId xmlns:p14="http://schemas.microsoft.com/office/powerpoint/2010/main" val="371747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D2B4-74A6-5FAE-BEBA-575A15D47AAA}"/>
              </a:ext>
            </a:extLst>
          </p:cNvPr>
          <p:cNvSpPr>
            <a:spLocks noGrp="1"/>
          </p:cNvSpPr>
          <p:nvPr>
            <p:ph type="title"/>
          </p:nvPr>
        </p:nvSpPr>
        <p:spPr>
          <a:xfrm>
            <a:off x="913795" y="0"/>
            <a:ext cx="10353761" cy="1326321"/>
          </a:xfrm>
        </p:spPr>
        <p:txBody>
          <a:bodyPr>
            <a:normAutofit/>
          </a:bodyPr>
          <a:lstStyle/>
          <a:p>
            <a:r>
              <a:rPr lang="en-IN" sz="4000" dirty="0">
                <a:solidFill>
                  <a:schemeClr val="bg1"/>
                </a:solidFill>
              </a:rPr>
              <a:t>INTRODUCTION</a:t>
            </a:r>
          </a:p>
        </p:txBody>
      </p:sp>
      <p:sp>
        <p:nvSpPr>
          <p:cNvPr id="3" name="Content Placeholder 2">
            <a:extLst>
              <a:ext uri="{FF2B5EF4-FFF2-40B4-BE49-F238E27FC236}">
                <a16:creationId xmlns:a16="http://schemas.microsoft.com/office/drawing/2014/main" id="{446F0820-C1E2-62EC-F862-14F301C26C0E}"/>
              </a:ext>
            </a:extLst>
          </p:cNvPr>
          <p:cNvSpPr>
            <a:spLocks noGrp="1"/>
          </p:cNvSpPr>
          <p:nvPr>
            <p:ph idx="1"/>
          </p:nvPr>
        </p:nvSpPr>
        <p:spPr>
          <a:xfrm>
            <a:off x="913795" y="1371599"/>
            <a:ext cx="10353762" cy="4911969"/>
          </a:xfrm>
        </p:spPr>
        <p:txBody>
          <a:bodyPr>
            <a:normAutofit/>
          </a:bodyPr>
          <a:lstStyle/>
          <a:p>
            <a:r>
              <a:rPr lang="en-US" dirty="0">
                <a:solidFill>
                  <a:schemeClr val="bg1"/>
                </a:solidFill>
              </a:rPr>
              <a:t>Project background and context </a:t>
            </a:r>
          </a:p>
          <a:p>
            <a:pPr lvl="1"/>
            <a:r>
              <a:rPr lang="en-US" dirty="0">
                <a:solidFill>
                  <a:schemeClr val="bg1"/>
                </a:solidFill>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 </a:t>
            </a:r>
          </a:p>
          <a:p>
            <a:r>
              <a:rPr lang="en-US" dirty="0">
                <a:solidFill>
                  <a:schemeClr val="bg1"/>
                </a:solidFill>
              </a:rPr>
              <a:t>Problems you want to find answers </a:t>
            </a:r>
          </a:p>
          <a:p>
            <a:pPr lvl="1"/>
            <a:r>
              <a:rPr lang="en-US" dirty="0">
                <a:solidFill>
                  <a:schemeClr val="bg1"/>
                </a:solidFill>
              </a:rPr>
              <a:t>What factors determine if the rocket will land successfully?</a:t>
            </a:r>
          </a:p>
          <a:p>
            <a:pPr lvl="1"/>
            <a:r>
              <a:rPr lang="en-US" dirty="0">
                <a:solidFill>
                  <a:schemeClr val="bg1"/>
                </a:solidFill>
              </a:rPr>
              <a:t>The interaction amongst various features that determine the success rate of a successful landing.</a:t>
            </a:r>
          </a:p>
          <a:p>
            <a:pPr lvl="1"/>
            <a:r>
              <a:rPr lang="en-US" dirty="0">
                <a:solidFill>
                  <a:schemeClr val="bg1"/>
                </a:solidFill>
              </a:rPr>
              <a:t>What operating conditions needs to be in place to ensure a successful landing program</a:t>
            </a:r>
            <a:endParaRPr lang="en-IN" dirty="0">
              <a:solidFill>
                <a:schemeClr val="bg1"/>
              </a:solidFill>
            </a:endParaRPr>
          </a:p>
        </p:txBody>
      </p:sp>
    </p:spTree>
    <p:extLst>
      <p:ext uri="{BB962C8B-B14F-4D97-AF65-F5344CB8AC3E}">
        <p14:creationId xmlns:p14="http://schemas.microsoft.com/office/powerpoint/2010/main" val="319134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65717-27BA-10E8-C733-3AA6687AD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F171B-F5B2-ABB9-FBFD-D0E304E39A66}"/>
              </a:ext>
            </a:extLst>
          </p:cNvPr>
          <p:cNvSpPr>
            <a:spLocks noGrp="1"/>
          </p:cNvSpPr>
          <p:nvPr>
            <p:ph type="title"/>
          </p:nvPr>
        </p:nvSpPr>
        <p:spPr>
          <a:xfrm>
            <a:off x="0" y="2555630"/>
            <a:ext cx="12192000" cy="1049442"/>
          </a:xfrm>
        </p:spPr>
        <p:txBody>
          <a:bodyPr>
            <a:normAutofit/>
          </a:bodyPr>
          <a:lstStyle/>
          <a:p>
            <a:r>
              <a:rPr lang="en-IN" sz="4000" dirty="0">
                <a:solidFill>
                  <a:schemeClr val="bg1"/>
                </a:solidFill>
              </a:rPr>
              <a:t>BUILD A DASHBOARD WITH PLOTLY DASH</a:t>
            </a:r>
          </a:p>
        </p:txBody>
      </p:sp>
    </p:spTree>
    <p:extLst>
      <p:ext uri="{BB962C8B-B14F-4D97-AF65-F5344CB8AC3E}">
        <p14:creationId xmlns:p14="http://schemas.microsoft.com/office/powerpoint/2010/main" val="1144811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FEC7-63B6-BAD8-C558-237822703B94}"/>
              </a:ext>
            </a:extLst>
          </p:cNvPr>
          <p:cNvSpPr>
            <a:spLocks noGrp="1"/>
          </p:cNvSpPr>
          <p:nvPr>
            <p:ph type="title"/>
          </p:nvPr>
        </p:nvSpPr>
        <p:spPr>
          <a:xfrm>
            <a:off x="0" y="0"/>
            <a:ext cx="12192000" cy="1400530"/>
          </a:xfrm>
        </p:spPr>
        <p:txBody>
          <a:bodyPr>
            <a:normAutofit fontScale="90000"/>
          </a:bodyPr>
          <a:lstStyle/>
          <a:p>
            <a:r>
              <a:rPr lang="en-IN" sz="4000" dirty="0">
                <a:solidFill>
                  <a:schemeClr val="bg1"/>
                </a:solidFill>
              </a:rPr>
              <a:t>PIE CHART SHOWING THE SUCCESS PERCENTAGE ACHIEVED BY EACH LAUNCH SITE</a:t>
            </a:r>
          </a:p>
        </p:txBody>
      </p:sp>
      <p:pic>
        <p:nvPicPr>
          <p:cNvPr id="6" name="Content Placeholder 5">
            <a:extLst>
              <a:ext uri="{FF2B5EF4-FFF2-40B4-BE49-F238E27FC236}">
                <a16:creationId xmlns:a16="http://schemas.microsoft.com/office/drawing/2014/main" id="{740F60D9-B743-3D61-4548-6335F043D2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853248"/>
            <a:ext cx="12192000" cy="2950981"/>
          </a:xfrm>
        </p:spPr>
      </p:pic>
      <p:sp>
        <p:nvSpPr>
          <p:cNvPr id="7" name="TextBox 6">
            <a:extLst>
              <a:ext uri="{FF2B5EF4-FFF2-40B4-BE49-F238E27FC236}">
                <a16:creationId xmlns:a16="http://schemas.microsoft.com/office/drawing/2014/main" id="{F9211546-A988-4629-A877-00D5DA731159}"/>
              </a:ext>
            </a:extLst>
          </p:cNvPr>
          <p:cNvSpPr txBox="1"/>
          <p:nvPr/>
        </p:nvSpPr>
        <p:spPr>
          <a:xfrm>
            <a:off x="152400" y="5123543"/>
            <a:ext cx="11887200" cy="830997"/>
          </a:xfrm>
          <a:prstGeom prst="rect">
            <a:avLst/>
          </a:prstGeom>
          <a:noFill/>
        </p:spPr>
        <p:txBody>
          <a:bodyPr wrap="square" rtlCol="0">
            <a:spAutoFit/>
          </a:bodyPr>
          <a:lstStyle/>
          <a:p>
            <a:r>
              <a:rPr lang="en-IN" sz="2400" dirty="0">
                <a:solidFill>
                  <a:schemeClr val="bg1"/>
                </a:solidFill>
              </a:rPr>
              <a:t>It can be seen on the pie chart that the location KSC LC-39A has the most amount of successful launches</a:t>
            </a:r>
          </a:p>
        </p:txBody>
      </p:sp>
    </p:spTree>
    <p:extLst>
      <p:ext uri="{BB962C8B-B14F-4D97-AF65-F5344CB8AC3E}">
        <p14:creationId xmlns:p14="http://schemas.microsoft.com/office/powerpoint/2010/main" val="1169560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F603F-E7EB-55FA-975B-FBECEF403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29C44-662C-B25C-7C02-6DAC0DC8C798}"/>
              </a:ext>
            </a:extLst>
          </p:cNvPr>
          <p:cNvSpPr>
            <a:spLocks noGrp="1"/>
          </p:cNvSpPr>
          <p:nvPr>
            <p:ph type="title"/>
          </p:nvPr>
        </p:nvSpPr>
        <p:spPr>
          <a:xfrm>
            <a:off x="0" y="0"/>
            <a:ext cx="12192000" cy="1400530"/>
          </a:xfrm>
        </p:spPr>
        <p:txBody>
          <a:bodyPr>
            <a:normAutofit fontScale="90000"/>
          </a:bodyPr>
          <a:lstStyle/>
          <a:p>
            <a:r>
              <a:rPr lang="en-US" sz="4000" dirty="0">
                <a:solidFill>
                  <a:schemeClr val="bg1"/>
                </a:solidFill>
              </a:rPr>
              <a:t>PIE CHART SHOWING THE LAUNCH SITE WITH THE HIGHEST LAUNCH SUCCESS RATIO</a:t>
            </a:r>
            <a:endParaRPr lang="en-IN" sz="4000" dirty="0">
              <a:solidFill>
                <a:schemeClr val="bg1"/>
              </a:solidFill>
            </a:endParaRPr>
          </a:p>
        </p:txBody>
      </p:sp>
      <p:pic>
        <p:nvPicPr>
          <p:cNvPr id="6" name="Content Placeholder 5">
            <a:extLst>
              <a:ext uri="{FF2B5EF4-FFF2-40B4-BE49-F238E27FC236}">
                <a16:creationId xmlns:a16="http://schemas.microsoft.com/office/drawing/2014/main" id="{DB57DE12-A68F-A448-0063-EC5CF0097E6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0" y="1853248"/>
            <a:ext cx="12192000" cy="2950981"/>
          </a:xfrm>
        </p:spPr>
      </p:pic>
      <p:sp>
        <p:nvSpPr>
          <p:cNvPr id="7" name="TextBox 6">
            <a:extLst>
              <a:ext uri="{FF2B5EF4-FFF2-40B4-BE49-F238E27FC236}">
                <a16:creationId xmlns:a16="http://schemas.microsoft.com/office/drawing/2014/main" id="{10975B34-3E82-AC9F-0B4D-3D5C119B21D8}"/>
              </a:ext>
            </a:extLst>
          </p:cNvPr>
          <p:cNvSpPr txBox="1"/>
          <p:nvPr/>
        </p:nvSpPr>
        <p:spPr>
          <a:xfrm>
            <a:off x="550985" y="5121310"/>
            <a:ext cx="11312768" cy="461665"/>
          </a:xfrm>
          <a:prstGeom prst="rect">
            <a:avLst/>
          </a:prstGeom>
          <a:noFill/>
        </p:spPr>
        <p:txBody>
          <a:bodyPr wrap="square" rtlCol="0">
            <a:spAutoFit/>
          </a:bodyPr>
          <a:lstStyle/>
          <a:p>
            <a:r>
              <a:rPr lang="en-IN" sz="2400" dirty="0">
                <a:solidFill>
                  <a:schemeClr val="bg1"/>
                </a:solidFill>
              </a:rPr>
              <a:t>KSC LC-39A achieved a 76.9% success rate while getting a 23.1% failure rate</a:t>
            </a:r>
          </a:p>
        </p:txBody>
      </p:sp>
    </p:spTree>
    <p:extLst>
      <p:ext uri="{BB962C8B-B14F-4D97-AF65-F5344CB8AC3E}">
        <p14:creationId xmlns:p14="http://schemas.microsoft.com/office/powerpoint/2010/main" val="1734271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7B74C-9F4D-B9CC-5475-00F114440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07346-D5C8-0D76-9475-281D28CCFEDE}"/>
              </a:ext>
            </a:extLst>
          </p:cNvPr>
          <p:cNvSpPr>
            <a:spLocks noGrp="1"/>
          </p:cNvSpPr>
          <p:nvPr>
            <p:ph type="title"/>
          </p:nvPr>
        </p:nvSpPr>
        <p:spPr>
          <a:xfrm>
            <a:off x="0" y="0"/>
            <a:ext cx="12192000" cy="1400530"/>
          </a:xfrm>
        </p:spPr>
        <p:txBody>
          <a:bodyPr>
            <a:normAutofit/>
          </a:bodyPr>
          <a:lstStyle/>
          <a:p>
            <a:r>
              <a:rPr lang="en-US" sz="4000" dirty="0">
                <a:solidFill>
                  <a:schemeClr val="bg1"/>
                </a:solidFill>
              </a:rPr>
              <a:t>SCATTER PLOT OF PAYLOAD VS LAUNCH OUTCOME FOR ALL SITES</a:t>
            </a:r>
            <a:endParaRPr lang="en-IN" sz="4000" dirty="0">
              <a:solidFill>
                <a:schemeClr val="bg1"/>
              </a:solidFill>
            </a:endParaRPr>
          </a:p>
        </p:txBody>
      </p:sp>
      <p:pic>
        <p:nvPicPr>
          <p:cNvPr id="6" name="Content Placeholder 5">
            <a:extLst>
              <a:ext uri="{FF2B5EF4-FFF2-40B4-BE49-F238E27FC236}">
                <a16:creationId xmlns:a16="http://schemas.microsoft.com/office/drawing/2014/main" id="{AE3A228D-2B86-98CD-7C6A-F2522F779BE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0" y="1853248"/>
            <a:ext cx="12192000" cy="2950981"/>
          </a:xfrm>
        </p:spPr>
      </p:pic>
      <p:sp>
        <p:nvSpPr>
          <p:cNvPr id="7" name="TextBox 6">
            <a:extLst>
              <a:ext uri="{FF2B5EF4-FFF2-40B4-BE49-F238E27FC236}">
                <a16:creationId xmlns:a16="http://schemas.microsoft.com/office/drawing/2014/main" id="{DCD2E4A4-599D-D61A-4CD9-CFC6908EBEC4}"/>
              </a:ext>
            </a:extLst>
          </p:cNvPr>
          <p:cNvSpPr txBox="1"/>
          <p:nvPr/>
        </p:nvSpPr>
        <p:spPr>
          <a:xfrm>
            <a:off x="152400" y="5050971"/>
            <a:ext cx="11910645" cy="830997"/>
          </a:xfrm>
          <a:prstGeom prst="rect">
            <a:avLst/>
          </a:prstGeom>
          <a:noFill/>
        </p:spPr>
        <p:txBody>
          <a:bodyPr wrap="square" rtlCol="0">
            <a:spAutoFit/>
          </a:bodyPr>
          <a:lstStyle/>
          <a:p>
            <a:r>
              <a:rPr lang="en-IN" sz="2400" dirty="0">
                <a:solidFill>
                  <a:schemeClr val="bg1"/>
                </a:solidFill>
              </a:rPr>
              <a:t>We can see that the success rate for lower weight payloads, i.e. Payload Mass less than 6000KG, is higher than when Payload Mass exceeds 6000KG</a:t>
            </a:r>
          </a:p>
        </p:txBody>
      </p:sp>
    </p:spTree>
    <p:extLst>
      <p:ext uri="{BB962C8B-B14F-4D97-AF65-F5344CB8AC3E}">
        <p14:creationId xmlns:p14="http://schemas.microsoft.com/office/powerpoint/2010/main" val="1416340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A0437-00BE-C978-B579-FD5D0982E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29528-0E8E-48E1-CA6B-13EB552E93CA}"/>
              </a:ext>
            </a:extLst>
          </p:cNvPr>
          <p:cNvSpPr>
            <a:spLocks noGrp="1"/>
          </p:cNvSpPr>
          <p:nvPr>
            <p:ph type="title"/>
          </p:nvPr>
        </p:nvSpPr>
        <p:spPr>
          <a:xfrm>
            <a:off x="1332221" y="2543682"/>
            <a:ext cx="9527558" cy="885318"/>
          </a:xfrm>
        </p:spPr>
        <p:txBody>
          <a:bodyPr>
            <a:normAutofit/>
          </a:bodyPr>
          <a:lstStyle/>
          <a:p>
            <a:r>
              <a:rPr lang="en-IN" sz="4000" dirty="0">
                <a:solidFill>
                  <a:schemeClr val="bg1"/>
                </a:solidFill>
              </a:rPr>
              <a:t>PREDICTIVE ANALYSIS</a:t>
            </a:r>
          </a:p>
        </p:txBody>
      </p:sp>
    </p:spTree>
    <p:extLst>
      <p:ext uri="{BB962C8B-B14F-4D97-AF65-F5344CB8AC3E}">
        <p14:creationId xmlns:p14="http://schemas.microsoft.com/office/powerpoint/2010/main" val="1346957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D7CE-26A2-5ACC-ADA2-9BAA2DDE444A}"/>
              </a:ext>
            </a:extLst>
          </p:cNvPr>
          <p:cNvSpPr>
            <a:spLocks noGrp="1"/>
          </p:cNvSpPr>
          <p:nvPr>
            <p:ph type="title"/>
          </p:nvPr>
        </p:nvSpPr>
        <p:spPr>
          <a:xfrm>
            <a:off x="0" y="0"/>
            <a:ext cx="12192000" cy="1852246"/>
          </a:xfrm>
        </p:spPr>
        <p:txBody>
          <a:bodyPr/>
          <a:lstStyle/>
          <a:p>
            <a:r>
              <a:rPr lang="en-IN" sz="4000" dirty="0">
                <a:solidFill>
                  <a:schemeClr val="bg1"/>
                </a:solidFill>
              </a:rPr>
              <a:t>CLASSIFICATION ACCURACY</a:t>
            </a:r>
            <a:br>
              <a:rPr lang="en-IN" sz="4000" dirty="0">
                <a:solidFill>
                  <a:schemeClr val="bg1"/>
                </a:solidFill>
              </a:rPr>
            </a:br>
            <a:br>
              <a:rPr lang="en-IN" dirty="0"/>
            </a:br>
            <a:r>
              <a:rPr lang="en-US" sz="2400" b="0" dirty="0">
                <a:solidFill>
                  <a:schemeClr val="bg1"/>
                </a:solidFill>
              </a:rPr>
              <a:t>The Decision Tree Classifier is the model with the highest classification accuracy</a:t>
            </a:r>
            <a:endParaRPr lang="en-IN" sz="2000" b="0" dirty="0">
              <a:solidFill>
                <a:schemeClr val="bg1"/>
              </a:solidFill>
            </a:endParaRPr>
          </a:p>
        </p:txBody>
      </p:sp>
      <p:pic>
        <p:nvPicPr>
          <p:cNvPr id="5" name="Content Placeholder 4">
            <a:extLst>
              <a:ext uri="{FF2B5EF4-FFF2-40B4-BE49-F238E27FC236}">
                <a16:creationId xmlns:a16="http://schemas.microsoft.com/office/drawing/2014/main" id="{77D019C5-9D38-6FFC-1DA4-B4C3AFA5D3F1}"/>
              </a:ext>
            </a:extLst>
          </p:cNvPr>
          <p:cNvPicPr>
            <a:picLocks noGrp="1" noChangeAspect="1"/>
          </p:cNvPicPr>
          <p:nvPr>
            <p:ph idx="1"/>
          </p:nvPr>
        </p:nvPicPr>
        <p:blipFill>
          <a:blip r:embed="rId2"/>
          <a:stretch>
            <a:fillRect/>
          </a:stretch>
        </p:blipFill>
        <p:spPr>
          <a:xfrm>
            <a:off x="270502" y="1852245"/>
            <a:ext cx="11569806" cy="4768683"/>
          </a:xfrm>
        </p:spPr>
      </p:pic>
    </p:spTree>
    <p:extLst>
      <p:ext uri="{BB962C8B-B14F-4D97-AF65-F5344CB8AC3E}">
        <p14:creationId xmlns:p14="http://schemas.microsoft.com/office/powerpoint/2010/main" val="382459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64307-4E55-88B9-1765-A6B4367C5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669E4-6D77-B0F6-FFA5-D3DA226EB674}"/>
              </a:ext>
            </a:extLst>
          </p:cNvPr>
          <p:cNvSpPr>
            <a:spLocks noGrp="1"/>
          </p:cNvSpPr>
          <p:nvPr>
            <p:ph type="title"/>
          </p:nvPr>
        </p:nvSpPr>
        <p:spPr>
          <a:xfrm>
            <a:off x="0" y="0"/>
            <a:ext cx="12192000" cy="1326321"/>
          </a:xfrm>
        </p:spPr>
        <p:txBody>
          <a:bodyPr>
            <a:normAutofit/>
          </a:bodyPr>
          <a:lstStyle/>
          <a:p>
            <a:r>
              <a:rPr lang="en-IN" sz="4000" dirty="0">
                <a:solidFill>
                  <a:schemeClr val="bg1"/>
                </a:solidFill>
              </a:rPr>
              <a:t>CONFUSION MATRIX</a:t>
            </a:r>
            <a:br>
              <a:rPr lang="en-IN" sz="4000" dirty="0">
                <a:solidFill>
                  <a:schemeClr val="bg1"/>
                </a:solidFill>
              </a:rPr>
            </a:br>
            <a:endParaRPr lang="en-IN" sz="2800" dirty="0">
              <a:solidFill>
                <a:schemeClr val="bg1"/>
              </a:solidFill>
            </a:endParaRPr>
          </a:p>
        </p:txBody>
      </p:sp>
      <p:pic>
        <p:nvPicPr>
          <p:cNvPr id="5" name="Content Placeholder 4">
            <a:extLst>
              <a:ext uri="{FF2B5EF4-FFF2-40B4-BE49-F238E27FC236}">
                <a16:creationId xmlns:a16="http://schemas.microsoft.com/office/drawing/2014/main" id="{2AC9AC96-6846-D6C8-26D2-9A2E59F6DD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95129" y="936751"/>
            <a:ext cx="6605022" cy="5663341"/>
          </a:xfrm>
        </p:spPr>
      </p:pic>
      <p:sp>
        <p:nvSpPr>
          <p:cNvPr id="3" name="Content Placeholder 2">
            <a:extLst>
              <a:ext uri="{FF2B5EF4-FFF2-40B4-BE49-F238E27FC236}">
                <a16:creationId xmlns:a16="http://schemas.microsoft.com/office/drawing/2014/main" id="{BEF85005-2098-5CAC-1605-AFEAA45A2310}"/>
              </a:ext>
            </a:extLst>
          </p:cNvPr>
          <p:cNvSpPr>
            <a:spLocks noGrp="1"/>
          </p:cNvSpPr>
          <p:nvPr>
            <p:ph sz="half" idx="2"/>
          </p:nvPr>
        </p:nvSpPr>
        <p:spPr>
          <a:xfrm>
            <a:off x="7467600" y="1326321"/>
            <a:ext cx="4327495" cy="4769679"/>
          </a:xfrm>
        </p:spPr>
        <p:txBody>
          <a:bodyPr>
            <a:normAutofit/>
          </a:bodyPr>
          <a:lstStyle/>
          <a:p>
            <a:pPr marL="0" indent="0">
              <a:buNone/>
            </a:pPr>
            <a:r>
              <a:rPr lang="en-US" sz="2400" dirty="0">
                <a:solidFill>
                  <a:schemeClr val="bg1"/>
                </a:solidFill>
              </a:rPr>
              <a:t>The confusion matrix for the decision tree classifier shows that the classifier can distinguish between the different classes. The major problem is the false positives .i.e., unsuccessful landing marked as successful landing by the classifier, which in this case is limited to just 1.</a:t>
            </a:r>
            <a:endParaRPr lang="en-IN" sz="2400" dirty="0">
              <a:solidFill>
                <a:schemeClr val="bg1"/>
              </a:solidFill>
            </a:endParaRPr>
          </a:p>
        </p:txBody>
      </p:sp>
    </p:spTree>
    <p:extLst>
      <p:ext uri="{BB962C8B-B14F-4D97-AF65-F5344CB8AC3E}">
        <p14:creationId xmlns:p14="http://schemas.microsoft.com/office/powerpoint/2010/main" val="2129101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08B8-D036-62DA-2A60-79F760E3A15B}"/>
              </a:ext>
            </a:extLst>
          </p:cNvPr>
          <p:cNvSpPr>
            <a:spLocks noGrp="1"/>
          </p:cNvSpPr>
          <p:nvPr>
            <p:ph type="title"/>
          </p:nvPr>
        </p:nvSpPr>
        <p:spPr>
          <a:xfrm>
            <a:off x="0" y="0"/>
            <a:ext cx="12192000" cy="1326321"/>
          </a:xfrm>
        </p:spPr>
        <p:txBody>
          <a:bodyPr>
            <a:normAutofit/>
          </a:bodyPr>
          <a:lstStyle/>
          <a:p>
            <a:r>
              <a:rPr lang="en-IN" sz="4000" dirty="0">
                <a:solidFill>
                  <a:schemeClr val="bg1"/>
                </a:solidFill>
              </a:rPr>
              <a:t>CONCLUSIONS</a:t>
            </a:r>
          </a:p>
        </p:txBody>
      </p:sp>
      <p:sp>
        <p:nvSpPr>
          <p:cNvPr id="3" name="Content Placeholder 2">
            <a:extLst>
              <a:ext uri="{FF2B5EF4-FFF2-40B4-BE49-F238E27FC236}">
                <a16:creationId xmlns:a16="http://schemas.microsoft.com/office/drawing/2014/main" id="{EF0075F8-737B-8087-5A0E-0B8D83E37987}"/>
              </a:ext>
            </a:extLst>
          </p:cNvPr>
          <p:cNvSpPr>
            <a:spLocks noGrp="1"/>
          </p:cNvSpPr>
          <p:nvPr>
            <p:ph idx="1"/>
          </p:nvPr>
        </p:nvSpPr>
        <p:spPr>
          <a:xfrm>
            <a:off x="134815" y="1581432"/>
            <a:ext cx="11922369" cy="3695136"/>
          </a:xfrm>
        </p:spPr>
        <p:txBody>
          <a:bodyPr>
            <a:normAutofit lnSpcReduction="10000"/>
          </a:bodyPr>
          <a:lstStyle/>
          <a:p>
            <a:pPr marL="0" indent="0">
              <a:buNone/>
            </a:pPr>
            <a:r>
              <a:rPr lang="en-US" sz="2400" dirty="0">
                <a:solidFill>
                  <a:schemeClr val="bg1"/>
                </a:solidFill>
              </a:rPr>
              <a:t>We can conclude that:</a:t>
            </a:r>
          </a:p>
          <a:p>
            <a:r>
              <a:rPr lang="en-US" sz="2400" dirty="0">
                <a:solidFill>
                  <a:schemeClr val="bg1"/>
                </a:solidFill>
              </a:rPr>
              <a:t> The larger the flight amount at a launch site, the greater the success rate at a launch site. </a:t>
            </a:r>
          </a:p>
          <a:p>
            <a:r>
              <a:rPr lang="en-US" sz="2400" dirty="0">
                <a:solidFill>
                  <a:schemeClr val="bg1"/>
                </a:solidFill>
              </a:rPr>
              <a:t>Launch success rate started to increase in 2013 till 2020. </a:t>
            </a:r>
          </a:p>
          <a:p>
            <a:r>
              <a:rPr lang="en-US" sz="2400" dirty="0">
                <a:solidFill>
                  <a:schemeClr val="bg1"/>
                </a:solidFill>
              </a:rPr>
              <a:t>Orbits ES-L1, GEO, HEO, SSO, VLEO had the most success rate. </a:t>
            </a:r>
          </a:p>
          <a:p>
            <a:r>
              <a:rPr lang="en-US" sz="2400" dirty="0">
                <a:solidFill>
                  <a:schemeClr val="bg1"/>
                </a:solidFill>
              </a:rPr>
              <a:t>KSC LC-39A had the most successful launches of any sites. </a:t>
            </a:r>
          </a:p>
          <a:p>
            <a:r>
              <a:rPr lang="en-US" sz="2400" dirty="0">
                <a:solidFill>
                  <a:schemeClr val="bg1"/>
                </a:solidFill>
              </a:rPr>
              <a:t>The Decision tree classifier is the best machine learning algorithm for this task.</a:t>
            </a:r>
            <a:endParaRPr lang="en-IN" sz="2400" dirty="0">
              <a:solidFill>
                <a:schemeClr val="bg1"/>
              </a:solidFill>
            </a:endParaRPr>
          </a:p>
        </p:txBody>
      </p:sp>
    </p:spTree>
    <p:extLst>
      <p:ext uri="{BB962C8B-B14F-4D97-AF65-F5344CB8AC3E}">
        <p14:creationId xmlns:p14="http://schemas.microsoft.com/office/powerpoint/2010/main" val="543172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EE1D-2301-042A-A998-BEA756E6AF33}"/>
              </a:ext>
            </a:extLst>
          </p:cNvPr>
          <p:cNvSpPr>
            <a:spLocks noGrp="1"/>
          </p:cNvSpPr>
          <p:nvPr>
            <p:ph type="ctrTitle"/>
          </p:nvPr>
        </p:nvSpPr>
        <p:spPr>
          <a:xfrm>
            <a:off x="1595269" y="1000369"/>
            <a:ext cx="9001462" cy="2387600"/>
          </a:xfrm>
        </p:spPr>
        <p:txBody>
          <a:bodyPr/>
          <a:lstStyle/>
          <a:p>
            <a:r>
              <a:rPr lang="en-IN" dirty="0">
                <a:solidFill>
                  <a:schemeClr val="bg1"/>
                </a:solidFill>
              </a:rPr>
              <a:t>THANK</a:t>
            </a:r>
            <a:r>
              <a:rPr lang="en-IN" dirty="0"/>
              <a:t> </a:t>
            </a:r>
            <a:r>
              <a:rPr lang="en-IN" dirty="0">
                <a:solidFill>
                  <a:schemeClr val="bg1"/>
                </a:solidFill>
              </a:rPr>
              <a:t>YOU</a:t>
            </a:r>
          </a:p>
        </p:txBody>
      </p:sp>
    </p:spTree>
    <p:extLst>
      <p:ext uri="{BB962C8B-B14F-4D97-AF65-F5344CB8AC3E}">
        <p14:creationId xmlns:p14="http://schemas.microsoft.com/office/powerpoint/2010/main" val="210816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3C28-EBFB-E3D7-77BA-2E2956453AB0}"/>
              </a:ext>
            </a:extLst>
          </p:cNvPr>
          <p:cNvSpPr>
            <a:spLocks noGrp="1"/>
          </p:cNvSpPr>
          <p:nvPr>
            <p:ph type="title"/>
          </p:nvPr>
        </p:nvSpPr>
        <p:spPr>
          <a:xfrm>
            <a:off x="1229244" y="2553249"/>
            <a:ext cx="9733512" cy="875751"/>
          </a:xfrm>
        </p:spPr>
        <p:txBody>
          <a:bodyPr>
            <a:normAutofit/>
          </a:bodyPr>
          <a:lstStyle/>
          <a:p>
            <a:r>
              <a:rPr lang="en-IN" sz="4000" dirty="0">
                <a:solidFill>
                  <a:schemeClr val="bg1"/>
                </a:solidFill>
              </a:rPr>
              <a:t>METHODOLOGY</a:t>
            </a:r>
          </a:p>
        </p:txBody>
      </p:sp>
    </p:spTree>
    <p:extLst>
      <p:ext uri="{BB962C8B-B14F-4D97-AF65-F5344CB8AC3E}">
        <p14:creationId xmlns:p14="http://schemas.microsoft.com/office/powerpoint/2010/main" val="20345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87F4-6C91-E4D3-8964-28CF63FB9EF6}"/>
              </a:ext>
            </a:extLst>
          </p:cNvPr>
          <p:cNvSpPr>
            <a:spLocks noGrp="1"/>
          </p:cNvSpPr>
          <p:nvPr>
            <p:ph type="title"/>
          </p:nvPr>
        </p:nvSpPr>
        <p:spPr>
          <a:xfrm>
            <a:off x="913796" y="0"/>
            <a:ext cx="10353761" cy="1326321"/>
          </a:xfrm>
        </p:spPr>
        <p:txBody>
          <a:bodyPr>
            <a:normAutofit/>
          </a:bodyPr>
          <a:lstStyle/>
          <a:p>
            <a:r>
              <a:rPr lang="en-IN" sz="4000" dirty="0">
                <a:solidFill>
                  <a:schemeClr val="bg1"/>
                </a:solidFill>
              </a:rPr>
              <a:t>METHODOLOGY</a:t>
            </a:r>
          </a:p>
        </p:txBody>
      </p:sp>
      <p:sp>
        <p:nvSpPr>
          <p:cNvPr id="3" name="Content Placeholder 2">
            <a:extLst>
              <a:ext uri="{FF2B5EF4-FFF2-40B4-BE49-F238E27FC236}">
                <a16:creationId xmlns:a16="http://schemas.microsoft.com/office/drawing/2014/main" id="{EAB1AD70-A3DB-3076-06E8-FF7A87084A33}"/>
              </a:ext>
            </a:extLst>
          </p:cNvPr>
          <p:cNvSpPr>
            <a:spLocks noGrp="1"/>
          </p:cNvSpPr>
          <p:nvPr>
            <p:ph idx="1"/>
          </p:nvPr>
        </p:nvSpPr>
        <p:spPr>
          <a:xfrm>
            <a:off x="913795" y="2096063"/>
            <a:ext cx="10353762" cy="4358297"/>
          </a:xfrm>
        </p:spPr>
        <p:txBody>
          <a:bodyPr>
            <a:normAutofit/>
          </a:bodyPr>
          <a:lstStyle/>
          <a:p>
            <a:pPr marL="0" indent="0">
              <a:buNone/>
            </a:pPr>
            <a:r>
              <a:rPr lang="en-IN" b="1" dirty="0">
                <a:solidFill>
                  <a:schemeClr val="bg1"/>
                </a:solidFill>
              </a:rPr>
              <a:t>Executive Summary </a:t>
            </a:r>
          </a:p>
          <a:p>
            <a:r>
              <a:rPr lang="en-IN" dirty="0">
                <a:solidFill>
                  <a:schemeClr val="bg1"/>
                </a:solidFill>
              </a:rPr>
              <a:t>Data collection methodology: </a:t>
            </a:r>
          </a:p>
          <a:p>
            <a:pPr lvl="1"/>
            <a:r>
              <a:rPr lang="en-IN" dirty="0">
                <a:solidFill>
                  <a:schemeClr val="bg1"/>
                </a:solidFill>
              </a:rPr>
              <a:t>Data was collected using SpaceX API and web scraping from Wikipedia. </a:t>
            </a:r>
          </a:p>
          <a:p>
            <a:r>
              <a:rPr lang="en-IN" dirty="0">
                <a:solidFill>
                  <a:schemeClr val="bg1"/>
                </a:solidFill>
              </a:rPr>
              <a:t>Perform data wrangling </a:t>
            </a:r>
          </a:p>
          <a:p>
            <a:pPr lvl="1"/>
            <a:r>
              <a:rPr lang="en-IN" dirty="0">
                <a:solidFill>
                  <a:schemeClr val="bg1"/>
                </a:solidFill>
              </a:rPr>
              <a:t>One-hot encoding was applied to categorical features </a:t>
            </a:r>
          </a:p>
          <a:p>
            <a:r>
              <a:rPr lang="en-IN" dirty="0">
                <a:solidFill>
                  <a:schemeClr val="bg1"/>
                </a:solidFill>
              </a:rPr>
              <a:t>Perform exploratory data analysis (EDA) using visualization and SQL</a:t>
            </a:r>
          </a:p>
          <a:p>
            <a:r>
              <a:rPr lang="en-IN" dirty="0">
                <a:solidFill>
                  <a:schemeClr val="bg1"/>
                </a:solidFill>
              </a:rPr>
              <a:t>Perform interactive visual analytics using Folium and </a:t>
            </a:r>
            <a:r>
              <a:rPr lang="en-IN" dirty="0" err="1">
                <a:solidFill>
                  <a:schemeClr val="bg1"/>
                </a:solidFill>
              </a:rPr>
              <a:t>Plotly</a:t>
            </a:r>
            <a:r>
              <a:rPr lang="en-IN" dirty="0">
                <a:solidFill>
                  <a:schemeClr val="bg1"/>
                </a:solidFill>
              </a:rPr>
              <a:t> Dash</a:t>
            </a:r>
          </a:p>
          <a:p>
            <a:r>
              <a:rPr lang="en-IN" dirty="0">
                <a:solidFill>
                  <a:schemeClr val="bg1"/>
                </a:solidFill>
              </a:rPr>
              <a:t>Perform predictive analysis using classification models </a:t>
            </a:r>
          </a:p>
          <a:p>
            <a:pPr lvl="1"/>
            <a:r>
              <a:rPr lang="en-IN" dirty="0">
                <a:solidFill>
                  <a:schemeClr val="bg1"/>
                </a:solidFill>
              </a:rPr>
              <a:t>How to build, tune, evaluate classification models</a:t>
            </a:r>
          </a:p>
        </p:txBody>
      </p:sp>
    </p:spTree>
    <p:extLst>
      <p:ext uri="{BB962C8B-B14F-4D97-AF65-F5344CB8AC3E}">
        <p14:creationId xmlns:p14="http://schemas.microsoft.com/office/powerpoint/2010/main" val="66503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7259-47DB-83F1-20C6-18BBCFF74B3F}"/>
              </a:ext>
            </a:extLst>
          </p:cNvPr>
          <p:cNvSpPr>
            <a:spLocks noGrp="1"/>
          </p:cNvSpPr>
          <p:nvPr>
            <p:ph type="title"/>
          </p:nvPr>
        </p:nvSpPr>
        <p:spPr>
          <a:xfrm>
            <a:off x="924444" y="0"/>
            <a:ext cx="10353761" cy="1326321"/>
          </a:xfrm>
        </p:spPr>
        <p:txBody>
          <a:bodyPr>
            <a:normAutofit/>
          </a:bodyPr>
          <a:lstStyle/>
          <a:p>
            <a:r>
              <a:rPr lang="en-IN" sz="4000" dirty="0">
                <a:solidFill>
                  <a:schemeClr val="bg1"/>
                </a:solidFill>
              </a:rPr>
              <a:t>DATA COLLECTION</a:t>
            </a:r>
          </a:p>
        </p:txBody>
      </p:sp>
      <p:sp>
        <p:nvSpPr>
          <p:cNvPr id="3" name="Content Placeholder 2">
            <a:extLst>
              <a:ext uri="{FF2B5EF4-FFF2-40B4-BE49-F238E27FC236}">
                <a16:creationId xmlns:a16="http://schemas.microsoft.com/office/drawing/2014/main" id="{3139EECD-EBCE-63B0-4E4B-AD8768E5084A}"/>
              </a:ext>
            </a:extLst>
          </p:cNvPr>
          <p:cNvSpPr>
            <a:spLocks noGrp="1"/>
          </p:cNvSpPr>
          <p:nvPr>
            <p:ph idx="1"/>
          </p:nvPr>
        </p:nvSpPr>
        <p:spPr>
          <a:xfrm>
            <a:off x="924443" y="1581431"/>
            <a:ext cx="10353762" cy="4831092"/>
          </a:xfrm>
        </p:spPr>
        <p:txBody>
          <a:bodyPr>
            <a:normAutofit/>
          </a:bodyPr>
          <a:lstStyle/>
          <a:p>
            <a:r>
              <a:rPr lang="en-US" sz="2400" dirty="0">
                <a:solidFill>
                  <a:schemeClr val="bg1"/>
                </a:solidFill>
              </a:rPr>
              <a:t>The data was collected using various methods</a:t>
            </a:r>
          </a:p>
          <a:p>
            <a:pPr lvl="1"/>
            <a:r>
              <a:rPr lang="en-US" sz="2000" dirty="0">
                <a:solidFill>
                  <a:schemeClr val="bg1"/>
                </a:solidFill>
              </a:rPr>
              <a:t>Data collection was done using get request to the SpaceX API.</a:t>
            </a:r>
          </a:p>
          <a:p>
            <a:pPr lvl="1"/>
            <a:r>
              <a:rPr lang="en-US" sz="2000" dirty="0">
                <a:solidFill>
                  <a:schemeClr val="bg1"/>
                </a:solidFill>
              </a:rPr>
              <a:t>Next, we decoded the response content as a Json using .</a:t>
            </a:r>
            <a:r>
              <a:rPr lang="en-US" sz="2000" dirty="0" err="1">
                <a:solidFill>
                  <a:schemeClr val="bg1"/>
                </a:solidFill>
              </a:rPr>
              <a:t>json</a:t>
            </a:r>
            <a:r>
              <a:rPr lang="en-US" sz="2000" dirty="0">
                <a:solidFill>
                  <a:schemeClr val="bg1"/>
                </a:solidFill>
              </a:rPr>
              <a:t>() function call and turn it into a pandas </a:t>
            </a:r>
            <a:r>
              <a:rPr lang="en-US" sz="2000" dirty="0" err="1">
                <a:solidFill>
                  <a:schemeClr val="bg1"/>
                </a:solidFill>
              </a:rPr>
              <a:t>dataframe</a:t>
            </a:r>
            <a:r>
              <a:rPr lang="en-US" sz="2000" dirty="0">
                <a:solidFill>
                  <a:schemeClr val="bg1"/>
                </a:solidFill>
              </a:rPr>
              <a:t> using .</a:t>
            </a:r>
            <a:r>
              <a:rPr lang="en-US" sz="2000" dirty="0" err="1">
                <a:solidFill>
                  <a:schemeClr val="bg1"/>
                </a:solidFill>
              </a:rPr>
              <a:t>json_normalize</a:t>
            </a:r>
            <a:r>
              <a:rPr lang="en-US" sz="2000" dirty="0">
                <a:solidFill>
                  <a:schemeClr val="bg1"/>
                </a:solidFill>
              </a:rPr>
              <a:t>().</a:t>
            </a:r>
          </a:p>
          <a:p>
            <a:pPr lvl="1"/>
            <a:r>
              <a:rPr lang="en-US" sz="2000" dirty="0">
                <a:solidFill>
                  <a:schemeClr val="bg1"/>
                </a:solidFill>
              </a:rPr>
              <a:t>We then cleaned the data, checked for missing values and fill in missing values where necessary.</a:t>
            </a:r>
          </a:p>
          <a:p>
            <a:pPr lvl="1"/>
            <a:r>
              <a:rPr lang="en-US" sz="2000" dirty="0">
                <a:solidFill>
                  <a:schemeClr val="bg1"/>
                </a:solidFill>
              </a:rPr>
              <a:t>In addition, we performed web scraping from Wikipedia for Falcon 9 launch records with </a:t>
            </a:r>
            <a:r>
              <a:rPr lang="en-US" sz="2000" dirty="0" err="1">
                <a:solidFill>
                  <a:schemeClr val="bg1"/>
                </a:solidFill>
              </a:rPr>
              <a:t>BeautifulSoup</a:t>
            </a:r>
            <a:r>
              <a:rPr lang="en-US" sz="2000" dirty="0">
                <a:solidFill>
                  <a:schemeClr val="bg1"/>
                </a:solidFill>
              </a:rPr>
              <a:t>. </a:t>
            </a:r>
          </a:p>
          <a:p>
            <a:pPr lvl="1"/>
            <a:r>
              <a:rPr lang="en-US" sz="2000" dirty="0">
                <a:solidFill>
                  <a:schemeClr val="bg1"/>
                </a:solidFill>
              </a:rPr>
              <a:t>The objective was to extract the launch records as HTML table, parse the table and convert it to a pandas </a:t>
            </a:r>
            <a:r>
              <a:rPr lang="en-US" sz="2000" dirty="0" err="1">
                <a:solidFill>
                  <a:schemeClr val="bg1"/>
                </a:solidFill>
              </a:rPr>
              <a:t>dataframe</a:t>
            </a:r>
            <a:r>
              <a:rPr lang="en-US" sz="2000" dirty="0">
                <a:solidFill>
                  <a:schemeClr val="bg1"/>
                </a:solidFill>
              </a:rPr>
              <a:t> for future analysis</a:t>
            </a:r>
            <a:endParaRPr lang="en-IN" sz="2000" dirty="0">
              <a:solidFill>
                <a:schemeClr val="bg1"/>
              </a:solidFill>
            </a:endParaRPr>
          </a:p>
        </p:txBody>
      </p:sp>
    </p:spTree>
    <p:extLst>
      <p:ext uri="{BB962C8B-B14F-4D97-AF65-F5344CB8AC3E}">
        <p14:creationId xmlns:p14="http://schemas.microsoft.com/office/powerpoint/2010/main" val="269907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B4A2-8D54-909C-4465-4A2040C75AAC}"/>
              </a:ext>
            </a:extLst>
          </p:cNvPr>
          <p:cNvSpPr>
            <a:spLocks noGrp="1"/>
          </p:cNvSpPr>
          <p:nvPr>
            <p:ph type="title"/>
          </p:nvPr>
        </p:nvSpPr>
        <p:spPr>
          <a:xfrm>
            <a:off x="919119" y="0"/>
            <a:ext cx="10353761" cy="1326321"/>
          </a:xfrm>
        </p:spPr>
        <p:txBody>
          <a:bodyPr>
            <a:normAutofit/>
          </a:bodyPr>
          <a:lstStyle/>
          <a:p>
            <a:r>
              <a:rPr lang="en-IN" sz="4000" dirty="0">
                <a:solidFill>
                  <a:schemeClr val="bg1"/>
                </a:solidFill>
              </a:rPr>
              <a:t>DATA COLLECTION – SPACEX API</a:t>
            </a:r>
          </a:p>
        </p:txBody>
      </p:sp>
      <p:sp>
        <p:nvSpPr>
          <p:cNvPr id="3" name="Content Placeholder 2">
            <a:extLst>
              <a:ext uri="{FF2B5EF4-FFF2-40B4-BE49-F238E27FC236}">
                <a16:creationId xmlns:a16="http://schemas.microsoft.com/office/drawing/2014/main" id="{6FD01848-975A-7ED2-383E-E10E276AA3E3}"/>
              </a:ext>
            </a:extLst>
          </p:cNvPr>
          <p:cNvSpPr>
            <a:spLocks noGrp="1"/>
          </p:cNvSpPr>
          <p:nvPr>
            <p:ph sz="half" idx="1"/>
          </p:nvPr>
        </p:nvSpPr>
        <p:spPr>
          <a:xfrm>
            <a:off x="913795" y="2088319"/>
            <a:ext cx="5106004" cy="4277312"/>
          </a:xfrm>
        </p:spPr>
        <p:txBody>
          <a:bodyPr/>
          <a:lstStyle/>
          <a:p>
            <a:r>
              <a:rPr lang="en-US" dirty="0">
                <a:solidFill>
                  <a:schemeClr val="bg1"/>
                </a:solidFill>
              </a:rPr>
              <a:t>We used the get request to the SpaceX API to collect data, clean the requested data and did some basic data wrangling and formatting.</a:t>
            </a:r>
          </a:p>
          <a:p>
            <a:r>
              <a:rPr lang="en-US" dirty="0">
                <a:solidFill>
                  <a:schemeClr val="bg1"/>
                </a:solidFill>
              </a:rPr>
              <a:t>The link to the notebook is :</a:t>
            </a:r>
          </a:p>
          <a:p>
            <a:r>
              <a:rPr lang="en-US" dirty="0">
                <a:solidFill>
                  <a:srgbClr val="6BA9DA"/>
                </a:solidFill>
                <a:hlinkClick r:id="rId2">
                  <a:extLst>
                    <a:ext uri="{A12FA001-AC4F-418D-AE19-62706E023703}">
                      <ahyp:hlinkClr xmlns:ahyp="http://schemas.microsoft.com/office/drawing/2018/hyperlinkcolor" val="tx"/>
                    </a:ext>
                  </a:extLst>
                </a:hlinkClick>
              </a:rPr>
              <a:t>Capstone/1. Data Collection </a:t>
            </a:r>
            <a:r>
              <a:rPr lang="en-US" dirty="0" err="1">
                <a:solidFill>
                  <a:srgbClr val="6BA9DA"/>
                </a:solidFill>
                <a:hlinkClick r:id="rId2">
                  <a:extLst>
                    <a:ext uri="{A12FA001-AC4F-418D-AE19-62706E023703}">
                      <ahyp:hlinkClr xmlns:ahyp="http://schemas.microsoft.com/office/drawing/2018/hyperlinkcolor" val="tx"/>
                    </a:ext>
                  </a:extLst>
                </a:hlinkClick>
              </a:rPr>
              <a:t>API.ipynb</a:t>
            </a:r>
            <a:r>
              <a:rPr lang="en-US" dirty="0">
                <a:solidFill>
                  <a:schemeClr val="bg2"/>
                </a:solidFill>
                <a:hlinkClick r:id="rId2">
                  <a:extLst>
                    <a:ext uri="{A12FA001-AC4F-418D-AE19-62706E023703}">
                      <ahyp:hlinkClr xmlns:ahyp="http://schemas.microsoft.com/office/drawing/2018/hyperlinkcolor" val="tx"/>
                    </a:ext>
                  </a:extLst>
                </a:hlinkClick>
              </a:rPr>
              <a:t> at main · Prateekm09/Capstone</a:t>
            </a:r>
            <a:endParaRPr lang="en-US" dirty="0">
              <a:solidFill>
                <a:schemeClr val="bg2"/>
              </a:solidFill>
            </a:endParaRPr>
          </a:p>
          <a:p>
            <a:endParaRPr lang="en-IN" dirty="0">
              <a:solidFill>
                <a:schemeClr val="bg1"/>
              </a:solidFill>
            </a:endParaRPr>
          </a:p>
        </p:txBody>
      </p:sp>
      <p:pic>
        <p:nvPicPr>
          <p:cNvPr id="6" name="Content Placeholder 5">
            <a:extLst>
              <a:ext uri="{FF2B5EF4-FFF2-40B4-BE49-F238E27FC236}">
                <a16:creationId xmlns:a16="http://schemas.microsoft.com/office/drawing/2014/main" id="{A1DAF2ED-32D6-55B2-8E52-F5D109F403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6312175" y="2087563"/>
            <a:ext cx="5680120" cy="4366798"/>
          </a:xfrm>
        </p:spPr>
      </p:pic>
    </p:spTree>
    <p:extLst>
      <p:ext uri="{BB962C8B-B14F-4D97-AF65-F5344CB8AC3E}">
        <p14:creationId xmlns:p14="http://schemas.microsoft.com/office/powerpoint/2010/main" val="55220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A962-45E5-C1FC-A61E-257E7B43C8AB}"/>
              </a:ext>
            </a:extLst>
          </p:cNvPr>
          <p:cNvSpPr>
            <a:spLocks noGrp="1"/>
          </p:cNvSpPr>
          <p:nvPr>
            <p:ph type="title"/>
          </p:nvPr>
        </p:nvSpPr>
        <p:spPr>
          <a:xfrm>
            <a:off x="926794" y="0"/>
            <a:ext cx="10338412" cy="1400530"/>
          </a:xfrm>
        </p:spPr>
        <p:txBody>
          <a:bodyPr>
            <a:normAutofit/>
          </a:bodyPr>
          <a:lstStyle/>
          <a:p>
            <a:r>
              <a:rPr lang="en-IN" sz="4000" dirty="0">
                <a:solidFill>
                  <a:schemeClr val="bg1"/>
                </a:solidFill>
              </a:rPr>
              <a:t>DATA COLLECTION – WEB SCRAPING</a:t>
            </a:r>
          </a:p>
        </p:txBody>
      </p:sp>
      <p:sp>
        <p:nvSpPr>
          <p:cNvPr id="3" name="Content Placeholder 2">
            <a:extLst>
              <a:ext uri="{FF2B5EF4-FFF2-40B4-BE49-F238E27FC236}">
                <a16:creationId xmlns:a16="http://schemas.microsoft.com/office/drawing/2014/main" id="{1FAAE2C6-58FC-9756-9CB4-7E143A9238D2}"/>
              </a:ext>
            </a:extLst>
          </p:cNvPr>
          <p:cNvSpPr>
            <a:spLocks noGrp="1"/>
          </p:cNvSpPr>
          <p:nvPr>
            <p:ph sz="half" idx="1"/>
          </p:nvPr>
        </p:nvSpPr>
        <p:spPr>
          <a:xfrm>
            <a:off x="269631" y="2158658"/>
            <a:ext cx="5234352" cy="3702881"/>
          </a:xfrm>
        </p:spPr>
        <p:txBody>
          <a:bodyPr>
            <a:normAutofit lnSpcReduction="10000"/>
          </a:bodyPr>
          <a:lstStyle/>
          <a:p>
            <a:r>
              <a:rPr lang="en-US" dirty="0">
                <a:solidFill>
                  <a:schemeClr val="bg1"/>
                </a:solidFill>
              </a:rPr>
              <a:t>We applied web scraping to </a:t>
            </a:r>
            <a:r>
              <a:rPr lang="en-US" dirty="0" err="1">
                <a:solidFill>
                  <a:schemeClr val="bg1"/>
                </a:solidFill>
              </a:rPr>
              <a:t>webscrape</a:t>
            </a:r>
            <a:r>
              <a:rPr lang="en-US" dirty="0">
                <a:solidFill>
                  <a:schemeClr val="bg1"/>
                </a:solidFill>
              </a:rPr>
              <a:t> Falcon 9 launch records with </a:t>
            </a:r>
            <a:r>
              <a:rPr lang="en-US" dirty="0" err="1">
                <a:solidFill>
                  <a:schemeClr val="bg1"/>
                </a:solidFill>
              </a:rPr>
              <a:t>BeautifulSoup</a:t>
            </a:r>
            <a:r>
              <a:rPr lang="en-US" dirty="0">
                <a:solidFill>
                  <a:schemeClr val="bg1"/>
                </a:solidFill>
              </a:rPr>
              <a:t> </a:t>
            </a:r>
          </a:p>
          <a:p>
            <a:r>
              <a:rPr lang="en-US" dirty="0">
                <a:solidFill>
                  <a:schemeClr val="bg1"/>
                </a:solidFill>
              </a:rPr>
              <a:t>We parsed the table and converted it into a pandas </a:t>
            </a:r>
            <a:r>
              <a:rPr lang="en-US" dirty="0" err="1">
                <a:solidFill>
                  <a:schemeClr val="bg1"/>
                </a:solidFill>
              </a:rPr>
              <a:t>dataframe</a:t>
            </a:r>
            <a:r>
              <a:rPr lang="en-US" dirty="0">
                <a:solidFill>
                  <a:schemeClr val="bg1"/>
                </a:solidFill>
              </a:rPr>
              <a:t>.</a:t>
            </a:r>
          </a:p>
          <a:p>
            <a:r>
              <a:rPr lang="en-US" dirty="0">
                <a:solidFill>
                  <a:schemeClr val="bg1"/>
                </a:solidFill>
              </a:rPr>
              <a:t>The link to the notebook is :</a:t>
            </a:r>
          </a:p>
          <a:p>
            <a:r>
              <a:rPr lang="en-IN" dirty="0">
                <a:solidFill>
                  <a:srgbClr val="6BA9DA"/>
                </a:solidFill>
                <a:hlinkClick r:id="rId2">
                  <a:extLst>
                    <a:ext uri="{A12FA001-AC4F-418D-AE19-62706E023703}">
                      <ahyp:hlinkClr xmlns:ahyp="http://schemas.microsoft.com/office/drawing/2018/hyperlinkcolor" val="tx"/>
                    </a:ext>
                  </a:extLst>
                </a:hlinkClick>
              </a:rPr>
              <a:t>Capstone/2. Data Collection Web </a:t>
            </a:r>
            <a:r>
              <a:rPr lang="en-IN" dirty="0" err="1">
                <a:solidFill>
                  <a:srgbClr val="6BA9DA"/>
                </a:solidFill>
                <a:hlinkClick r:id="rId2">
                  <a:extLst>
                    <a:ext uri="{A12FA001-AC4F-418D-AE19-62706E023703}">
                      <ahyp:hlinkClr xmlns:ahyp="http://schemas.microsoft.com/office/drawing/2018/hyperlinkcolor" val="tx"/>
                    </a:ext>
                  </a:extLst>
                </a:hlinkClick>
              </a:rPr>
              <a:t>Scraping.ipynb</a:t>
            </a:r>
            <a:r>
              <a:rPr lang="en-IN" dirty="0">
                <a:solidFill>
                  <a:schemeClr val="bg2"/>
                </a:solidFill>
                <a:hlinkClick r:id="rId2">
                  <a:extLst>
                    <a:ext uri="{A12FA001-AC4F-418D-AE19-62706E023703}">
                      <ahyp:hlinkClr xmlns:ahyp="http://schemas.microsoft.com/office/drawing/2018/hyperlinkcolor" val="tx"/>
                    </a:ext>
                  </a:extLst>
                </a:hlinkClick>
              </a:rPr>
              <a:t> at main · Prateekm09/Capstone</a:t>
            </a:r>
            <a:endParaRPr lang="en-IN" dirty="0">
              <a:solidFill>
                <a:schemeClr val="bg2"/>
              </a:solidFill>
            </a:endParaRPr>
          </a:p>
        </p:txBody>
      </p:sp>
      <p:pic>
        <p:nvPicPr>
          <p:cNvPr id="6" name="Content Placeholder 5">
            <a:extLst>
              <a:ext uri="{FF2B5EF4-FFF2-40B4-BE49-F238E27FC236}">
                <a16:creationId xmlns:a16="http://schemas.microsoft.com/office/drawing/2014/main" id="{2A42622D-448F-5C40-13B2-FC53EEE79278}"/>
              </a:ext>
            </a:extLst>
          </p:cNvPr>
          <p:cNvPicPr>
            <a:picLocks noGrp="1" noChangeAspect="1"/>
          </p:cNvPicPr>
          <p:nvPr>
            <p:ph sz="half" idx="2"/>
          </p:nvPr>
        </p:nvPicPr>
        <p:blipFill>
          <a:blip r:embed="rId3"/>
          <a:stretch>
            <a:fillRect/>
          </a:stretch>
        </p:blipFill>
        <p:spPr>
          <a:xfrm>
            <a:off x="5709138" y="1617785"/>
            <a:ext cx="6373875" cy="4513384"/>
          </a:xfrm>
        </p:spPr>
      </p:pic>
    </p:spTree>
    <p:extLst>
      <p:ext uri="{BB962C8B-B14F-4D97-AF65-F5344CB8AC3E}">
        <p14:creationId xmlns:p14="http://schemas.microsoft.com/office/powerpoint/2010/main" val="2597786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585</TotalTime>
  <Words>1908</Words>
  <Application>Microsoft Office PowerPoint</Application>
  <PresentationFormat>Widescreen</PresentationFormat>
  <Paragraphs>171</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Bookman Old Style</vt:lpstr>
      <vt:lpstr>OCR A Extended</vt:lpstr>
      <vt:lpstr>Rockwell</vt:lpstr>
      <vt:lpstr>Damask</vt:lpstr>
      <vt:lpstr>IBM APPLIED DATA SCIENCE CAPSTONE PROJECT</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EDA WITH SQL</vt:lpstr>
      <vt:lpstr>EDA WITH DATA VISUALIZATION</vt:lpstr>
      <vt:lpstr>BUILD AN INTERACTIVE MAP WITH FOLIUM</vt:lpstr>
      <vt:lpstr>BUILD A DASHBOARD WITH PLOTLY DASH</vt:lpstr>
      <vt:lpstr>PREDICTIVE ANALYSIS (CLASSIFICATION)</vt:lpstr>
      <vt:lpstr>RESULTS</vt:lpstr>
      <vt:lpstr>INSIGHTS DRAWN FROM VISUAL EDA</vt:lpstr>
      <vt:lpstr>FLIGHT NUMBER AND PAYLOAD</vt:lpstr>
      <vt:lpstr>FLIGHT NUMBER VS LAUNCH SITE</vt:lpstr>
      <vt:lpstr>PAYLOAD MASS VS LAUNCH SITE</vt:lpstr>
      <vt:lpstr>SUCCESS RATE VS ORBIT TYPE</vt:lpstr>
      <vt:lpstr>FLIGHT NUMBER VS ORBIT TYPE</vt:lpstr>
      <vt:lpstr>PAYLOAD MASS VS ORBIT TYPE</vt:lpstr>
      <vt:lpstr>LAUNCH SUCCESS YEARLY TREND</vt:lpstr>
      <vt:lpstr>INSIGHTS DRAWN FROM SQL EDA</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2015 LAUNCH RECORDS</vt:lpstr>
      <vt:lpstr>LAUNCH SITE PROXIMITIES ANALYSIS</vt:lpstr>
      <vt:lpstr>ALL LAUNCH SITES</vt:lpstr>
      <vt:lpstr>MARKERS SHOWING LAUNCH SITES WITH COLOR LABELS</vt:lpstr>
      <vt:lpstr>LAUNCH SITE DISTANCE TO LANDMARKS</vt:lpstr>
      <vt:lpstr>BUILD A DASHBOARD WITH PLOTLY DASH</vt:lpstr>
      <vt:lpstr>PIE CHART SHOWING THE SUCCESS PERCENTAGE ACHIEVED BY EACH LAUNCH SITE</vt:lpstr>
      <vt:lpstr>PIE CHART SHOWING THE LAUNCH SITE WITH THE HIGHEST LAUNCH SUCCESS RATIO</vt:lpstr>
      <vt:lpstr>SCATTER PLOT OF PAYLOAD VS LAUNCH OUTCOME FOR ALL SITES</vt:lpstr>
      <vt:lpstr>PREDICTIVE ANALYSIS</vt:lpstr>
      <vt:lpstr>CLASSIFICATION ACCURACY  The Decision Tree Classifier is the model with the highest classification accuracy</vt:lpstr>
      <vt:lpstr>CONFUSION MATRIX </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Prateek Manchanda</dc:creator>
  <cp:lastModifiedBy>Prateek Manchanda</cp:lastModifiedBy>
  <cp:revision>3</cp:revision>
  <dcterms:created xsi:type="dcterms:W3CDTF">2024-12-11T06:14:49Z</dcterms:created>
  <dcterms:modified xsi:type="dcterms:W3CDTF">2024-12-14T17:09:41Z</dcterms:modified>
</cp:coreProperties>
</file>