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7" r:id="rId3"/>
    <p:sldId id="265" r:id="rId4"/>
    <p:sldId id="275" r:id="rId5"/>
    <p:sldId id="258" r:id="rId6"/>
    <p:sldId id="269" r:id="rId7"/>
    <p:sldId id="268" r:id="rId8"/>
    <p:sldId id="259" r:id="rId9"/>
    <p:sldId id="260" r:id="rId10"/>
    <p:sldId id="272" r:id="rId11"/>
    <p:sldId id="261" r:id="rId12"/>
    <p:sldId id="267" r:id="rId13"/>
    <p:sldId id="271" r:id="rId14"/>
    <p:sldId id="270" r:id="rId15"/>
    <p:sldId id="263"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4608"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9A94831-2CA5-4B0F-8EDD-6B10A067616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1A8906-3EC9-489B-B765-325D2ED32DBE}" type="datetimeFigureOut">
              <a:rPr lang="en-IN" smtClean="0"/>
              <a:pPr/>
              <a:t>31-05-2018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9A94831-2CA5-4B0F-8EDD-6B10A067616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51A8906-3EC9-489B-B765-325D2ED32DBE}" type="datetimeFigureOut">
              <a:rPr lang="en-IN" smtClean="0"/>
              <a:pPr/>
              <a:t>31-05-2018</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9A94831-2CA5-4B0F-8EDD-6B10A067616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https://www.safaribooksonline.com/library/view/signals-and-systems/9789332515147/images/pg380_img09.png" TargetMode="External"/><Relationship Id="rId7" Type="http://schemas.openxmlformats.org/officeDocument/2006/relationships/image" Target="https://www.safaribooksonline.com/library/view/signals-and-systems/9789332515147/images/pg380_img11.png" TargetMode="Externa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https://www.safaribooksonline.com/library/view/signals-and-systems/9789332515147/images/pg380_img10.png"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6.bin"/><Relationship Id="rId18" Type="http://schemas.openxmlformats.org/officeDocument/2006/relationships/image" Target="../media/image28.wmf"/><Relationship Id="rId26" Type="http://schemas.openxmlformats.org/officeDocument/2006/relationships/image" Target="../media/image32.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25.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27.wmf"/><Relationship Id="rId20" Type="http://schemas.openxmlformats.org/officeDocument/2006/relationships/image" Target="../media/image29.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2.wmf"/><Relationship Id="rId11" Type="http://schemas.openxmlformats.org/officeDocument/2006/relationships/oleObject" Target="../embeddings/oleObject5.bin"/><Relationship Id="rId24" Type="http://schemas.openxmlformats.org/officeDocument/2006/relationships/image" Target="../media/image31.wmf"/><Relationship Id="rId32" Type="http://schemas.openxmlformats.org/officeDocument/2006/relationships/image" Target="../media/image35.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33.wmf"/><Relationship Id="rId10" Type="http://schemas.openxmlformats.org/officeDocument/2006/relationships/image" Target="../media/image24.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21.wmf"/><Relationship Id="rId9" Type="http://schemas.openxmlformats.org/officeDocument/2006/relationships/oleObject" Target="../embeddings/oleObject4.bin"/><Relationship Id="rId14" Type="http://schemas.openxmlformats.org/officeDocument/2006/relationships/image" Target="../media/image26.wmf"/><Relationship Id="rId22" Type="http://schemas.openxmlformats.org/officeDocument/2006/relationships/image" Target="../media/image30.wmf"/><Relationship Id="rId27" Type="http://schemas.openxmlformats.org/officeDocument/2006/relationships/oleObject" Target="../embeddings/oleObject13.bin"/><Relationship Id="rId30" Type="http://schemas.openxmlformats.org/officeDocument/2006/relationships/image" Target="../media/image34.wmf"/></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https://www.safaribooksonline.com/library/view/signals-and-systems/9789332515147/images/pg380_img02a.png" TargetMode="External"/><Relationship Id="rId7" Type="http://schemas.openxmlformats.org/officeDocument/2006/relationships/image" Target="https://www.safaribooksonline.com/library/view/signals-and-systems/9789332515147/images/pg380_img04.png" TargetMode="Externa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https://www.safaribooksonline.com/library/view/signals-and-systems/9789332515147/images/pg380_img03.png" TargetMode="External"/><Relationship Id="rId4" Type="http://schemas.openxmlformats.org/officeDocument/2006/relationships/image" Target="../media/image9.png"/><Relationship Id="rId9" Type="http://schemas.openxmlformats.org/officeDocument/2006/relationships/image" Target="https://www.safaribooksonline.com/library/view/signals-and-systems/9789332515147/images/pg380_img05.pn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https://www.safaribooksonline.com/library/view/signals-and-systems/9789332515147/images/pg380_img06.png" TargetMode="External"/><Relationship Id="rId7" Type="http://schemas.openxmlformats.org/officeDocument/2006/relationships/image" Target="https://www.safaribooksonline.com/library/view/signals-and-systems/9789332515147/images/pg380_img07.png" TargetMode="Externa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https://www.safaribooksonline.com/library/view/signals-and-systems/9789332515147/images/pg380_img06a.png" TargetMode="External"/><Relationship Id="rId4" Type="http://schemas.openxmlformats.org/officeDocument/2006/relationships/image" Target="../media/image13.png"/><Relationship Id="rId9" Type="http://schemas.openxmlformats.org/officeDocument/2006/relationships/image" Target="https://www.safaribooksonline.com/library/view/signals-and-systems/9789332515147/images/pg380_img08.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311150"/>
            <a:ext cx="10515600" cy="5661026"/>
          </a:xfrm>
        </p:spPr>
        <p:txBody>
          <a:bodyPr>
            <a:normAutofit lnSpcReduction="10000"/>
          </a:bodyPr>
          <a:lstStyle/>
          <a:p>
            <a:pPr>
              <a:buNone/>
            </a:pPr>
            <a:r>
              <a:rPr lang="en-IN" dirty="0" smtClean="0"/>
              <a:t>  </a:t>
            </a:r>
          </a:p>
          <a:p>
            <a:pPr>
              <a:buNone/>
            </a:pPr>
            <a:endParaRPr lang="en-IN" dirty="0" smtClean="0"/>
          </a:p>
          <a:p>
            <a:pPr>
              <a:buNone/>
            </a:pPr>
            <a:endParaRPr lang="en-IN" dirty="0" smtClean="0"/>
          </a:p>
          <a:p>
            <a:pPr>
              <a:buNone/>
            </a:pPr>
            <a:endParaRPr lang="en-IN" sz="3600" dirty="0" smtClean="0">
              <a:latin typeface="Times New Roman" pitchFamily="18" charset="0"/>
              <a:cs typeface="Times New Roman" pitchFamily="18" charset="0"/>
            </a:endParaRPr>
          </a:p>
          <a:p>
            <a:pPr>
              <a:buNone/>
            </a:pPr>
            <a:r>
              <a:rPr lang="en-IN" sz="3600" dirty="0" smtClean="0">
                <a:latin typeface="Times New Roman" pitchFamily="18" charset="0"/>
                <a:cs typeface="Times New Roman" pitchFamily="18" charset="0"/>
              </a:rPr>
              <a:t>                      FFT AND ITS PROPERTIES AND</a:t>
            </a:r>
            <a:br>
              <a:rPr lang="en-IN" sz="3600" dirty="0" smtClean="0">
                <a:latin typeface="Times New Roman" pitchFamily="18" charset="0"/>
                <a:cs typeface="Times New Roman" pitchFamily="18" charset="0"/>
              </a:rPr>
            </a:br>
            <a:r>
              <a:rPr lang="en-IN" sz="3600" dirty="0" smtClean="0">
                <a:latin typeface="Times New Roman" pitchFamily="18" charset="0"/>
                <a:cs typeface="Times New Roman" pitchFamily="18" charset="0"/>
              </a:rPr>
              <a:t>                      RADIX-2 FFT ALGORITHM</a:t>
            </a:r>
          </a:p>
          <a:p>
            <a:pPr>
              <a:buNone/>
            </a:pPr>
            <a:r>
              <a:rPr lang="en-IN" dirty="0" smtClean="0"/>
              <a:t>         </a:t>
            </a:r>
          </a:p>
          <a:p>
            <a:pPr>
              <a:buNone/>
            </a:pPr>
            <a:endParaRPr lang="en-IN" dirty="0" smtClean="0"/>
          </a:p>
          <a:p>
            <a:pPr algn="r">
              <a:buNone/>
            </a:pPr>
            <a:r>
              <a:rPr lang="en-IN" dirty="0" smtClean="0"/>
              <a:t>                                                                             </a:t>
            </a:r>
          </a:p>
          <a:p>
            <a:pPr algn="r">
              <a:buNone/>
            </a:pPr>
            <a:r>
              <a:rPr lang="en-IN" dirty="0" smtClean="0"/>
              <a:t>                                                                                   </a:t>
            </a:r>
            <a:r>
              <a:rPr lang="en-IN" dirty="0" smtClean="0"/>
              <a:t>  </a:t>
            </a:r>
            <a:endParaRPr lang="en-IN" dirty="0" smtClean="0"/>
          </a:p>
          <a:p>
            <a:pPr algn="r">
              <a:buNone/>
            </a:pPr>
            <a:r>
              <a:rPr lang="en-IN" dirty="0" smtClean="0"/>
              <a:t>                                                                               </a:t>
            </a:r>
          </a:p>
          <a:p>
            <a:pPr algn="r">
              <a:buNone/>
            </a:pPr>
            <a:r>
              <a:rPr lang="en-IN" smtClean="0"/>
              <a:t>                                                                                   </a:t>
            </a:r>
            <a:endParaRPr lang="en-IN" dirty="0"/>
          </a:p>
        </p:txBody>
      </p:sp>
    </p:spTree>
    <p:extLst>
      <p:ext uri="{BB962C8B-B14F-4D97-AF65-F5344CB8AC3E}">
        <p14:creationId xmlns:p14="http://schemas.microsoft.com/office/powerpoint/2010/main" val="1299316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4288277"/>
              </p:ext>
            </p:extLst>
          </p:nvPr>
        </p:nvGraphicFramePr>
        <p:xfrm>
          <a:off x="3106289" y="1634474"/>
          <a:ext cx="4679480" cy="735291"/>
        </p:xfrm>
        <a:graphic>
          <a:graphicData uri="http://schemas.openxmlformats.org/drawingml/2006/table">
            <a:tbl>
              <a:tblPr firstRow="1" firstCol="1" bandRow="1">
                <a:tableStyleId>{5C22544A-7EE6-4342-B048-85BDC9FD1C3A}</a:tableStyleId>
              </a:tblPr>
              <a:tblGrid>
                <a:gridCol w="2339740"/>
                <a:gridCol w="2339740"/>
              </a:tblGrid>
              <a:tr h="735291">
                <a:tc>
                  <a:txBody>
                    <a:bodyPr/>
                    <a:lstStyle/>
                    <a:p>
                      <a:pPr marL="0" marR="0" algn="just">
                        <a:lnSpc>
                          <a:spcPct val="150000"/>
                        </a:lnSpc>
                        <a:spcBef>
                          <a:spcPts val="0"/>
                        </a:spcBef>
                        <a:spcAft>
                          <a:spcPts val="0"/>
                        </a:spcAft>
                      </a:pPr>
                      <a:r>
                        <a:rPr lang="en-US" sz="1200" dirty="0">
                          <a:effectLst/>
                        </a:rPr>
                        <a:t>           We know that , </a:t>
                      </a:r>
                      <a:endParaRPr lang="en-US" sz="1200" dirty="0">
                        <a:effectLst/>
                        <a:latin typeface="Times New Roman"/>
                        <a:ea typeface="Times New Roman"/>
                        <a:cs typeface="Times New Roman"/>
                      </a:endParaRPr>
                    </a:p>
                  </a:txBody>
                  <a:tcPr marL="95250" marR="95250" marT="95250" marB="95250"/>
                </a:tc>
                <a:tc>
                  <a:txBody>
                    <a:bodyPr/>
                    <a:lstStyle/>
                    <a:p>
                      <a:endParaRPr lang="en-US" sz="1000" dirty="0">
                        <a:effectLst/>
                        <a:latin typeface="Calibri"/>
                        <a:cs typeface="Times New Roman"/>
                      </a:endParaRPr>
                    </a:p>
                  </a:txBody>
                  <a:tcPr marL="95250" marR="95250" marT="95250" marB="95250"/>
                </a:tc>
              </a:tr>
            </a:tbl>
          </a:graphicData>
        </a:graphic>
      </p:graphicFrame>
      <p:pic>
        <p:nvPicPr>
          <p:cNvPr id="4099" name="Picture 3" descr="https://www.safaribooksonline.com/library/view/signals-and-systems/9789332515147/images/pg380_img09.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13972" y="647487"/>
            <a:ext cx="1070918" cy="717674"/>
          </a:xfrm>
          <a:prstGeom prst="rect">
            <a:avLst/>
          </a:prstGeom>
          <a:noFill/>
          <a:extLst>
            <a:ext uri="{909E8E84-426E-40DD-AFC4-6F175D3DCCD1}">
              <a14:hiddenFill xmlns:a14="http://schemas.microsoft.com/office/drawing/2010/main">
                <a:solidFill>
                  <a:srgbClr val="FFFFFF"/>
                </a:solidFill>
              </a14:hiddenFill>
            </a:ext>
          </a:extLst>
        </p:spPr>
      </p:pic>
      <p:pic>
        <p:nvPicPr>
          <p:cNvPr id="4098" name="img0173_chapter011" descr="image"/>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702351" y="1718057"/>
            <a:ext cx="1396721" cy="480592"/>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g0174_chapter011" descr="image"/>
          <p:cNvPicPr>
            <a:picLocks noChangeAspect="1" noChangeArrowheads="1"/>
          </p:cNvPicPr>
          <p:nvPr/>
        </p:nvPicPr>
        <p:blipFill>
          <a:blip r:embed="rId6" r:link="rId7">
            <a:extLst>
              <a:ext uri="{28A0092B-C50C-407E-A947-70E740481C1C}">
                <a14:useLocalDpi xmlns:a14="http://schemas.microsoft.com/office/drawing/2010/main" val="0"/>
              </a:ext>
            </a:extLst>
          </a:blip>
          <a:srcRect r="14954"/>
          <a:stretch>
            <a:fillRect/>
          </a:stretch>
        </p:blipFill>
        <p:spPr bwMode="auto">
          <a:xfrm>
            <a:off x="1565863" y="3604309"/>
            <a:ext cx="4805916" cy="10813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1713889" y="568030"/>
            <a:ext cx="302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This property states that</a:t>
            </a:r>
            <a:b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5066607" y="328764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6"/>
          <p:cNvSpPr>
            <a:spLocks noChangeArrowheads="1"/>
          </p:cNvSpPr>
          <p:nvPr/>
        </p:nvSpPr>
        <p:spPr bwMode="auto">
          <a:xfrm>
            <a:off x="812200" y="2586337"/>
            <a:ext cx="37930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Putting </a:t>
            </a:r>
            <a:r>
              <a:rPr kumimoji="0" lang="en-US" sz="2000" b="0" i="1"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N</a:t>
            </a: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by </a:t>
            </a:r>
            <a:r>
              <a:rPr kumimoji="0" lang="en-US" sz="2000" b="0" i="1"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N/</a:t>
            </a: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2, we get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7"/>
          <p:cNvSpPr>
            <a:spLocks noChangeArrowheads="1"/>
          </p:cNvSpPr>
          <p:nvPr/>
        </p:nvSpPr>
        <p:spPr bwMode="auto">
          <a:xfrm>
            <a:off x="1713889" y="5466513"/>
            <a:ext cx="18517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Hence proved.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9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88" y="150696"/>
            <a:ext cx="9888940" cy="694811"/>
          </a:xfrm>
        </p:spPr>
        <p:txBody>
          <a:bodyPr/>
          <a:lstStyle/>
          <a:p>
            <a:r>
              <a:rPr lang="en-IN" dirty="0" smtClean="0"/>
              <a:t>RADIX-2</a:t>
            </a:r>
            <a:endParaRPr lang="en-IN" dirty="0"/>
          </a:p>
        </p:txBody>
      </p:sp>
      <p:pic>
        <p:nvPicPr>
          <p:cNvPr id="410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893" y="2555631"/>
            <a:ext cx="8357521" cy="14919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473" y="4581829"/>
            <a:ext cx="5290784" cy="9248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a:spLocks noChangeArrowheads="1"/>
          </p:cNvSpPr>
          <p:nvPr/>
        </p:nvSpPr>
        <p:spPr bwMode="auto">
          <a:xfrm>
            <a:off x="866488" y="691619"/>
            <a:ext cx="95215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There are many algorithms to implement fft. The one used here is radix2 decimation in time method.</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smtClean="0">
                <a:solidFill>
                  <a:srgbClr val="333333"/>
                </a:solidFill>
                <a:latin typeface="Arial" panose="020B0604020202020204" pitchFamily="34" charset="0"/>
              </a:rPr>
              <a:t>Radix 2 algorithms are based on divide and conquer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333333"/>
                </a:solidFill>
                <a:effectLst/>
                <a:latin typeface="Arial" panose="020B0604020202020204" pitchFamily="34" charset="0"/>
              </a:rPr>
              <a:t>In this the N-point DFT is successively decomposed into smaller DFTs such that the smallest DFT will be of size N=2.</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The formula for radix 2 dit is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782685" y="4019885"/>
            <a:ext cx="9521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10101"/>
                </a:solidFill>
                <a:effectLst/>
                <a:latin typeface="Verdana" panose="020B0604030504040204" pitchFamily="34" charset="0"/>
                <a:ea typeface="Times New Roman" panose="02020603050405020304" pitchFamily="18" charset="0"/>
              </a:rPr>
              <a:t>The divide and conquer procedure consists of twiddle factors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0"/>
          <p:cNvSpPr>
            <a:spLocks noChangeArrowheads="1"/>
          </p:cNvSpPr>
          <p:nvPr/>
        </p:nvSpPr>
        <p:spPr bwMode="auto">
          <a:xfrm>
            <a:off x="782685" y="5506700"/>
            <a:ext cx="9521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This is used recursively in fft thereby reducing the time of computation.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38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wipe(down)">
                                      <p:cBhvr>
                                        <p:cTn id="7" dur="580">
                                          <p:stCondLst>
                                            <p:cond delay="0"/>
                                          </p:stCondLst>
                                        </p:cTn>
                                        <p:tgtEl>
                                          <p:spTgt spid="4103"/>
                                        </p:tgtEl>
                                      </p:cBhvr>
                                    </p:animEffect>
                                    <p:anim calcmode="lin" valueType="num">
                                      <p:cBhvr>
                                        <p:cTn id="8" dur="1822" tmFilter="0,0; 0.14,0.36; 0.43,0.73; 0.71,0.91; 1.0,1.0">
                                          <p:stCondLst>
                                            <p:cond delay="0"/>
                                          </p:stCondLst>
                                        </p:cTn>
                                        <p:tgtEl>
                                          <p:spTgt spid="410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0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0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0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03"/>
                                        </p:tgtEl>
                                        <p:attrNameLst>
                                          <p:attrName>ppt_y</p:attrName>
                                        </p:attrNameLst>
                                      </p:cBhvr>
                                      <p:tavLst>
                                        <p:tav tm="0" fmla="#ppt_y-sin(pi*$)/81">
                                          <p:val>
                                            <p:fltVal val="0"/>
                                          </p:val>
                                        </p:tav>
                                        <p:tav tm="100000">
                                          <p:val>
                                            <p:fltVal val="1"/>
                                          </p:val>
                                        </p:tav>
                                      </p:tavLst>
                                    </p:anim>
                                    <p:animScale>
                                      <p:cBhvr>
                                        <p:cTn id="13" dur="26">
                                          <p:stCondLst>
                                            <p:cond delay="650"/>
                                          </p:stCondLst>
                                        </p:cTn>
                                        <p:tgtEl>
                                          <p:spTgt spid="4103"/>
                                        </p:tgtEl>
                                      </p:cBhvr>
                                      <p:to x="100000" y="60000"/>
                                    </p:animScale>
                                    <p:animScale>
                                      <p:cBhvr>
                                        <p:cTn id="14" dur="166" decel="50000">
                                          <p:stCondLst>
                                            <p:cond delay="676"/>
                                          </p:stCondLst>
                                        </p:cTn>
                                        <p:tgtEl>
                                          <p:spTgt spid="4103"/>
                                        </p:tgtEl>
                                      </p:cBhvr>
                                      <p:to x="100000" y="100000"/>
                                    </p:animScale>
                                    <p:animScale>
                                      <p:cBhvr>
                                        <p:cTn id="15" dur="26">
                                          <p:stCondLst>
                                            <p:cond delay="1312"/>
                                          </p:stCondLst>
                                        </p:cTn>
                                        <p:tgtEl>
                                          <p:spTgt spid="4103"/>
                                        </p:tgtEl>
                                      </p:cBhvr>
                                      <p:to x="100000" y="80000"/>
                                    </p:animScale>
                                    <p:animScale>
                                      <p:cBhvr>
                                        <p:cTn id="16" dur="166" decel="50000">
                                          <p:stCondLst>
                                            <p:cond delay="1338"/>
                                          </p:stCondLst>
                                        </p:cTn>
                                        <p:tgtEl>
                                          <p:spTgt spid="4103"/>
                                        </p:tgtEl>
                                      </p:cBhvr>
                                      <p:to x="100000" y="100000"/>
                                    </p:animScale>
                                    <p:animScale>
                                      <p:cBhvr>
                                        <p:cTn id="17" dur="26">
                                          <p:stCondLst>
                                            <p:cond delay="1642"/>
                                          </p:stCondLst>
                                        </p:cTn>
                                        <p:tgtEl>
                                          <p:spTgt spid="4103"/>
                                        </p:tgtEl>
                                      </p:cBhvr>
                                      <p:to x="100000" y="90000"/>
                                    </p:animScale>
                                    <p:animScale>
                                      <p:cBhvr>
                                        <p:cTn id="18" dur="166" decel="50000">
                                          <p:stCondLst>
                                            <p:cond delay="1668"/>
                                          </p:stCondLst>
                                        </p:cTn>
                                        <p:tgtEl>
                                          <p:spTgt spid="4103"/>
                                        </p:tgtEl>
                                      </p:cBhvr>
                                      <p:to x="100000" y="100000"/>
                                    </p:animScale>
                                    <p:animScale>
                                      <p:cBhvr>
                                        <p:cTn id="19" dur="26">
                                          <p:stCondLst>
                                            <p:cond delay="1808"/>
                                          </p:stCondLst>
                                        </p:cTn>
                                        <p:tgtEl>
                                          <p:spTgt spid="4103"/>
                                        </p:tgtEl>
                                      </p:cBhvr>
                                      <p:to x="100000" y="95000"/>
                                    </p:animScale>
                                    <p:animScale>
                                      <p:cBhvr>
                                        <p:cTn id="20" dur="166" decel="50000">
                                          <p:stCondLst>
                                            <p:cond delay="1834"/>
                                          </p:stCondLst>
                                        </p:cTn>
                                        <p:tgtEl>
                                          <p:spTgt spid="410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ppt_x"/>
                                          </p:val>
                                        </p:tav>
                                        <p:tav tm="100000">
                                          <p:val>
                                            <p:strVal val="#ppt_x"/>
                                          </p:val>
                                        </p:tav>
                                      </p:tavLst>
                                    </p:anim>
                                    <p:anim calcmode="lin" valueType="num">
                                      <p:cBhvr additive="base">
                                        <p:cTn id="2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147" y="682943"/>
            <a:ext cx="10911840" cy="1051560"/>
          </a:xfrm>
        </p:spPr>
        <p:txBody>
          <a:bodyPr>
            <a:normAutofit/>
          </a:bodyPr>
          <a:lstStyle/>
          <a:p>
            <a:r>
              <a:rPr lang="en-IN" b="1" dirty="0" smtClean="0">
                <a:latin typeface="Times New Roman" pitchFamily="18" charset="0"/>
                <a:cs typeface="Times New Roman" pitchFamily="18" charset="0"/>
              </a:rPr>
              <a:t>SEQUENCE DIVISION IN TIME DOMAIN</a:t>
            </a:r>
            <a:endParaRPr lang="en-IN" b="1" dirty="0">
              <a:latin typeface="Times New Roman" pitchFamily="18" charset="0"/>
              <a:cs typeface="Times New Roman" pitchFamily="18" charset="0"/>
            </a:endParaRPr>
          </a:p>
        </p:txBody>
      </p:sp>
      <p:sp>
        <p:nvSpPr>
          <p:cNvPr id="4" name="Oval 11"/>
          <p:cNvSpPr>
            <a:spLocks noChangeArrowheads="1"/>
          </p:cNvSpPr>
          <p:nvPr/>
        </p:nvSpPr>
        <p:spPr bwMode="auto">
          <a:xfrm>
            <a:off x="3257550" y="3067050"/>
            <a:ext cx="1447800" cy="4572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5" name="Oval 12"/>
          <p:cNvSpPr>
            <a:spLocks noChangeArrowheads="1"/>
          </p:cNvSpPr>
          <p:nvPr/>
        </p:nvSpPr>
        <p:spPr bwMode="auto">
          <a:xfrm>
            <a:off x="2038350" y="3905250"/>
            <a:ext cx="9144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6" name="Oval 13"/>
          <p:cNvSpPr>
            <a:spLocks noChangeArrowheads="1"/>
          </p:cNvSpPr>
          <p:nvPr/>
        </p:nvSpPr>
        <p:spPr bwMode="auto">
          <a:xfrm>
            <a:off x="15811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7" name="Oval 14"/>
          <p:cNvSpPr>
            <a:spLocks noChangeArrowheads="1"/>
          </p:cNvSpPr>
          <p:nvPr/>
        </p:nvSpPr>
        <p:spPr bwMode="auto">
          <a:xfrm>
            <a:off x="4141788" y="3905250"/>
            <a:ext cx="9144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8" name="Oval 15"/>
          <p:cNvSpPr>
            <a:spLocks noChangeArrowheads="1"/>
          </p:cNvSpPr>
          <p:nvPr/>
        </p:nvSpPr>
        <p:spPr bwMode="auto">
          <a:xfrm>
            <a:off x="30289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9" name="Oval 16"/>
          <p:cNvSpPr>
            <a:spLocks noChangeArrowheads="1"/>
          </p:cNvSpPr>
          <p:nvPr/>
        </p:nvSpPr>
        <p:spPr bwMode="auto">
          <a:xfrm>
            <a:off x="37147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0" name="Oval 17"/>
          <p:cNvSpPr>
            <a:spLocks noChangeArrowheads="1"/>
          </p:cNvSpPr>
          <p:nvPr/>
        </p:nvSpPr>
        <p:spPr bwMode="auto">
          <a:xfrm>
            <a:off x="50863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graphicFrame>
        <p:nvGraphicFramePr>
          <p:cNvPr id="11" name="Object 18"/>
          <p:cNvGraphicFramePr>
            <a:graphicFrameLocks noChangeAspect="1"/>
          </p:cNvGraphicFramePr>
          <p:nvPr/>
        </p:nvGraphicFramePr>
        <p:xfrm>
          <a:off x="3392488" y="3067050"/>
          <a:ext cx="1177925" cy="381000"/>
        </p:xfrm>
        <a:graphic>
          <a:graphicData uri="http://schemas.openxmlformats.org/presentationml/2006/ole">
            <mc:AlternateContent xmlns:mc="http://schemas.openxmlformats.org/markup-compatibility/2006">
              <mc:Choice xmlns:v="urn:schemas-microsoft-com:vml" Requires="v">
                <p:oleObj spid="_x0000_s3299" name="Equation" r:id="rId3" imgW="863280" imgH="228600" progId="">
                  <p:embed/>
                </p:oleObj>
              </mc:Choice>
              <mc:Fallback>
                <p:oleObj name="Equation" r:id="rId3" imgW="86328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488" y="3067050"/>
                        <a:ext cx="11779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9"/>
          <p:cNvGraphicFramePr>
            <a:graphicFrameLocks noChangeAspect="1"/>
          </p:cNvGraphicFramePr>
          <p:nvPr/>
        </p:nvGraphicFramePr>
        <p:xfrm>
          <a:off x="2190750" y="3905250"/>
          <a:ext cx="657225" cy="381000"/>
        </p:xfrm>
        <a:graphic>
          <a:graphicData uri="http://schemas.openxmlformats.org/presentationml/2006/ole">
            <mc:AlternateContent xmlns:mc="http://schemas.openxmlformats.org/markup-compatibility/2006">
              <mc:Choice xmlns:v="urn:schemas-microsoft-com:vml" Requires="v">
                <p:oleObj spid="_x0000_s3300" name="Equation" r:id="rId5" imgW="482400" imgH="228600" progId="">
                  <p:embed/>
                </p:oleObj>
              </mc:Choice>
              <mc:Fallback>
                <p:oleObj name="Equation" r:id="rId5" imgW="482400" imgH="228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3905250"/>
                        <a:ext cx="6572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0"/>
          <p:cNvGraphicFramePr>
            <a:graphicFrameLocks noChangeAspect="1"/>
          </p:cNvGraphicFramePr>
          <p:nvPr/>
        </p:nvGraphicFramePr>
        <p:xfrm>
          <a:off x="5078413" y="4438650"/>
          <a:ext cx="396875" cy="381000"/>
        </p:xfrm>
        <a:graphic>
          <a:graphicData uri="http://schemas.openxmlformats.org/presentationml/2006/ole">
            <mc:AlternateContent xmlns:mc="http://schemas.openxmlformats.org/markup-compatibility/2006">
              <mc:Choice xmlns:v="urn:schemas-microsoft-com:vml" Requires="v">
                <p:oleObj spid="_x0000_s3301" name="Equation" r:id="rId7" imgW="291960" imgH="228600" progId="">
                  <p:embed/>
                </p:oleObj>
              </mc:Choice>
              <mc:Fallback>
                <p:oleObj name="Equation" r:id="rId7" imgW="291960" imgH="228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8413" y="4438650"/>
                        <a:ext cx="3968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1"/>
          <p:cNvGraphicFramePr>
            <a:graphicFrameLocks noChangeAspect="1"/>
          </p:cNvGraphicFramePr>
          <p:nvPr/>
        </p:nvGraphicFramePr>
        <p:xfrm>
          <a:off x="4306888" y="3905250"/>
          <a:ext cx="658812" cy="381000"/>
        </p:xfrm>
        <a:graphic>
          <a:graphicData uri="http://schemas.openxmlformats.org/presentationml/2006/ole">
            <mc:AlternateContent xmlns:mc="http://schemas.openxmlformats.org/markup-compatibility/2006">
              <mc:Choice xmlns:v="urn:schemas-microsoft-com:vml" Requires="v">
                <p:oleObj spid="_x0000_s3302" name="Equation" r:id="rId9" imgW="482400" imgH="228600" progId="">
                  <p:embed/>
                </p:oleObj>
              </mc:Choice>
              <mc:Fallback>
                <p:oleObj name="Equation" r:id="rId9" imgW="482400" imgH="2286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6888" y="3905250"/>
                        <a:ext cx="6588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2"/>
          <p:cNvGraphicFramePr>
            <a:graphicFrameLocks noChangeAspect="1"/>
          </p:cNvGraphicFramePr>
          <p:nvPr/>
        </p:nvGraphicFramePr>
        <p:xfrm>
          <a:off x="3697288" y="4438650"/>
          <a:ext cx="398462" cy="381000"/>
        </p:xfrm>
        <a:graphic>
          <a:graphicData uri="http://schemas.openxmlformats.org/presentationml/2006/ole">
            <mc:AlternateContent xmlns:mc="http://schemas.openxmlformats.org/markup-compatibility/2006">
              <mc:Choice xmlns:v="urn:schemas-microsoft-com:vml" Requires="v">
                <p:oleObj spid="_x0000_s3303" name="Equation" r:id="rId11" imgW="291960" imgH="228600" progId="">
                  <p:embed/>
                </p:oleObj>
              </mc:Choice>
              <mc:Fallback>
                <p:oleObj name="Equation" r:id="rId11" imgW="291960" imgH="2286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7288" y="4438650"/>
                        <a:ext cx="3984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3"/>
          <p:cNvGraphicFramePr>
            <a:graphicFrameLocks noChangeAspect="1"/>
          </p:cNvGraphicFramePr>
          <p:nvPr/>
        </p:nvGraphicFramePr>
        <p:xfrm>
          <a:off x="3028950" y="4438650"/>
          <a:ext cx="398463" cy="381000"/>
        </p:xfrm>
        <a:graphic>
          <a:graphicData uri="http://schemas.openxmlformats.org/presentationml/2006/ole">
            <mc:AlternateContent xmlns:mc="http://schemas.openxmlformats.org/markup-compatibility/2006">
              <mc:Choice xmlns:v="urn:schemas-microsoft-com:vml" Requires="v">
                <p:oleObj spid="_x0000_s3304" name="Equation" r:id="rId13" imgW="291960" imgH="228600" progId="">
                  <p:embed/>
                </p:oleObj>
              </mc:Choice>
              <mc:Fallback>
                <p:oleObj name="Equation" r:id="rId13" imgW="291960" imgH="2286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8950" y="4438650"/>
                        <a:ext cx="3984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4"/>
          <p:cNvGraphicFramePr>
            <a:graphicFrameLocks noChangeAspect="1"/>
          </p:cNvGraphicFramePr>
          <p:nvPr/>
        </p:nvGraphicFramePr>
        <p:xfrm>
          <a:off x="1565275" y="4438650"/>
          <a:ext cx="396875" cy="381000"/>
        </p:xfrm>
        <a:graphic>
          <a:graphicData uri="http://schemas.openxmlformats.org/presentationml/2006/ole">
            <mc:AlternateContent xmlns:mc="http://schemas.openxmlformats.org/markup-compatibility/2006">
              <mc:Choice xmlns:v="urn:schemas-microsoft-com:vml" Requires="v">
                <p:oleObj spid="_x0000_s3305" name="Equation" r:id="rId15" imgW="291960" imgH="228600" progId="">
                  <p:embed/>
                </p:oleObj>
              </mc:Choice>
              <mc:Fallback>
                <p:oleObj name="Equation" r:id="rId15" imgW="291960" imgH="2286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5275" y="4438650"/>
                        <a:ext cx="3968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26"/>
          <p:cNvSpPr>
            <a:spLocks noChangeShapeType="1"/>
          </p:cNvSpPr>
          <p:nvPr/>
        </p:nvSpPr>
        <p:spPr bwMode="auto">
          <a:xfrm flipH="1">
            <a:off x="1885950" y="4286250"/>
            <a:ext cx="381000" cy="152400"/>
          </a:xfrm>
          <a:prstGeom prst="line">
            <a:avLst/>
          </a:prstGeom>
          <a:noFill/>
          <a:ln w="9525">
            <a:solidFill>
              <a:schemeClr val="tx1"/>
            </a:solidFill>
            <a:round/>
            <a:headEnd/>
            <a:tailEnd/>
          </a:ln>
          <a:effectLst/>
        </p:spPr>
        <p:txBody>
          <a:bodyPr/>
          <a:lstStyle/>
          <a:p>
            <a:endParaRPr lang="en-IN"/>
          </a:p>
        </p:txBody>
      </p:sp>
      <p:sp>
        <p:nvSpPr>
          <p:cNvPr id="19" name="Line 27"/>
          <p:cNvSpPr>
            <a:spLocks noChangeShapeType="1"/>
          </p:cNvSpPr>
          <p:nvPr/>
        </p:nvSpPr>
        <p:spPr bwMode="auto">
          <a:xfrm>
            <a:off x="2876550" y="4210050"/>
            <a:ext cx="381000" cy="228600"/>
          </a:xfrm>
          <a:prstGeom prst="line">
            <a:avLst/>
          </a:prstGeom>
          <a:noFill/>
          <a:ln w="9525">
            <a:solidFill>
              <a:schemeClr val="tx1"/>
            </a:solidFill>
            <a:round/>
            <a:headEnd/>
            <a:tailEnd/>
          </a:ln>
          <a:effectLst/>
        </p:spPr>
        <p:txBody>
          <a:bodyPr/>
          <a:lstStyle/>
          <a:p>
            <a:endParaRPr lang="en-IN"/>
          </a:p>
        </p:txBody>
      </p:sp>
      <p:sp>
        <p:nvSpPr>
          <p:cNvPr id="20" name="Line 28"/>
          <p:cNvSpPr>
            <a:spLocks noChangeShapeType="1"/>
          </p:cNvSpPr>
          <p:nvPr/>
        </p:nvSpPr>
        <p:spPr bwMode="auto">
          <a:xfrm>
            <a:off x="4933950" y="4210050"/>
            <a:ext cx="304800" cy="228600"/>
          </a:xfrm>
          <a:prstGeom prst="line">
            <a:avLst/>
          </a:prstGeom>
          <a:noFill/>
          <a:ln w="9525">
            <a:solidFill>
              <a:schemeClr val="tx1"/>
            </a:solidFill>
            <a:round/>
            <a:headEnd/>
            <a:tailEnd/>
          </a:ln>
          <a:effectLst/>
        </p:spPr>
        <p:txBody>
          <a:bodyPr/>
          <a:lstStyle/>
          <a:p>
            <a:endParaRPr lang="en-IN"/>
          </a:p>
        </p:txBody>
      </p:sp>
      <p:sp>
        <p:nvSpPr>
          <p:cNvPr id="21" name="Line 29"/>
          <p:cNvSpPr>
            <a:spLocks noChangeShapeType="1"/>
          </p:cNvSpPr>
          <p:nvPr/>
        </p:nvSpPr>
        <p:spPr bwMode="auto">
          <a:xfrm flipH="1">
            <a:off x="3943350" y="4210050"/>
            <a:ext cx="381000" cy="228600"/>
          </a:xfrm>
          <a:prstGeom prst="line">
            <a:avLst/>
          </a:prstGeom>
          <a:noFill/>
          <a:ln w="9525">
            <a:solidFill>
              <a:schemeClr val="tx1"/>
            </a:solidFill>
            <a:round/>
            <a:headEnd/>
            <a:tailEnd/>
          </a:ln>
          <a:effectLst/>
        </p:spPr>
        <p:txBody>
          <a:bodyPr/>
          <a:lstStyle/>
          <a:p>
            <a:endParaRPr lang="en-IN"/>
          </a:p>
        </p:txBody>
      </p:sp>
      <p:sp>
        <p:nvSpPr>
          <p:cNvPr id="22" name="Oval 70"/>
          <p:cNvSpPr>
            <a:spLocks noChangeArrowheads="1"/>
          </p:cNvSpPr>
          <p:nvPr/>
        </p:nvSpPr>
        <p:spPr bwMode="auto">
          <a:xfrm>
            <a:off x="7677150" y="3067050"/>
            <a:ext cx="1447800" cy="4572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23" name="Oval 71"/>
          <p:cNvSpPr>
            <a:spLocks noChangeArrowheads="1"/>
          </p:cNvSpPr>
          <p:nvPr/>
        </p:nvSpPr>
        <p:spPr bwMode="auto">
          <a:xfrm>
            <a:off x="6457950" y="3905250"/>
            <a:ext cx="9144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24" name="Oval 72"/>
          <p:cNvSpPr>
            <a:spLocks noChangeArrowheads="1"/>
          </p:cNvSpPr>
          <p:nvPr/>
        </p:nvSpPr>
        <p:spPr bwMode="auto">
          <a:xfrm>
            <a:off x="60007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25" name="Oval 73"/>
          <p:cNvSpPr>
            <a:spLocks noChangeArrowheads="1"/>
          </p:cNvSpPr>
          <p:nvPr/>
        </p:nvSpPr>
        <p:spPr bwMode="auto">
          <a:xfrm>
            <a:off x="8561388" y="3905250"/>
            <a:ext cx="9144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26" name="Oval 74"/>
          <p:cNvSpPr>
            <a:spLocks noChangeArrowheads="1"/>
          </p:cNvSpPr>
          <p:nvPr/>
        </p:nvSpPr>
        <p:spPr bwMode="auto">
          <a:xfrm>
            <a:off x="74485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27" name="Oval 75"/>
          <p:cNvSpPr>
            <a:spLocks noChangeArrowheads="1"/>
          </p:cNvSpPr>
          <p:nvPr/>
        </p:nvSpPr>
        <p:spPr bwMode="auto">
          <a:xfrm>
            <a:off x="81343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28" name="Oval 76"/>
          <p:cNvSpPr>
            <a:spLocks noChangeArrowheads="1"/>
          </p:cNvSpPr>
          <p:nvPr/>
        </p:nvSpPr>
        <p:spPr bwMode="auto">
          <a:xfrm>
            <a:off x="9505950" y="4438650"/>
            <a:ext cx="381000" cy="381000"/>
          </a:xfrm>
          <a:prstGeom prst="ellipse">
            <a:avLst/>
          </a:prstGeom>
          <a:solidFill>
            <a:schemeClr val="accent1"/>
          </a:solidFill>
          <a:ln w="9525">
            <a:solidFill>
              <a:schemeClr val="tx1"/>
            </a:solidFill>
            <a:round/>
            <a:headEnd/>
            <a:tailEnd/>
          </a:ln>
          <a:effectLst/>
        </p:spPr>
        <p:txBody>
          <a:bodyPr wrap="none" anchor="ctr"/>
          <a:lstStyle/>
          <a:p>
            <a:endParaRPr lang="en-IN"/>
          </a:p>
        </p:txBody>
      </p:sp>
      <p:graphicFrame>
        <p:nvGraphicFramePr>
          <p:cNvPr id="29" name="Object 77"/>
          <p:cNvGraphicFramePr>
            <a:graphicFrameLocks noChangeAspect="1"/>
          </p:cNvGraphicFramePr>
          <p:nvPr/>
        </p:nvGraphicFramePr>
        <p:xfrm>
          <a:off x="7829550" y="3067050"/>
          <a:ext cx="1143000" cy="381000"/>
        </p:xfrm>
        <a:graphic>
          <a:graphicData uri="http://schemas.openxmlformats.org/presentationml/2006/ole">
            <mc:AlternateContent xmlns:mc="http://schemas.openxmlformats.org/markup-compatibility/2006">
              <mc:Choice xmlns:v="urn:schemas-microsoft-com:vml" Requires="v">
                <p:oleObj spid="_x0000_s3306" name="Equation" r:id="rId17" imgW="838080" imgH="228600" progId="">
                  <p:embed/>
                </p:oleObj>
              </mc:Choice>
              <mc:Fallback>
                <p:oleObj name="Equation" r:id="rId17" imgW="838080" imgH="228600"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29550" y="3067050"/>
                        <a:ext cx="1143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78"/>
          <p:cNvGraphicFramePr>
            <a:graphicFrameLocks noChangeAspect="1"/>
          </p:cNvGraphicFramePr>
          <p:nvPr/>
        </p:nvGraphicFramePr>
        <p:xfrm>
          <a:off x="6627813" y="3905250"/>
          <a:ext cx="622300" cy="381000"/>
        </p:xfrm>
        <a:graphic>
          <a:graphicData uri="http://schemas.openxmlformats.org/presentationml/2006/ole">
            <mc:AlternateContent xmlns:mc="http://schemas.openxmlformats.org/markup-compatibility/2006">
              <mc:Choice xmlns:v="urn:schemas-microsoft-com:vml" Requires="v">
                <p:oleObj spid="_x0000_s3307" name="Equation" r:id="rId19" imgW="457200" imgH="228600" progId="">
                  <p:embed/>
                </p:oleObj>
              </mc:Choice>
              <mc:Fallback>
                <p:oleObj name="Equation" r:id="rId19" imgW="457200" imgH="228600"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27813" y="3905250"/>
                        <a:ext cx="6223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79"/>
          <p:cNvGraphicFramePr>
            <a:graphicFrameLocks noChangeAspect="1"/>
          </p:cNvGraphicFramePr>
          <p:nvPr/>
        </p:nvGraphicFramePr>
        <p:xfrm>
          <a:off x="9498013" y="4438650"/>
          <a:ext cx="396875" cy="381000"/>
        </p:xfrm>
        <a:graphic>
          <a:graphicData uri="http://schemas.openxmlformats.org/presentationml/2006/ole">
            <mc:AlternateContent xmlns:mc="http://schemas.openxmlformats.org/markup-compatibility/2006">
              <mc:Choice xmlns:v="urn:schemas-microsoft-com:vml" Requires="v">
                <p:oleObj spid="_x0000_s3308" name="Equation" r:id="rId21" imgW="291960" imgH="228600" progId="">
                  <p:embed/>
                </p:oleObj>
              </mc:Choice>
              <mc:Fallback>
                <p:oleObj name="Equation" r:id="rId21" imgW="291960" imgH="228600"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498013" y="4438650"/>
                        <a:ext cx="3968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80"/>
          <p:cNvGraphicFramePr>
            <a:graphicFrameLocks noChangeAspect="1"/>
          </p:cNvGraphicFramePr>
          <p:nvPr/>
        </p:nvGraphicFramePr>
        <p:xfrm>
          <a:off x="8736013" y="3905250"/>
          <a:ext cx="641350" cy="381000"/>
        </p:xfrm>
        <a:graphic>
          <a:graphicData uri="http://schemas.openxmlformats.org/presentationml/2006/ole">
            <mc:AlternateContent xmlns:mc="http://schemas.openxmlformats.org/markup-compatibility/2006">
              <mc:Choice xmlns:v="urn:schemas-microsoft-com:vml" Requires="v">
                <p:oleObj spid="_x0000_s3309" name="Equation" r:id="rId23" imgW="469800" imgH="228600" progId="">
                  <p:embed/>
                </p:oleObj>
              </mc:Choice>
              <mc:Fallback>
                <p:oleObj name="Equation" r:id="rId23" imgW="469800" imgH="228600"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36013" y="3905250"/>
                        <a:ext cx="6413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81"/>
          <p:cNvGraphicFramePr>
            <a:graphicFrameLocks noChangeAspect="1"/>
          </p:cNvGraphicFramePr>
          <p:nvPr/>
        </p:nvGraphicFramePr>
        <p:xfrm>
          <a:off x="8126413" y="4438650"/>
          <a:ext cx="381000" cy="381000"/>
        </p:xfrm>
        <a:graphic>
          <a:graphicData uri="http://schemas.openxmlformats.org/presentationml/2006/ole">
            <mc:AlternateContent xmlns:mc="http://schemas.openxmlformats.org/markup-compatibility/2006">
              <mc:Choice xmlns:v="urn:schemas-microsoft-com:vml" Requires="v">
                <p:oleObj spid="_x0000_s3310" name="Equation" r:id="rId25" imgW="279360" imgH="228600" progId="">
                  <p:embed/>
                </p:oleObj>
              </mc:Choice>
              <mc:Fallback>
                <p:oleObj name="Equation" r:id="rId25" imgW="279360" imgH="228600"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26413" y="443865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82"/>
          <p:cNvGraphicFramePr>
            <a:graphicFrameLocks noChangeAspect="1"/>
          </p:cNvGraphicFramePr>
          <p:nvPr/>
        </p:nvGraphicFramePr>
        <p:xfrm>
          <a:off x="7456488" y="4438650"/>
          <a:ext cx="381000" cy="381000"/>
        </p:xfrm>
        <a:graphic>
          <a:graphicData uri="http://schemas.openxmlformats.org/presentationml/2006/ole">
            <mc:AlternateContent xmlns:mc="http://schemas.openxmlformats.org/markup-compatibility/2006">
              <mc:Choice xmlns:v="urn:schemas-microsoft-com:vml" Requires="v">
                <p:oleObj spid="_x0000_s3311" name="Equation" r:id="rId27" imgW="279360" imgH="228600" progId="">
                  <p:embed/>
                </p:oleObj>
              </mc:Choice>
              <mc:Fallback>
                <p:oleObj name="Equation" r:id="rId27" imgW="279360" imgH="228600" progId="">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56488" y="443865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83"/>
          <p:cNvGraphicFramePr>
            <a:graphicFrameLocks noChangeAspect="1"/>
          </p:cNvGraphicFramePr>
          <p:nvPr/>
        </p:nvGraphicFramePr>
        <p:xfrm>
          <a:off x="6000750" y="4438650"/>
          <a:ext cx="363538" cy="381000"/>
        </p:xfrm>
        <a:graphic>
          <a:graphicData uri="http://schemas.openxmlformats.org/presentationml/2006/ole">
            <mc:AlternateContent xmlns:mc="http://schemas.openxmlformats.org/markup-compatibility/2006">
              <mc:Choice xmlns:v="urn:schemas-microsoft-com:vml" Requires="v">
                <p:oleObj spid="_x0000_s3312" name="Equation" r:id="rId29" imgW="266400" imgH="228600" progId="">
                  <p:embed/>
                </p:oleObj>
              </mc:Choice>
              <mc:Fallback>
                <p:oleObj name="Equation" r:id="rId29" imgW="266400" imgH="228600" progId="">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00750" y="4438650"/>
                        <a:ext cx="3635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Line 84"/>
          <p:cNvSpPr>
            <a:spLocks noChangeShapeType="1"/>
          </p:cNvSpPr>
          <p:nvPr/>
        </p:nvSpPr>
        <p:spPr bwMode="auto">
          <a:xfrm flipH="1">
            <a:off x="6229350" y="4210050"/>
            <a:ext cx="457200" cy="228600"/>
          </a:xfrm>
          <a:prstGeom prst="line">
            <a:avLst/>
          </a:prstGeom>
          <a:noFill/>
          <a:ln w="9525">
            <a:solidFill>
              <a:schemeClr val="tx1"/>
            </a:solidFill>
            <a:round/>
            <a:headEnd/>
            <a:tailEnd/>
          </a:ln>
          <a:effectLst/>
        </p:spPr>
        <p:txBody>
          <a:bodyPr/>
          <a:lstStyle/>
          <a:p>
            <a:endParaRPr lang="en-IN"/>
          </a:p>
        </p:txBody>
      </p:sp>
      <p:sp>
        <p:nvSpPr>
          <p:cNvPr id="37" name="Line 85"/>
          <p:cNvSpPr>
            <a:spLocks noChangeShapeType="1"/>
          </p:cNvSpPr>
          <p:nvPr/>
        </p:nvSpPr>
        <p:spPr bwMode="auto">
          <a:xfrm>
            <a:off x="7296150" y="4210050"/>
            <a:ext cx="304800" cy="228600"/>
          </a:xfrm>
          <a:prstGeom prst="line">
            <a:avLst/>
          </a:prstGeom>
          <a:noFill/>
          <a:ln w="9525">
            <a:solidFill>
              <a:schemeClr val="tx1"/>
            </a:solidFill>
            <a:round/>
            <a:headEnd/>
            <a:tailEnd/>
          </a:ln>
          <a:effectLst/>
        </p:spPr>
        <p:txBody>
          <a:bodyPr/>
          <a:lstStyle/>
          <a:p>
            <a:endParaRPr lang="en-IN"/>
          </a:p>
        </p:txBody>
      </p:sp>
      <p:sp>
        <p:nvSpPr>
          <p:cNvPr id="38" name="Line 86"/>
          <p:cNvSpPr>
            <a:spLocks noChangeShapeType="1"/>
          </p:cNvSpPr>
          <p:nvPr/>
        </p:nvSpPr>
        <p:spPr bwMode="auto">
          <a:xfrm>
            <a:off x="9399588" y="4210050"/>
            <a:ext cx="258762" cy="228600"/>
          </a:xfrm>
          <a:prstGeom prst="line">
            <a:avLst/>
          </a:prstGeom>
          <a:noFill/>
          <a:ln w="9525">
            <a:solidFill>
              <a:schemeClr val="tx1"/>
            </a:solidFill>
            <a:round/>
            <a:headEnd/>
            <a:tailEnd/>
          </a:ln>
          <a:effectLst/>
        </p:spPr>
        <p:txBody>
          <a:bodyPr/>
          <a:lstStyle/>
          <a:p>
            <a:endParaRPr lang="en-IN"/>
          </a:p>
        </p:txBody>
      </p:sp>
      <p:sp>
        <p:nvSpPr>
          <p:cNvPr id="39" name="Line 87"/>
          <p:cNvSpPr>
            <a:spLocks noChangeShapeType="1"/>
          </p:cNvSpPr>
          <p:nvPr/>
        </p:nvSpPr>
        <p:spPr bwMode="auto">
          <a:xfrm flipH="1">
            <a:off x="8362950" y="4210050"/>
            <a:ext cx="274638" cy="228600"/>
          </a:xfrm>
          <a:prstGeom prst="line">
            <a:avLst/>
          </a:prstGeom>
          <a:noFill/>
          <a:ln w="9525">
            <a:solidFill>
              <a:schemeClr val="tx1"/>
            </a:solidFill>
            <a:round/>
            <a:headEnd/>
            <a:tailEnd/>
          </a:ln>
          <a:effectLst/>
        </p:spPr>
        <p:txBody>
          <a:bodyPr/>
          <a:lstStyle/>
          <a:p>
            <a:endParaRPr lang="en-IN"/>
          </a:p>
        </p:txBody>
      </p:sp>
      <p:graphicFrame>
        <p:nvGraphicFramePr>
          <p:cNvPr id="40" name="Object 90"/>
          <p:cNvGraphicFramePr>
            <a:graphicFrameLocks noChangeAspect="1"/>
          </p:cNvGraphicFramePr>
          <p:nvPr/>
        </p:nvGraphicFramePr>
        <p:xfrm>
          <a:off x="4948238" y="2152650"/>
          <a:ext cx="2181225" cy="381000"/>
        </p:xfrm>
        <a:graphic>
          <a:graphicData uri="http://schemas.openxmlformats.org/presentationml/2006/ole">
            <mc:AlternateContent xmlns:mc="http://schemas.openxmlformats.org/markup-compatibility/2006">
              <mc:Choice xmlns:v="urn:schemas-microsoft-com:vml" Requires="v">
                <p:oleObj spid="_x0000_s3313" name="Equation" r:id="rId31" imgW="1600200" imgH="228600" progId="">
                  <p:embed/>
                </p:oleObj>
              </mc:Choice>
              <mc:Fallback>
                <p:oleObj name="Equation" r:id="rId31" imgW="1600200" imgH="228600" progId="">
                  <p:embed/>
                  <p:pic>
                    <p:nvPicPr>
                      <p:cNvPr id="0" name="Picture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48238" y="2152650"/>
                        <a:ext cx="21812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Line 91"/>
          <p:cNvSpPr>
            <a:spLocks noChangeShapeType="1"/>
          </p:cNvSpPr>
          <p:nvPr/>
        </p:nvSpPr>
        <p:spPr bwMode="auto">
          <a:xfrm flipH="1">
            <a:off x="4324350" y="2533650"/>
            <a:ext cx="914400" cy="533400"/>
          </a:xfrm>
          <a:prstGeom prst="line">
            <a:avLst/>
          </a:prstGeom>
          <a:noFill/>
          <a:ln w="9525">
            <a:solidFill>
              <a:schemeClr val="tx1"/>
            </a:solidFill>
            <a:round/>
            <a:headEnd/>
            <a:tailEnd/>
          </a:ln>
          <a:effectLst/>
        </p:spPr>
        <p:txBody>
          <a:bodyPr/>
          <a:lstStyle/>
          <a:p>
            <a:endParaRPr lang="en-IN"/>
          </a:p>
        </p:txBody>
      </p:sp>
      <p:sp>
        <p:nvSpPr>
          <p:cNvPr id="42" name="Line 92"/>
          <p:cNvSpPr>
            <a:spLocks noChangeShapeType="1"/>
          </p:cNvSpPr>
          <p:nvPr/>
        </p:nvSpPr>
        <p:spPr bwMode="auto">
          <a:xfrm>
            <a:off x="6838950" y="2533650"/>
            <a:ext cx="1219200" cy="533400"/>
          </a:xfrm>
          <a:prstGeom prst="line">
            <a:avLst/>
          </a:prstGeom>
          <a:noFill/>
          <a:ln w="9525">
            <a:solidFill>
              <a:schemeClr val="tx1"/>
            </a:solidFill>
            <a:round/>
            <a:headEnd/>
            <a:tailEnd/>
          </a:ln>
          <a:effectLst/>
        </p:spPr>
        <p:txBody>
          <a:bodyPr/>
          <a:lstStyle/>
          <a:p>
            <a:endParaRPr lang="en-IN"/>
          </a:p>
        </p:txBody>
      </p:sp>
      <p:sp>
        <p:nvSpPr>
          <p:cNvPr id="43" name="Line 93"/>
          <p:cNvSpPr>
            <a:spLocks noChangeShapeType="1"/>
          </p:cNvSpPr>
          <p:nvPr/>
        </p:nvSpPr>
        <p:spPr bwMode="auto">
          <a:xfrm flipH="1">
            <a:off x="2647950" y="3448050"/>
            <a:ext cx="685800" cy="457200"/>
          </a:xfrm>
          <a:prstGeom prst="line">
            <a:avLst/>
          </a:prstGeom>
          <a:noFill/>
          <a:ln w="9525">
            <a:solidFill>
              <a:schemeClr val="tx1"/>
            </a:solidFill>
            <a:round/>
            <a:headEnd/>
            <a:tailEnd/>
          </a:ln>
          <a:effectLst/>
        </p:spPr>
        <p:txBody>
          <a:bodyPr/>
          <a:lstStyle/>
          <a:p>
            <a:endParaRPr lang="en-IN"/>
          </a:p>
        </p:txBody>
      </p:sp>
      <p:sp>
        <p:nvSpPr>
          <p:cNvPr id="44" name="Line 94"/>
          <p:cNvSpPr>
            <a:spLocks noChangeShapeType="1"/>
          </p:cNvSpPr>
          <p:nvPr/>
        </p:nvSpPr>
        <p:spPr bwMode="auto">
          <a:xfrm>
            <a:off x="4324350" y="3524250"/>
            <a:ext cx="228600" cy="381000"/>
          </a:xfrm>
          <a:prstGeom prst="line">
            <a:avLst/>
          </a:prstGeom>
          <a:noFill/>
          <a:ln w="9525">
            <a:solidFill>
              <a:schemeClr val="tx1"/>
            </a:solidFill>
            <a:round/>
            <a:headEnd/>
            <a:tailEnd/>
          </a:ln>
          <a:effectLst/>
        </p:spPr>
        <p:txBody>
          <a:bodyPr/>
          <a:lstStyle/>
          <a:p>
            <a:endParaRPr lang="en-IN"/>
          </a:p>
        </p:txBody>
      </p:sp>
      <p:sp>
        <p:nvSpPr>
          <p:cNvPr id="45" name="Line 95"/>
          <p:cNvSpPr>
            <a:spLocks noChangeShapeType="1"/>
          </p:cNvSpPr>
          <p:nvPr/>
        </p:nvSpPr>
        <p:spPr bwMode="auto">
          <a:xfrm flipH="1">
            <a:off x="7219950" y="3448050"/>
            <a:ext cx="685800" cy="533400"/>
          </a:xfrm>
          <a:prstGeom prst="line">
            <a:avLst/>
          </a:prstGeom>
          <a:noFill/>
          <a:ln w="9525">
            <a:solidFill>
              <a:schemeClr val="tx1"/>
            </a:solidFill>
            <a:round/>
            <a:headEnd/>
            <a:tailEnd/>
          </a:ln>
          <a:effectLst/>
        </p:spPr>
        <p:txBody>
          <a:bodyPr/>
          <a:lstStyle/>
          <a:p>
            <a:endParaRPr lang="en-IN"/>
          </a:p>
        </p:txBody>
      </p:sp>
      <p:sp>
        <p:nvSpPr>
          <p:cNvPr id="46" name="Line 96"/>
          <p:cNvSpPr>
            <a:spLocks noChangeShapeType="1"/>
          </p:cNvSpPr>
          <p:nvPr/>
        </p:nvSpPr>
        <p:spPr bwMode="auto">
          <a:xfrm>
            <a:off x="8972550" y="3448050"/>
            <a:ext cx="304800" cy="457200"/>
          </a:xfrm>
          <a:prstGeom prst="line">
            <a:avLst/>
          </a:prstGeom>
          <a:noFill/>
          <a:ln w="9525">
            <a:solidFill>
              <a:schemeClr val="tx1"/>
            </a:solidFill>
            <a:round/>
            <a:headEnd/>
            <a:tailEn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tretch>
            <a:fillRect/>
          </a:stretch>
        </p:blipFill>
        <p:spPr bwMode="auto">
          <a:xfrm rot="16200000">
            <a:off x="5320503" y="2321639"/>
            <a:ext cx="1586165" cy="5357446"/>
          </a:xfrm>
          <a:prstGeom prst="rect">
            <a:avLst/>
          </a:prstGeom>
          <a:noFill/>
          <a:ln w="9525">
            <a:noFill/>
            <a:miter lim="800000"/>
            <a:headEnd/>
            <a:tailEnd/>
          </a:ln>
          <a:effectLst/>
        </p:spPr>
      </p:pic>
      <p:sp>
        <p:nvSpPr>
          <p:cNvPr id="2" name="TextBox 1"/>
          <p:cNvSpPr txBox="1"/>
          <p:nvPr/>
        </p:nvSpPr>
        <p:spPr>
          <a:xfrm>
            <a:off x="1606063" y="914400"/>
            <a:ext cx="8780584" cy="1077218"/>
          </a:xfrm>
          <a:prstGeom prst="rect">
            <a:avLst/>
          </a:prstGeom>
          <a:noFill/>
        </p:spPr>
        <p:txBody>
          <a:bodyPr wrap="square" rtlCol="0">
            <a:spAutoFit/>
          </a:bodyPr>
          <a:lstStyle/>
          <a:p>
            <a:r>
              <a:rPr lang="en-US" sz="3200" b="1" dirty="0" smtClean="0">
                <a:solidFill>
                  <a:schemeClr val="accent1"/>
                </a:solidFill>
              </a:rPr>
              <a:t>BUTTERFLY COMPUTATION </a:t>
            </a:r>
            <a:r>
              <a:rPr lang="en-US" sz="3200" b="1" dirty="0">
                <a:solidFill>
                  <a:schemeClr val="accent1"/>
                </a:solidFill>
              </a:rPr>
              <a:t>METHOD</a:t>
            </a:r>
          </a:p>
          <a:p>
            <a:endParaRPr lang="en-US" sz="3200" b="1" dirty="0">
              <a:solidFill>
                <a:schemeClr val="accent1"/>
              </a:solidFill>
            </a:endParaRPr>
          </a:p>
        </p:txBody>
      </p:sp>
      <p:sp>
        <p:nvSpPr>
          <p:cNvPr id="4" name="TextBox 3"/>
          <p:cNvSpPr txBox="1"/>
          <p:nvPr/>
        </p:nvSpPr>
        <p:spPr>
          <a:xfrm>
            <a:off x="885093" y="1828800"/>
            <a:ext cx="10222523" cy="2308324"/>
          </a:xfrm>
          <a:prstGeom prst="rect">
            <a:avLst/>
          </a:prstGeom>
          <a:noFill/>
        </p:spPr>
        <p:txBody>
          <a:bodyPr wrap="square" rtlCol="0">
            <a:spAutoFit/>
          </a:bodyPr>
          <a:lstStyle/>
          <a:p>
            <a:r>
              <a:rPr lang="en-US" sz="2400" dirty="0" smtClean="0"/>
              <a:t>This is the fundamental or basic computation in FFT algorithms.</a:t>
            </a:r>
          </a:p>
          <a:p>
            <a:pPr marL="285750" indent="-285750">
              <a:buFont typeface="Arial" pitchFamily="34" charset="0"/>
              <a:buChar char="•"/>
            </a:pPr>
            <a:r>
              <a:rPr lang="en-US" sz="2400" dirty="0" smtClean="0"/>
              <a:t>Observe the two values ‘a’ and ‘b’ are available as input.</a:t>
            </a:r>
          </a:p>
          <a:p>
            <a:pPr marL="285750" indent="-285750">
              <a:buFont typeface="Arial" pitchFamily="34" charset="0"/>
              <a:buChar char="•"/>
            </a:pPr>
            <a:r>
              <a:rPr lang="en-US" sz="2400" dirty="0" smtClean="0"/>
              <a:t>From these two values ‘A’ and ‘B’ are computated at output as shown in the figure.</a:t>
            </a:r>
          </a:p>
          <a:p>
            <a:pPr marL="285750" indent="-285750">
              <a:buFont typeface="Arial" pitchFamily="34" charset="0"/>
              <a:buChar char="•"/>
            </a:pPr>
            <a:r>
              <a:rPr lang="en-US" sz="2400" dirty="0" smtClean="0"/>
              <a:t>This operation is called the butterfly operation.</a:t>
            </a:r>
          </a:p>
          <a:p>
            <a:pPr marL="285750" indent="-285750">
              <a:buFont typeface="Arial" pitchFamily="34" charset="0"/>
              <a:buChar char="•"/>
            </a:pPr>
            <a:r>
              <a:rPr lang="en-US" sz="2400" dirty="0" smtClean="0"/>
              <a:t>A signal flow graph is made up of such butterflies.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down)">
                                      <p:cBhvr>
                                        <p:cTn id="7" dur="580">
                                          <p:stCondLst>
                                            <p:cond delay="0"/>
                                          </p:stCondLst>
                                        </p:cTn>
                                        <p:tgtEl>
                                          <p:spTgt spid="25602"/>
                                        </p:tgtEl>
                                      </p:cBhvr>
                                    </p:animEffect>
                                    <p:anim calcmode="lin" valueType="num">
                                      <p:cBhvr>
                                        <p:cTn id="8" dur="1822" tmFilter="0,0; 0.14,0.36; 0.43,0.73; 0.71,0.91; 1.0,1.0">
                                          <p:stCondLst>
                                            <p:cond delay="0"/>
                                          </p:stCondLst>
                                        </p:cTn>
                                        <p:tgtEl>
                                          <p:spTgt spid="256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60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60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60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602"/>
                                        </p:tgtEl>
                                        <p:attrNameLst>
                                          <p:attrName>ppt_y</p:attrName>
                                        </p:attrNameLst>
                                      </p:cBhvr>
                                      <p:tavLst>
                                        <p:tav tm="0" fmla="#ppt_y-sin(pi*$)/81">
                                          <p:val>
                                            <p:fltVal val="0"/>
                                          </p:val>
                                        </p:tav>
                                        <p:tav tm="100000">
                                          <p:val>
                                            <p:fltVal val="1"/>
                                          </p:val>
                                        </p:tav>
                                      </p:tavLst>
                                    </p:anim>
                                    <p:animScale>
                                      <p:cBhvr>
                                        <p:cTn id="13" dur="26">
                                          <p:stCondLst>
                                            <p:cond delay="650"/>
                                          </p:stCondLst>
                                        </p:cTn>
                                        <p:tgtEl>
                                          <p:spTgt spid="25602"/>
                                        </p:tgtEl>
                                      </p:cBhvr>
                                      <p:to x="100000" y="60000"/>
                                    </p:animScale>
                                    <p:animScale>
                                      <p:cBhvr>
                                        <p:cTn id="14" dur="166" decel="50000">
                                          <p:stCondLst>
                                            <p:cond delay="676"/>
                                          </p:stCondLst>
                                        </p:cTn>
                                        <p:tgtEl>
                                          <p:spTgt spid="25602"/>
                                        </p:tgtEl>
                                      </p:cBhvr>
                                      <p:to x="100000" y="100000"/>
                                    </p:animScale>
                                    <p:animScale>
                                      <p:cBhvr>
                                        <p:cTn id="15" dur="26">
                                          <p:stCondLst>
                                            <p:cond delay="1312"/>
                                          </p:stCondLst>
                                        </p:cTn>
                                        <p:tgtEl>
                                          <p:spTgt spid="25602"/>
                                        </p:tgtEl>
                                      </p:cBhvr>
                                      <p:to x="100000" y="80000"/>
                                    </p:animScale>
                                    <p:animScale>
                                      <p:cBhvr>
                                        <p:cTn id="16" dur="166" decel="50000">
                                          <p:stCondLst>
                                            <p:cond delay="1338"/>
                                          </p:stCondLst>
                                        </p:cTn>
                                        <p:tgtEl>
                                          <p:spTgt spid="25602"/>
                                        </p:tgtEl>
                                      </p:cBhvr>
                                      <p:to x="100000" y="100000"/>
                                    </p:animScale>
                                    <p:animScale>
                                      <p:cBhvr>
                                        <p:cTn id="17" dur="26">
                                          <p:stCondLst>
                                            <p:cond delay="1642"/>
                                          </p:stCondLst>
                                        </p:cTn>
                                        <p:tgtEl>
                                          <p:spTgt spid="25602"/>
                                        </p:tgtEl>
                                      </p:cBhvr>
                                      <p:to x="100000" y="90000"/>
                                    </p:animScale>
                                    <p:animScale>
                                      <p:cBhvr>
                                        <p:cTn id="18" dur="166" decel="50000">
                                          <p:stCondLst>
                                            <p:cond delay="1668"/>
                                          </p:stCondLst>
                                        </p:cTn>
                                        <p:tgtEl>
                                          <p:spTgt spid="25602"/>
                                        </p:tgtEl>
                                      </p:cBhvr>
                                      <p:to x="100000" y="100000"/>
                                    </p:animScale>
                                    <p:animScale>
                                      <p:cBhvr>
                                        <p:cTn id="19" dur="26">
                                          <p:stCondLst>
                                            <p:cond delay="1808"/>
                                          </p:stCondLst>
                                        </p:cTn>
                                        <p:tgtEl>
                                          <p:spTgt spid="25602"/>
                                        </p:tgtEl>
                                      </p:cBhvr>
                                      <p:to x="100000" y="95000"/>
                                    </p:animScale>
                                    <p:animScale>
                                      <p:cBhvr>
                                        <p:cTn id="20" dur="166" decel="50000">
                                          <p:stCondLst>
                                            <p:cond delay="1834"/>
                                          </p:stCondLst>
                                        </p:cTn>
                                        <p:tgtEl>
                                          <p:spTgt spid="2560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902677" y="1749752"/>
            <a:ext cx="10503877" cy="4121945"/>
          </a:xfrm>
          <a:prstGeom prst="rect">
            <a:avLst/>
          </a:prstGeom>
          <a:noFill/>
          <a:ln w="9525">
            <a:noFill/>
            <a:miter lim="800000"/>
            <a:headEnd/>
            <a:tailEnd/>
          </a:ln>
          <a:effectLst/>
        </p:spPr>
      </p:pic>
      <p:sp>
        <p:nvSpPr>
          <p:cNvPr id="7" name="TextBox 6"/>
          <p:cNvSpPr txBox="1"/>
          <p:nvPr/>
        </p:nvSpPr>
        <p:spPr>
          <a:xfrm>
            <a:off x="3036277" y="633046"/>
            <a:ext cx="5263661" cy="1077218"/>
          </a:xfrm>
          <a:prstGeom prst="rect">
            <a:avLst/>
          </a:prstGeom>
          <a:noFill/>
        </p:spPr>
        <p:txBody>
          <a:bodyPr wrap="square" rtlCol="0">
            <a:spAutoFit/>
          </a:bodyPr>
          <a:lstStyle/>
          <a:p>
            <a:r>
              <a:rPr lang="en-US" sz="3200" b="1" dirty="0" smtClean="0">
                <a:solidFill>
                  <a:schemeClr val="accent1"/>
                </a:solidFill>
              </a:rPr>
              <a:t>BUTTERFLY DIAGRAM FOR 8 POINT DFT</a:t>
            </a:r>
            <a:endParaRPr lang="en-US" sz="3200"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ppt_w</p:attrName>
                                        </p:attrNameLst>
                                      </p:cBhvr>
                                      <p:tavLst>
                                        <p:tav tm="0">
                                          <p:val>
                                            <p:fltVal val="0"/>
                                          </p:val>
                                        </p:tav>
                                        <p:tav tm="100000">
                                          <p:val>
                                            <p:strVal val="#ppt_w"/>
                                          </p:val>
                                        </p:tav>
                                      </p:tavLst>
                                    </p:anim>
                                    <p:anim calcmode="lin" valueType="num">
                                      <p:cBhvr>
                                        <p:cTn id="8" dur="1000" fill="hold"/>
                                        <p:tgtEl>
                                          <p:spTgt spid="24578"/>
                                        </p:tgtEl>
                                        <p:attrNameLst>
                                          <p:attrName>ppt_h</p:attrName>
                                        </p:attrNameLst>
                                      </p:cBhvr>
                                      <p:tavLst>
                                        <p:tav tm="0">
                                          <p:val>
                                            <p:fltVal val="0"/>
                                          </p:val>
                                        </p:tav>
                                        <p:tav tm="100000">
                                          <p:val>
                                            <p:strVal val="#ppt_h"/>
                                          </p:val>
                                        </p:tav>
                                      </p:tavLst>
                                    </p:anim>
                                    <p:anim calcmode="lin" valueType="num">
                                      <p:cBhvr>
                                        <p:cTn id="9" dur="1000" fill="hold"/>
                                        <p:tgtEl>
                                          <p:spTgt spid="24578"/>
                                        </p:tgtEl>
                                        <p:attrNameLst>
                                          <p:attrName>style.rotation</p:attrName>
                                        </p:attrNameLst>
                                      </p:cBhvr>
                                      <p:tavLst>
                                        <p:tav tm="0">
                                          <p:val>
                                            <p:fltVal val="90"/>
                                          </p:val>
                                        </p:tav>
                                        <p:tav tm="100000">
                                          <p:val>
                                            <p:fltVal val="0"/>
                                          </p:val>
                                        </p:tav>
                                      </p:tavLst>
                                    </p:anim>
                                    <p:animEffect transition="in" filter="fade">
                                      <p:cBhvr>
                                        <p:cTn id="10" dur="10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397" y="765633"/>
            <a:ext cx="10515600" cy="715108"/>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APPLICATIONS</a:t>
            </a:r>
            <a:r>
              <a:rPr lang="en-IN" dirty="0"/>
              <a:t/>
            </a:r>
            <a:br>
              <a:rPr lang="en-IN" dirty="0"/>
            </a:br>
            <a:endParaRPr lang="en-IN" dirty="0"/>
          </a:p>
        </p:txBody>
      </p:sp>
      <p:sp>
        <p:nvSpPr>
          <p:cNvPr id="3" name="Content Placeholder 2"/>
          <p:cNvSpPr>
            <a:spLocks noGrp="1"/>
          </p:cNvSpPr>
          <p:nvPr>
            <p:ph idx="1"/>
          </p:nvPr>
        </p:nvSpPr>
        <p:spPr>
          <a:xfrm>
            <a:off x="428768" y="1371599"/>
            <a:ext cx="10515600" cy="4614863"/>
          </a:xfrm>
        </p:spPr>
        <p:txBody>
          <a:bodyPr>
            <a:normAutofit/>
          </a:bodyPr>
          <a:lstStyle/>
          <a:p>
            <a:r>
              <a:rPr lang="en-US" sz="2400" dirty="0"/>
              <a:t> </a:t>
            </a:r>
            <a:r>
              <a:rPr lang="en-US" sz="2400" dirty="0" smtClean="0"/>
              <a:t>FPGA DESIGN</a:t>
            </a:r>
          </a:p>
          <a:p>
            <a:pPr marL="0" indent="0">
              <a:buNone/>
            </a:pPr>
            <a:r>
              <a:rPr lang="en-US" sz="2400" dirty="0"/>
              <a:t>	</a:t>
            </a:r>
            <a:r>
              <a:rPr lang="en-US" sz="2000" dirty="0" smtClean="0"/>
              <a:t>A field-programmable gate array is an integrated circuit designed to be configured by a designer after manufacturing.</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35" y="2763590"/>
            <a:ext cx="7495503" cy="2787203"/>
          </a:xfrm>
          <a:prstGeom prst="rect">
            <a:avLst/>
          </a:prstGeom>
        </p:spPr>
      </p:pic>
    </p:spTree>
    <p:extLst>
      <p:ext uri="{BB962C8B-B14F-4D97-AF65-F5344CB8AC3E}">
        <p14:creationId xmlns:p14="http://schemas.microsoft.com/office/powerpoint/2010/main" val="16797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734096"/>
            <a:ext cx="10655122" cy="695459"/>
          </a:xfrm>
        </p:spPr>
        <p:txBody>
          <a:bodyPr>
            <a:normAutofit/>
          </a:bodyPr>
          <a:lstStyle/>
          <a:p>
            <a:r>
              <a:rPr lang="en-IN" sz="2400" dirty="0" smtClean="0"/>
              <a:t>MRI AND IMAGE PROCESSING</a:t>
            </a:r>
            <a:endParaRPr lang="en-IN" sz="2400" dirty="0"/>
          </a:p>
        </p:txBody>
      </p:sp>
      <p:sp>
        <p:nvSpPr>
          <p:cNvPr id="3" name="Content Placeholder 2"/>
          <p:cNvSpPr>
            <a:spLocks noGrp="1"/>
          </p:cNvSpPr>
          <p:nvPr>
            <p:ph idx="1"/>
          </p:nvPr>
        </p:nvSpPr>
        <p:spPr>
          <a:xfrm>
            <a:off x="412983" y="1753845"/>
            <a:ext cx="10911840" cy="757535"/>
          </a:xfrm>
        </p:spPr>
        <p:txBody>
          <a:bodyPr>
            <a:normAutofit/>
          </a:bodyPr>
          <a:lstStyle/>
          <a:p>
            <a:r>
              <a:rPr lang="en-IN" sz="2000" dirty="0" smtClean="0"/>
              <a:t>Digital image processing is the use of computer algorithms to perform image processing on digital images.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02" y="2647616"/>
            <a:ext cx="9458123" cy="3083483"/>
          </a:xfrm>
          <a:prstGeom prst="rect">
            <a:avLst/>
          </a:prstGeom>
        </p:spPr>
      </p:pic>
    </p:spTree>
    <p:extLst>
      <p:ext uri="{BB962C8B-B14F-4D97-AF65-F5344CB8AC3E}">
        <p14:creationId xmlns:p14="http://schemas.microsoft.com/office/powerpoint/2010/main" val="33746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66" y="837127"/>
            <a:ext cx="10911840" cy="716194"/>
          </a:xfrm>
        </p:spPr>
        <p:txBody>
          <a:bodyPr>
            <a:normAutofit/>
          </a:bodyPr>
          <a:lstStyle/>
          <a:p>
            <a:r>
              <a:rPr lang="en-IN" sz="2800" dirty="0" smtClean="0"/>
              <a:t>SPECTRUM ANALYSER</a:t>
            </a:r>
            <a:endParaRPr lang="en-IN" sz="2800" dirty="0"/>
          </a:p>
        </p:txBody>
      </p:sp>
      <p:sp>
        <p:nvSpPr>
          <p:cNvPr id="3" name="Content Placeholder 2"/>
          <p:cNvSpPr>
            <a:spLocks noGrp="1"/>
          </p:cNvSpPr>
          <p:nvPr>
            <p:ph idx="1"/>
          </p:nvPr>
        </p:nvSpPr>
        <p:spPr>
          <a:xfrm>
            <a:off x="606166" y="1779603"/>
            <a:ext cx="10911840" cy="950718"/>
          </a:xfrm>
        </p:spPr>
        <p:txBody>
          <a:bodyPr>
            <a:normAutofit/>
          </a:bodyPr>
          <a:lstStyle/>
          <a:p>
            <a:r>
              <a:rPr lang="en-IN" sz="2000" dirty="0" smtClean="0"/>
              <a:t>A spectrum analyser measures the magnitude of an input signal versus frequency within full frequency range of the instrument.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2956602"/>
            <a:ext cx="8796271" cy="1963127"/>
          </a:xfrm>
          <a:prstGeom prst="rect">
            <a:avLst/>
          </a:prstGeom>
        </p:spPr>
      </p:pic>
    </p:spTree>
    <p:extLst>
      <p:ext uri="{BB962C8B-B14F-4D97-AF65-F5344CB8AC3E}">
        <p14:creationId xmlns:p14="http://schemas.microsoft.com/office/powerpoint/2010/main" val="417052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486346"/>
            <a:ext cx="9144000" cy="371586"/>
          </a:xfrm>
        </p:spPr>
        <p:txBody>
          <a:bodyPr>
            <a:normAutofit fontScale="90000"/>
          </a:bodyPr>
          <a:lstStyle/>
          <a:p>
            <a:pPr algn="ctr"/>
            <a:r>
              <a:rPr lang="en-IN" sz="3600" b="1" dirty="0" smtClean="0">
                <a:latin typeface="Times New Roman" pitchFamily="18" charset="0"/>
                <a:cs typeface="Times New Roman" pitchFamily="18" charset="0"/>
              </a:rPr>
              <a:t>INTRODUCTION</a:t>
            </a:r>
            <a:endParaRPr lang="en-IN"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1047779"/>
            <a:ext cx="9144000" cy="399245"/>
          </a:xfrm>
        </p:spPr>
        <p:txBody>
          <a:bodyPr>
            <a:normAutofit fontScale="70000" lnSpcReduction="20000"/>
          </a:bodyPr>
          <a:lstStyle/>
          <a:p>
            <a:pPr algn="ctr"/>
            <a:r>
              <a:rPr lang="en-IN" sz="4000" dirty="0" smtClean="0">
                <a:latin typeface="Times New Roman" pitchFamily="18" charset="0"/>
                <a:cs typeface="Times New Roman" pitchFamily="18" charset="0"/>
              </a:rPr>
              <a:t>FFT</a:t>
            </a:r>
          </a:p>
          <a:p>
            <a:endParaRPr lang="en-IN" dirty="0"/>
          </a:p>
        </p:txBody>
      </p:sp>
      <p:sp>
        <p:nvSpPr>
          <p:cNvPr id="5" name="Rectangle 4"/>
          <p:cNvSpPr>
            <a:spLocks noChangeArrowheads="1"/>
          </p:cNvSpPr>
          <p:nvPr/>
        </p:nvSpPr>
        <p:spPr bwMode="auto">
          <a:xfrm>
            <a:off x="13252" y="90100"/>
            <a:ext cx="111980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552" y="2917405"/>
            <a:ext cx="8459586" cy="14104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83133" y="1808757"/>
            <a:ext cx="10484955" cy="1015663"/>
          </a:xfrm>
          <a:prstGeom prst="rect">
            <a:avLst/>
          </a:prstGeom>
        </p:spPr>
        <p:txBody>
          <a:bodyPr wrap="square">
            <a:spAutoFit/>
          </a:bodyPr>
          <a:lstStyle/>
          <a:p>
            <a:r>
              <a:rPr kumimoji="0" lang="en-US" sz="2000" i="0"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FFT computes the</a:t>
            </a:r>
            <a:r>
              <a:rPr kumimoji="0" lang="en-US" sz="2000" i="0" u="none" strike="noStrike" cap="none" normalizeH="0" baseline="0" dirty="0" smtClean="0">
                <a:ln>
                  <a:noFill/>
                </a:ln>
                <a:solidFill>
                  <a:schemeClr val="tx1"/>
                </a:solidFill>
                <a:latin typeface="Times New Roman" pitchFamily="18" charset="0"/>
                <a:ea typeface="Times New Roman" panose="02020603050405020304" pitchFamily="18" charset="0"/>
                <a:cs typeface="Times New Roman" pitchFamily="18" charset="0"/>
              </a:rPr>
              <a:t> DFT</a:t>
            </a:r>
            <a:r>
              <a:rPr kumimoji="0" lang="en-US" sz="2000" i="0"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 and produces exactly the same result as evaluating the DFT definition directly; the most important difference is that an FFT is much faster. Let </a:t>
            </a:r>
            <a:r>
              <a:rPr kumimoji="0" lang="en-US" sz="2000" i="1"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x</a:t>
            </a:r>
            <a:r>
              <a:rPr kumimoji="0" lang="en-US" sz="2000" i="0" u="none" strike="noStrike" cap="none" normalizeH="0" baseline="-30000" dirty="0" smtClean="0">
                <a:ln>
                  <a:noFill/>
                </a:ln>
                <a:solidFill>
                  <a:srgbClr val="222222"/>
                </a:solidFill>
                <a:latin typeface="Times New Roman" pitchFamily="18" charset="0"/>
                <a:ea typeface="Times New Roman" panose="02020603050405020304" pitchFamily="18" charset="0"/>
                <a:cs typeface="Times New Roman" pitchFamily="18" charset="0"/>
              </a:rPr>
              <a:t>0</a:t>
            </a:r>
            <a:r>
              <a:rPr kumimoji="0" lang="en-US" sz="2000" i="0"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 </a:t>
            </a:r>
            <a:r>
              <a:rPr kumimoji="0" lang="en-US" sz="2000" i="1"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x</a:t>
            </a:r>
            <a:r>
              <a:rPr kumimoji="0" lang="en-US" sz="2000" i="1" u="none" strike="noStrike" cap="none" normalizeH="0" baseline="-30000" dirty="0" smtClean="0">
                <a:ln>
                  <a:noFill/>
                </a:ln>
                <a:solidFill>
                  <a:srgbClr val="222222"/>
                </a:solidFill>
                <a:latin typeface="Times New Roman" pitchFamily="18" charset="0"/>
                <a:ea typeface="Times New Roman" panose="02020603050405020304" pitchFamily="18" charset="0"/>
                <a:cs typeface="Times New Roman" pitchFamily="18" charset="0"/>
              </a:rPr>
              <a:t>N</a:t>
            </a:r>
            <a:r>
              <a:rPr kumimoji="0" lang="en-US" sz="2000" i="0" u="none" strike="noStrike" cap="none" normalizeH="0" baseline="-30000" dirty="0" smtClean="0">
                <a:ln>
                  <a:noFill/>
                </a:ln>
                <a:solidFill>
                  <a:srgbClr val="222222"/>
                </a:solidFill>
                <a:latin typeface="Times New Roman" pitchFamily="18" charset="0"/>
                <a:ea typeface="Times New Roman" panose="02020603050405020304" pitchFamily="18" charset="0"/>
                <a:cs typeface="Times New Roman" pitchFamily="18" charset="0"/>
              </a:rPr>
              <a:t>−1</a:t>
            </a:r>
            <a:r>
              <a:rPr kumimoji="0" lang="en-US" sz="2000" i="0"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 be </a:t>
            </a:r>
            <a:r>
              <a:rPr kumimoji="0" lang="en-US" sz="2000" i="0" u="none" strike="noStrike" cap="none" normalizeH="0" baseline="0" dirty="0" smtClean="0">
                <a:ln>
                  <a:noFill/>
                </a:ln>
                <a:solidFill>
                  <a:schemeClr val="tx1"/>
                </a:solidFill>
                <a:latin typeface="Times New Roman" pitchFamily="18" charset="0"/>
                <a:ea typeface="Times New Roman" panose="02020603050405020304" pitchFamily="18" charset="0"/>
                <a:cs typeface="Times New Roman" pitchFamily="18" charset="0"/>
              </a:rPr>
              <a:t>complex numbers.</a:t>
            </a:r>
            <a:r>
              <a:rPr kumimoji="0" lang="en-US" sz="2000" i="0" u="none" strike="noStrike" cap="none" normalizeH="0" baseline="0" dirty="0" smtClean="0">
                <a:ln>
                  <a:noFill/>
                </a:ln>
                <a:solidFill>
                  <a:srgbClr val="222222"/>
                </a:solidFill>
                <a:latin typeface="Times New Roman" pitchFamily="18" charset="0"/>
                <a:ea typeface="Times New Roman" panose="02020603050405020304" pitchFamily="18" charset="0"/>
                <a:cs typeface="Times New Roman" pitchFamily="18" charset="0"/>
              </a:rPr>
              <a:t> The DFT is defined by the formula</a:t>
            </a:r>
            <a:endParaRPr lang="en-IN" sz="2000" dirty="0">
              <a:latin typeface="Times New Roman" pitchFamily="18" charset="0"/>
              <a:cs typeface="Times New Roman" pitchFamily="18" charset="0"/>
            </a:endParaRPr>
          </a:p>
        </p:txBody>
      </p:sp>
      <p:sp>
        <p:nvSpPr>
          <p:cNvPr id="7" name="Rectangle 6"/>
          <p:cNvSpPr/>
          <p:nvPr/>
        </p:nvSpPr>
        <p:spPr>
          <a:xfrm>
            <a:off x="1068869" y="4852319"/>
            <a:ext cx="9756085" cy="1015663"/>
          </a:xfrm>
          <a:prstGeom prst="rect">
            <a:avLst/>
          </a:prstGeom>
        </p:spPr>
        <p:txBody>
          <a:bodyPr wrap="square">
            <a:spAutoFit/>
          </a:bodyPr>
          <a:lstStyle/>
          <a:p>
            <a:r>
              <a:rPr lang="en-US" sz="2000" dirty="0" smtClean="0">
                <a:solidFill>
                  <a:srgbClr val="222222"/>
                </a:solidFill>
                <a:effectLst/>
                <a:latin typeface="Times New Roman" panose="02020603050405020304" pitchFamily="18" charset="0"/>
                <a:ea typeface="Times New Roman" panose="02020603050405020304" pitchFamily="18" charset="0"/>
              </a:rPr>
              <a:t>A </a:t>
            </a:r>
            <a:r>
              <a:rPr lang="en-US" sz="2000" b="1" dirty="0" smtClean="0">
                <a:solidFill>
                  <a:srgbClr val="222222"/>
                </a:solidFill>
                <a:effectLst/>
                <a:latin typeface="Times New Roman" panose="02020603050405020304" pitchFamily="18" charset="0"/>
                <a:ea typeface="Times New Roman" panose="02020603050405020304" pitchFamily="18" charset="0"/>
              </a:rPr>
              <a:t>fast Fourier transform</a:t>
            </a:r>
            <a:r>
              <a:rPr lang="en-US" sz="2000" dirty="0" smtClean="0">
                <a:solidFill>
                  <a:srgbClr val="222222"/>
                </a:solidFill>
                <a:effectLst/>
                <a:latin typeface="Times New Roman" panose="02020603050405020304" pitchFamily="18" charset="0"/>
                <a:ea typeface="Times New Roman" panose="02020603050405020304" pitchFamily="18" charset="0"/>
              </a:rPr>
              <a:t> (</a:t>
            </a:r>
            <a:r>
              <a:rPr lang="en-US" sz="2000" b="1" dirty="0" smtClean="0">
                <a:solidFill>
                  <a:srgbClr val="222222"/>
                </a:solidFill>
                <a:effectLst/>
                <a:latin typeface="Times New Roman" panose="02020603050405020304" pitchFamily="18" charset="0"/>
                <a:ea typeface="Times New Roman" panose="02020603050405020304" pitchFamily="18" charset="0"/>
              </a:rPr>
              <a:t>FFT</a:t>
            </a:r>
            <a:r>
              <a:rPr lang="en-US" sz="2000" dirty="0" smtClean="0">
                <a:solidFill>
                  <a:srgbClr val="222222"/>
                </a:solidFill>
                <a:effectLst/>
                <a:latin typeface="Times New Roman" panose="02020603050405020304" pitchFamily="18" charset="0"/>
                <a:ea typeface="Times New Roman" panose="02020603050405020304" pitchFamily="18" charset="0"/>
              </a:rPr>
              <a:t>) </a:t>
            </a:r>
            <a:r>
              <a:rPr lang="en-US" sz="2000" dirty="0" smtClean="0">
                <a:effectLst/>
                <a:latin typeface="Times New Roman" panose="02020603050405020304" pitchFamily="18" charset="0"/>
                <a:ea typeface="Times New Roman" panose="02020603050405020304" pitchFamily="18" charset="0"/>
              </a:rPr>
              <a:t>algorithm</a:t>
            </a:r>
            <a:r>
              <a:rPr lang="en-US" sz="2000" dirty="0" smtClean="0">
                <a:solidFill>
                  <a:srgbClr val="222222"/>
                </a:solidFill>
                <a:effectLst/>
                <a:latin typeface="Times New Roman" panose="02020603050405020304" pitchFamily="18" charset="0"/>
                <a:ea typeface="Times New Roman" panose="02020603050405020304" pitchFamily="18" charset="0"/>
              </a:rPr>
              <a:t> computes the </a:t>
            </a:r>
            <a:r>
              <a:rPr lang="en-US" sz="2000" dirty="0" smtClean="0">
                <a:effectLst/>
                <a:latin typeface="Times New Roman" panose="02020603050405020304" pitchFamily="18" charset="0"/>
                <a:ea typeface="Times New Roman" panose="02020603050405020304" pitchFamily="18" charset="0"/>
              </a:rPr>
              <a:t>discrete Fourier transform</a:t>
            </a:r>
            <a:r>
              <a:rPr lang="en-US" sz="2000" dirty="0" smtClean="0">
                <a:solidFill>
                  <a:srgbClr val="222222"/>
                </a:solidFill>
                <a:effectLst/>
                <a:latin typeface="Times New Roman" panose="02020603050405020304" pitchFamily="18" charset="0"/>
                <a:ea typeface="Times New Roman" panose="02020603050405020304" pitchFamily="18" charset="0"/>
              </a:rPr>
              <a:t> (DFT) of a sequence, or its inverse (IFFT). </a:t>
            </a:r>
            <a:r>
              <a:rPr lang="en-US" sz="2000" dirty="0" smtClean="0">
                <a:effectLst/>
                <a:latin typeface="Times New Roman" panose="02020603050405020304" pitchFamily="18" charset="0"/>
                <a:ea typeface="Times New Roman" panose="02020603050405020304" pitchFamily="18" charset="0"/>
              </a:rPr>
              <a:t>Fourier analysis</a:t>
            </a:r>
            <a:r>
              <a:rPr lang="en-US" sz="2000" dirty="0" smtClean="0">
                <a:solidFill>
                  <a:srgbClr val="222222"/>
                </a:solidFill>
                <a:effectLst/>
                <a:latin typeface="Times New Roman" panose="02020603050405020304" pitchFamily="18" charset="0"/>
                <a:ea typeface="Times New Roman" panose="02020603050405020304" pitchFamily="18" charset="0"/>
              </a:rPr>
              <a:t> converts a signal from its original domain (often time or space) to a representation in the </a:t>
            </a:r>
            <a:r>
              <a:rPr lang="en-US" sz="2000" dirty="0" smtClean="0">
                <a:effectLst/>
                <a:latin typeface="Times New Roman" panose="02020603050405020304" pitchFamily="18" charset="0"/>
                <a:ea typeface="Times New Roman" panose="02020603050405020304" pitchFamily="18" charset="0"/>
              </a:rPr>
              <a:t>frequency domain</a:t>
            </a:r>
            <a:r>
              <a:rPr lang="en-US" sz="2000" dirty="0" smtClean="0">
                <a:solidFill>
                  <a:srgbClr val="222222"/>
                </a:solidFill>
                <a:effectLst/>
                <a:latin typeface="Times New Roman" panose="02020603050405020304" pitchFamily="18" charset="0"/>
                <a:ea typeface="Times New Roman" panose="02020603050405020304" pitchFamily="18" charset="0"/>
              </a:rPr>
              <a:t> and vice versa. </a:t>
            </a:r>
            <a:endParaRPr lang="en-IN" sz="2000" dirty="0"/>
          </a:p>
        </p:txBody>
      </p:sp>
    </p:spTree>
    <p:extLst>
      <p:ext uri="{BB962C8B-B14F-4D97-AF65-F5344CB8AC3E}">
        <p14:creationId xmlns:p14="http://schemas.microsoft.com/office/powerpoint/2010/main" val="28724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wipe(down)">
                                      <p:cBhvr>
                                        <p:cTn id="13" dur="580">
                                          <p:stCondLst>
                                            <p:cond delay="0"/>
                                          </p:stCondLst>
                                        </p:cTn>
                                        <p:tgtEl>
                                          <p:spTgt spid="1027"/>
                                        </p:tgtEl>
                                      </p:cBhvr>
                                    </p:animEffect>
                                    <p:anim calcmode="lin" valueType="num">
                                      <p:cBhvr>
                                        <p:cTn id="14"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9" dur="26">
                                          <p:stCondLst>
                                            <p:cond delay="650"/>
                                          </p:stCondLst>
                                        </p:cTn>
                                        <p:tgtEl>
                                          <p:spTgt spid="1027"/>
                                        </p:tgtEl>
                                      </p:cBhvr>
                                      <p:to x="100000" y="60000"/>
                                    </p:animScale>
                                    <p:animScale>
                                      <p:cBhvr>
                                        <p:cTn id="20" dur="166" decel="50000">
                                          <p:stCondLst>
                                            <p:cond delay="676"/>
                                          </p:stCondLst>
                                        </p:cTn>
                                        <p:tgtEl>
                                          <p:spTgt spid="1027"/>
                                        </p:tgtEl>
                                      </p:cBhvr>
                                      <p:to x="100000" y="100000"/>
                                    </p:animScale>
                                    <p:animScale>
                                      <p:cBhvr>
                                        <p:cTn id="21" dur="26">
                                          <p:stCondLst>
                                            <p:cond delay="1312"/>
                                          </p:stCondLst>
                                        </p:cTn>
                                        <p:tgtEl>
                                          <p:spTgt spid="1027"/>
                                        </p:tgtEl>
                                      </p:cBhvr>
                                      <p:to x="100000" y="80000"/>
                                    </p:animScale>
                                    <p:animScale>
                                      <p:cBhvr>
                                        <p:cTn id="22" dur="166" decel="50000">
                                          <p:stCondLst>
                                            <p:cond delay="1338"/>
                                          </p:stCondLst>
                                        </p:cTn>
                                        <p:tgtEl>
                                          <p:spTgt spid="1027"/>
                                        </p:tgtEl>
                                      </p:cBhvr>
                                      <p:to x="100000" y="100000"/>
                                    </p:animScale>
                                    <p:animScale>
                                      <p:cBhvr>
                                        <p:cTn id="23" dur="26">
                                          <p:stCondLst>
                                            <p:cond delay="1642"/>
                                          </p:stCondLst>
                                        </p:cTn>
                                        <p:tgtEl>
                                          <p:spTgt spid="1027"/>
                                        </p:tgtEl>
                                      </p:cBhvr>
                                      <p:to x="100000" y="90000"/>
                                    </p:animScale>
                                    <p:animScale>
                                      <p:cBhvr>
                                        <p:cTn id="24" dur="166" decel="50000">
                                          <p:stCondLst>
                                            <p:cond delay="1668"/>
                                          </p:stCondLst>
                                        </p:cTn>
                                        <p:tgtEl>
                                          <p:spTgt spid="1027"/>
                                        </p:tgtEl>
                                      </p:cBhvr>
                                      <p:to x="100000" y="100000"/>
                                    </p:animScale>
                                    <p:animScale>
                                      <p:cBhvr>
                                        <p:cTn id="25" dur="26">
                                          <p:stCondLst>
                                            <p:cond delay="1808"/>
                                          </p:stCondLst>
                                        </p:cTn>
                                        <p:tgtEl>
                                          <p:spTgt spid="1027"/>
                                        </p:tgtEl>
                                      </p:cBhvr>
                                      <p:to x="100000" y="95000"/>
                                    </p:animScale>
                                    <p:animScale>
                                      <p:cBhvr>
                                        <p:cTn id="26" dur="166" decel="50000">
                                          <p:stCondLst>
                                            <p:cond delay="1834"/>
                                          </p:stCondLst>
                                        </p:cTn>
                                        <p:tgtEl>
                                          <p:spTgt spid="1027"/>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123" y="425768"/>
            <a:ext cx="10911840" cy="1051560"/>
          </a:xfrm>
        </p:spPr>
        <p:txBody>
          <a:bodyPr>
            <a:normAutofit fontScale="90000"/>
          </a:bodyPr>
          <a:lstStyle/>
          <a:p>
            <a:r>
              <a:rPr lang="en-IN" b="1" dirty="0" smtClean="0"/>
              <a:t>REPRESENTATION OF FFT IN TIME AND                          FREQUENCY DOMAIN</a:t>
            </a:r>
            <a:endParaRPr lang="en-IN" b="1" dirty="0"/>
          </a:p>
        </p:txBody>
      </p:sp>
      <p:pic>
        <p:nvPicPr>
          <p:cNvPr id="2050" name="Picture 2" descr="C:\Users\parinith bk\Desktop\TimeWaveToDFT2.jpg"/>
          <p:cNvPicPr>
            <a:picLocks noGrp="1" noChangeAspect="1" noChangeArrowheads="1"/>
          </p:cNvPicPr>
          <p:nvPr>
            <p:ph idx="1"/>
          </p:nvPr>
        </p:nvPicPr>
        <p:blipFill>
          <a:blip r:embed="rId2"/>
          <a:stretch>
            <a:fillRect/>
          </a:stretch>
        </p:blipFill>
        <p:spPr bwMode="auto">
          <a:xfrm>
            <a:off x="1257300" y="1743076"/>
            <a:ext cx="9486900" cy="397192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69388" y="636094"/>
            <a:ext cx="10911840" cy="1051560"/>
          </a:xfrm>
          <a:prstGeom prst="rect">
            <a:avLst/>
          </a:prstGeom>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IN" dirty="0" smtClean="0"/>
              <a:t>METHODS TO COMPUTE FFT</a:t>
            </a:r>
            <a:endParaRPr lang="en-IN" dirty="0"/>
          </a:p>
        </p:txBody>
      </p:sp>
      <p:sp>
        <p:nvSpPr>
          <p:cNvPr id="5" name="Content Placeholder 2"/>
          <p:cNvSpPr>
            <a:spLocks noGrp="1"/>
          </p:cNvSpPr>
          <p:nvPr/>
        </p:nvSpPr>
        <p:spPr>
          <a:xfrm>
            <a:off x="610772" y="2033954"/>
            <a:ext cx="10911840" cy="4187952"/>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14350" indent="-514350">
              <a:buFont typeface="+mj-lt"/>
              <a:buAutoNum type="arabicPeriod"/>
            </a:pPr>
            <a:r>
              <a:rPr lang="en-IN" dirty="0" smtClean="0"/>
              <a:t>Divide and conquer approach</a:t>
            </a:r>
          </a:p>
          <a:p>
            <a:pPr marL="514350" indent="-514350"/>
            <a:r>
              <a:rPr lang="en-IN" dirty="0" smtClean="0">
                <a:solidFill>
                  <a:srgbClr val="FFFF00"/>
                </a:solidFill>
              </a:rPr>
              <a:t>Radix-2 (DIT,</a:t>
            </a:r>
            <a:r>
              <a:rPr lang="en-IN" dirty="0" smtClean="0"/>
              <a:t>DIF)</a:t>
            </a:r>
            <a:endParaRPr lang="en-IN" dirty="0" smtClean="0">
              <a:solidFill>
                <a:srgbClr val="FFFF00"/>
              </a:solidFill>
            </a:endParaRPr>
          </a:p>
          <a:p>
            <a:pPr marL="514350" indent="-514350"/>
            <a:r>
              <a:rPr lang="en-IN" dirty="0" smtClean="0"/>
              <a:t>Radix-4 (DIT,DIF)</a:t>
            </a:r>
          </a:p>
          <a:p>
            <a:pPr marL="514350" indent="-514350"/>
            <a:r>
              <a:rPr lang="en-IN" dirty="0" smtClean="0"/>
              <a:t>Split radix </a:t>
            </a:r>
          </a:p>
          <a:p>
            <a:pPr marL="514350" indent="-514350">
              <a:buNone/>
            </a:pPr>
            <a:r>
              <a:rPr lang="en-IN" dirty="0" smtClean="0">
                <a:solidFill>
                  <a:schemeClr val="accent1"/>
                </a:solidFill>
              </a:rPr>
              <a:t>2. </a:t>
            </a:r>
            <a:r>
              <a:rPr lang="en-IN" dirty="0" smtClean="0"/>
              <a:t>Linear filtering</a:t>
            </a:r>
          </a:p>
          <a:p>
            <a:pPr marL="514350" indent="-514350"/>
            <a:r>
              <a:rPr lang="en-IN" dirty="0" smtClean="0"/>
              <a:t>Geortzel algorithm</a:t>
            </a:r>
          </a:p>
          <a:p>
            <a:pPr marL="514350" indent="-514350"/>
            <a:r>
              <a:rPr lang="en-IN" dirty="0" smtClean="0"/>
              <a:t>Chirp-z transform</a:t>
            </a:r>
          </a:p>
        </p:txBody>
      </p:sp>
    </p:spTree>
    <p:extLst>
      <p:ext uri="{BB962C8B-B14F-4D97-AF65-F5344CB8AC3E}">
        <p14:creationId xmlns:p14="http://schemas.microsoft.com/office/powerpoint/2010/main" val="296612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557" y="212034"/>
            <a:ext cx="9422296" cy="2646878"/>
          </a:xfrm>
          <a:prstGeom prst="rect">
            <a:avLst/>
          </a:prstGeom>
        </p:spPr>
        <p:txBody>
          <a:bodyPr wrap="square">
            <a:spAutoFit/>
          </a:bodyPr>
          <a:lstStyle/>
          <a:p>
            <a:pPr algn="just">
              <a:lnSpc>
                <a:spcPct val="150000"/>
              </a:lnSpc>
              <a:spcBef>
                <a:spcPts val="600"/>
              </a:spcBef>
              <a:spcAft>
                <a:spcPts val="600"/>
              </a:spcAft>
            </a:pPr>
            <a:r>
              <a:rPr lang="en-US" sz="3200" dirty="0" smtClean="0">
                <a:solidFill>
                  <a:schemeClr val="accent1"/>
                </a:solidFill>
                <a:effectLst/>
                <a:latin typeface="+mj-lt"/>
                <a:ea typeface="Times New Roman" panose="02020603050405020304" pitchFamily="18" charset="0"/>
              </a:rPr>
              <a:t>     </a:t>
            </a:r>
            <a:r>
              <a:rPr lang="en-US" sz="3200" b="1" u="sng" dirty="0" smtClean="0">
                <a:solidFill>
                  <a:schemeClr val="accent1"/>
                </a:solidFill>
                <a:latin typeface="+mj-lt"/>
                <a:ea typeface="Times New Roman" panose="02020603050405020304" pitchFamily="18" charset="0"/>
              </a:rPr>
              <a:t>IMPORTANCE </a:t>
            </a:r>
            <a:r>
              <a:rPr lang="en-US" sz="3200" b="1" u="sng" dirty="0">
                <a:solidFill>
                  <a:schemeClr val="accent1"/>
                </a:solidFill>
                <a:latin typeface="+mj-lt"/>
                <a:ea typeface="Times New Roman" panose="02020603050405020304" pitchFamily="18" charset="0"/>
              </a:rPr>
              <a:t>OF FFT OVER </a:t>
            </a:r>
            <a:r>
              <a:rPr lang="en-US" sz="3200" b="1" u="sng" dirty="0" smtClean="0">
                <a:solidFill>
                  <a:schemeClr val="accent1"/>
                </a:solidFill>
                <a:latin typeface="+mj-lt"/>
                <a:ea typeface="Times New Roman" panose="02020603050405020304" pitchFamily="18" charset="0"/>
              </a:rPr>
              <a:t>DFT</a:t>
            </a:r>
            <a:endParaRPr lang="en-IN" sz="3200" dirty="0" smtClean="0">
              <a:solidFill>
                <a:schemeClr val="accent1"/>
              </a:solidFill>
              <a:latin typeface="+mj-lt"/>
              <a:ea typeface="Times New Roman" panose="02020603050405020304" pitchFamily="18" charset="0"/>
            </a:endParaRPr>
          </a:p>
          <a:p>
            <a:pPr marL="285750" indent="-285750" algn="just">
              <a:lnSpc>
                <a:spcPct val="150000"/>
              </a:lnSpc>
              <a:spcBef>
                <a:spcPts val="600"/>
              </a:spcBef>
              <a:spcAft>
                <a:spcPts val="600"/>
              </a:spcAft>
              <a:buFont typeface="Arial" pitchFamily="34" charset="0"/>
              <a:buChar char="•"/>
            </a:pPr>
            <a:r>
              <a:rPr lang="en-US" dirty="0" smtClean="0">
                <a:solidFill>
                  <a:srgbClr val="333333"/>
                </a:solidFill>
                <a:effectLst/>
                <a:latin typeface="Times New Roman" panose="02020603050405020304" pitchFamily="18" charset="0"/>
                <a:ea typeface="Times New Roman" panose="02020603050405020304" pitchFamily="18" charset="0"/>
              </a:rPr>
              <a:t>The results of the FFT are the same as with the DFT; the only difference is that the algorithm is optimized to remove redundant calculations. In general, the FFT can make these optimizations when the number of samples to be transformed is an exact power of two, for which it can eliminate many unnecessary operations.</a:t>
            </a:r>
            <a:endParaRPr lang="en-IN"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01707" y="2052085"/>
            <a:ext cx="9912626" cy="2427844"/>
          </a:xfrm>
          <a:prstGeom prst="rect">
            <a:avLst/>
          </a:prstGeom>
        </p:spPr>
        <p:txBody>
          <a:bodyPr wrap="square">
            <a:spAutoFit/>
          </a:bodyPr>
          <a:lstStyle/>
          <a:p>
            <a:pPr algn="just">
              <a:lnSpc>
                <a:spcPct val="150000"/>
              </a:lnSpc>
              <a:spcBef>
                <a:spcPts val="600"/>
              </a:spcBef>
              <a:spcAft>
                <a:spcPts val="600"/>
              </a:spcAft>
            </a:pPr>
            <a:endParaRPr lang="en-IN" dirty="0" smtClean="0">
              <a:solidFill>
                <a:srgbClr val="222222"/>
              </a:solidFill>
              <a:effectLst/>
              <a:latin typeface="Times New Roman" panose="02020603050405020304" pitchFamily="18" charset="0"/>
              <a:ea typeface="Times New Roman" panose="02020603050405020304" pitchFamily="18" charset="0"/>
            </a:endParaRPr>
          </a:p>
          <a:p>
            <a:pPr marL="285750" indent="-285750" algn="just">
              <a:lnSpc>
                <a:spcPct val="150000"/>
              </a:lnSpc>
              <a:spcBef>
                <a:spcPts val="600"/>
              </a:spcBef>
              <a:spcAft>
                <a:spcPts val="600"/>
              </a:spcAft>
              <a:buFont typeface="Arial" pitchFamily="34" charset="0"/>
              <a:buChar char="•"/>
            </a:pPr>
            <a:r>
              <a:rPr lang="en-IN" dirty="0" smtClean="0">
                <a:solidFill>
                  <a:srgbClr val="222222"/>
                </a:solidFill>
                <a:effectLst/>
                <a:latin typeface="Times New Roman" panose="02020603050405020304" pitchFamily="18" charset="0"/>
                <a:ea typeface="Times New Roman" panose="02020603050405020304" pitchFamily="18" charset="0"/>
              </a:rPr>
              <a:t>The DFT is obtained by decomposing a sequence of values into components of different frequencies. This operation is useful in many fields but computing it directly from the definition is often too slow to be practical.</a:t>
            </a:r>
          </a:p>
          <a:p>
            <a:pPr algn="just">
              <a:lnSpc>
                <a:spcPct val="150000"/>
              </a:lnSpc>
              <a:spcBef>
                <a:spcPts val="600"/>
              </a:spcBef>
              <a:spcAft>
                <a:spcPts val="600"/>
              </a:spcAft>
            </a:pPr>
            <a:endParaRPr lang="en-IN" dirty="0" smtClean="0">
              <a:solidFill>
                <a:srgbClr val="222222"/>
              </a:solidFill>
              <a:effectLst/>
              <a:latin typeface="Times New Roman" panose="02020603050405020304" pitchFamily="18" charset="0"/>
              <a:ea typeface="Times New Roman" panose="02020603050405020304" pitchFamily="18" charset="0"/>
            </a:endParaRPr>
          </a:p>
        </p:txBody>
      </p:sp>
      <p:pic>
        <p:nvPicPr>
          <p:cNvPr id="8193" name="Picture 1"/>
          <p:cNvPicPr>
            <a:picLocks noChangeAspect="1" noChangeArrowheads="1"/>
          </p:cNvPicPr>
          <p:nvPr/>
        </p:nvPicPr>
        <p:blipFill>
          <a:blip r:embed="rId2"/>
          <a:srcRect/>
          <a:stretch>
            <a:fillRect/>
          </a:stretch>
        </p:blipFill>
        <p:spPr bwMode="auto">
          <a:xfrm>
            <a:off x="400050" y="3943350"/>
            <a:ext cx="10929937" cy="2667000"/>
          </a:xfrm>
          <a:prstGeom prst="rect">
            <a:avLst/>
          </a:prstGeom>
          <a:noFill/>
          <a:ln w="9525">
            <a:noFill/>
            <a:miter lim="800000"/>
            <a:headEnd/>
            <a:tailEnd/>
          </a:ln>
          <a:effectLst/>
        </p:spPr>
      </p:pic>
    </p:spTree>
    <p:extLst>
      <p:ext uri="{BB962C8B-B14F-4D97-AF65-F5344CB8AC3E}">
        <p14:creationId xmlns:p14="http://schemas.microsoft.com/office/powerpoint/2010/main" val="33695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wipe(down)">
                                      <p:cBhvr>
                                        <p:cTn id="7" dur="580">
                                          <p:stCondLst>
                                            <p:cond delay="0"/>
                                          </p:stCondLst>
                                        </p:cTn>
                                        <p:tgtEl>
                                          <p:spTgt spid="8193"/>
                                        </p:tgtEl>
                                      </p:cBhvr>
                                    </p:animEffect>
                                    <p:anim calcmode="lin" valueType="num">
                                      <p:cBhvr>
                                        <p:cTn id="8" dur="1822" tmFilter="0,0; 0.14,0.36; 0.43,0.73; 0.71,0.91; 1.0,1.0">
                                          <p:stCondLst>
                                            <p:cond delay="0"/>
                                          </p:stCondLst>
                                        </p:cTn>
                                        <p:tgtEl>
                                          <p:spTgt spid="819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3"/>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3"/>
                                        </p:tgtEl>
                                      </p:cBhvr>
                                      <p:to x="100000" y="60000"/>
                                    </p:animScale>
                                    <p:animScale>
                                      <p:cBhvr>
                                        <p:cTn id="14" dur="166" decel="50000">
                                          <p:stCondLst>
                                            <p:cond delay="676"/>
                                          </p:stCondLst>
                                        </p:cTn>
                                        <p:tgtEl>
                                          <p:spTgt spid="8193"/>
                                        </p:tgtEl>
                                      </p:cBhvr>
                                      <p:to x="100000" y="100000"/>
                                    </p:animScale>
                                    <p:animScale>
                                      <p:cBhvr>
                                        <p:cTn id="15" dur="26">
                                          <p:stCondLst>
                                            <p:cond delay="1312"/>
                                          </p:stCondLst>
                                        </p:cTn>
                                        <p:tgtEl>
                                          <p:spTgt spid="8193"/>
                                        </p:tgtEl>
                                      </p:cBhvr>
                                      <p:to x="100000" y="80000"/>
                                    </p:animScale>
                                    <p:animScale>
                                      <p:cBhvr>
                                        <p:cTn id="16" dur="166" decel="50000">
                                          <p:stCondLst>
                                            <p:cond delay="1338"/>
                                          </p:stCondLst>
                                        </p:cTn>
                                        <p:tgtEl>
                                          <p:spTgt spid="8193"/>
                                        </p:tgtEl>
                                      </p:cBhvr>
                                      <p:to x="100000" y="100000"/>
                                    </p:animScale>
                                    <p:animScale>
                                      <p:cBhvr>
                                        <p:cTn id="17" dur="26">
                                          <p:stCondLst>
                                            <p:cond delay="1642"/>
                                          </p:stCondLst>
                                        </p:cTn>
                                        <p:tgtEl>
                                          <p:spTgt spid="8193"/>
                                        </p:tgtEl>
                                      </p:cBhvr>
                                      <p:to x="100000" y="90000"/>
                                    </p:animScale>
                                    <p:animScale>
                                      <p:cBhvr>
                                        <p:cTn id="18" dur="166" decel="50000">
                                          <p:stCondLst>
                                            <p:cond delay="1668"/>
                                          </p:stCondLst>
                                        </p:cTn>
                                        <p:tgtEl>
                                          <p:spTgt spid="8193"/>
                                        </p:tgtEl>
                                      </p:cBhvr>
                                      <p:to x="100000" y="100000"/>
                                    </p:animScale>
                                    <p:animScale>
                                      <p:cBhvr>
                                        <p:cTn id="19" dur="26">
                                          <p:stCondLst>
                                            <p:cond delay="1808"/>
                                          </p:stCondLst>
                                        </p:cTn>
                                        <p:tgtEl>
                                          <p:spTgt spid="8193"/>
                                        </p:tgtEl>
                                      </p:cBhvr>
                                      <p:to x="100000" y="95000"/>
                                    </p:animScale>
                                    <p:animScale>
                                      <p:cBhvr>
                                        <p:cTn id="20" dur="166" decel="50000">
                                          <p:stCondLst>
                                            <p:cond delay="1834"/>
                                          </p:stCondLst>
                                        </p:cTn>
                                        <p:tgtEl>
                                          <p:spTgt spid="819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1525" y="474343"/>
            <a:ext cx="10717090" cy="5339923"/>
          </a:xfrm>
          <a:prstGeom prst="rect">
            <a:avLst/>
          </a:prstGeom>
        </p:spPr>
        <p:txBody>
          <a:bodyPr wrap="square">
            <a:spAutoFit/>
          </a:bodyPr>
          <a:lstStyle/>
          <a:p>
            <a:pPr algn="just">
              <a:lnSpc>
                <a:spcPct val="150000"/>
              </a:lnSpc>
              <a:spcBef>
                <a:spcPts val="600"/>
              </a:spcBef>
              <a:spcAft>
                <a:spcPts val="600"/>
              </a:spcAft>
            </a:pPr>
            <a:r>
              <a:rPr lang="en-IN" sz="3200" dirty="0" smtClean="0">
                <a:solidFill>
                  <a:schemeClr val="accent1"/>
                </a:solidFill>
                <a:latin typeface="Verdana" pitchFamily="34" charset="0"/>
                <a:ea typeface="Verdana" pitchFamily="34" charset="0"/>
                <a:cs typeface="Verdana" pitchFamily="34" charset="0"/>
              </a:rPr>
              <a:t>                     </a:t>
            </a:r>
            <a:r>
              <a:rPr lang="en-IN" sz="3200" b="1" dirty="0" smtClean="0">
                <a:solidFill>
                  <a:schemeClr val="accent1"/>
                </a:solidFill>
                <a:latin typeface="Verdana" pitchFamily="34" charset="0"/>
                <a:ea typeface="Verdana" pitchFamily="34" charset="0"/>
                <a:cs typeface="Verdana" pitchFamily="34" charset="0"/>
              </a:rPr>
              <a:t>WHY FFT IS BETTER?</a:t>
            </a:r>
          </a:p>
          <a:p>
            <a:pPr marL="285750" indent="-285750" algn="just">
              <a:lnSpc>
                <a:spcPct val="150000"/>
              </a:lnSpc>
              <a:spcBef>
                <a:spcPts val="600"/>
              </a:spcBef>
              <a:spcAft>
                <a:spcPts val="600"/>
              </a:spcAft>
              <a:buFont typeface="Arial" pitchFamily="34" charset="0"/>
              <a:buChar char="•"/>
            </a:pPr>
            <a:r>
              <a:rPr lang="en-IN" sz="1400" dirty="0" smtClean="0">
                <a:solidFill>
                  <a:srgbClr val="222222"/>
                </a:solidFill>
                <a:latin typeface="Times New Roman" panose="02020603050405020304" pitchFamily="18" charset="0"/>
                <a:ea typeface="Times New Roman" panose="02020603050405020304" pitchFamily="18" charset="0"/>
              </a:rPr>
              <a:t>An FFT is a way to compute the same result more quickly: computing the DFT of </a:t>
            </a:r>
            <a:r>
              <a:rPr lang="en-IN" sz="1400" i="1" dirty="0" smtClean="0">
                <a:solidFill>
                  <a:srgbClr val="222222"/>
                </a:solidFill>
                <a:latin typeface="Times New Roman" panose="02020603050405020304" pitchFamily="18" charset="0"/>
                <a:ea typeface="Times New Roman" panose="02020603050405020304" pitchFamily="18" charset="0"/>
              </a:rPr>
              <a:t>N</a:t>
            </a:r>
            <a:r>
              <a:rPr lang="en-IN" sz="1400" dirty="0" smtClean="0">
                <a:solidFill>
                  <a:srgbClr val="222222"/>
                </a:solidFill>
                <a:latin typeface="Times New Roman" panose="02020603050405020304" pitchFamily="18" charset="0"/>
                <a:ea typeface="Times New Roman" panose="02020603050405020304" pitchFamily="18" charset="0"/>
              </a:rPr>
              <a:t> points in the naive way, using the definition, takes </a:t>
            </a:r>
            <a:r>
              <a:rPr lang="en-IN" sz="1400" u="sng" dirty="0" smtClean="0">
                <a:latin typeface="Times New Roman" panose="02020603050405020304" pitchFamily="18" charset="0"/>
                <a:ea typeface="Times New Roman" panose="02020603050405020304" pitchFamily="18" charset="0"/>
              </a:rPr>
              <a:t>O</a:t>
            </a:r>
            <a:r>
              <a:rPr lang="en-IN" sz="1400" dirty="0" smtClean="0">
                <a:latin typeface="Times New Roman" panose="02020603050405020304" pitchFamily="18" charset="0"/>
                <a:ea typeface="Times New Roman" panose="02020603050405020304" pitchFamily="18" charset="0"/>
              </a:rPr>
              <a:t>(</a:t>
            </a:r>
            <a:r>
              <a:rPr lang="en-IN" sz="1400" i="1" dirty="0" smtClean="0">
                <a:latin typeface="Times New Roman" panose="02020603050405020304" pitchFamily="18" charset="0"/>
                <a:ea typeface="Times New Roman" panose="02020603050405020304" pitchFamily="18" charset="0"/>
              </a:rPr>
              <a:t>N</a:t>
            </a:r>
            <a:r>
              <a:rPr lang="en-IN" sz="1400" baseline="30000" dirty="0" smtClean="0">
                <a:latin typeface="Times New Roman" panose="02020603050405020304" pitchFamily="18" charset="0"/>
                <a:ea typeface="Times New Roman" panose="02020603050405020304" pitchFamily="18" charset="0"/>
              </a:rPr>
              <a:t>2</a:t>
            </a:r>
            <a:r>
              <a:rPr lang="en-IN" sz="1400" dirty="0" smtClean="0">
                <a:latin typeface="Times New Roman" panose="02020603050405020304" pitchFamily="18" charset="0"/>
                <a:ea typeface="Times New Roman" panose="02020603050405020304" pitchFamily="18" charset="0"/>
              </a:rPr>
              <a:t>)</a:t>
            </a:r>
            <a:r>
              <a:rPr lang="en-IN" sz="1400" dirty="0" smtClean="0">
                <a:solidFill>
                  <a:srgbClr val="222222"/>
                </a:solidFill>
                <a:latin typeface="Times New Roman" panose="02020603050405020304" pitchFamily="18" charset="0"/>
                <a:ea typeface="Times New Roman" panose="02020603050405020304" pitchFamily="18" charset="0"/>
              </a:rPr>
              <a:t> arithmetical operations, while an FFT can compute the same DFT in only O(</a:t>
            </a:r>
            <a:r>
              <a:rPr lang="en-IN" sz="1400" i="1" dirty="0" smtClean="0">
                <a:solidFill>
                  <a:srgbClr val="222222"/>
                </a:solidFill>
                <a:latin typeface="Times New Roman" panose="02020603050405020304" pitchFamily="18" charset="0"/>
                <a:ea typeface="Times New Roman" panose="02020603050405020304" pitchFamily="18" charset="0"/>
              </a:rPr>
              <a:t>N</a:t>
            </a:r>
            <a:r>
              <a:rPr lang="en-IN" sz="1400" dirty="0" smtClean="0">
                <a:solidFill>
                  <a:srgbClr val="222222"/>
                </a:solidFill>
                <a:latin typeface="Times New Roman" panose="02020603050405020304" pitchFamily="18" charset="0"/>
                <a:ea typeface="Times New Roman" panose="02020603050405020304" pitchFamily="18" charset="0"/>
              </a:rPr>
              <a:t> log </a:t>
            </a:r>
            <a:r>
              <a:rPr lang="en-IN" sz="1400" i="1" dirty="0" smtClean="0">
                <a:solidFill>
                  <a:srgbClr val="222222"/>
                </a:solidFill>
                <a:latin typeface="Times New Roman" panose="02020603050405020304" pitchFamily="18" charset="0"/>
                <a:ea typeface="Times New Roman" panose="02020603050405020304" pitchFamily="18" charset="0"/>
              </a:rPr>
              <a:t>N</a:t>
            </a:r>
            <a:r>
              <a:rPr lang="en-IN" sz="1400" dirty="0" smtClean="0">
                <a:solidFill>
                  <a:srgbClr val="222222"/>
                </a:solidFill>
                <a:latin typeface="Times New Roman" panose="02020603050405020304" pitchFamily="18" charset="0"/>
                <a:ea typeface="Times New Roman" panose="02020603050405020304" pitchFamily="18" charset="0"/>
              </a:rPr>
              <a:t>) operations.</a:t>
            </a:r>
          </a:p>
          <a:p>
            <a:pPr marL="285750" indent="-285750" algn="just">
              <a:lnSpc>
                <a:spcPct val="150000"/>
              </a:lnSpc>
              <a:spcBef>
                <a:spcPts val="600"/>
              </a:spcBef>
              <a:spcAft>
                <a:spcPts val="600"/>
              </a:spcAft>
              <a:buFont typeface="Arial" pitchFamily="34" charset="0"/>
              <a:buChar char="•"/>
            </a:pPr>
            <a:r>
              <a:rPr lang="en-IN" sz="1400" dirty="0" smtClean="0">
                <a:solidFill>
                  <a:srgbClr val="222222"/>
                </a:solidFill>
                <a:latin typeface="Times New Roman" panose="02020603050405020304" pitchFamily="18" charset="0"/>
                <a:ea typeface="Times New Roman" panose="02020603050405020304" pitchFamily="18" charset="0"/>
              </a:rPr>
              <a:t>there are N/2 butterflies in every stages. </a:t>
            </a:r>
            <a:r>
              <a:rPr lang="en-IN" sz="1400" dirty="0">
                <a:solidFill>
                  <a:srgbClr val="222222"/>
                </a:solidFill>
                <a:latin typeface="Times New Roman" panose="02020603050405020304" pitchFamily="18" charset="0"/>
                <a:ea typeface="Times New Roman" panose="02020603050405020304" pitchFamily="18" charset="0"/>
              </a:rPr>
              <a:t>W</a:t>
            </a:r>
            <a:r>
              <a:rPr lang="en-IN" sz="1400" dirty="0" smtClean="0">
                <a:solidFill>
                  <a:srgbClr val="222222"/>
                </a:solidFill>
                <a:latin typeface="Times New Roman" panose="02020603050405020304" pitchFamily="18" charset="0"/>
                <a:ea typeface="Times New Roman" panose="02020603050405020304" pitchFamily="18" charset="0"/>
              </a:rPr>
              <a:t>here N=2^v. v=</a:t>
            </a:r>
            <a:r>
              <a:rPr lang="en-US" sz="1400" dirty="0">
                <a:latin typeface="Times New Roman" pitchFamily="18" charset="0"/>
                <a:cs typeface="Times New Roman" pitchFamily="18" charset="0"/>
              </a:rPr>
              <a:t>l</a:t>
            </a:r>
            <a:r>
              <a:rPr lang="en-US" sz="1400" dirty="0" smtClean="0">
                <a:latin typeface="Times New Roman" pitchFamily="18" charset="0"/>
                <a:cs typeface="Times New Roman" pitchFamily="18" charset="0"/>
              </a:rPr>
              <a:t>og</a:t>
            </a:r>
            <a:r>
              <a:rPr lang="en-US" sz="1400" baseline="-25000"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N.</a:t>
            </a:r>
          </a:p>
          <a:p>
            <a:pPr marL="285750" indent="-285750" algn="just">
              <a:lnSpc>
                <a:spcPct val="150000"/>
              </a:lnSpc>
              <a:spcBef>
                <a:spcPts val="600"/>
              </a:spcBef>
              <a:spcAft>
                <a:spcPts val="600"/>
              </a:spcAft>
              <a:buFont typeface="Arial" pitchFamily="34" charset="0"/>
              <a:buChar char="•"/>
            </a:pPr>
            <a:r>
              <a:rPr lang="en-US" sz="1400" dirty="0" smtClean="0">
                <a:latin typeface="Times New Roman" pitchFamily="18" charset="0"/>
                <a:cs typeface="Times New Roman" pitchFamily="18" charset="0"/>
              </a:rPr>
              <a:t>No of multiplication will be =( N/2).v = </a:t>
            </a:r>
            <a:r>
              <a:rPr lang="en-US" sz="1400" b="1" dirty="0" smtClean="0">
                <a:latin typeface="Times New Roman" pitchFamily="18" charset="0"/>
                <a:cs typeface="Times New Roman" pitchFamily="18" charset="0"/>
              </a:rPr>
              <a:t>(N/2)</a:t>
            </a:r>
            <a:r>
              <a:rPr lang="en-US" sz="1400" b="1" dirty="0">
                <a:latin typeface="Times New Roman" pitchFamily="18" charset="0"/>
                <a:cs typeface="Times New Roman" pitchFamily="18" charset="0"/>
              </a:rPr>
              <a:t> log</a:t>
            </a:r>
            <a:r>
              <a:rPr lang="en-US" sz="1400" b="1" baseline="-25000" dirty="0">
                <a:latin typeface="Times New Roman" pitchFamily="18" charset="0"/>
                <a:cs typeface="Times New Roman" pitchFamily="18" charset="0"/>
              </a:rPr>
              <a:t>2</a:t>
            </a:r>
            <a:r>
              <a:rPr lang="en-US" sz="1400" b="1" dirty="0">
                <a:latin typeface="Times New Roman" pitchFamily="18" charset="0"/>
                <a:cs typeface="Times New Roman" pitchFamily="18" charset="0"/>
              </a:rPr>
              <a:t>N</a:t>
            </a:r>
            <a:r>
              <a:rPr lang="en-US" sz="1400" b="1" dirty="0" smtClean="0">
                <a:latin typeface="Times New Roman" pitchFamily="18" charset="0"/>
                <a:cs typeface="Times New Roman" pitchFamily="18" charset="0"/>
              </a:rPr>
              <a:t>.</a:t>
            </a:r>
          </a:p>
          <a:p>
            <a:pPr marL="285750" indent="-285750" algn="just">
              <a:lnSpc>
                <a:spcPct val="150000"/>
              </a:lnSpc>
              <a:spcBef>
                <a:spcPts val="600"/>
              </a:spcBef>
              <a:spcAft>
                <a:spcPts val="600"/>
              </a:spcAft>
              <a:buFont typeface="Arial" pitchFamily="34" charset="0"/>
              <a:buChar char="•"/>
            </a:pPr>
            <a:r>
              <a:rPr lang="en-US" sz="1400" dirty="0" smtClean="0">
                <a:latin typeface="Times New Roman" pitchFamily="18" charset="0"/>
                <a:cs typeface="Times New Roman" pitchFamily="18" charset="0"/>
              </a:rPr>
              <a:t>No of addition will be =2(N/2).</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log</a:t>
            </a:r>
            <a:r>
              <a:rPr lang="en-US" sz="1400" baseline="-25000"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N= </a:t>
            </a:r>
            <a:r>
              <a:rPr lang="en-US" sz="1400" b="1" dirty="0" smtClean="0">
                <a:latin typeface="Times New Roman" pitchFamily="18" charset="0"/>
                <a:cs typeface="Times New Roman" pitchFamily="18" charset="0"/>
              </a:rPr>
              <a:t>N.log</a:t>
            </a:r>
            <a:r>
              <a:rPr lang="en-US" sz="1400" b="1" baseline="-25000" dirty="0" smtClean="0">
                <a:latin typeface="Times New Roman" pitchFamily="18" charset="0"/>
                <a:cs typeface="Times New Roman" pitchFamily="18" charset="0"/>
              </a:rPr>
              <a:t>2</a:t>
            </a:r>
            <a:r>
              <a:rPr lang="en-US" sz="1400" b="1" dirty="0" smtClean="0">
                <a:latin typeface="Times New Roman" pitchFamily="18" charset="0"/>
                <a:cs typeface="Times New Roman" pitchFamily="18" charset="0"/>
              </a:rPr>
              <a:t>N</a:t>
            </a:r>
            <a:endParaRPr lang="en-US" sz="1400" b="1" dirty="0">
              <a:latin typeface="Times New Roman" pitchFamily="18" charset="0"/>
              <a:cs typeface="Times New Roman" pitchFamily="18" charset="0"/>
            </a:endParaRPr>
          </a:p>
          <a:p>
            <a:pPr marL="285750" indent="-285750" algn="just">
              <a:lnSpc>
                <a:spcPct val="150000"/>
              </a:lnSpc>
              <a:spcBef>
                <a:spcPts val="600"/>
              </a:spcBef>
              <a:spcAft>
                <a:spcPts val="600"/>
              </a:spcAft>
              <a:buFont typeface="Arial" pitchFamily="34" charset="0"/>
              <a:buChar char="•"/>
            </a:pPr>
            <a:endParaRPr lang="en-IN" dirty="0" smtClean="0">
              <a:solidFill>
                <a:srgbClr val="222222"/>
              </a:solidFill>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endParaRPr lang="en-IN" dirty="0" smtClean="0">
              <a:solidFill>
                <a:srgbClr val="222222"/>
              </a:solidFill>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IN" dirty="0" smtClean="0">
                <a:solidFill>
                  <a:srgbClr val="222222"/>
                </a:solidFill>
                <a:latin typeface="Times New Roman" panose="02020603050405020304" pitchFamily="18" charset="0"/>
                <a:ea typeface="Times New Roman" panose="02020603050405020304" pitchFamily="18" charset="0"/>
              </a:rPr>
              <a:t>                                                                                           </a:t>
            </a:r>
          </a:p>
          <a:p>
            <a:pPr algn="just">
              <a:lnSpc>
                <a:spcPct val="150000"/>
              </a:lnSpc>
              <a:spcBef>
                <a:spcPts val="600"/>
              </a:spcBef>
              <a:spcAft>
                <a:spcPts val="600"/>
              </a:spcAft>
            </a:pPr>
            <a:endParaRPr lang="en-IN" dirty="0">
              <a:latin typeface="Times New Roman" panose="02020603050405020304" pitchFamily="18" charset="0"/>
              <a:ea typeface="Times New Roman" panose="02020603050405020304" pitchFamily="18" charset="0"/>
            </a:endParaRPr>
          </a:p>
        </p:txBody>
      </p:sp>
      <p:pic>
        <p:nvPicPr>
          <p:cNvPr id="3" name="Picture 2"/>
          <p:cNvPicPr>
            <a:picLocks noChangeAspect="1" noChangeArrowheads="1"/>
          </p:cNvPicPr>
          <p:nvPr/>
        </p:nvPicPr>
        <p:blipFill>
          <a:blip r:embed="rId2"/>
          <a:stretch>
            <a:fillRect/>
          </a:stretch>
        </p:blipFill>
        <p:spPr bwMode="auto">
          <a:xfrm rot="16200000">
            <a:off x="2591796" y="2407830"/>
            <a:ext cx="1247982" cy="4888521"/>
          </a:xfrm>
          <a:prstGeom prst="rect">
            <a:avLst/>
          </a:prstGeom>
          <a:noFill/>
          <a:ln w="9525">
            <a:noFill/>
            <a:miter lim="800000"/>
            <a:headEnd/>
            <a:tailEnd/>
          </a:ln>
          <a:effectLst/>
        </p:spPr>
      </p:pic>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233" r="1548"/>
          <a:stretch/>
        </p:blipFill>
        <p:spPr bwMode="auto">
          <a:xfrm>
            <a:off x="5812081" y="3763108"/>
            <a:ext cx="5571027" cy="2051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122" y="511492"/>
            <a:ext cx="10911840" cy="1051560"/>
          </a:xfrm>
        </p:spPr>
        <p:txBody>
          <a:bodyPr/>
          <a:lstStyle/>
          <a:p>
            <a:r>
              <a:rPr lang="en-IN" b="1" dirty="0" smtClean="0">
                <a:latin typeface="Times New Roman" pitchFamily="18" charset="0"/>
                <a:cs typeface="Times New Roman" pitchFamily="18" charset="0"/>
              </a:rPr>
              <a:t>SPEED OF  FFT COMPUTATION</a:t>
            </a:r>
            <a:endParaRPr lang="en-IN" b="1" dirty="0">
              <a:latin typeface="Times New Roman" pitchFamily="18" charset="0"/>
              <a:cs typeface="Times New Roman" pitchFamily="18" charset="0"/>
            </a:endParaRPr>
          </a:p>
        </p:txBody>
      </p:sp>
      <p:pic>
        <p:nvPicPr>
          <p:cNvPr id="4099" name="Picture 3" descr="C:\Users\parinith bk\Desktop\FFT_Speedup.jpg"/>
          <p:cNvPicPr>
            <a:picLocks noGrp="1" noChangeAspect="1" noChangeArrowheads="1"/>
          </p:cNvPicPr>
          <p:nvPr>
            <p:ph idx="1"/>
          </p:nvPr>
        </p:nvPicPr>
        <p:blipFill>
          <a:blip r:embed="rId2"/>
          <a:stretch>
            <a:fillRect/>
          </a:stretch>
        </p:blipFill>
        <p:spPr bwMode="auto">
          <a:xfrm>
            <a:off x="885825" y="1501775"/>
            <a:ext cx="10215563" cy="41878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1000" fill="hold"/>
                                        <p:tgtEl>
                                          <p:spTgt spid="4099"/>
                                        </p:tgtEl>
                                        <p:attrNameLst>
                                          <p:attrName>ppt_w</p:attrName>
                                        </p:attrNameLst>
                                      </p:cBhvr>
                                      <p:tavLst>
                                        <p:tav tm="0">
                                          <p:val>
                                            <p:fltVal val="0"/>
                                          </p:val>
                                        </p:tav>
                                        <p:tav tm="100000">
                                          <p:val>
                                            <p:strVal val="#ppt_w"/>
                                          </p:val>
                                        </p:tav>
                                      </p:tavLst>
                                    </p:anim>
                                    <p:anim calcmode="lin" valueType="num">
                                      <p:cBhvr>
                                        <p:cTn id="8" dur="1000" fill="hold"/>
                                        <p:tgtEl>
                                          <p:spTgt spid="4099"/>
                                        </p:tgtEl>
                                        <p:attrNameLst>
                                          <p:attrName>ppt_h</p:attrName>
                                        </p:attrNameLst>
                                      </p:cBhvr>
                                      <p:tavLst>
                                        <p:tav tm="0">
                                          <p:val>
                                            <p:fltVal val="0"/>
                                          </p:val>
                                        </p:tav>
                                        <p:tav tm="100000">
                                          <p:val>
                                            <p:strVal val="#ppt_h"/>
                                          </p:val>
                                        </p:tav>
                                      </p:tavLst>
                                    </p:anim>
                                    <p:anim calcmode="lin" valueType="num">
                                      <p:cBhvr>
                                        <p:cTn id="9" dur="1000" fill="hold"/>
                                        <p:tgtEl>
                                          <p:spTgt spid="4099"/>
                                        </p:tgtEl>
                                        <p:attrNameLst>
                                          <p:attrName>style.rotation</p:attrName>
                                        </p:attrNameLst>
                                      </p:cBhvr>
                                      <p:tavLst>
                                        <p:tav tm="0">
                                          <p:val>
                                            <p:fltVal val="90"/>
                                          </p:val>
                                        </p:tav>
                                        <p:tav tm="100000">
                                          <p:val>
                                            <p:fltVal val="0"/>
                                          </p:val>
                                        </p:tav>
                                      </p:tavLst>
                                    </p:anim>
                                    <p:animEffect transition="in" filter="fade">
                                      <p:cBhvr>
                                        <p:cTn id="10"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757" y="356362"/>
            <a:ext cx="10515600" cy="840822"/>
          </a:xfrm>
        </p:spPr>
        <p:txBody>
          <a:bodyPr>
            <a:normAutofit/>
          </a:bodyPr>
          <a:lstStyle/>
          <a:p>
            <a:r>
              <a:rPr lang="en-IN" sz="3200" dirty="0" smtClean="0"/>
              <a:t>PROPERTIES</a:t>
            </a:r>
            <a:endParaRPr lang="en-IN" sz="3200" dirty="0"/>
          </a:p>
        </p:txBody>
      </p:sp>
      <p:pic>
        <p:nvPicPr>
          <p:cNvPr id="2052" name="img0164_chapter011" descr="image"/>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52905" y="1427460"/>
            <a:ext cx="1241946" cy="530719"/>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g0165_chapter011" descr="image"/>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373419" y="2035777"/>
            <a:ext cx="1282890" cy="7153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g0166_chapter011" descr="image"/>
          <p:cNvPicPr>
            <a:picLocks noChangeAspect="1" noChangeArrowheads="1"/>
          </p:cNvPicPr>
          <p:nvPr/>
        </p:nvPicPr>
        <p:blipFill>
          <a:blip r:embed="rId6" r:link="rId7">
            <a:extLst>
              <a:ext uri="{28A0092B-C50C-407E-A947-70E740481C1C}">
                <a14:useLocalDpi xmlns:a14="http://schemas.microsoft.com/office/drawing/2010/main" val="0"/>
              </a:ext>
            </a:extLst>
          </a:blip>
          <a:srcRect r="10425"/>
          <a:stretch>
            <a:fillRect/>
          </a:stretch>
        </p:blipFill>
        <p:spPr bwMode="auto">
          <a:xfrm>
            <a:off x="895688" y="2972464"/>
            <a:ext cx="6578221" cy="1029158"/>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g0167_chapter011" descr="image"/>
          <p:cNvPicPr>
            <a:picLocks noChangeAspect="1" noChangeArrowheads="1"/>
          </p:cNvPicPr>
          <p:nvPr/>
        </p:nvPicPr>
        <p:blipFill>
          <a:blip r:embed="rId8" r:link="rId9">
            <a:extLst>
              <a:ext uri="{28A0092B-C50C-407E-A947-70E740481C1C}">
                <a14:useLocalDpi xmlns:a14="http://schemas.microsoft.com/office/drawing/2010/main" val="0"/>
              </a:ext>
            </a:extLst>
          </a:blip>
          <a:srcRect r="11284"/>
          <a:stretch>
            <a:fillRect/>
          </a:stretch>
        </p:blipFill>
        <p:spPr bwMode="auto">
          <a:xfrm>
            <a:off x="5230616" y="4136661"/>
            <a:ext cx="6100741" cy="10235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110018" y="1139808"/>
            <a:ext cx="110819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Periodicity property-</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This property states that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782546" y="2033197"/>
            <a:ext cx="11081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Proof:</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W</a:t>
            </a:r>
            <a:r>
              <a:rPr kumimoji="0" lang="en-US" b="0" i="1" u="none" strike="noStrike" cap="none" normalizeH="0" baseline="-30000" dirty="0" smtClean="0">
                <a:ln>
                  <a:noFill/>
                </a:ln>
                <a:solidFill>
                  <a:srgbClr val="333333"/>
                </a:solidFill>
                <a:effectLst/>
                <a:latin typeface="Arial" panose="020B0604020202020204" pitchFamily="34" charset="0"/>
                <a:ea typeface="Times New Roman" panose="02020603050405020304" pitchFamily="18" charset="0"/>
              </a:rPr>
              <a:t>N</a:t>
            </a:r>
            <a:r>
              <a:rPr kumimoji="0" lang="en-US"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is represented by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3029803" y="3317425"/>
            <a:ext cx="11081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443332" y="5164804"/>
            <a:ext cx="11081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Since </a:t>
            </a:r>
            <a:r>
              <a:rPr kumimoji="0" lang="en-US"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e</a:t>
            </a:r>
            <a:r>
              <a:rPr kumimoji="0" lang="en-US"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rPr>
              <a:t>−</a:t>
            </a:r>
            <a:r>
              <a:rPr kumimoji="0" lang="en-US" b="0" i="1"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rPr>
              <a:t>j</a:t>
            </a:r>
            <a:r>
              <a:rPr kumimoji="0" lang="en-US"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rPr>
              <a:t>2</a:t>
            </a:r>
            <a:r>
              <a:rPr kumimoji="0" lang="en-US" b="0" i="1"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rPr>
              <a:t>π</a:t>
            </a:r>
            <a:r>
              <a:rPr kumimoji="0" lang="en-US"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 1, therefore we get</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742703" y="5457829"/>
            <a:ext cx="1108198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Hence proved.</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42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ircle(in)">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fade">
                                      <p:cBhvr>
                                        <p:cTn id="17" dur="1000"/>
                                        <p:tgtEl>
                                          <p:spTgt spid="2049"/>
                                        </p:tgtEl>
                                      </p:cBhvr>
                                    </p:animEffect>
                                    <p:anim calcmode="lin" valueType="num">
                                      <p:cBhvr>
                                        <p:cTn id="18" dur="1000" fill="hold"/>
                                        <p:tgtEl>
                                          <p:spTgt spid="2049"/>
                                        </p:tgtEl>
                                        <p:attrNameLst>
                                          <p:attrName>ppt_x</p:attrName>
                                        </p:attrNameLst>
                                      </p:cBhvr>
                                      <p:tavLst>
                                        <p:tav tm="0">
                                          <p:val>
                                            <p:strVal val="#ppt_x"/>
                                          </p:val>
                                        </p:tav>
                                        <p:tav tm="100000">
                                          <p:val>
                                            <p:strVal val="#ppt_x"/>
                                          </p:val>
                                        </p:tav>
                                      </p:tavLst>
                                    </p:anim>
                                    <p:anim calcmode="lin" valueType="num">
                                      <p:cBhvr>
                                        <p:cTn id="19" dur="1000" fill="hold"/>
                                        <p:tgtEl>
                                          <p:spTgt spid="20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img0168_chapter011" descr="image"/>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100691" y="869407"/>
            <a:ext cx="1692322"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img0169_chapter011" descr="image"/>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568428" y="2372720"/>
            <a:ext cx="10645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img0170_chapter011" descr="image"/>
          <p:cNvPicPr>
            <a:picLocks noChangeAspect="1" noChangeArrowheads="1"/>
          </p:cNvPicPr>
          <p:nvPr/>
        </p:nvPicPr>
        <p:blipFill>
          <a:blip r:embed="rId6" r:link="rId7">
            <a:extLst>
              <a:ext uri="{28A0092B-C50C-407E-A947-70E740481C1C}">
                <a14:useLocalDpi xmlns:a14="http://schemas.microsoft.com/office/drawing/2010/main" val="0"/>
              </a:ext>
            </a:extLst>
          </a:blip>
          <a:srcRect r="11406"/>
          <a:stretch>
            <a:fillRect/>
          </a:stretch>
        </p:blipFill>
        <p:spPr bwMode="auto">
          <a:xfrm>
            <a:off x="600502" y="3353795"/>
            <a:ext cx="9198591" cy="1173992"/>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g0171_chapter011" descr="image"/>
          <p:cNvPicPr>
            <a:picLocks noChangeAspect="1" noChangeArrowheads="1"/>
          </p:cNvPicPr>
          <p:nvPr/>
        </p:nvPicPr>
        <p:blipFill>
          <a:blip r:embed="rId8" r:link="rId9">
            <a:extLst>
              <a:ext uri="{28A0092B-C50C-407E-A947-70E740481C1C}">
                <a14:useLocalDpi xmlns:a14="http://schemas.microsoft.com/office/drawing/2010/main" val="0"/>
              </a:ext>
            </a:extLst>
          </a:blip>
          <a:srcRect r="16502"/>
          <a:stretch>
            <a:fillRect/>
          </a:stretch>
        </p:blipFill>
        <p:spPr bwMode="auto">
          <a:xfrm>
            <a:off x="3165677" y="5186576"/>
            <a:ext cx="7042848" cy="9528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423081" y="139250"/>
            <a:ext cx="367761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a:t>
            </a:r>
            <a:r>
              <a:rPr kumimoji="0" lang="en-US" sz="2400" b="1" i="0" u="sng"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Symmetry property</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This property states that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6"/>
          <p:cNvSpPr>
            <a:spLocks noChangeArrowheads="1"/>
          </p:cNvSpPr>
          <p:nvPr/>
        </p:nvSpPr>
        <p:spPr bwMode="auto">
          <a:xfrm>
            <a:off x="600502" y="2464007"/>
            <a:ext cx="26564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Proof:</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W</a:t>
            </a:r>
            <a:r>
              <a:rPr kumimoji="0" lang="en-US" sz="2000" b="0" i="1" u="none" strike="noStrike" cap="none" normalizeH="0" baseline="-30000" dirty="0" smtClean="0">
                <a:ln>
                  <a:noFill/>
                </a:ln>
                <a:solidFill>
                  <a:srgbClr val="333333"/>
                </a:solidFill>
                <a:effectLst/>
                <a:latin typeface="Arial" panose="020B0604020202020204" pitchFamily="34" charset="0"/>
                <a:ea typeface="Times New Roman" panose="02020603050405020304" pitchFamily="18" charset="0"/>
              </a:rPr>
              <a:t>N</a:t>
            </a: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is represented by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7"/>
          <p:cNvSpPr>
            <a:spLocks noChangeArrowheads="1"/>
          </p:cNvSpPr>
          <p:nvPr/>
        </p:nvSpPr>
        <p:spPr bwMode="auto">
          <a:xfrm>
            <a:off x="600502" y="18378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456679" y="4783490"/>
            <a:ext cx="31117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Since </a:t>
            </a:r>
            <a:r>
              <a:rPr kumimoji="0" lang="en-US" sz="20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e</a:t>
            </a:r>
            <a:r>
              <a:rPr kumimoji="0" lang="en-US" sz="2000" b="0" i="0" u="none" strike="noStrike" cap="none" normalizeH="0" baseline="30000" dirty="0" smtClean="0">
                <a:ln>
                  <a:noFill/>
                </a:ln>
                <a:solidFill>
                  <a:srgbClr val="666666"/>
                </a:solidFill>
                <a:effectLst/>
                <a:latin typeface="Arial" panose="020B0604020202020204" pitchFamily="34" charset="0"/>
                <a:ea typeface="Times New Roman" panose="02020603050405020304" pitchFamily="18" charset="0"/>
              </a:rPr>
              <a:t>−</a:t>
            </a:r>
            <a:r>
              <a:rPr kumimoji="0" lang="en-US" sz="2000" b="0" i="1" u="none" strike="noStrike" cap="none" normalizeH="0" baseline="30000" dirty="0" smtClean="0">
                <a:ln>
                  <a:noFill/>
                </a:ln>
                <a:solidFill>
                  <a:srgbClr val="666666"/>
                </a:solidFill>
                <a:effectLst/>
                <a:latin typeface="Arial" panose="020B0604020202020204" pitchFamily="34" charset="0"/>
                <a:ea typeface="Times New Roman" panose="02020603050405020304" pitchFamily="18" charset="0"/>
              </a:rPr>
              <a:t>jπ</a:t>
            </a: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 −1, we have </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423081" y="6204233"/>
            <a:ext cx="18517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Hence proved.</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004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951</TotalTime>
  <Words>398</Words>
  <Application>Microsoft Office PowerPoint</Application>
  <PresentationFormat>Custom</PresentationFormat>
  <Paragraphs>82</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Aspect</vt:lpstr>
      <vt:lpstr>Equation</vt:lpstr>
      <vt:lpstr>PowerPoint Presentation</vt:lpstr>
      <vt:lpstr>INTRODUCTION</vt:lpstr>
      <vt:lpstr>REPRESENTATION OF FFT IN TIME AND                          FREQUENCY DOMAIN</vt:lpstr>
      <vt:lpstr>PowerPoint Presentation</vt:lpstr>
      <vt:lpstr>PowerPoint Presentation</vt:lpstr>
      <vt:lpstr>PowerPoint Presentation</vt:lpstr>
      <vt:lpstr>SPEED OF  FFT COMPUTATION</vt:lpstr>
      <vt:lpstr>PROPERTIES</vt:lpstr>
      <vt:lpstr>PowerPoint Presentation</vt:lpstr>
      <vt:lpstr>PowerPoint Presentation</vt:lpstr>
      <vt:lpstr>RADIX-2</vt:lpstr>
      <vt:lpstr>SEQUENCE DIVISION IN TIME DOMAIN</vt:lpstr>
      <vt:lpstr>PowerPoint Presentation</vt:lpstr>
      <vt:lpstr>PowerPoint Presentation</vt:lpstr>
      <vt:lpstr>                              APPLICATIONS </vt:lpstr>
      <vt:lpstr>MRI AND IMAGE PROCESSING</vt:lpstr>
      <vt:lpstr>SPECTRUM ANALYSER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FFT AND ITS PROPERTIES AND RADIX-2 FFT ALGORITHM</dc:title>
  <dc:creator>ASUS</dc:creator>
  <cp:lastModifiedBy>Prateti</cp:lastModifiedBy>
  <cp:revision>43</cp:revision>
  <dcterms:created xsi:type="dcterms:W3CDTF">2017-10-09T17:35:54Z</dcterms:created>
  <dcterms:modified xsi:type="dcterms:W3CDTF">2018-05-31T07:08:27Z</dcterms:modified>
</cp:coreProperties>
</file>