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8" r:id="rId9"/>
    <p:sldId id="269" r:id="rId10"/>
    <p:sldId id="263" r:id="rId11"/>
    <p:sldId id="273" r:id="rId12"/>
    <p:sldId id="274" r:id="rId13"/>
    <p:sldId id="264" r:id="rId14"/>
    <p:sldId id="265" r:id="rId15"/>
    <p:sldId id="270" r:id="rId16"/>
    <p:sldId id="272" r:id="rId17"/>
    <p:sldId id="271" r:id="rId18"/>
    <p:sldId id="266" r:id="rId19"/>
    <p:sldId id="26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F49FCC-3BB3-4C4B-B39B-BD15442AAD6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201166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9FCC-3BB3-4C4B-B39B-BD15442AAD6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381551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9FCC-3BB3-4C4B-B39B-BD15442AAD6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185507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49FCC-3BB3-4C4B-B39B-BD15442AAD6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183547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49FCC-3BB3-4C4B-B39B-BD15442AAD6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293503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49FCC-3BB3-4C4B-B39B-BD15442AAD6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235950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49FCC-3BB3-4C4B-B39B-BD15442AAD63}"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356481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49FCC-3BB3-4C4B-B39B-BD15442AAD63}"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19903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49FCC-3BB3-4C4B-B39B-BD15442AAD63}"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85200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49FCC-3BB3-4C4B-B39B-BD15442AAD6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21590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49FCC-3BB3-4C4B-B39B-BD15442AAD6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9267B-56B8-47D5-962C-F90DFB75A41A}" type="slidenum">
              <a:rPr lang="en-US" smtClean="0"/>
              <a:t>‹#›</a:t>
            </a:fld>
            <a:endParaRPr lang="en-US"/>
          </a:p>
        </p:txBody>
      </p:sp>
    </p:spTree>
    <p:extLst>
      <p:ext uri="{BB962C8B-B14F-4D97-AF65-F5344CB8AC3E}">
        <p14:creationId xmlns:p14="http://schemas.microsoft.com/office/powerpoint/2010/main" val="4677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49FCC-3BB3-4C4B-B39B-BD15442AAD63}" type="datetimeFigureOut">
              <a:rPr lang="en-US" smtClean="0"/>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9267B-56B8-47D5-962C-F90DFB75A41A}" type="slidenum">
              <a:rPr lang="en-US" smtClean="0"/>
              <a:t>‹#›</a:t>
            </a:fld>
            <a:endParaRPr lang="en-US"/>
          </a:p>
        </p:txBody>
      </p:sp>
    </p:spTree>
    <p:extLst>
      <p:ext uri="{BB962C8B-B14F-4D97-AF65-F5344CB8AC3E}">
        <p14:creationId xmlns:p14="http://schemas.microsoft.com/office/powerpoint/2010/main" val="241542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MULTIPLIER AND BOOTH RADIX4 MULTIPLIER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080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BOOTH RADIX4 MULTIPLIER</a:t>
            </a:r>
            <a:endParaRPr lang="en-US" dirty="0"/>
          </a:p>
        </p:txBody>
      </p:sp>
      <p:sp>
        <p:nvSpPr>
          <p:cNvPr id="3" name="Content Placeholder 2"/>
          <p:cNvSpPr>
            <a:spLocks noGrp="1"/>
          </p:cNvSpPr>
          <p:nvPr>
            <p:ph idx="1"/>
          </p:nvPr>
        </p:nvSpPr>
        <p:spPr/>
        <p:txBody>
          <a:bodyPr>
            <a:normAutofit lnSpcReduction="10000"/>
          </a:bodyPr>
          <a:lstStyle/>
          <a:p>
            <a:r>
              <a:rPr lang="en-US" dirty="0"/>
              <a:t>Booth's algorithm examines adjacent pairs of bits of the 'N'-bit multiplier </a:t>
            </a:r>
            <a:r>
              <a:rPr lang="en-US" i="1" dirty="0"/>
              <a:t>Y</a:t>
            </a:r>
            <a:r>
              <a:rPr lang="en-US" dirty="0"/>
              <a:t> in signed two's complement representation, including an implicit bit below the least significant bit, </a:t>
            </a:r>
            <a:r>
              <a:rPr lang="en-US" i="1" dirty="0"/>
              <a:t>y</a:t>
            </a:r>
            <a:r>
              <a:rPr lang="en-US" baseline="-25000" dirty="0"/>
              <a:t>−1</a:t>
            </a:r>
            <a:r>
              <a:rPr lang="en-US" dirty="0"/>
              <a:t> = 0. </a:t>
            </a:r>
            <a:endParaRPr lang="en-US" dirty="0" smtClean="0"/>
          </a:p>
          <a:p>
            <a:r>
              <a:rPr lang="en-US" dirty="0" smtClean="0"/>
              <a:t>For </a:t>
            </a:r>
            <a:r>
              <a:rPr lang="en-US" dirty="0"/>
              <a:t>each bit </a:t>
            </a:r>
            <a:r>
              <a:rPr lang="en-US" i="1" dirty="0" err="1"/>
              <a:t>y</a:t>
            </a:r>
            <a:r>
              <a:rPr lang="en-US" i="1" baseline="-25000" dirty="0" err="1"/>
              <a:t>i</a:t>
            </a:r>
            <a:r>
              <a:rPr lang="en-US" dirty="0"/>
              <a:t>, for </a:t>
            </a:r>
            <a:r>
              <a:rPr lang="en-US" i="1" dirty="0"/>
              <a:t>I </a:t>
            </a:r>
            <a:r>
              <a:rPr lang="en-US" dirty="0"/>
              <a:t>running from 0 to </a:t>
            </a:r>
            <a:r>
              <a:rPr lang="en-US" i="1" dirty="0"/>
              <a:t>N</a:t>
            </a:r>
            <a:r>
              <a:rPr lang="en-US" dirty="0"/>
              <a:t> − 1, the bits </a:t>
            </a:r>
            <a:r>
              <a:rPr lang="en-US" i="1" dirty="0" err="1"/>
              <a:t>y</a:t>
            </a:r>
            <a:r>
              <a:rPr lang="en-US" i="1" baseline="-25000" dirty="0" err="1"/>
              <a:t>i</a:t>
            </a:r>
            <a:r>
              <a:rPr lang="en-US" dirty="0"/>
              <a:t> and </a:t>
            </a:r>
            <a:r>
              <a:rPr lang="en-US" i="1" dirty="0"/>
              <a:t>y</a:t>
            </a:r>
            <a:r>
              <a:rPr lang="en-US" i="1" baseline="-25000" dirty="0"/>
              <a:t>i</a:t>
            </a:r>
            <a:r>
              <a:rPr lang="en-US" baseline="-25000" dirty="0"/>
              <a:t>−1</a:t>
            </a:r>
            <a:r>
              <a:rPr lang="en-US" dirty="0"/>
              <a:t> are considered. </a:t>
            </a:r>
            <a:endParaRPr lang="en-US" dirty="0" smtClean="0"/>
          </a:p>
          <a:p>
            <a:r>
              <a:rPr lang="en-US" dirty="0" smtClean="0"/>
              <a:t>Where </a:t>
            </a:r>
            <a:r>
              <a:rPr lang="en-US" dirty="0"/>
              <a:t>these two bits are equal, the product accumulator </a:t>
            </a:r>
            <a:r>
              <a:rPr lang="en-US" i="1" dirty="0"/>
              <a:t>P</a:t>
            </a:r>
            <a:r>
              <a:rPr lang="en-US" dirty="0"/>
              <a:t> is left unchanged. </a:t>
            </a:r>
            <a:endParaRPr lang="en-US" dirty="0" smtClean="0"/>
          </a:p>
          <a:p>
            <a:endParaRPr lang="en-US" dirty="0"/>
          </a:p>
        </p:txBody>
      </p:sp>
    </p:spTree>
    <p:extLst>
      <p:ext uri="{BB962C8B-B14F-4D97-AF65-F5344CB8AC3E}">
        <p14:creationId xmlns:p14="http://schemas.microsoft.com/office/powerpoint/2010/main" val="371496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a:bodyPr>
          <a:lstStyle/>
          <a:p>
            <a:r>
              <a:rPr lang="en-US" dirty="0" smtClean="0"/>
              <a:t>Where </a:t>
            </a:r>
            <a:r>
              <a:rPr lang="en-US" i="1" dirty="0" err="1" smtClean="0"/>
              <a:t>y</a:t>
            </a:r>
            <a:r>
              <a:rPr lang="en-US" i="1" baseline="-25000" dirty="0" err="1" smtClean="0"/>
              <a:t>i</a:t>
            </a:r>
            <a:r>
              <a:rPr lang="en-US" dirty="0" smtClean="0"/>
              <a:t> = 0 and </a:t>
            </a:r>
            <a:r>
              <a:rPr lang="en-US" i="1" dirty="0" smtClean="0"/>
              <a:t>y</a:t>
            </a:r>
            <a:r>
              <a:rPr lang="en-US" i="1" baseline="-25000" dirty="0" smtClean="0"/>
              <a:t>i</a:t>
            </a:r>
            <a:r>
              <a:rPr lang="en-US" baseline="-25000" dirty="0" smtClean="0"/>
              <a:t>−1</a:t>
            </a:r>
            <a:r>
              <a:rPr lang="en-US" dirty="0" smtClean="0"/>
              <a:t> = 1, the multiplicand times 2</a:t>
            </a:r>
            <a:r>
              <a:rPr lang="en-US" i="1" baseline="30000" dirty="0" smtClean="0"/>
              <a:t>i</a:t>
            </a:r>
            <a:r>
              <a:rPr lang="en-US" dirty="0" smtClean="0"/>
              <a:t> is added to </a:t>
            </a:r>
            <a:r>
              <a:rPr lang="en-US" i="1" dirty="0" smtClean="0"/>
              <a:t>P</a:t>
            </a:r>
            <a:r>
              <a:rPr lang="en-US" dirty="0" smtClean="0"/>
              <a:t>; and where </a:t>
            </a:r>
            <a:r>
              <a:rPr lang="en-US" i="1" dirty="0" err="1" smtClean="0"/>
              <a:t>y</a:t>
            </a:r>
            <a:r>
              <a:rPr lang="en-US" baseline="-25000" dirty="0" err="1" smtClean="0"/>
              <a:t>i</a:t>
            </a:r>
            <a:r>
              <a:rPr lang="en-US" dirty="0" smtClean="0"/>
              <a:t> = 1 and </a:t>
            </a:r>
            <a:r>
              <a:rPr lang="en-US" i="1" dirty="0" smtClean="0"/>
              <a:t>y</a:t>
            </a:r>
            <a:r>
              <a:rPr lang="en-US" baseline="-25000" dirty="0" smtClean="0"/>
              <a:t>i−1</a:t>
            </a:r>
            <a:r>
              <a:rPr lang="en-US" dirty="0" smtClean="0"/>
              <a:t> = 0, the multiplicand times 2</a:t>
            </a:r>
            <a:r>
              <a:rPr lang="en-US" i="1" baseline="30000" dirty="0" smtClean="0"/>
              <a:t>i</a:t>
            </a:r>
            <a:r>
              <a:rPr lang="en-US" dirty="0" smtClean="0"/>
              <a:t> is subtracted from </a:t>
            </a:r>
            <a:r>
              <a:rPr lang="en-US" i="1" dirty="0" smtClean="0"/>
              <a:t>P</a:t>
            </a:r>
            <a:r>
              <a:rPr lang="en-US" dirty="0" smtClean="0"/>
              <a:t>. </a:t>
            </a:r>
          </a:p>
          <a:p>
            <a:r>
              <a:rPr lang="en-US" dirty="0" smtClean="0"/>
              <a:t>The final value of </a:t>
            </a:r>
            <a:r>
              <a:rPr lang="en-US" i="1" dirty="0" smtClean="0"/>
              <a:t>P</a:t>
            </a:r>
            <a:r>
              <a:rPr lang="en-US" dirty="0" smtClean="0"/>
              <a:t> is the signed product.</a:t>
            </a:r>
          </a:p>
          <a:p>
            <a:r>
              <a:rPr lang="en-US" dirty="0" smtClean="0"/>
              <a:t>The representations of the multiplicand and product are not specified; typically, these are both also in two's complement representation, like the multiplier, but any number system that supports addition and subtraction will work as well.</a:t>
            </a:r>
          </a:p>
          <a:p>
            <a:endParaRPr lang="en-US" dirty="0" smtClean="0"/>
          </a:p>
          <a:p>
            <a:endParaRPr lang="en-US" dirty="0"/>
          </a:p>
        </p:txBody>
      </p:sp>
    </p:spTree>
    <p:extLst>
      <p:ext uri="{BB962C8B-B14F-4D97-AF65-F5344CB8AC3E}">
        <p14:creationId xmlns:p14="http://schemas.microsoft.com/office/powerpoint/2010/main" val="261589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As stated here, the order of the steps is not determined. </a:t>
            </a:r>
          </a:p>
          <a:p>
            <a:r>
              <a:rPr lang="en-US" dirty="0" smtClean="0"/>
              <a:t>Typically, it proceeds from LSB to MSB, starting at </a:t>
            </a:r>
            <a:r>
              <a:rPr lang="en-US" i="1" dirty="0" smtClean="0"/>
              <a:t>i</a:t>
            </a:r>
            <a:r>
              <a:rPr lang="en-US" dirty="0" smtClean="0"/>
              <a:t> = 0; the multiplication by 2</a:t>
            </a:r>
            <a:r>
              <a:rPr lang="en-US" i="1" baseline="30000" dirty="0" smtClean="0"/>
              <a:t>i</a:t>
            </a:r>
            <a:r>
              <a:rPr lang="en-US" dirty="0" smtClean="0"/>
              <a:t> is then typically replaced by incremental shifting of the </a:t>
            </a:r>
            <a:r>
              <a:rPr lang="en-US" i="1" dirty="0" smtClean="0"/>
              <a:t>P</a:t>
            </a:r>
            <a:r>
              <a:rPr lang="en-US" dirty="0" smtClean="0"/>
              <a:t> accumulator to the right between steps; low bits can be shifted out, and subsequent additions and subtractions can then be done just on the highest </a:t>
            </a:r>
            <a:r>
              <a:rPr lang="en-US" i="1" dirty="0" smtClean="0"/>
              <a:t>N</a:t>
            </a:r>
            <a:r>
              <a:rPr lang="en-US" dirty="0" smtClean="0"/>
              <a:t> bits of </a:t>
            </a:r>
            <a:r>
              <a:rPr lang="en-US" i="1" dirty="0" smtClean="0"/>
              <a:t>P</a:t>
            </a:r>
            <a:r>
              <a:rPr lang="en-US" dirty="0" smtClean="0"/>
              <a:t>.</a:t>
            </a:r>
            <a:r>
              <a:rPr lang="en-US" baseline="30000" dirty="0" smtClean="0"/>
              <a:t>[2]</a:t>
            </a:r>
            <a:r>
              <a:rPr lang="en-US" dirty="0" smtClean="0"/>
              <a:t> </a:t>
            </a:r>
          </a:p>
          <a:p>
            <a:endParaRPr lang="en-US" dirty="0"/>
          </a:p>
        </p:txBody>
      </p:sp>
    </p:spTree>
    <p:extLst>
      <p:ext uri="{BB962C8B-B14F-4D97-AF65-F5344CB8AC3E}">
        <p14:creationId xmlns:p14="http://schemas.microsoft.com/office/powerpoint/2010/main" val="313202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2082" name="Picture 3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2296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46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92500" lnSpcReduction="20000"/>
          </a:bodyPr>
          <a:lstStyle/>
          <a:p>
            <a:r>
              <a:rPr lang="en-IN" dirty="0"/>
              <a:t>Booth's algorithm can be implemented by repeatedly adding (with ordinary unsigned binary addition) one of two predetermined values </a:t>
            </a:r>
            <a:r>
              <a:rPr lang="en-IN" i="1" dirty="0"/>
              <a:t>A</a:t>
            </a:r>
            <a:r>
              <a:rPr lang="en-IN" dirty="0"/>
              <a:t> and </a:t>
            </a:r>
            <a:r>
              <a:rPr lang="en-IN" i="1" dirty="0"/>
              <a:t>S</a:t>
            </a:r>
            <a:r>
              <a:rPr lang="en-IN" dirty="0"/>
              <a:t> to a product </a:t>
            </a:r>
            <a:r>
              <a:rPr lang="en-IN" i="1" dirty="0"/>
              <a:t>P</a:t>
            </a:r>
            <a:r>
              <a:rPr lang="en-IN" dirty="0"/>
              <a:t>, then performing a rightward arithmetic shift on </a:t>
            </a:r>
            <a:r>
              <a:rPr lang="en-IN" i="1" dirty="0"/>
              <a:t>P</a:t>
            </a:r>
            <a:r>
              <a:rPr lang="en-IN" dirty="0"/>
              <a:t>. </a:t>
            </a:r>
            <a:endParaRPr lang="en-IN" dirty="0" smtClean="0"/>
          </a:p>
          <a:p>
            <a:r>
              <a:rPr lang="en-IN" dirty="0" smtClean="0"/>
              <a:t>Let</a:t>
            </a:r>
            <a:r>
              <a:rPr lang="en-IN" dirty="0"/>
              <a:t> </a:t>
            </a:r>
            <a:r>
              <a:rPr lang="en-IN" b="1" dirty="0"/>
              <a:t>m</a:t>
            </a:r>
            <a:r>
              <a:rPr lang="en-IN" dirty="0"/>
              <a:t> and </a:t>
            </a:r>
            <a:r>
              <a:rPr lang="en-IN" b="1" dirty="0"/>
              <a:t>r</a:t>
            </a:r>
            <a:r>
              <a:rPr lang="en-IN" dirty="0"/>
              <a:t> be the multiplicand and multiplier, respectively; and let </a:t>
            </a:r>
            <a:r>
              <a:rPr lang="en-IN" i="1" dirty="0"/>
              <a:t>x</a:t>
            </a:r>
            <a:r>
              <a:rPr lang="en-IN" dirty="0"/>
              <a:t> and </a:t>
            </a:r>
            <a:r>
              <a:rPr lang="en-IN" i="1" dirty="0"/>
              <a:t>y</a:t>
            </a:r>
            <a:r>
              <a:rPr lang="en-IN" dirty="0"/>
              <a:t> represent the number of bits in </a:t>
            </a:r>
            <a:r>
              <a:rPr lang="en-IN" b="1" dirty="0"/>
              <a:t>m</a:t>
            </a:r>
            <a:r>
              <a:rPr lang="en-IN" dirty="0"/>
              <a:t> and </a:t>
            </a:r>
            <a:r>
              <a:rPr lang="en-IN" b="1" dirty="0"/>
              <a:t>r</a:t>
            </a:r>
            <a:r>
              <a:rPr lang="en-IN" dirty="0"/>
              <a:t>.</a:t>
            </a:r>
            <a:endParaRPr lang="en-US" dirty="0"/>
          </a:p>
          <a:p>
            <a:pPr lvl="0"/>
            <a:r>
              <a:rPr lang="en-IN" dirty="0"/>
              <a:t>Determine the values of </a:t>
            </a:r>
            <a:r>
              <a:rPr lang="en-IN" i="1" dirty="0"/>
              <a:t>A</a:t>
            </a:r>
            <a:r>
              <a:rPr lang="en-IN" dirty="0"/>
              <a:t> and </a:t>
            </a:r>
            <a:r>
              <a:rPr lang="en-IN" i="1" dirty="0"/>
              <a:t>S</a:t>
            </a:r>
            <a:r>
              <a:rPr lang="en-IN" dirty="0"/>
              <a:t>, and the initial value of </a:t>
            </a:r>
            <a:r>
              <a:rPr lang="en-IN" i="1" dirty="0"/>
              <a:t>P</a:t>
            </a:r>
            <a:r>
              <a:rPr lang="en-IN" dirty="0"/>
              <a:t>. All of these numbers should have a length equal to (</a:t>
            </a:r>
            <a:r>
              <a:rPr lang="en-IN" i="1" dirty="0"/>
              <a:t>x</a:t>
            </a:r>
            <a:r>
              <a:rPr lang="en-IN" dirty="0"/>
              <a:t> + </a:t>
            </a:r>
            <a:r>
              <a:rPr lang="en-IN" i="1" dirty="0"/>
              <a:t>y</a:t>
            </a:r>
            <a:r>
              <a:rPr lang="en-IN" dirty="0"/>
              <a:t> + 1).</a:t>
            </a:r>
            <a:endParaRPr lang="en-US" dirty="0"/>
          </a:p>
          <a:p>
            <a:endParaRPr lang="en-US" dirty="0"/>
          </a:p>
        </p:txBody>
      </p:sp>
    </p:spTree>
    <p:extLst>
      <p:ext uri="{BB962C8B-B14F-4D97-AF65-F5344CB8AC3E}">
        <p14:creationId xmlns:p14="http://schemas.microsoft.com/office/powerpoint/2010/main" val="28668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lvl="1"/>
            <a:r>
              <a:rPr lang="en-IN" dirty="0"/>
              <a:t>A: Fill the most significant (leftmost) bits with the value of </a:t>
            </a:r>
            <a:r>
              <a:rPr lang="en-IN" b="1" dirty="0"/>
              <a:t>m</a:t>
            </a:r>
            <a:r>
              <a:rPr lang="en-IN" dirty="0"/>
              <a:t>. Fill the remaining (</a:t>
            </a:r>
            <a:r>
              <a:rPr lang="en-IN" i="1" dirty="0"/>
              <a:t>y</a:t>
            </a:r>
            <a:r>
              <a:rPr lang="en-IN" dirty="0"/>
              <a:t> + 1) bits with zeros.</a:t>
            </a:r>
            <a:endParaRPr lang="en-US" sz="2400" dirty="0"/>
          </a:p>
          <a:p>
            <a:pPr lvl="1"/>
            <a:r>
              <a:rPr lang="en-IN" dirty="0"/>
              <a:t>S: Fill the most significant bits with the value of (−</a:t>
            </a:r>
            <a:r>
              <a:rPr lang="en-IN" b="1" dirty="0"/>
              <a:t>m</a:t>
            </a:r>
            <a:r>
              <a:rPr lang="en-IN" dirty="0"/>
              <a:t>) in two's complement notation. Fill the remaining (</a:t>
            </a:r>
            <a:r>
              <a:rPr lang="en-IN" i="1" dirty="0"/>
              <a:t>y</a:t>
            </a:r>
            <a:r>
              <a:rPr lang="en-IN" dirty="0"/>
              <a:t> + 1) bits with zeros.</a:t>
            </a:r>
            <a:endParaRPr lang="en-US" sz="2400" dirty="0"/>
          </a:p>
          <a:p>
            <a:pPr lvl="1"/>
            <a:r>
              <a:rPr lang="en-IN" dirty="0"/>
              <a:t>P: Fill the most significant </a:t>
            </a:r>
            <a:r>
              <a:rPr lang="en-IN" i="1" dirty="0"/>
              <a:t>x</a:t>
            </a:r>
            <a:r>
              <a:rPr lang="en-IN" dirty="0"/>
              <a:t> bits with zeros. To the right of this, append the value of </a:t>
            </a:r>
            <a:r>
              <a:rPr lang="en-IN" b="1" dirty="0"/>
              <a:t>r</a:t>
            </a:r>
            <a:r>
              <a:rPr lang="en-IN" dirty="0"/>
              <a:t>. Fill the least significant (rightmost) bit with a zero.</a:t>
            </a:r>
            <a:endParaRPr lang="en-US" sz="2400" dirty="0"/>
          </a:p>
          <a:p>
            <a:pPr lvl="0"/>
            <a:r>
              <a:rPr lang="en-IN" dirty="0"/>
              <a:t>Determine the two least significant (rightmost) bits of </a:t>
            </a:r>
            <a:r>
              <a:rPr lang="en-IN" i="1" dirty="0"/>
              <a:t>P</a:t>
            </a:r>
            <a:r>
              <a:rPr lang="en-IN" dirty="0"/>
              <a:t>.</a:t>
            </a:r>
            <a:endParaRPr lang="en-US" sz="2800" dirty="0"/>
          </a:p>
          <a:p>
            <a:pPr lvl="1"/>
            <a:r>
              <a:rPr lang="en-IN" dirty="0"/>
              <a:t>If they are 01, find the value of </a:t>
            </a:r>
            <a:r>
              <a:rPr lang="en-IN" i="1" dirty="0"/>
              <a:t>P</a:t>
            </a:r>
            <a:r>
              <a:rPr lang="en-IN" dirty="0"/>
              <a:t> + </a:t>
            </a:r>
            <a:r>
              <a:rPr lang="en-IN" i="1" dirty="0"/>
              <a:t>A</a:t>
            </a:r>
            <a:r>
              <a:rPr lang="en-IN" dirty="0"/>
              <a:t>. Ignore any overflow.</a:t>
            </a:r>
            <a:endParaRPr lang="en-US" sz="2400" dirty="0"/>
          </a:p>
          <a:p>
            <a:pPr lvl="1"/>
            <a:r>
              <a:rPr lang="en-IN" dirty="0"/>
              <a:t>If they are 10, find the value of </a:t>
            </a:r>
            <a:r>
              <a:rPr lang="en-IN" i="1" dirty="0"/>
              <a:t>P</a:t>
            </a:r>
            <a:r>
              <a:rPr lang="en-IN" dirty="0"/>
              <a:t> + </a:t>
            </a:r>
            <a:r>
              <a:rPr lang="en-IN" i="1" dirty="0"/>
              <a:t>S</a:t>
            </a:r>
            <a:r>
              <a:rPr lang="en-IN" dirty="0"/>
              <a:t>. Ignore any overflow.</a:t>
            </a:r>
            <a:endParaRPr lang="en-US" sz="2400" dirty="0"/>
          </a:p>
          <a:p>
            <a:pPr lvl="1"/>
            <a:r>
              <a:rPr lang="en-IN" dirty="0"/>
              <a:t>If they are 00, do nothing. Use </a:t>
            </a:r>
            <a:r>
              <a:rPr lang="en-IN" i="1" dirty="0"/>
              <a:t>P</a:t>
            </a:r>
            <a:r>
              <a:rPr lang="en-IN" dirty="0"/>
              <a:t> directly in the next step.</a:t>
            </a:r>
            <a:endParaRPr lang="en-US" sz="2400" dirty="0"/>
          </a:p>
          <a:p>
            <a:pPr lvl="1"/>
            <a:r>
              <a:rPr lang="en-IN" dirty="0"/>
              <a:t>If they are 11, do nothing. Use </a:t>
            </a:r>
            <a:r>
              <a:rPr lang="en-IN" i="1" dirty="0"/>
              <a:t>P</a:t>
            </a:r>
            <a:r>
              <a:rPr lang="en-IN" dirty="0"/>
              <a:t> directly in the next step</a:t>
            </a:r>
            <a:r>
              <a:rPr lang="en-IN" dirty="0" smtClean="0"/>
              <a:t>.</a:t>
            </a:r>
          </a:p>
          <a:p>
            <a:pPr lvl="1"/>
            <a:endParaRPr lang="en-IN" sz="2400" dirty="0"/>
          </a:p>
          <a:p>
            <a:pPr lvl="1"/>
            <a:endParaRPr lang="en-IN" sz="2400" dirty="0" smtClean="0"/>
          </a:p>
          <a:p>
            <a:pPr lvl="1"/>
            <a:endParaRPr lang="en-IN" sz="2400" dirty="0"/>
          </a:p>
          <a:p>
            <a:pPr lvl="1"/>
            <a:endParaRPr lang="en-IN" sz="2400" dirty="0" smtClean="0"/>
          </a:p>
          <a:p>
            <a:endParaRPr lang="en-US" dirty="0"/>
          </a:p>
        </p:txBody>
      </p:sp>
    </p:spTree>
    <p:extLst>
      <p:ext uri="{BB962C8B-B14F-4D97-AF65-F5344CB8AC3E}">
        <p14:creationId xmlns:p14="http://schemas.microsoft.com/office/powerpoint/2010/main" val="51068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668963"/>
          </a:xfrm>
        </p:spPr>
        <p:txBody>
          <a:bodyPr/>
          <a:lstStyle/>
          <a:p>
            <a:pPr lvl="1"/>
            <a:endParaRPr lang="en-US" sz="2400" dirty="0" smtClean="0"/>
          </a:p>
          <a:p>
            <a:pPr lvl="0"/>
            <a:r>
              <a:rPr lang="en-IN" dirty="0" smtClean="0"/>
              <a:t>Arithmetically shift the value obtained in the 2nd step by a single place to the right. Let </a:t>
            </a:r>
            <a:r>
              <a:rPr lang="en-IN" i="1" dirty="0" smtClean="0"/>
              <a:t>P</a:t>
            </a:r>
            <a:r>
              <a:rPr lang="en-IN" dirty="0" smtClean="0"/>
              <a:t> now equal this new value.</a:t>
            </a:r>
            <a:endParaRPr lang="en-US" sz="2800" dirty="0" smtClean="0"/>
          </a:p>
          <a:p>
            <a:pPr lvl="0"/>
            <a:r>
              <a:rPr lang="en-IN" dirty="0" smtClean="0"/>
              <a:t>Repeat steps 2 and 3 until they have been done </a:t>
            </a:r>
            <a:r>
              <a:rPr lang="en-IN" i="1" dirty="0" smtClean="0"/>
              <a:t>y</a:t>
            </a:r>
            <a:r>
              <a:rPr lang="en-IN" dirty="0" smtClean="0"/>
              <a:t> times.</a:t>
            </a:r>
            <a:endParaRPr lang="en-US" sz="2800" dirty="0" smtClean="0"/>
          </a:p>
          <a:p>
            <a:pPr lvl="0"/>
            <a:r>
              <a:rPr lang="en-IN" dirty="0" smtClean="0"/>
              <a:t>Drop the least significant (rightmost) bit from </a:t>
            </a:r>
            <a:r>
              <a:rPr lang="en-IN" i="1" dirty="0" smtClean="0"/>
              <a:t>P</a:t>
            </a:r>
            <a:r>
              <a:rPr lang="en-IN" dirty="0" smtClean="0"/>
              <a:t>. This is the product of </a:t>
            </a:r>
            <a:r>
              <a:rPr lang="en-IN" b="1" dirty="0" smtClean="0"/>
              <a:t>m</a:t>
            </a:r>
            <a:r>
              <a:rPr lang="en-IN" dirty="0" smtClean="0"/>
              <a:t> and </a:t>
            </a:r>
            <a:r>
              <a:rPr lang="en-IN" b="1" dirty="0" smtClean="0"/>
              <a:t>r</a:t>
            </a:r>
            <a:r>
              <a:rPr lang="en-IN" dirty="0" smtClean="0"/>
              <a:t>.[3]</a:t>
            </a:r>
            <a:endParaRPr lang="en-US" sz="2800" dirty="0" smtClean="0"/>
          </a:p>
          <a:p>
            <a:endParaRPr lang="en-US" dirty="0"/>
          </a:p>
        </p:txBody>
      </p:sp>
    </p:spTree>
    <p:extLst>
      <p:ext uri="{BB962C8B-B14F-4D97-AF65-F5344CB8AC3E}">
        <p14:creationId xmlns:p14="http://schemas.microsoft.com/office/powerpoint/2010/main" val="161496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 BOOTH RADIX 4</a:t>
            </a:r>
            <a:endParaRPr lang="en-US" dirty="0"/>
          </a:p>
        </p:txBody>
      </p:sp>
      <p:pic>
        <p:nvPicPr>
          <p:cNvPr id="4" name="Content Placeholder 3"/>
          <p:cNvPicPr>
            <a:picLocks noGrp="1"/>
          </p:cNvPicPr>
          <p:nvPr>
            <p:ph idx="1"/>
          </p:nvPr>
        </p:nvPicPr>
        <p:blipFill>
          <a:blip r:embed="rId2"/>
          <a:stretch>
            <a:fillRect/>
          </a:stretch>
        </p:blipFill>
        <p:spPr>
          <a:xfrm>
            <a:off x="1447800" y="1524000"/>
            <a:ext cx="6248400" cy="4267200"/>
          </a:xfrm>
          <a:prstGeom prst="rect">
            <a:avLst/>
          </a:prstGeom>
        </p:spPr>
      </p:pic>
    </p:spTree>
    <p:extLst>
      <p:ext uri="{BB962C8B-B14F-4D97-AF65-F5344CB8AC3E}">
        <p14:creationId xmlns:p14="http://schemas.microsoft.com/office/powerpoint/2010/main" val="413168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8782903"/>
              </p:ext>
            </p:extLst>
          </p:nvPr>
        </p:nvGraphicFramePr>
        <p:xfrm>
          <a:off x="990600" y="1600200"/>
          <a:ext cx="7086600" cy="4419600"/>
        </p:xfrm>
        <a:graphic>
          <a:graphicData uri="http://schemas.openxmlformats.org/drawingml/2006/table">
            <a:tbl>
              <a:tblPr firstRow="1" firstCol="1" bandRow="1">
                <a:tableStyleId>{5C22544A-7EE6-4342-B048-85BDC9FD1C3A}</a:tableStyleId>
              </a:tblPr>
              <a:tblGrid>
                <a:gridCol w="2362200"/>
                <a:gridCol w="2362200"/>
                <a:gridCol w="2362200"/>
              </a:tblGrid>
              <a:tr h="609599">
                <a:tc>
                  <a:txBody>
                    <a:bodyPr/>
                    <a:lstStyle/>
                    <a:p>
                      <a:pPr marL="0" marR="0" algn="just">
                        <a:lnSpc>
                          <a:spcPct val="115000"/>
                        </a:lnSpc>
                        <a:spcBef>
                          <a:spcPts val="0"/>
                        </a:spcBef>
                        <a:spcAft>
                          <a:spcPts val="0"/>
                        </a:spcAft>
                      </a:pPr>
                      <a:r>
                        <a:rPr lang="en-IN" sz="1200">
                          <a:effectLst/>
                        </a:rPr>
                        <a:t>Logic Utilization</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dirty="0">
                          <a:effectLst/>
                        </a:rPr>
                        <a:t>Array Multiplier</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Radix 4</a:t>
                      </a:r>
                      <a:endParaRPr lang="en-US" sz="1100">
                        <a:effectLst/>
                        <a:latin typeface="Calibri"/>
                        <a:ea typeface="Calibri"/>
                        <a:cs typeface="Times New Roman"/>
                      </a:endParaRPr>
                    </a:p>
                  </a:txBody>
                  <a:tcPr marL="68580" marR="68580" marT="0" marB="0"/>
                </a:tc>
              </a:tr>
              <a:tr h="609599">
                <a:tc>
                  <a:txBody>
                    <a:bodyPr/>
                    <a:lstStyle/>
                    <a:p>
                      <a:pPr marL="0" marR="0" algn="just">
                        <a:lnSpc>
                          <a:spcPct val="115000"/>
                        </a:lnSpc>
                        <a:spcBef>
                          <a:spcPts val="0"/>
                        </a:spcBef>
                        <a:spcAft>
                          <a:spcPts val="0"/>
                        </a:spcAft>
                      </a:pPr>
                      <a:r>
                        <a:rPr lang="en-IN" sz="1200">
                          <a:effectLst/>
                        </a:rPr>
                        <a:t>Number of slices</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483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102</a:t>
                      </a:r>
                      <a:endParaRPr lang="en-US" sz="1100">
                        <a:effectLst/>
                        <a:latin typeface="Calibri"/>
                        <a:ea typeface="Calibri"/>
                        <a:cs typeface="Times New Roman"/>
                      </a:endParaRPr>
                    </a:p>
                  </a:txBody>
                  <a:tcPr marL="68580" marR="68580" marT="0" marB="0"/>
                </a:tc>
              </a:tr>
              <a:tr h="609599">
                <a:tc>
                  <a:txBody>
                    <a:bodyPr/>
                    <a:lstStyle/>
                    <a:p>
                      <a:pPr marL="0" marR="0" algn="just">
                        <a:lnSpc>
                          <a:spcPct val="115000"/>
                        </a:lnSpc>
                        <a:spcBef>
                          <a:spcPts val="0"/>
                        </a:spcBef>
                        <a:spcAft>
                          <a:spcPts val="0"/>
                        </a:spcAft>
                      </a:pPr>
                      <a:r>
                        <a:rPr lang="en-IN" sz="1200">
                          <a:effectLst/>
                        </a:rPr>
                        <a:t>Number of LUT’s</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483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102</a:t>
                      </a:r>
                      <a:endParaRPr lang="en-US" sz="1100">
                        <a:effectLst/>
                        <a:latin typeface="Calibri"/>
                        <a:ea typeface="Calibri"/>
                        <a:cs typeface="Times New Roman"/>
                      </a:endParaRPr>
                    </a:p>
                  </a:txBody>
                  <a:tcPr marL="68580" marR="68580" marT="0" marB="0"/>
                </a:tc>
              </a:tr>
              <a:tr h="609599">
                <a:tc>
                  <a:txBody>
                    <a:bodyPr/>
                    <a:lstStyle/>
                    <a:p>
                      <a:pPr marL="0" marR="0" algn="just">
                        <a:lnSpc>
                          <a:spcPct val="115000"/>
                        </a:lnSpc>
                        <a:spcBef>
                          <a:spcPts val="0"/>
                        </a:spcBef>
                        <a:spcAft>
                          <a:spcPts val="0"/>
                        </a:spcAft>
                      </a:pPr>
                      <a:r>
                        <a:rPr lang="en-IN" sz="1200">
                          <a:effectLst/>
                        </a:rPr>
                        <a:t>Number of bonded IOB’s</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66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66</a:t>
                      </a:r>
                      <a:endParaRPr lang="en-US" sz="1100">
                        <a:effectLst/>
                        <a:latin typeface="Calibri"/>
                        <a:ea typeface="Calibri"/>
                        <a:cs typeface="Times New Roman"/>
                      </a:endParaRPr>
                    </a:p>
                  </a:txBody>
                  <a:tcPr marL="68580" marR="68580" marT="0" marB="0"/>
                </a:tc>
              </a:tr>
              <a:tr h="609599">
                <a:tc>
                  <a:txBody>
                    <a:bodyPr/>
                    <a:lstStyle/>
                    <a:p>
                      <a:pPr marL="0" marR="0" algn="just">
                        <a:lnSpc>
                          <a:spcPct val="115000"/>
                        </a:lnSpc>
                        <a:spcBef>
                          <a:spcPts val="0"/>
                        </a:spcBef>
                        <a:spcAft>
                          <a:spcPts val="0"/>
                        </a:spcAft>
                      </a:pPr>
                      <a:r>
                        <a:rPr lang="en-IN" sz="1200">
                          <a:effectLst/>
                        </a:rPr>
                        <a:t>Utilization (%)</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0.91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0.19</a:t>
                      </a:r>
                      <a:endParaRPr lang="en-US" sz="1100">
                        <a:effectLst/>
                        <a:latin typeface="Calibri"/>
                        <a:ea typeface="Calibri"/>
                        <a:cs typeface="Times New Roman"/>
                      </a:endParaRPr>
                    </a:p>
                  </a:txBody>
                  <a:tcPr marL="68580" marR="68580" marT="0" marB="0"/>
                </a:tc>
              </a:tr>
              <a:tr h="609599">
                <a:tc>
                  <a:txBody>
                    <a:bodyPr/>
                    <a:lstStyle/>
                    <a:p>
                      <a:pPr marL="0" marR="0" algn="just">
                        <a:lnSpc>
                          <a:spcPct val="115000"/>
                        </a:lnSpc>
                        <a:spcBef>
                          <a:spcPts val="0"/>
                        </a:spcBef>
                        <a:spcAft>
                          <a:spcPts val="0"/>
                        </a:spcAft>
                      </a:pPr>
                      <a:r>
                        <a:rPr lang="en-IN" sz="1200">
                          <a:effectLst/>
                        </a:rPr>
                        <a:t>On Chip Power [Watt]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44.861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28.817</a:t>
                      </a:r>
                      <a:endParaRPr lang="en-US" sz="1100">
                        <a:effectLst/>
                        <a:latin typeface="Calibri"/>
                        <a:ea typeface="Calibri"/>
                        <a:cs typeface="Times New Roman"/>
                      </a:endParaRPr>
                    </a:p>
                  </a:txBody>
                  <a:tcPr marL="68580" marR="68580" marT="0" marB="0"/>
                </a:tc>
              </a:tr>
              <a:tr h="762006">
                <a:tc>
                  <a:txBody>
                    <a:bodyPr/>
                    <a:lstStyle/>
                    <a:p>
                      <a:pPr marL="0" marR="0" algn="just">
                        <a:lnSpc>
                          <a:spcPct val="115000"/>
                        </a:lnSpc>
                        <a:spcBef>
                          <a:spcPts val="0"/>
                        </a:spcBef>
                        <a:spcAft>
                          <a:spcPts val="0"/>
                        </a:spcAft>
                      </a:pPr>
                      <a:r>
                        <a:rPr lang="en-IN" sz="1200">
                          <a:effectLst/>
                        </a:rPr>
                        <a:t>Junction Temperature [</a:t>
                      </a:r>
                      <a:r>
                        <a:rPr lang="en-IN" sz="1200" baseline="30000">
                          <a:effectLst/>
                        </a:rPr>
                        <a:t>0</a:t>
                      </a:r>
                      <a:r>
                        <a:rPr lang="en-IN" sz="1200">
                          <a:effectLst/>
                        </a:rPr>
                        <a:t>C]</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a:effectLst/>
                        </a:rPr>
                        <a:t>125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IN" sz="1200" dirty="0">
                          <a:effectLst/>
                        </a:rPr>
                        <a:t>125</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7733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a:t>
            </a:r>
            <a:endParaRPr lang="en-US" dirty="0"/>
          </a:p>
        </p:txBody>
      </p:sp>
      <p:sp>
        <p:nvSpPr>
          <p:cNvPr id="5" name="Content Placeholder 4"/>
          <p:cNvSpPr>
            <a:spLocks noGrp="1"/>
          </p:cNvSpPr>
          <p:nvPr>
            <p:ph idx="1"/>
          </p:nvPr>
        </p:nvSpPr>
        <p:spPr/>
        <p:txBody>
          <a:bodyPr>
            <a:normAutofit/>
          </a:bodyPr>
          <a:lstStyle/>
          <a:p>
            <a:r>
              <a:rPr lang="en-IN" dirty="0"/>
              <a:t> With recent rapid increase in growing, more and more sophisticated signal processing systems are being implemented on a VLSI chip. These signal processing applications not only demand great computation capacity but also consume considerable amounts of energy. </a:t>
            </a:r>
            <a:endParaRPr lang="en-US" dirty="0"/>
          </a:p>
        </p:txBody>
      </p:sp>
    </p:spTree>
    <p:extLst>
      <p:ext uri="{BB962C8B-B14F-4D97-AF65-F5344CB8AC3E}">
        <p14:creationId xmlns:p14="http://schemas.microsoft.com/office/powerpoint/2010/main" val="73217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r>
              <a:rPr lang="en-US" dirty="0" smtClean="0"/>
              <a:t>For </a:t>
            </a:r>
            <a:r>
              <a:rPr lang="en-US" dirty="0"/>
              <a:t>centuries, mathematical functions were realized mechanically allowing operations like multiplication to be accomplished in a few seconds. </a:t>
            </a:r>
            <a:endParaRPr lang="en-US" dirty="0" smtClean="0"/>
          </a:p>
          <a:p>
            <a:r>
              <a:rPr lang="en-US" dirty="0" smtClean="0"/>
              <a:t>In </a:t>
            </a:r>
            <a:r>
              <a:rPr lang="en-US" dirty="0"/>
              <a:t>the twentieth century, computing equipment evolved into electromechanical systems capable of performing multiple multiplications per second and finally, by the 1950s, into totally electronic machines executing thousands of arithmetic operations per second.</a:t>
            </a:r>
          </a:p>
          <a:p>
            <a:endParaRPr lang="en-US" dirty="0"/>
          </a:p>
        </p:txBody>
      </p:sp>
    </p:spTree>
    <p:extLst>
      <p:ext uri="{BB962C8B-B14F-4D97-AF65-F5344CB8AC3E}">
        <p14:creationId xmlns:p14="http://schemas.microsoft.com/office/powerpoint/2010/main" val="2163006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IN" dirty="0" smtClean="0"/>
              <a:t>While performance and area remain to be two major design goals, power consumption has become a critical concern in today’s VLSI system design</a:t>
            </a:r>
          </a:p>
          <a:p>
            <a:r>
              <a:rPr lang="en-IN" dirty="0" smtClean="0"/>
              <a:t> Multiplication is a fundamental operation in most arithmetic computing systems. Multipliers have large area, long latency and consume considerable power. </a:t>
            </a:r>
          </a:p>
          <a:p>
            <a:r>
              <a:rPr lang="en-IN" dirty="0" smtClean="0"/>
              <a:t>So booth’s algorithm technique is used in binary multiplier which is an integral part of the arithmetic logic unit (ALU) </a:t>
            </a:r>
            <a:endParaRPr lang="en-US" dirty="0" smtClean="0"/>
          </a:p>
          <a:p>
            <a:endParaRPr lang="en-US" dirty="0"/>
          </a:p>
        </p:txBody>
      </p:sp>
    </p:spTree>
    <p:extLst>
      <p:ext uri="{BB962C8B-B14F-4D97-AF65-F5344CB8AC3E}">
        <p14:creationId xmlns:p14="http://schemas.microsoft.com/office/powerpoint/2010/main" val="188060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IFICATION OF MULTIPLIERS&#10;11 Sri Venkateswara Engineering College&#10; "/>
          <p:cNvPicPr>
            <a:picLocks noGrp="1"/>
          </p:cNvPicPr>
          <p:nvPr>
            <p:ph idx="1"/>
          </p:nvPr>
        </p:nvPicPr>
        <p:blipFill rotWithShape="1">
          <a:blip r:embed="rId2">
            <a:extLst>
              <a:ext uri="{28A0092B-C50C-407E-A947-70E740481C1C}">
                <a14:useLocalDpi xmlns:a14="http://schemas.microsoft.com/office/drawing/2010/main" val="0"/>
              </a:ext>
            </a:extLst>
          </a:blip>
          <a:srcRect b="9238"/>
          <a:stretch/>
        </p:blipFill>
        <p:spPr bwMode="auto">
          <a:xfrm>
            <a:off x="685800" y="381000"/>
            <a:ext cx="7848600" cy="5943600"/>
          </a:xfrm>
          <a:prstGeom prst="rect">
            <a:avLst/>
          </a:prstGeom>
          <a:ln w="228600" cap="sq" cmpd="thickThin" algn="ctr">
            <a:solidFill>
              <a:srgbClr val="000000"/>
            </a:solidFill>
            <a:prstDash val="solid"/>
            <a:miter lim="800000"/>
            <a:headEnd type="none" w="med" len="med"/>
            <a:tailEnd type="none" w="med" len="med"/>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5098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1"/>
            <a:ext cx="8229600" cy="2209800"/>
          </a:xfrm>
        </p:spPr>
        <p:txBody>
          <a:bodyPr/>
          <a:lstStyle/>
          <a:p>
            <a:r>
              <a:rPr lang="en-US" dirty="0" smtClean="0"/>
              <a:t>Among these multipliers, we will be explaining and comparing  ARRAY MULTIPLIER and BOOTH RADIX4 MULTIPLIER</a:t>
            </a:r>
            <a:endParaRPr lang="en-US" dirty="0"/>
          </a:p>
        </p:txBody>
      </p:sp>
    </p:spTree>
    <p:extLst>
      <p:ext uri="{BB962C8B-B14F-4D97-AF65-F5344CB8AC3E}">
        <p14:creationId xmlns:p14="http://schemas.microsoft.com/office/powerpoint/2010/main" val="401979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MULTIPLIER</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IN" dirty="0"/>
              <a:t>Array multipliers are the most popular kinds of multiplier. </a:t>
            </a:r>
            <a:endParaRPr lang="en-IN" dirty="0" smtClean="0"/>
          </a:p>
          <a:p>
            <a:r>
              <a:rPr lang="en-IN" dirty="0" smtClean="0"/>
              <a:t>Multiplication </a:t>
            </a:r>
            <a:r>
              <a:rPr lang="en-IN" dirty="0"/>
              <a:t>consists of three steps</a:t>
            </a:r>
            <a:r>
              <a:rPr lang="en-IN" dirty="0" smtClean="0"/>
              <a:t>:</a:t>
            </a:r>
          </a:p>
          <a:p>
            <a:pPr marL="0" indent="0">
              <a:buNone/>
            </a:pPr>
            <a:r>
              <a:rPr lang="en-IN" dirty="0" smtClean="0"/>
              <a:t> </a:t>
            </a:r>
            <a:r>
              <a:rPr lang="en-IN" dirty="0"/>
              <a:t>1) generation of partial products</a:t>
            </a:r>
            <a:r>
              <a:rPr lang="en-IN" dirty="0" smtClean="0"/>
              <a:t>,</a:t>
            </a:r>
          </a:p>
          <a:p>
            <a:pPr marL="0" indent="0">
              <a:buNone/>
            </a:pPr>
            <a:r>
              <a:rPr lang="en-IN" dirty="0" smtClean="0"/>
              <a:t> </a:t>
            </a:r>
            <a:r>
              <a:rPr lang="en-IN" dirty="0"/>
              <a:t>2) accumulation of all partial production to get only </a:t>
            </a:r>
            <a:r>
              <a:rPr lang="en-IN" dirty="0" smtClean="0"/>
              <a:t>               two </a:t>
            </a:r>
            <a:r>
              <a:rPr lang="en-IN" dirty="0"/>
              <a:t>rows at the end and last two rows of partial </a:t>
            </a:r>
            <a:r>
              <a:rPr lang="en-IN" dirty="0" smtClean="0"/>
              <a:t>   products </a:t>
            </a:r>
            <a:r>
              <a:rPr lang="en-IN" dirty="0"/>
              <a:t>are added by using a carry propagation </a:t>
            </a:r>
            <a:r>
              <a:rPr lang="en-IN" dirty="0" smtClean="0"/>
              <a:t>  adder.</a:t>
            </a:r>
          </a:p>
          <a:p>
            <a:pPr marL="0" indent="0">
              <a:buNone/>
            </a:pPr>
            <a:r>
              <a:rPr lang="en-IN" dirty="0" smtClean="0"/>
              <a:t> 3</a:t>
            </a:r>
            <a:r>
              <a:rPr lang="en-IN" dirty="0"/>
              <a:t>) Last step is to efficiently add the two rows of partial </a:t>
            </a:r>
            <a:r>
              <a:rPr lang="en-IN" dirty="0" smtClean="0"/>
              <a:t>products </a:t>
            </a:r>
            <a:r>
              <a:rPr lang="en-IN" dirty="0"/>
              <a:t>which can be fastened by using appropriate adder structure (full adder or half adder).</a:t>
            </a:r>
            <a:endParaRPr lang="en-US" dirty="0"/>
          </a:p>
          <a:p>
            <a:endParaRPr lang="en-US" dirty="0"/>
          </a:p>
        </p:txBody>
      </p:sp>
    </p:spTree>
    <p:extLst>
      <p:ext uri="{BB962C8B-B14F-4D97-AF65-F5344CB8AC3E}">
        <p14:creationId xmlns:p14="http://schemas.microsoft.com/office/powerpoint/2010/main" val="425322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Untitled.png"/>
          <p:cNvPicPr>
            <a:picLocks noGrp="1"/>
          </p:cNvPicPr>
          <p:nvPr>
            <p:ph idx="1"/>
          </p:nvPr>
        </p:nvPicPr>
        <p:blipFill>
          <a:blip r:embed="rId2"/>
          <a:srcRect r="7238" b="38763"/>
          <a:stretch>
            <a:fillRect/>
          </a:stretch>
        </p:blipFill>
        <p:spPr>
          <a:xfrm>
            <a:off x="914400" y="1447800"/>
            <a:ext cx="7239000" cy="4953000"/>
          </a:xfrm>
          <a:prstGeom prst="rect">
            <a:avLst/>
          </a:prstGeom>
        </p:spPr>
      </p:pic>
    </p:spTree>
    <p:extLst>
      <p:ext uri="{BB962C8B-B14F-4D97-AF65-F5344CB8AC3E}">
        <p14:creationId xmlns:p14="http://schemas.microsoft.com/office/powerpoint/2010/main" val="365134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r>
              <a:rPr lang="en-IN" dirty="0" smtClean="0"/>
              <a:t> </a:t>
            </a:r>
            <a:r>
              <a:rPr lang="en-IN" dirty="0"/>
              <a:t>Multiplier circuit is based on add and shift algorithm. </a:t>
            </a:r>
            <a:endParaRPr lang="en-IN" dirty="0" smtClean="0"/>
          </a:p>
          <a:p>
            <a:r>
              <a:rPr lang="en-IN" dirty="0" smtClean="0"/>
              <a:t>Each </a:t>
            </a:r>
            <a:r>
              <a:rPr lang="en-IN" dirty="0"/>
              <a:t>partial product is generated by the multiplication of the multiplicand with one multiplier bit</a:t>
            </a:r>
            <a:r>
              <a:rPr lang="en-IN" dirty="0" smtClean="0"/>
              <a:t>.</a:t>
            </a:r>
          </a:p>
          <a:p>
            <a:r>
              <a:rPr lang="en-IN" dirty="0" smtClean="0"/>
              <a:t> </a:t>
            </a:r>
            <a:r>
              <a:rPr lang="en-IN" dirty="0"/>
              <a:t>The partial product are shifted according to their bit orders and then added. </a:t>
            </a:r>
            <a:endParaRPr lang="en-IN" dirty="0" smtClean="0"/>
          </a:p>
          <a:p>
            <a:r>
              <a:rPr lang="en-IN" dirty="0" smtClean="0"/>
              <a:t>The </a:t>
            </a:r>
            <a:r>
              <a:rPr lang="en-IN" dirty="0"/>
              <a:t>addition can be performed with normal carry propagate adder. N-1 adders are required where N is the multiplier length. </a:t>
            </a:r>
            <a:endParaRPr lang="en-US" dirty="0"/>
          </a:p>
          <a:p>
            <a:r>
              <a:rPr lang="en-IN" dirty="0" smtClean="0"/>
              <a:t>If there </a:t>
            </a:r>
            <a:r>
              <a:rPr lang="en-IN" dirty="0"/>
              <a:t>are </a:t>
            </a:r>
            <a:r>
              <a:rPr lang="en-IN" dirty="0" err="1"/>
              <a:t>mn</a:t>
            </a:r>
            <a:r>
              <a:rPr lang="en-IN" dirty="0"/>
              <a:t> summands that are produced in parallel by a set of </a:t>
            </a:r>
            <a:r>
              <a:rPr lang="en-IN" dirty="0" err="1"/>
              <a:t>mn</a:t>
            </a:r>
            <a:r>
              <a:rPr lang="en-IN" dirty="0"/>
              <a:t> AND gates – n x n multiplier requires n(n-2) full adders, n half-adders and n2 AND gates – Worst case delay would be (2n+1)td.</a:t>
            </a:r>
            <a:endParaRPr lang="en-US" dirty="0"/>
          </a:p>
          <a:p>
            <a:endParaRPr lang="en-US" dirty="0"/>
          </a:p>
        </p:txBody>
      </p:sp>
    </p:spTree>
    <p:extLst>
      <p:ext uri="{BB962C8B-B14F-4D97-AF65-F5344CB8AC3E}">
        <p14:creationId xmlns:p14="http://schemas.microsoft.com/office/powerpoint/2010/main" val="11894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09600" y="1066800"/>
            <a:ext cx="7924800" cy="4495800"/>
          </a:xfrm>
          <a:prstGeom prst="rect">
            <a:avLst/>
          </a:prstGeom>
        </p:spPr>
      </p:pic>
    </p:spTree>
    <p:extLst>
      <p:ext uri="{BB962C8B-B14F-4D97-AF65-F5344CB8AC3E}">
        <p14:creationId xmlns:p14="http://schemas.microsoft.com/office/powerpoint/2010/main" val="12210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90600" y="838200"/>
            <a:ext cx="7005638" cy="4572000"/>
          </a:xfrm>
          <a:prstGeom prst="rect">
            <a:avLst/>
          </a:prstGeom>
        </p:spPr>
      </p:pic>
    </p:spTree>
    <p:extLst>
      <p:ext uri="{BB962C8B-B14F-4D97-AF65-F5344CB8AC3E}">
        <p14:creationId xmlns:p14="http://schemas.microsoft.com/office/powerpoint/2010/main" val="356582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505</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ARRAY MULTIPLIER AND BOOTH RADIX4 MULTIPLIER</vt:lpstr>
      <vt:lpstr>INTRODUCTION</vt:lpstr>
      <vt:lpstr>PowerPoint Presentation</vt:lpstr>
      <vt:lpstr>PowerPoint Presentation</vt:lpstr>
      <vt:lpstr>ARRAY MULTIPLIER</vt:lpstr>
      <vt:lpstr>BLOCK DIAGRAM</vt:lpstr>
      <vt:lpstr>ALGORITHM</vt:lpstr>
      <vt:lpstr>PowerPoint Presentation</vt:lpstr>
      <vt:lpstr>PowerPoint Presentation</vt:lpstr>
      <vt:lpstr>BOOTH RADIX4 MULTIPLIER</vt:lpstr>
      <vt:lpstr>PowerPoint Presentation</vt:lpstr>
      <vt:lpstr>PowerPoint Presentation</vt:lpstr>
      <vt:lpstr>BLOCK DIAGRAM</vt:lpstr>
      <vt:lpstr>ALGORITHM</vt:lpstr>
      <vt:lpstr>PowerPoint Presentation</vt:lpstr>
      <vt:lpstr>PowerPoint Presentation</vt:lpstr>
      <vt:lpstr>TABLE FOR BOOTH RADIX 4</vt:lpstr>
      <vt:lpstr>COMPARISON</vt:lpstr>
      <vt:lpstr>APPLICATION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MULTIPLIER AND BOOTH RADIX4 MULTIPLIER</dc:title>
  <dc:creator>Prateti</dc:creator>
  <cp:lastModifiedBy>Prateti</cp:lastModifiedBy>
  <cp:revision>7</cp:revision>
  <dcterms:created xsi:type="dcterms:W3CDTF">2018-04-06T04:45:10Z</dcterms:created>
  <dcterms:modified xsi:type="dcterms:W3CDTF">2018-04-06T05:50:21Z</dcterms:modified>
</cp:coreProperties>
</file>