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2"/>
    <p:sldId id="257" r:id="rId43"/>
    <p:sldId id="258" r:id="rId44"/>
    <p:sldId id="259" r:id="rId45"/>
    <p:sldId id="260" r:id="rId46"/>
    <p:sldId id="261" r:id="rId47"/>
    <p:sldId id="262" r:id="rId48"/>
    <p:sldId id="263" r:id="rId49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  <p:embeddedFont>
      <p:font typeface="Agrandir" charset="1" panose="00000500000000000000"/>
      <p:regular r:id="rId18"/>
    </p:embeddedFont>
    <p:embeddedFont>
      <p:font typeface="Agrandir Bold" charset="1" panose="00000800000000000000"/>
      <p:regular r:id="rId19"/>
    </p:embeddedFont>
    <p:embeddedFont>
      <p:font typeface="Agrandir Italics" charset="1" panose="00000500000000000000"/>
      <p:regular r:id="rId20"/>
    </p:embeddedFont>
    <p:embeddedFont>
      <p:font typeface="Agrandir Bold Italics" charset="1" panose="00000800000000000000"/>
      <p:regular r:id="rId21"/>
    </p:embeddedFont>
    <p:embeddedFont>
      <p:font typeface="Agrandir Thin" charset="1" panose="00000200000000000000"/>
      <p:regular r:id="rId22"/>
    </p:embeddedFont>
    <p:embeddedFont>
      <p:font typeface="Agrandir Thin Italics" charset="1" panose="00000200000000000000"/>
      <p:regular r:id="rId23"/>
    </p:embeddedFont>
    <p:embeddedFont>
      <p:font typeface="Agrandir Medium" charset="1" panose="00000600000000000000"/>
      <p:regular r:id="rId24"/>
    </p:embeddedFont>
    <p:embeddedFont>
      <p:font typeface="Agrandir Medium Italics" charset="1" panose="00000600000000000000"/>
      <p:regular r:id="rId25"/>
    </p:embeddedFont>
    <p:embeddedFont>
      <p:font typeface="Agrandir Ultra-Bold" charset="1" panose="00000A00000000000000"/>
      <p:regular r:id="rId26"/>
    </p:embeddedFont>
    <p:embeddedFont>
      <p:font typeface="Agrandir Ultra-Bold Italics" charset="1" panose="00000A00000000000000"/>
      <p:regular r:id="rId27"/>
    </p:embeddedFont>
    <p:embeddedFont>
      <p:font typeface="Agrandir Heavy" charset="1" panose="00000900000000000000"/>
      <p:regular r:id="rId28"/>
    </p:embeddedFont>
    <p:embeddedFont>
      <p:font typeface="Agrandir Heavy Italics" charset="1" panose="00000900000000000000"/>
      <p:regular r:id="rId29"/>
    </p:embeddedFont>
    <p:embeddedFont>
      <p:font typeface="Open Sauce" charset="1" panose="00000500000000000000"/>
      <p:regular r:id="rId30"/>
    </p:embeddedFont>
    <p:embeddedFont>
      <p:font typeface="Open Sauce Bold" charset="1" panose="00000800000000000000"/>
      <p:regular r:id="rId31"/>
    </p:embeddedFont>
    <p:embeddedFont>
      <p:font typeface="Open Sauce Italics" charset="1" panose="00000500000000000000"/>
      <p:regular r:id="rId32"/>
    </p:embeddedFont>
    <p:embeddedFont>
      <p:font typeface="Open Sauce Bold Italics" charset="1" panose="00000800000000000000"/>
      <p:regular r:id="rId33"/>
    </p:embeddedFont>
    <p:embeddedFont>
      <p:font typeface="Open Sauce Light" charset="1" panose="00000400000000000000"/>
      <p:regular r:id="rId34"/>
    </p:embeddedFont>
    <p:embeddedFont>
      <p:font typeface="Open Sauce Light Italics" charset="1" panose="00000400000000000000"/>
      <p:regular r:id="rId35"/>
    </p:embeddedFont>
    <p:embeddedFont>
      <p:font typeface="Open Sauce Medium" charset="1" panose="00000600000000000000"/>
      <p:regular r:id="rId36"/>
    </p:embeddedFont>
    <p:embeddedFont>
      <p:font typeface="Open Sauce Medium Italics" charset="1" panose="00000600000000000000"/>
      <p:regular r:id="rId37"/>
    </p:embeddedFont>
    <p:embeddedFont>
      <p:font typeface="Open Sauce Semi-Bold" charset="1" panose="00000700000000000000"/>
      <p:regular r:id="rId38"/>
    </p:embeddedFont>
    <p:embeddedFont>
      <p:font typeface="Open Sauce Semi-Bold Italics" charset="1" panose="00000700000000000000"/>
      <p:regular r:id="rId39"/>
    </p:embeddedFont>
    <p:embeddedFont>
      <p:font typeface="Open Sauce Heavy" charset="1" panose="00000A00000000000000"/>
      <p:regular r:id="rId40"/>
    </p:embeddedFont>
    <p:embeddedFont>
      <p:font typeface="Open Sauce Heavy Italics" charset="1" panose="00000A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slides/slide1.xml" Type="http://schemas.openxmlformats.org/officeDocument/2006/relationships/slide"/><Relationship Id="rId43" Target="slides/slide2.xml" Type="http://schemas.openxmlformats.org/officeDocument/2006/relationships/slide"/><Relationship Id="rId44" Target="slides/slide3.xml" Type="http://schemas.openxmlformats.org/officeDocument/2006/relationships/slide"/><Relationship Id="rId45" Target="slides/slide4.xml" Type="http://schemas.openxmlformats.org/officeDocument/2006/relationships/slide"/><Relationship Id="rId46" Target="slides/slide5.xml" Type="http://schemas.openxmlformats.org/officeDocument/2006/relationships/slide"/><Relationship Id="rId47" Target="slides/slide6.xml" Type="http://schemas.openxmlformats.org/officeDocument/2006/relationships/slide"/><Relationship Id="rId48" Target="slides/slide7.xml" Type="http://schemas.openxmlformats.org/officeDocument/2006/relationships/slide"/><Relationship Id="rId49" Target="slides/slide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Relationship Id="rId5" Target="../media/VAFpeAtquIA.mp4" Type="http://schemas.openxmlformats.org/officeDocument/2006/relationships/video"/><Relationship Id="rId6" Target="../media/VAFpeAtquIA.mp4" Type="http://schemas.microsoft.com/office/2007/relationships/media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04677"/>
            <a:ext cx="15401404" cy="1221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33"/>
              </a:lnSpc>
            </a:pPr>
            <a:r>
              <a:rPr lang="en-US" sz="8148">
                <a:solidFill>
                  <a:srgbClr val="000000"/>
                </a:solidFill>
                <a:latin typeface="Open Sauce Semi-Bold"/>
              </a:rPr>
              <a:t>FlexiTrack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977378"/>
            <a:ext cx="14988343" cy="3212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27"/>
              </a:lnSpc>
            </a:pPr>
          </a:p>
          <a:p>
            <a:pPr algn="just" marL="669291" indent="-334646" lvl="1">
              <a:lnSpc>
                <a:spcPts val="3627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uce Semi-Bold"/>
              </a:rPr>
              <a:t>Shubham Rathod </a:t>
            </a:r>
          </a:p>
          <a:p>
            <a:pPr algn="just" marL="669291" indent="-334646" lvl="1">
              <a:lnSpc>
                <a:spcPts val="3627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uce Semi-Bold"/>
              </a:rPr>
              <a:t>Dheeraj Muppineti</a:t>
            </a:r>
          </a:p>
          <a:p>
            <a:pPr algn="just" marL="669291" indent="-334646" lvl="1">
              <a:lnSpc>
                <a:spcPts val="3627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uce Semi-Bold"/>
              </a:rPr>
              <a:t>Prathamesh Mundada</a:t>
            </a:r>
          </a:p>
          <a:p>
            <a:pPr algn="just" marL="669291" indent="-334646" lvl="1">
              <a:lnSpc>
                <a:spcPts val="3627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uce Semi-Bold"/>
              </a:rPr>
              <a:t>Rishit Trivedi</a:t>
            </a:r>
          </a:p>
          <a:p>
            <a:pPr algn="just">
              <a:lnSpc>
                <a:spcPts val="3627"/>
              </a:lnSpc>
            </a:pPr>
          </a:p>
          <a:p>
            <a:pPr algn="just">
              <a:lnSpc>
                <a:spcPts val="3627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28320" y="7577189"/>
            <a:ext cx="5261959" cy="5419621"/>
          </a:xfrm>
          <a:custGeom>
            <a:avLst/>
            <a:gdLst/>
            <a:ahLst/>
            <a:cxnLst/>
            <a:rect r="r" b="b" t="t" l="l"/>
            <a:pathLst>
              <a:path h="5419621" w="5261959">
                <a:moveTo>
                  <a:pt x="0" y="0"/>
                </a:moveTo>
                <a:lnTo>
                  <a:pt x="5261960" y="0"/>
                </a:lnTo>
                <a:lnTo>
                  <a:pt x="5261960" y="5419622"/>
                </a:lnTo>
                <a:lnTo>
                  <a:pt x="0" y="5419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657213"/>
            <a:ext cx="15401404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4000">
                <a:solidFill>
                  <a:srgbClr val="2684FF"/>
                </a:solidFill>
                <a:latin typeface="Open Sauce Semi-Bold"/>
              </a:rPr>
              <a:t>An app to help you exercise effectively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641936" y="-4171923"/>
            <a:ext cx="8180299" cy="8425401"/>
          </a:xfrm>
          <a:custGeom>
            <a:avLst/>
            <a:gdLst/>
            <a:ahLst/>
            <a:cxnLst/>
            <a:rect r="r" b="b" t="t" l="l"/>
            <a:pathLst>
              <a:path h="8425401" w="8180299">
                <a:moveTo>
                  <a:pt x="0" y="0"/>
                </a:moveTo>
                <a:lnTo>
                  <a:pt x="8180299" y="0"/>
                </a:lnTo>
                <a:lnTo>
                  <a:pt x="8180299" y="8425401"/>
                </a:lnTo>
                <a:lnTo>
                  <a:pt x="0" y="84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87349" y="2760673"/>
            <a:ext cx="6750615" cy="6952880"/>
          </a:xfrm>
          <a:custGeom>
            <a:avLst/>
            <a:gdLst/>
            <a:ahLst/>
            <a:cxnLst/>
            <a:rect r="r" b="b" t="t" l="l"/>
            <a:pathLst>
              <a:path h="6952880" w="6750615">
                <a:moveTo>
                  <a:pt x="0" y="0"/>
                </a:moveTo>
                <a:lnTo>
                  <a:pt x="6750614" y="0"/>
                </a:lnTo>
                <a:lnTo>
                  <a:pt x="6750614" y="6952881"/>
                </a:lnTo>
                <a:lnTo>
                  <a:pt x="0" y="6952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345837"/>
            <a:ext cx="12127103" cy="498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5542" indent="-382771" lvl="1">
              <a:lnSpc>
                <a:spcPts val="5673"/>
              </a:lnSpc>
              <a:buFont typeface="Arial"/>
              <a:buChar char="•"/>
            </a:pPr>
            <a:r>
              <a:rPr lang="en-US" sz="3545">
                <a:solidFill>
                  <a:srgbClr val="000000"/>
                </a:solidFill>
                <a:latin typeface="Open Sauce"/>
              </a:rPr>
              <a:t>We have an app for those who enjoy being their own boss, are disciplined enough to monitor their progress, are night owls, and are early risers.</a:t>
            </a:r>
          </a:p>
          <a:p>
            <a:pPr algn="just" marL="765542" indent="-382771" lvl="1">
              <a:lnSpc>
                <a:spcPts val="5673"/>
              </a:lnSpc>
              <a:buFont typeface="Arial"/>
              <a:buChar char="•"/>
            </a:pPr>
            <a:r>
              <a:rPr lang="en-US" sz="3545">
                <a:solidFill>
                  <a:srgbClr val="000000"/>
                </a:solidFill>
                <a:latin typeface="Open Sauce"/>
              </a:rPr>
              <a:t>The AI-Powered tracker and corrector is an innovative mobile application designed to assist users in achieving proper exercise form by tracking their body keypoints during various exercises.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2818" y="1033082"/>
            <a:ext cx="13134531" cy="81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17"/>
              </a:lnSpc>
            </a:pPr>
            <a:r>
              <a:rPr lang="en-US" sz="5400">
                <a:solidFill>
                  <a:srgbClr val="000000"/>
                </a:solidFill>
                <a:latin typeface="Open Sauce Semi-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5193" y="1033082"/>
            <a:ext cx="13134531" cy="81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17"/>
              </a:lnSpc>
            </a:pPr>
            <a:r>
              <a:rPr lang="en-US" sz="5400">
                <a:solidFill>
                  <a:srgbClr val="000000"/>
                </a:solidFill>
                <a:latin typeface="Open Sauce Semi-Bold"/>
              </a:rPr>
              <a:t>Project Description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628320" y="7577189"/>
            <a:ext cx="5261959" cy="5419621"/>
          </a:xfrm>
          <a:custGeom>
            <a:avLst/>
            <a:gdLst/>
            <a:ahLst/>
            <a:cxnLst/>
            <a:rect r="r" b="b" t="t" l="l"/>
            <a:pathLst>
              <a:path h="5419621" w="5261959">
                <a:moveTo>
                  <a:pt x="0" y="0"/>
                </a:moveTo>
                <a:lnTo>
                  <a:pt x="5261960" y="0"/>
                </a:lnTo>
                <a:lnTo>
                  <a:pt x="5261960" y="5419622"/>
                </a:lnTo>
                <a:lnTo>
                  <a:pt x="0" y="5419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46937" y="2077085"/>
            <a:ext cx="9845630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Uses MediaPipe library and BlazePose model to estimate users' body poses in real-time. 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This allows for accurate tracking of keypoints during exercises.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As users perform exercises, the app traces their keypoints, creating a digital representation of their body movements.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These keypoints are then compared to the ideal keypoints derived from the autoencoder.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468398" y="1994001"/>
            <a:ext cx="8842514" cy="5583188"/>
          </a:xfrm>
          <a:custGeom>
            <a:avLst/>
            <a:gdLst/>
            <a:ahLst/>
            <a:cxnLst/>
            <a:rect r="r" b="b" t="t" l="l"/>
            <a:pathLst>
              <a:path h="5583188" w="8842514">
                <a:moveTo>
                  <a:pt x="0" y="0"/>
                </a:moveTo>
                <a:lnTo>
                  <a:pt x="8842513" y="0"/>
                </a:lnTo>
                <a:lnTo>
                  <a:pt x="8842513" y="5583188"/>
                </a:lnTo>
                <a:lnTo>
                  <a:pt x="0" y="55831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49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28320" y="7577189"/>
            <a:ext cx="5261959" cy="5419621"/>
          </a:xfrm>
          <a:custGeom>
            <a:avLst/>
            <a:gdLst/>
            <a:ahLst/>
            <a:cxnLst/>
            <a:rect r="r" b="b" t="t" l="l"/>
            <a:pathLst>
              <a:path h="5419621" w="5261959">
                <a:moveTo>
                  <a:pt x="0" y="0"/>
                </a:moveTo>
                <a:lnTo>
                  <a:pt x="5261960" y="0"/>
                </a:lnTo>
                <a:lnTo>
                  <a:pt x="5261960" y="5419622"/>
                </a:lnTo>
                <a:lnTo>
                  <a:pt x="0" y="5419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93123" y="627888"/>
            <a:ext cx="2920206" cy="81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7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Open Sauce Bold"/>
              </a:rPr>
              <a:t>Working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8182" y="2119630"/>
            <a:ext cx="15870089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Autoencoder neural network trained on a large dataset of correctly performed exercises.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Learns the ideal keypoint positions for different exercises like push-ups, squats, plank, etc.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Compares the user's keypoints and the autoencoder's ideal keypoints, the app evaluates the user's exercise form.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Provides real-time visual feedback to users, highlighting areas where corrections are needed.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app guides users through the correct exercise form with interactive visual cues.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02147" y="7979674"/>
            <a:ext cx="4332676" cy="4462494"/>
          </a:xfrm>
          <a:custGeom>
            <a:avLst/>
            <a:gdLst/>
            <a:ahLst/>
            <a:cxnLst/>
            <a:rect r="r" b="b" t="t" l="l"/>
            <a:pathLst>
              <a:path h="4462494" w="4332676">
                <a:moveTo>
                  <a:pt x="0" y="0"/>
                </a:moveTo>
                <a:lnTo>
                  <a:pt x="4332676" y="0"/>
                </a:lnTo>
                <a:lnTo>
                  <a:pt x="4332676" y="4462494"/>
                </a:lnTo>
                <a:lnTo>
                  <a:pt x="0" y="4462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19048" y="2430774"/>
            <a:ext cx="3748511" cy="2579996"/>
            <a:chOff x="0" y="0"/>
            <a:chExt cx="7776843" cy="53525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776843" cy="5352586"/>
            </a:xfrm>
            <a:custGeom>
              <a:avLst/>
              <a:gdLst/>
              <a:ahLst/>
              <a:cxnLst/>
              <a:rect r="r" b="b" t="t" l="l"/>
              <a:pathLst>
                <a:path h="5352586" w="7776843">
                  <a:moveTo>
                    <a:pt x="7560943" y="0"/>
                  </a:moveTo>
                  <a:lnTo>
                    <a:pt x="215900" y="0"/>
                  </a:lnTo>
                  <a:cubicBezTo>
                    <a:pt x="96520" y="0"/>
                    <a:pt x="0" y="96520"/>
                    <a:pt x="0" y="215900"/>
                  </a:cubicBezTo>
                  <a:lnTo>
                    <a:pt x="0" y="5136686"/>
                  </a:lnTo>
                  <a:cubicBezTo>
                    <a:pt x="0" y="5256066"/>
                    <a:pt x="96520" y="5352586"/>
                    <a:pt x="215900" y="5352586"/>
                  </a:cubicBezTo>
                  <a:lnTo>
                    <a:pt x="7560943" y="5352586"/>
                  </a:lnTo>
                  <a:cubicBezTo>
                    <a:pt x="7680323" y="5352586"/>
                    <a:pt x="7776843" y="5256066"/>
                    <a:pt x="7776843" y="5136686"/>
                  </a:cubicBezTo>
                  <a:lnTo>
                    <a:pt x="7776843" y="215900"/>
                  </a:lnTo>
                  <a:cubicBezTo>
                    <a:pt x="7776843" y="96520"/>
                    <a:pt x="7680323" y="0"/>
                    <a:pt x="7560943" y="0"/>
                  </a:cubicBezTo>
                  <a:close/>
                  <a:moveTo>
                    <a:pt x="7726043" y="1270000"/>
                  </a:moveTo>
                  <a:lnTo>
                    <a:pt x="7726043" y="5136686"/>
                  </a:lnTo>
                  <a:cubicBezTo>
                    <a:pt x="7726043" y="5228126"/>
                    <a:pt x="7652383" y="5301786"/>
                    <a:pt x="7560943" y="5301786"/>
                  </a:cubicBezTo>
                  <a:lnTo>
                    <a:pt x="215900" y="5301786"/>
                  </a:lnTo>
                  <a:cubicBezTo>
                    <a:pt x="124460" y="5301786"/>
                    <a:pt x="50800" y="5228126"/>
                    <a:pt x="50800" y="5136686"/>
                  </a:cubicBezTo>
                  <a:lnTo>
                    <a:pt x="50800" y="215900"/>
                  </a:lnTo>
                  <a:cubicBezTo>
                    <a:pt x="50800" y="124460"/>
                    <a:pt x="124460" y="50800"/>
                    <a:pt x="215900" y="50800"/>
                  </a:cubicBezTo>
                  <a:lnTo>
                    <a:pt x="7560943" y="50800"/>
                  </a:lnTo>
                  <a:cubicBezTo>
                    <a:pt x="7652383" y="50800"/>
                    <a:pt x="7726043" y="124460"/>
                    <a:pt x="7726043" y="215900"/>
                  </a:cubicBezTo>
                  <a:lnTo>
                    <a:pt x="7726043" y="1270000"/>
                  </a:lnTo>
                  <a:close/>
                </a:path>
              </a:pathLst>
            </a:custGeom>
            <a:solidFill>
              <a:srgbClr val="3428D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5875" y="5656611"/>
            <a:ext cx="3748511" cy="2579996"/>
            <a:chOff x="0" y="0"/>
            <a:chExt cx="7776843" cy="53525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76843" cy="5352586"/>
            </a:xfrm>
            <a:custGeom>
              <a:avLst/>
              <a:gdLst/>
              <a:ahLst/>
              <a:cxnLst/>
              <a:rect r="r" b="b" t="t" l="l"/>
              <a:pathLst>
                <a:path h="5352586" w="7776843">
                  <a:moveTo>
                    <a:pt x="7560943" y="0"/>
                  </a:moveTo>
                  <a:lnTo>
                    <a:pt x="215900" y="0"/>
                  </a:lnTo>
                  <a:cubicBezTo>
                    <a:pt x="96520" y="0"/>
                    <a:pt x="0" y="96520"/>
                    <a:pt x="0" y="215900"/>
                  </a:cubicBezTo>
                  <a:lnTo>
                    <a:pt x="0" y="5136686"/>
                  </a:lnTo>
                  <a:cubicBezTo>
                    <a:pt x="0" y="5256066"/>
                    <a:pt x="96520" y="5352586"/>
                    <a:pt x="215900" y="5352586"/>
                  </a:cubicBezTo>
                  <a:lnTo>
                    <a:pt x="7560943" y="5352586"/>
                  </a:lnTo>
                  <a:cubicBezTo>
                    <a:pt x="7680323" y="5352586"/>
                    <a:pt x="7776843" y="5256066"/>
                    <a:pt x="7776843" y="5136686"/>
                  </a:cubicBezTo>
                  <a:lnTo>
                    <a:pt x="7776843" y="215900"/>
                  </a:lnTo>
                  <a:cubicBezTo>
                    <a:pt x="7776843" y="96520"/>
                    <a:pt x="7680323" y="0"/>
                    <a:pt x="7560943" y="0"/>
                  </a:cubicBezTo>
                  <a:close/>
                  <a:moveTo>
                    <a:pt x="7726043" y="1270000"/>
                  </a:moveTo>
                  <a:lnTo>
                    <a:pt x="7726043" y="5136686"/>
                  </a:lnTo>
                  <a:cubicBezTo>
                    <a:pt x="7726043" y="5228126"/>
                    <a:pt x="7652383" y="5301786"/>
                    <a:pt x="7560943" y="5301786"/>
                  </a:cubicBezTo>
                  <a:lnTo>
                    <a:pt x="215900" y="5301786"/>
                  </a:lnTo>
                  <a:cubicBezTo>
                    <a:pt x="124460" y="5301786"/>
                    <a:pt x="50800" y="5228126"/>
                    <a:pt x="50800" y="5136686"/>
                  </a:cubicBezTo>
                  <a:lnTo>
                    <a:pt x="50800" y="215900"/>
                  </a:lnTo>
                  <a:cubicBezTo>
                    <a:pt x="50800" y="124460"/>
                    <a:pt x="124460" y="50800"/>
                    <a:pt x="215900" y="50800"/>
                  </a:cubicBezTo>
                  <a:lnTo>
                    <a:pt x="7560943" y="50800"/>
                  </a:lnTo>
                  <a:cubicBezTo>
                    <a:pt x="7652383" y="50800"/>
                    <a:pt x="7726043" y="124460"/>
                    <a:pt x="7726043" y="215900"/>
                  </a:cubicBezTo>
                  <a:lnTo>
                    <a:pt x="7726043" y="1270000"/>
                  </a:lnTo>
                  <a:close/>
                </a:path>
              </a:pathLst>
            </a:custGeom>
            <a:solidFill>
              <a:srgbClr val="3428D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629271" y="2430774"/>
            <a:ext cx="3748511" cy="2583941"/>
            <a:chOff x="0" y="0"/>
            <a:chExt cx="7776843" cy="53607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776843" cy="5360770"/>
            </a:xfrm>
            <a:custGeom>
              <a:avLst/>
              <a:gdLst/>
              <a:ahLst/>
              <a:cxnLst/>
              <a:rect r="r" b="b" t="t" l="l"/>
              <a:pathLst>
                <a:path h="5360770" w="7776843">
                  <a:moveTo>
                    <a:pt x="7560943" y="0"/>
                  </a:moveTo>
                  <a:lnTo>
                    <a:pt x="215900" y="0"/>
                  </a:lnTo>
                  <a:cubicBezTo>
                    <a:pt x="96520" y="0"/>
                    <a:pt x="0" y="96520"/>
                    <a:pt x="0" y="215900"/>
                  </a:cubicBezTo>
                  <a:lnTo>
                    <a:pt x="0" y="5144870"/>
                  </a:lnTo>
                  <a:cubicBezTo>
                    <a:pt x="0" y="5264250"/>
                    <a:pt x="96520" y="5360770"/>
                    <a:pt x="215900" y="5360770"/>
                  </a:cubicBezTo>
                  <a:lnTo>
                    <a:pt x="7560943" y="5360770"/>
                  </a:lnTo>
                  <a:cubicBezTo>
                    <a:pt x="7680323" y="5360770"/>
                    <a:pt x="7776843" y="5264250"/>
                    <a:pt x="7776843" y="5144870"/>
                  </a:cubicBezTo>
                  <a:lnTo>
                    <a:pt x="7776843" y="215900"/>
                  </a:lnTo>
                  <a:cubicBezTo>
                    <a:pt x="7776843" y="96520"/>
                    <a:pt x="7680323" y="0"/>
                    <a:pt x="7560943" y="0"/>
                  </a:cubicBezTo>
                  <a:close/>
                  <a:moveTo>
                    <a:pt x="7726043" y="1270000"/>
                  </a:moveTo>
                  <a:lnTo>
                    <a:pt x="7726043" y="5144870"/>
                  </a:lnTo>
                  <a:cubicBezTo>
                    <a:pt x="7726043" y="5236310"/>
                    <a:pt x="7652383" y="5309970"/>
                    <a:pt x="7560943" y="5309970"/>
                  </a:cubicBezTo>
                  <a:lnTo>
                    <a:pt x="215900" y="5309970"/>
                  </a:lnTo>
                  <a:cubicBezTo>
                    <a:pt x="124460" y="5309970"/>
                    <a:pt x="50800" y="5236310"/>
                    <a:pt x="50800" y="5144870"/>
                  </a:cubicBezTo>
                  <a:lnTo>
                    <a:pt x="50800" y="215900"/>
                  </a:lnTo>
                  <a:cubicBezTo>
                    <a:pt x="50800" y="124460"/>
                    <a:pt x="124460" y="50800"/>
                    <a:pt x="215900" y="50800"/>
                  </a:cubicBezTo>
                  <a:lnTo>
                    <a:pt x="7560943" y="50800"/>
                  </a:lnTo>
                  <a:cubicBezTo>
                    <a:pt x="7652383" y="50800"/>
                    <a:pt x="7726043" y="124460"/>
                    <a:pt x="7726043" y="215900"/>
                  </a:cubicBezTo>
                  <a:lnTo>
                    <a:pt x="7726043" y="1270000"/>
                  </a:lnTo>
                  <a:close/>
                </a:path>
              </a:pathLst>
            </a:custGeom>
            <a:solidFill>
              <a:srgbClr val="3428D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630871" y="5646268"/>
            <a:ext cx="3748511" cy="2579996"/>
            <a:chOff x="0" y="0"/>
            <a:chExt cx="7776843" cy="53525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776843" cy="5352586"/>
            </a:xfrm>
            <a:custGeom>
              <a:avLst/>
              <a:gdLst/>
              <a:ahLst/>
              <a:cxnLst/>
              <a:rect r="r" b="b" t="t" l="l"/>
              <a:pathLst>
                <a:path h="5352586" w="7776843">
                  <a:moveTo>
                    <a:pt x="7560943" y="0"/>
                  </a:moveTo>
                  <a:lnTo>
                    <a:pt x="215900" y="0"/>
                  </a:lnTo>
                  <a:cubicBezTo>
                    <a:pt x="96520" y="0"/>
                    <a:pt x="0" y="96520"/>
                    <a:pt x="0" y="215900"/>
                  </a:cubicBezTo>
                  <a:lnTo>
                    <a:pt x="0" y="5136686"/>
                  </a:lnTo>
                  <a:cubicBezTo>
                    <a:pt x="0" y="5256066"/>
                    <a:pt x="96520" y="5352586"/>
                    <a:pt x="215900" y="5352586"/>
                  </a:cubicBezTo>
                  <a:lnTo>
                    <a:pt x="7560943" y="5352586"/>
                  </a:lnTo>
                  <a:cubicBezTo>
                    <a:pt x="7680323" y="5352586"/>
                    <a:pt x="7776843" y="5256066"/>
                    <a:pt x="7776843" y="5136686"/>
                  </a:cubicBezTo>
                  <a:lnTo>
                    <a:pt x="7776843" y="215900"/>
                  </a:lnTo>
                  <a:cubicBezTo>
                    <a:pt x="7776843" y="96520"/>
                    <a:pt x="7680323" y="0"/>
                    <a:pt x="7560943" y="0"/>
                  </a:cubicBezTo>
                  <a:close/>
                  <a:moveTo>
                    <a:pt x="7726043" y="1270000"/>
                  </a:moveTo>
                  <a:lnTo>
                    <a:pt x="7726043" y="5136686"/>
                  </a:lnTo>
                  <a:cubicBezTo>
                    <a:pt x="7726043" y="5228126"/>
                    <a:pt x="7652383" y="5301786"/>
                    <a:pt x="7560943" y="5301786"/>
                  </a:cubicBezTo>
                  <a:lnTo>
                    <a:pt x="215900" y="5301786"/>
                  </a:lnTo>
                  <a:cubicBezTo>
                    <a:pt x="124460" y="5301786"/>
                    <a:pt x="50800" y="5228126"/>
                    <a:pt x="50800" y="5136686"/>
                  </a:cubicBezTo>
                  <a:lnTo>
                    <a:pt x="50800" y="215900"/>
                  </a:lnTo>
                  <a:cubicBezTo>
                    <a:pt x="50800" y="124460"/>
                    <a:pt x="124460" y="50800"/>
                    <a:pt x="215900" y="50800"/>
                  </a:cubicBezTo>
                  <a:lnTo>
                    <a:pt x="7560943" y="50800"/>
                  </a:lnTo>
                  <a:cubicBezTo>
                    <a:pt x="7652383" y="50800"/>
                    <a:pt x="7726043" y="124460"/>
                    <a:pt x="7726043" y="215900"/>
                  </a:cubicBezTo>
                  <a:lnTo>
                    <a:pt x="7726043" y="1270000"/>
                  </a:lnTo>
                  <a:close/>
                </a:path>
              </a:pathLst>
            </a:custGeom>
            <a:solidFill>
              <a:srgbClr val="3428DD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5067559" y="3663470"/>
            <a:ext cx="1405102" cy="114603"/>
            <a:chOff x="0" y="0"/>
            <a:chExt cx="7006907" cy="571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255270"/>
              <a:ext cx="7006907" cy="69850"/>
            </a:xfrm>
            <a:custGeom>
              <a:avLst/>
              <a:gdLst/>
              <a:ahLst/>
              <a:cxnLst/>
              <a:rect r="r" b="b" t="t" l="l"/>
              <a:pathLst>
                <a:path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3428DD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10800000">
            <a:off x="10221171" y="3663470"/>
            <a:ext cx="1405102" cy="114603"/>
            <a:chOff x="0" y="0"/>
            <a:chExt cx="7006907" cy="571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255270"/>
              <a:ext cx="7006907" cy="69850"/>
            </a:xfrm>
            <a:custGeom>
              <a:avLst/>
              <a:gdLst/>
              <a:ahLst/>
              <a:cxnLst/>
              <a:rect r="r" b="b" t="t" l="l"/>
              <a:pathLst>
                <a:path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3428D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10800000">
            <a:off x="15377782" y="3663470"/>
            <a:ext cx="1405102" cy="114603"/>
            <a:chOff x="0" y="0"/>
            <a:chExt cx="7006907" cy="5715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255270"/>
              <a:ext cx="7006907" cy="69850"/>
            </a:xfrm>
            <a:custGeom>
              <a:avLst/>
              <a:gdLst/>
              <a:ahLst/>
              <a:cxnLst/>
              <a:rect r="r" b="b" t="t" l="l"/>
              <a:pathLst>
                <a:path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3428DD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5400000">
            <a:off x="16081933" y="6186757"/>
            <a:ext cx="1405102" cy="114603"/>
            <a:chOff x="0" y="0"/>
            <a:chExt cx="7006907" cy="571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255270"/>
              <a:ext cx="7006907" cy="69850"/>
            </a:xfrm>
            <a:custGeom>
              <a:avLst/>
              <a:gdLst/>
              <a:ahLst/>
              <a:cxnLst/>
              <a:rect r="r" b="b" t="t" l="l"/>
              <a:pathLst>
                <a:path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3428DD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5379382" y="6889308"/>
            <a:ext cx="1405102" cy="114603"/>
            <a:chOff x="0" y="0"/>
            <a:chExt cx="7006907" cy="5715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255270"/>
              <a:ext cx="7006907" cy="69850"/>
            </a:xfrm>
            <a:custGeom>
              <a:avLst/>
              <a:gdLst/>
              <a:ahLst/>
              <a:cxnLst/>
              <a:rect r="r" b="b" t="t" l="l"/>
              <a:pathLst>
                <a:path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3428DD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6472661" y="2451460"/>
            <a:ext cx="3777086" cy="2551736"/>
            <a:chOff x="0" y="0"/>
            <a:chExt cx="2892238" cy="195394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92238" cy="1953947"/>
            </a:xfrm>
            <a:custGeom>
              <a:avLst/>
              <a:gdLst/>
              <a:ahLst/>
              <a:cxnLst/>
              <a:rect r="r" b="b" t="t" l="l"/>
              <a:pathLst>
                <a:path h="1953947" w="2892238">
                  <a:moveTo>
                    <a:pt x="2767778" y="1953947"/>
                  </a:moveTo>
                  <a:lnTo>
                    <a:pt x="124460" y="1953947"/>
                  </a:lnTo>
                  <a:cubicBezTo>
                    <a:pt x="55880" y="1953947"/>
                    <a:pt x="0" y="1898067"/>
                    <a:pt x="0" y="182948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67778" y="0"/>
                  </a:lnTo>
                  <a:cubicBezTo>
                    <a:pt x="2836358" y="0"/>
                    <a:pt x="2892238" y="55880"/>
                    <a:pt x="2892238" y="124460"/>
                  </a:cubicBezTo>
                  <a:lnTo>
                    <a:pt x="2892238" y="1829487"/>
                  </a:lnTo>
                  <a:cubicBezTo>
                    <a:pt x="2892238" y="1898067"/>
                    <a:pt x="2836358" y="1953947"/>
                    <a:pt x="2767778" y="1953947"/>
                  </a:cubicBezTo>
                  <a:close/>
                </a:path>
              </a:pathLst>
            </a:custGeom>
            <a:solidFill>
              <a:srgbClr val="3428DD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6444086" y="5656611"/>
            <a:ext cx="3777086" cy="2559310"/>
            <a:chOff x="0" y="0"/>
            <a:chExt cx="2892238" cy="19597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92238" cy="1959748"/>
            </a:xfrm>
            <a:custGeom>
              <a:avLst/>
              <a:gdLst/>
              <a:ahLst/>
              <a:cxnLst/>
              <a:rect r="r" b="b" t="t" l="l"/>
              <a:pathLst>
                <a:path h="1959748" w="2892238">
                  <a:moveTo>
                    <a:pt x="2767778" y="1959747"/>
                  </a:moveTo>
                  <a:lnTo>
                    <a:pt x="124460" y="1959747"/>
                  </a:lnTo>
                  <a:cubicBezTo>
                    <a:pt x="55880" y="1959747"/>
                    <a:pt x="0" y="1903868"/>
                    <a:pt x="0" y="18352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67778" y="0"/>
                  </a:lnTo>
                  <a:cubicBezTo>
                    <a:pt x="2836358" y="0"/>
                    <a:pt x="2892238" y="55880"/>
                    <a:pt x="2892238" y="124460"/>
                  </a:cubicBezTo>
                  <a:lnTo>
                    <a:pt x="2892238" y="1835288"/>
                  </a:lnTo>
                  <a:cubicBezTo>
                    <a:pt x="2892238" y="1903868"/>
                    <a:pt x="2836358" y="1959748"/>
                    <a:pt x="2767778" y="1959748"/>
                  </a:cubicBezTo>
                  <a:close/>
                </a:path>
              </a:pathLst>
            </a:custGeom>
            <a:solidFill>
              <a:srgbClr val="3428DD"/>
            </a:solidFill>
          </p:spPr>
        </p:sp>
      </p:grpSp>
      <p:grpSp>
        <p:nvGrpSpPr>
          <p:cNvPr name="Group 25" id="25"/>
          <p:cNvGrpSpPr/>
          <p:nvPr/>
        </p:nvGrpSpPr>
        <p:grpSpPr>
          <a:xfrm rot="-10800000">
            <a:off x="10225770" y="6889308"/>
            <a:ext cx="1405102" cy="114603"/>
            <a:chOff x="0" y="0"/>
            <a:chExt cx="7006907" cy="5715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255270"/>
              <a:ext cx="7006907" cy="69850"/>
            </a:xfrm>
            <a:custGeom>
              <a:avLst/>
              <a:gdLst/>
              <a:ahLst/>
              <a:cxnLst/>
              <a:rect r="r" b="b" t="t" l="l"/>
              <a:pathLst>
                <a:path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3428DD"/>
            </a:solidFill>
          </p:spPr>
        </p:sp>
      </p:grpSp>
      <p:grpSp>
        <p:nvGrpSpPr>
          <p:cNvPr name="Group 27" id="27"/>
          <p:cNvGrpSpPr/>
          <p:nvPr/>
        </p:nvGrpSpPr>
        <p:grpSpPr>
          <a:xfrm rot="-10800000">
            <a:off x="5034386" y="6889308"/>
            <a:ext cx="1405102" cy="114603"/>
            <a:chOff x="0" y="0"/>
            <a:chExt cx="7006907" cy="5715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255270"/>
              <a:ext cx="7006907" cy="69850"/>
            </a:xfrm>
            <a:custGeom>
              <a:avLst/>
              <a:gdLst/>
              <a:ahLst/>
              <a:cxnLst/>
              <a:rect r="r" b="b" t="t" l="l"/>
              <a:pathLst>
                <a:path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3428DD"/>
            </a:solidFill>
          </p:spPr>
        </p:sp>
      </p:grpSp>
      <p:grpSp>
        <p:nvGrpSpPr>
          <p:cNvPr name="Group 29" id="29"/>
          <p:cNvGrpSpPr/>
          <p:nvPr/>
        </p:nvGrpSpPr>
        <p:grpSpPr>
          <a:xfrm rot="5400000">
            <a:off x="6263945" y="3620802"/>
            <a:ext cx="228504" cy="199941"/>
            <a:chOff x="0" y="0"/>
            <a:chExt cx="812800" cy="7112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52C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2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510780" y="2966874"/>
            <a:ext cx="3256906" cy="1955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2"/>
              </a:lnSpc>
            </a:pPr>
            <a:r>
              <a:rPr lang="en-US" sz="2144">
                <a:solidFill>
                  <a:srgbClr val="3428DD"/>
                </a:solidFill>
                <a:latin typeface="Agrandir"/>
              </a:rPr>
              <a:t>Formed a team and brainstormed ideas. Decide on "Pose Correction for Exercises" as the project idea.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877344" y="2474451"/>
            <a:ext cx="3185617" cy="699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38"/>
              </a:lnSpc>
            </a:pPr>
            <a:r>
              <a:rPr lang="en-US" sz="4369">
                <a:solidFill>
                  <a:srgbClr val="3428DD"/>
                </a:solidFill>
                <a:latin typeface="Agrandir"/>
              </a:rPr>
              <a:t>28th June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158992" y="5795197"/>
            <a:ext cx="3218790" cy="702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5"/>
              </a:lnSpc>
            </a:pPr>
            <a:r>
              <a:rPr lang="en-US" sz="4469">
                <a:solidFill>
                  <a:srgbClr val="3428DD"/>
                </a:solidFill>
                <a:latin typeface="Agrandir"/>
              </a:rPr>
              <a:t>14th July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177383" y="2588689"/>
            <a:ext cx="3200399" cy="702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5"/>
              </a:lnSpc>
            </a:pPr>
            <a:r>
              <a:rPr lang="en-US" sz="4470">
                <a:solidFill>
                  <a:srgbClr val="3428DD"/>
                </a:solidFill>
                <a:latin typeface="Agrandir"/>
              </a:rPr>
              <a:t>10th July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26012" y="5648945"/>
            <a:ext cx="3198798" cy="702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5"/>
              </a:lnSpc>
            </a:pPr>
            <a:r>
              <a:rPr lang="en-US" sz="4469">
                <a:solidFill>
                  <a:srgbClr val="3428DD"/>
                </a:solidFill>
                <a:latin typeface="Agrandir"/>
              </a:rPr>
              <a:t>23rd July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670705" y="3227935"/>
            <a:ext cx="3249326" cy="1611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8"/>
              </a:lnSpc>
            </a:pPr>
            <a:r>
              <a:rPr lang="en-US" sz="2198">
                <a:solidFill>
                  <a:srgbClr val="F5F5EF"/>
                </a:solidFill>
                <a:latin typeface="Agrandir"/>
              </a:rPr>
              <a:t>Conducted research on pose estimation techniques and machine learning models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108517" y="2591610"/>
            <a:ext cx="3112654" cy="699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38"/>
              </a:lnSpc>
            </a:pPr>
            <a:r>
              <a:rPr lang="en-US" sz="4370">
                <a:solidFill>
                  <a:srgbClr val="F5F5EF"/>
                </a:solidFill>
                <a:latin typeface="Agrandir"/>
              </a:rPr>
              <a:t>3rd July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026074" y="5795197"/>
            <a:ext cx="3141229" cy="702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5"/>
              </a:lnSpc>
            </a:pPr>
            <a:r>
              <a:rPr lang="en-US" sz="4470">
                <a:solidFill>
                  <a:srgbClr val="F5F5EF"/>
                </a:solidFill>
                <a:latin typeface="Agrandir"/>
              </a:rPr>
              <a:t>18th July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875074" y="3205032"/>
            <a:ext cx="3274805" cy="2037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3428DD"/>
                </a:solidFill>
                <a:latin typeface="Agrandir"/>
              </a:rPr>
              <a:t>Collected dataset of exercise videos with labeled keypoints and created custom datasets when required.</a:t>
            </a:r>
          </a:p>
          <a:p>
            <a:pPr algn="ctr">
              <a:lnSpc>
                <a:spcPts val="2659"/>
              </a:lnSpc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1089244" y="6238056"/>
            <a:ext cx="3872336" cy="233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62969" indent="-231485" lvl="1">
              <a:lnSpc>
                <a:spcPts val="3002"/>
              </a:lnSpc>
              <a:buFont typeface="Arial"/>
              <a:buChar char="•"/>
            </a:pPr>
            <a:r>
              <a:rPr lang="en-US" sz="2144">
                <a:solidFill>
                  <a:srgbClr val="3428DD"/>
                </a:solidFill>
                <a:latin typeface="Agrandir"/>
              </a:rPr>
              <a:t>Made necessary improvements</a:t>
            </a:r>
          </a:p>
          <a:p>
            <a:pPr marL="462969" indent="-231485" lvl="1">
              <a:lnSpc>
                <a:spcPts val="3002"/>
              </a:lnSpc>
              <a:buFont typeface="Arial"/>
              <a:buChar char="•"/>
            </a:pPr>
            <a:r>
              <a:rPr lang="en-US" sz="2144">
                <a:solidFill>
                  <a:srgbClr val="3428DD"/>
                </a:solidFill>
                <a:latin typeface="Agrandir"/>
              </a:rPr>
              <a:t>Connected the model to a cross-platform React-Native app</a:t>
            </a:r>
          </a:p>
          <a:p>
            <a:pPr>
              <a:lnSpc>
                <a:spcPts val="3002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6699280" y="6514130"/>
            <a:ext cx="3251723" cy="161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5F5EF"/>
                </a:solidFill>
                <a:latin typeface="Agrandir"/>
              </a:rPr>
              <a:t>Implemented the autoencoder model, evaluated it and made it ready for deployment.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711217" y="6377085"/>
            <a:ext cx="3643051" cy="1838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8"/>
              </a:lnSpc>
            </a:pPr>
            <a:r>
              <a:rPr lang="en-US" sz="2020">
                <a:solidFill>
                  <a:srgbClr val="3428DD"/>
                </a:solidFill>
                <a:latin typeface="Agrandir"/>
              </a:rPr>
              <a:t>Implemented data preprocessing methods .</a:t>
            </a:r>
          </a:p>
          <a:p>
            <a:pPr algn="ctr">
              <a:lnSpc>
                <a:spcPts val="2828"/>
              </a:lnSpc>
            </a:pPr>
            <a:r>
              <a:rPr lang="en-US" sz="2020">
                <a:solidFill>
                  <a:srgbClr val="3428DD"/>
                </a:solidFill>
                <a:latin typeface="Agrandir"/>
              </a:rPr>
              <a:t>Collaborated with a domain expert to gain insights into exercise poses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81100" y="1038225"/>
            <a:ext cx="13134531" cy="81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17"/>
              </a:lnSpc>
            </a:pPr>
            <a:r>
              <a:rPr lang="en-US" sz="5400">
                <a:solidFill>
                  <a:srgbClr val="000000"/>
                </a:solidFill>
                <a:latin typeface="Open Sauce Semi-Bold"/>
              </a:rPr>
              <a:t>Timeline</a:t>
            </a:r>
          </a:p>
        </p:txBody>
      </p:sp>
      <p:grpSp>
        <p:nvGrpSpPr>
          <p:cNvPr name="Group 45" id="45"/>
          <p:cNvGrpSpPr/>
          <p:nvPr/>
        </p:nvGrpSpPr>
        <p:grpSpPr>
          <a:xfrm rot="5400000">
            <a:off x="11445140" y="3620802"/>
            <a:ext cx="228504" cy="199941"/>
            <a:chOff x="0" y="0"/>
            <a:chExt cx="812800" cy="7112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52C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2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-5400000">
            <a:off x="5020104" y="6853851"/>
            <a:ext cx="228504" cy="199941"/>
            <a:chOff x="0" y="0"/>
            <a:chExt cx="812800" cy="7112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52C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2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-5400000">
            <a:off x="15363500" y="6846639"/>
            <a:ext cx="228504" cy="199941"/>
            <a:chOff x="0" y="0"/>
            <a:chExt cx="812800" cy="7112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52C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2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-5400000">
            <a:off x="10206890" y="6853851"/>
            <a:ext cx="228504" cy="199941"/>
            <a:chOff x="0" y="0"/>
            <a:chExt cx="812800" cy="7112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52CC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2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-5400000">
            <a:off x="16080333" y="4781655"/>
            <a:ext cx="1405102" cy="114603"/>
            <a:chOff x="0" y="0"/>
            <a:chExt cx="7006907" cy="5715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255270"/>
              <a:ext cx="7006907" cy="69850"/>
            </a:xfrm>
            <a:custGeom>
              <a:avLst/>
              <a:gdLst/>
              <a:ahLst/>
              <a:cxnLst/>
              <a:rect r="r" b="b" t="t" l="l"/>
              <a:pathLst>
                <a:path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3428DD"/>
            </a:solidFill>
          </p:spPr>
        </p:sp>
      </p:grpSp>
      <p:grpSp>
        <p:nvGrpSpPr>
          <p:cNvPr name="Group 59" id="59"/>
          <p:cNvGrpSpPr/>
          <p:nvPr/>
        </p:nvGrpSpPr>
        <p:grpSpPr>
          <a:xfrm rot="-5400000">
            <a:off x="16081933" y="4366021"/>
            <a:ext cx="1405102" cy="114603"/>
            <a:chOff x="0" y="0"/>
            <a:chExt cx="7006907" cy="5715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255270"/>
              <a:ext cx="7006907" cy="69850"/>
            </a:xfrm>
            <a:custGeom>
              <a:avLst/>
              <a:gdLst/>
              <a:ahLst/>
              <a:cxnLst/>
              <a:rect r="r" b="b" t="t" l="l"/>
              <a:pathLst>
                <a:path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3428DD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40354" y="8131832"/>
            <a:ext cx="4184944" cy="4310335"/>
          </a:xfrm>
          <a:custGeom>
            <a:avLst/>
            <a:gdLst/>
            <a:ahLst/>
            <a:cxnLst/>
            <a:rect r="r" b="b" t="t" l="l"/>
            <a:pathLst>
              <a:path h="4310335" w="4184944">
                <a:moveTo>
                  <a:pt x="0" y="0"/>
                </a:moveTo>
                <a:lnTo>
                  <a:pt x="4184943" y="0"/>
                </a:lnTo>
                <a:lnTo>
                  <a:pt x="4184943" y="4310336"/>
                </a:lnTo>
                <a:lnTo>
                  <a:pt x="0" y="43103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1100" y="1038225"/>
            <a:ext cx="13134531" cy="81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17"/>
              </a:lnSpc>
            </a:pPr>
            <a:r>
              <a:rPr lang="en-US" sz="5400">
                <a:solidFill>
                  <a:srgbClr val="000000"/>
                </a:solidFill>
                <a:latin typeface="Open Sauce Semi-Bold"/>
              </a:rPr>
              <a:t>Video of FlexiTrack</a:t>
            </a:r>
          </a:p>
        </p:txBody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10656" y="2112181"/>
            <a:ext cx="13617941" cy="7660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830037" y="627888"/>
            <a:ext cx="13134531" cy="81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17"/>
              </a:lnSpc>
            </a:pPr>
            <a:r>
              <a:rPr lang="en-US" sz="5400">
                <a:solidFill>
                  <a:srgbClr val="000000"/>
                </a:solidFill>
                <a:latin typeface="Open Sauce Semi-Bold"/>
              </a:rPr>
              <a:t>Impact of the Idea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45227"/>
            <a:ext cx="844684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Improved Exercise Form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Increased Exercise Confidence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Enhanced Workout Effectiveness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Personalized Fitness Experience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Preventative Health Impact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475540" y="2345227"/>
            <a:ext cx="8056066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Accessibility to Fitness Guidance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Data-Driven Insights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Empowering Trainers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Fostering Accountability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Positive Impact on Fitness Industry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61569" y="5859317"/>
            <a:ext cx="1596486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Overall,  FlexiTrak app can contribute to a healthier and more informed fitness community. By leveraging advanced technologies, it empowers users to exercise with confidence, reduces the risk of injuries, and supports them in achieving their fitness goals.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469411" y="8236740"/>
            <a:ext cx="5261959" cy="5419621"/>
          </a:xfrm>
          <a:custGeom>
            <a:avLst/>
            <a:gdLst/>
            <a:ahLst/>
            <a:cxnLst/>
            <a:rect r="r" b="b" t="t" l="l"/>
            <a:pathLst>
              <a:path h="5419621" w="5261959">
                <a:moveTo>
                  <a:pt x="0" y="0"/>
                </a:moveTo>
                <a:lnTo>
                  <a:pt x="5261959" y="0"/>
                </a:lnTo>
                <a:lnTo>
                  <a:pt x="5261959" y="5419621"/>
                </a:lnTo>
                <a:lnTo>
                  <a:pt x="0" y="5419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48369" y="2448485"/>
            <a:ext cx="15997894" cy="16477232"/>
          </a:xfrm>
          <a:custGeom>
            <a:avLst/>
            <a:gdLst/>
            <a:ahLst/>
            <a:cxnLst/>
            <a:rect r="r" b="b" t="t" l="l"/>
            <a:pathLst>
              <a:path h="16477232" w="15997894">
                <a:moveTo>
                  <a:pt x="0" y="0"/>
                </a:moveTo>
                <a:lnTo>
                  <a:pt x="15997895" y="0"/>
                </a:lnTo>
                <a:lnTo>
                  <a:pt x="15997895" y="16477232"/>
                </a:lnTo>
                <a:lnTo>
                  <a:pt x="0" y="16477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31061" y="-1482237"/>
            <a:ext cx="11412246" cy="5588709"/>
          </a:xfrm>
          <a:custGeom>
            <a:avLst/>
            <a:gdLst/>
            <a:ahLst/>
            <a:cxnLst/>
            <a:rect r="r" b="b" t="t" l="l"/>
            <a:pathLst>
              <a:path h="5588709" w="11412246">
                <a:moveTo>
                  <a:pt x="0" y="0"/>
                </a:moveTo>
                <a:lnTo>
                  <a:pt x="11412245" y="0"/>
                </a:lnTo>
                <a:lnTo>
                  <a:pt x="11412245" y="5588709"/>
                </a:lnTo>
                <a:lnTo>
                  <a:pt x="0" y="55887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032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753901"/>
            <a:ext cx="7801535" cy="140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54"/>
              </a:lnSpc>
            </a:pPr>
            <a:r>
              <a:rPr lang="en-US" sz="9448">
                <a:solidFill>
                  <a:srgbClr val="000000"/>
                </a:solidFill>
                <a:latin typeface="Open Sauce Semi-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DAFpcnzXggU</dc:identifier>
  <dcterms:modified xsi:type="dcterms:W3CDTF">2011-08-01T06:04:30Z</dcterms:modified>
  <cp:revision>1</cp:revision>
  <dc:title>METTL Hackathon</dc:title>
</cp:coreProperties>
</file>