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4" r:id="rId6"/>
    <p:sldId id="265" r:id="rId7"/>
    <p:sldId id="266" r:id="rId8"/>
    <p:sldId id="260" r:id="rId9"/>
    <p:sldId id="261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7FB6A-FFD2-4E54-AF92-101E224B8D33}" type="datetimeFigureOut">
              <a:rPr lang="en-IN" smtClean="0"/>
              <a:t>09-04-2022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66417-40C9-48C7-905F-2984D28BD7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7310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7FB6A-FFD2-4E54-AF92-101E224B8D33}" type="datetimeFigureOut">
              <a:rPr lang="en-IN" smtClean="0"/>
              <a:t>09-04-2022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66417-40C9-48C7-905F-2984D28BD7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0329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7FB6A-FFD2-4E54-AF92-101E224B8D33}" type="datetimeFigureOut">
              <a:rPr lang="en-IN" smtClean="0"/>
              <a:t>09-04-2022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66417-40C9-48C7-905F-2984D28BD7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80047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7FB6A-FFD2-4E54-AF92-101E224B8D33}" type="datetimeFigureOut">
              <a:rPr lang="en-IN" smtClean="0"/>
              <a:t>09-04-2022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66417-40C9-48C7-905F-2984D28BD792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211944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7FB6A-FFD2-4E54-AF92-101E224B8D33}" type="datetimeFigureOut">
              <a:rPr lang="en-IN" smtClean="0"/>
              <a:t>09-04-2022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66417-40C9-48C7-905F-2984D28BD7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68457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7FB6A-FFD2-4E54-AF92-101E224B8D33}" type="datetimeFigureOut">
              <a:rPr lang="en-IN" smtClean="0"/>
              <a:t>09-04-2022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66417-40C9-48C7-905F-2984D28BD7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816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7FB6A-FFD2-4E54-AF92-101E224B8D33}" type="datetimeFigureOut">
              <a:rPr lang="en-IN" smtClean="0"/>
              <a:t>09-04-2022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66417-40C9-48C7-905F-2984D28BD7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51665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7FB6A-FFD2-4E54-AF92-101E224B8D33}" type="datetimeFigureOut">
              <a:rPr lang="en-IN" smtClean="0"/>
              <a:t>09-04-2022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66417-40C9-48C7-905F-2984D28BD7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4550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7FB6A-FFD2-4E54-AF92-101E224B8D33}" type="datetimeFigureOut">
              <a:rPr lang="en-IN" smtClean="0"/>
              <a:t>09-04-2022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66417-40C9-48C7-905F-2984D28BD7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5196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7FB6A-FFD2-4E54-AF92-101E224B8D33}" type="datetimeFigureOut">
              <a:rPr lang="en-IN" smtClean="0"/>
              <a:t>09-04-2022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66417-40C9-48C7-905F-2984D28BD7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7390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7FB6A-FFD2-4E54-AF92-101E224B8D33}" type="datetimeFigureOut">
              <a:rPr lang="en-IN" smtClean="0"/>
              <a:t>09-04-2022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66417-40C9-48C7-905F-2984D28BD7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1817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7FB6A-FFD2-4E54-AF92-101E224B8D33}" type="datetimeFigureOut">
              <a:rPr lang="en-IN" smtClean="0"/>
              <a:t>09-04-2022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66417-40C9-48C7-905F-2984D28BD7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8718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7FB6A-FFD2-4E54-AF92-101E224B8D33}" type="datetimeFigureOut">
              <a:rPr lang="en-IN" smtClean="0"/>
              <a:t>09-04-2022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66417-40C9-48C7-905F-2984D28BD7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814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7FB6A-FFD2-4E54-AF92-101E224B8D33}" type="datetimeFigureOut">
              <a:rPr lang="en-IN" smtClean="0"/>
              <a:t>09-04-2022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66417-40C9-48C7-905F-2984D28BD7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5502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7FB6A-FFD2-4E54-AF92-101E224B8D33}" type="datetimeFigureOut">
              <a:rPr lang="en-IN" smtClean="0"/>
              <a:t>09-04-2022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66417-40C9-48C7-905F-2984D28BD7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0097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7FB6A-FFD2-4E54-AF92-101E224B8D33}" type="datetimeFigureOut">
              <a:rPr lang="en-IN" smtClean="0"/>
              <a:t>09-04-2022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66417-40C9-48C7-905F-2984D28BD7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8325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7FB6A-FFD2-4E54-AF92-101E224B8D33}" type="datetimeFigureOut">
              <a:rPr lang="en-IN" smtClean="0"/>
              <a:t>09-04-2022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66417-40C9-48C7-905F-2984D28BD7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7497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127FB6A-FFD2-4E54-AF92-101E224B8D33}" type="datetimeFigureOut">
              <a:rPr lang="en-IN" smtClean="0"/>
              <a:t>09-04-2022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166417-40C9-48C7-905F-2984D28BD7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21876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853C7-2A84-4AAB-8D83-8EFEF68B82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4340" y="379663"/>
            <a:ext cx="11301273" cy="1703747"/>
          </a:xfrm>
        </p:spPr>
        <p:txBody>
          <a:bodyPr/>
          <a:lstStyle/>
          <a:p>
            <a:pPr algn="ctr"/>
            <a:r>
              <a:rPr lang="en-US" sz="3200" dirty="0">
                <a:solidFill>
                  <a:schemeClr val="tx1">
                    <a:lumMod val="95000"/>
                  </a:schemeClr>
                </a:solidFill>
                <a:latin typeface="Algerian" panose="04020705040A02060702" pitchFamily="82" charset="0"/>
              </a:rPr>
              <a:t>PG DAC project </a:t>
            </a:r>
            <a:br>
              <a:rPr lang="en-US" sz="3200" dirty="0">
                <a:solidFill>
                  <a:schemeClr val="tx1">
                    <a:lumMod val="95000"/>
                  </a:schemeClr>
                </a:solidFill>
                <a:latin typeface="Algerian" panose="04020705040A02060702" pitchFamily="82" charset="0"/>
              </a:rPr>
            </a:br>
            <a:r>
              <a:rPr lang="en-US" sz="3200" dirty="0">
                <a:solidFill>
                  <a:schemeClr val="tx1">
                    <a:lumMod val="95000"/>
                  </a:schemeClr>
                </a:solidFill>
                <a:latin typeface="Algerian" panose="04020705040A02060702" pitchFamily="82" charset="0"/>
              </a:rPr>
              <a:t>on </a:t>
            </a:r>
            <a:br>
              <a:rPr lang="en-US" sz="3200" dirty="0">
                <a:solidFill>
                  <a:schemeClr val="tx1">
                    <a:lumMod val="95000"/>
                  </a:schemeClr>
                </a:solidFill>
                <a:latin typeface="Algerian" panose="04020705040A02060702" pitchFamily="82" charset="0"/>
              </a:rPr>
            </a:br>
            <a:r>
              <a:rPr lang="en-US" sz="6000" dirty="0">
                <a:solidFill>
                  <a:schemeClr val="tx1">
                    <a:lumMod val="95000"/>
                  </a:schemeClr>
                </a:solidFill>
                <a:latin typeface="Algerian" panose="04020705040A02060702" pitchFamily="82" charset="0"/>
              </a:rPr>
              <a:t>GYM </a:t>
            </a:r>
            <a:r>
              <a:rPr lang="en-US" sz="6000" dirty="0" err="1">
                <a:solidFill>
                  <a:schemeClr val="tx1">
                    <a:lumMod val="95000"/>
                  </a:schemeClr>
                </a:solidFill>
                <a:latin typeface="Algerian" panose="04020705040A02060702" pitchFamily="82" charset="0"/>
              </a:rPr>
              <a:t>MAster</a:t>
            </a:r>
            <a:endParaRPr lang="en-IN" sz="6000" dirty="0">
              <a:solidFill>
                <a:schemeClr val="tx1">
                  <a:lumMod val="95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B2EDF9-ED1F-4F78-A8A9-B610F6F94C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63769" y="3006740"/>
            <a:ext cx="5983550" cy="2537820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Prathamesh Thorat (210943120110)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 T</a:t>
            </a:r>
            <a:r>
              <a:rPr lang="en-IN" dirty="0" err="1"/>
              <a:t>ushar</a:t>
            </a:r>
            <a:r>
              <a:rPr lang="en-IN" dirty="0"/>
              <a:t> Jadhav (210943120113)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R</a:t>
            </a:r>
            <a:r>
              <a:rPr lang="en-IN" dirty="0" err="1"/>
              <a:t>ohit</a:t>
            </a:r>
            <a:r>
              <a:rPr lang="en-IN" dirty="0"/>
              <a:t> Gaikwad (210943120081)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P</a:t>
            </a:r>
            <a:r>
              <a:rPr lang="en-IN" dirty="0" err="1"/>
              <a:t>rasad</a:t>
            </a:r>
            <a:r>
              <a:rPr lang="en-IN" dirty="0"/>
              <a:t> </a:t>
            </a:r>
            <a:r>
              <a:rPr lang="en-IN" dirty="0" err="1"/>
              <a:t>Mhakale</a:t>
            </a:r>
            <a:r>
              <a:rPr lang="en-IN" dirty="0"/>
              <a:t> (210943120053)       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F33ADC-2222-4356-BB45-EFEDCCC1346B}"/>
              </a:ext>
            </a:extLst>
          </p:cNvPr>
          <p:cNvSpPr txBox="1"/>
          <p:nvPr/>
        </p:nvSpPr>
        <p:spPr>
          <a:xfrm>
            <a:off x="2540492" y="2083410"/>
            <a:ext cx="66035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GROUP NO:- 01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DEVELOPED BY:-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397310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A1B82C5-F56B-4951-87DD-019B1CB11340}"/>
              </a:ext>
            </a:extLst>
          </p:cNvPr>
          <p:cNvSpPr txBox="1"/>
          <p:nvPr/>
        </p:nvSpPr>
        <p:spPr>
          <a:xfrm>
            <a:off x="2911876" y="2290440"/>
            <a:ext cx="82118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/>
              <a:t>THANKYOU</a:t>
            </a:r>
            <a:endParaRPr lang="en-IN" sz="9600" dirty="0"/>
          </a:p>
        </p:txBody>
      </p:sp>
    </p:spTree>
    <p:extLst>
      <p:ext uri="{BB962C8B-B14F-4D97-AF65-F5344CB8AC3E}">
        <p14:creationId xmlns:p14="http://schemas.microsoft.com/office/powerpoint/2010/main" val="4267718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A84A8-1B2F-49C6-B40E-116937B5B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96688"/>
          </a:xfrm>
        </p:spPr>
        <p:txBody>
          <a:bodyPr/>
          <a:lstStyle/>
          <a:p>
            <a:pPr algn="ctr"/>
            <a:r>
              <a:rPr lang="en-US" dirty="0">
                <a:latin typeface="Algerian" panose="04020705040A02060702" pitchFamily="82" charset="0"/>
              </a:rPr>
              <a:t>Objective of GMS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7E9D8-2A50-48B0-99FB-EDC2A447E6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349406"/>
            <a:ext cx="9582885" cy="489899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dirty="0"/>
              <a:t>Develop application that facilitates the data optimization and   better  administration.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dirty="0"/>
              <a:t>Store the records of client’s &amp; trainer’s with administrator having privileges to access, modify and delete any record.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dirty="0"/>
              <a:t>To reduce the burden of keeping manual records and replace it with  modern and reliable application yet easy to use.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dirty="0"/>
              <a:t>To manage attendance of clients and  trainers thus, contribute in making society healthier.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613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C35E1-E9D8-426A-A05B-7C22EF093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700" y="195543"/>
            <a:ext cx="9404723" cy="1400530"/>
          </a:xfrm>
        </p:spPr>
        <p:txBody>
          <a:bodyPr/>
          <a:lstStyle/>
          <a:p>
            <a:pPr algn="ctr"/>
            <a:r>
              <a:rPr lang="en-US" sz="4400">
                <a:solidFill>
                  <a:schemeClr val="tx1">
                    <a:lumMod val="95000"/>
                  </a:schemeClr>
                </a:solidFill>
                <a:latin typeface="Algerian" panose="04020705040A02060702" pitchFamily="82" charset="0"/>
              </a:rPr>
              <a:t>SYSTEM FLOW CHART</a:t>
            </a:r>
            <a:endParaRPr lang="en-IN" sz="4400" dirty="0">
              <a:solidFill>
                <a:schemeClr val="tx1">
                  <a:lumMod val="95000"/>
                </a:schemeClr>
              </a:solidFill>
              <a:latin typeface="Algerian" panose="04020705040A02060702" pitchFamily="82" charset="0"/>
            </a:endParaRP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C5F73CF0-2150-4877-8F1A-A3F5B61343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325" y="1276350"/>
            <a:ext cx="8705850" cy="4972050"/>
          </a:xfrm>
        </p:spPr>
      </p:pic>
    </p:spTree>
    <p:extLst>
      <p:ext uri="{BB962C8B-B14F-4D97-AF65-F5344CB8AC3E}">
        <p14:creationId xmlns:p14="http://schemas.microsoft.com/office/powerpoint/2010/main" val="2408959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FCE04-392F-407C-875C-2EB89AC50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3160" y="417208"/>
            <a:ext cx="9404723" cy="1400530"/>
          </a:xfrm>
        </p:spPr>
        <p:txBody>
          <a:bodyPr/>
          <a:lstStyle/>
          <a:p>
            <a:r>
              <a:rPr lang="en-US" dirty="0"/>
              <a:t> ENTITY RELATIONSHIP DIAGRAM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2ED3026-98DB-4702-BC47-EEC3DA93F4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161" y="1402671"/>
            <a:ext cx="9039426" cy="5122415"/>
          </a:xfrm>
        </p:spPr>
      </p:pic>
    </p:spTree>
    <p:extLst>
      <p:ext uri="{BB962C8B-B14F-4D97-AF65-F5344CB8AC3E}">
        <p14:creationId xmlns:p14="http://schemas.microsoft.com/office/powerpoint/2010/main" val="161448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42000"/>
                <a:hueMod val="42000"/>
                <a:satMod val="124000"/>
                <a:lumMod val="62000"/>
              </a:schemeClr>
              <a:schemeClr val="bg2">
                <a:tint val="96000"/>
                <a:satMod val="13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C5F01-8975-4D9A-A7F8-20CC99454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377" y="661330"/>
            <a:ext cx="9404723" cy="1180711"/>
          </a:xfrm>
        </p:spPr>
        <p:txBody>
          <a:bodyPr vert="horz" lIns="91440" tIns="45720" rIns="91440" bIns="45720" rtlCol="0">
            <a:normAutofit fontScale="90000"/>
          </a:bodyPr>
          <a:lstStyle/>
          <a:p>
            <a:pPr algn="ctr"/>
            <a:r>
              <a:rPr lang="en-US" dirty="0">
                <a:latin typeface="Algerian" panose="04020705040A02060702" pitchFamily="82" charset="0"/>
              </a:rPr>
              <a:t>DATABASE TABLES</a:t>
            </a:r>
            <a:br>
              <a:rPr lang="en-US" dirty="0">
                <a:latin typeface="Algerian" panose="04020705040A02060702" pitchFamily="82" charset="0"/>
              </a:rPr>
            </a:br>
            <a:endParaRPr lang="en-US" dirty="0">
              <a:latin typeface="Algerian" panose="04020705040A02060702" pitchFamily="82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2CD1A9C-B558-4C1B-8237-DC95E2A459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323" y="2775782"/>
            <a:ext cx="2539271" cy="3076282"/>
          </a:xfrm>
          <a:prstGeom prst="rect">
            <a:avLst/>
          </a:prstGeom>
          <a:effectLst/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5D15AA0-7CD3-4042-A2C0-821483F7A8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5916" y="3163300"/>
            <a:ext cx="4754244" cy="2443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520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26A42-9211-419F-BE92-A17DB1BCD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lgerian" panose="04020705040A02060702" pitchFamily="82" charset="0"/>
              </a:rPr>
              <a:t>DATABASE TABLES</a:t>
            </a:r>
            <a:endParaRPr lang="en-IN" dirty="0">
              <a:latin typeface="Algerian" panose="04020705040A02060702" pitchFamily="82" charset="0"/>
            </a:endParaRP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CA727A5A-C8C8-49D4-98A2-CA23953A69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022" y="1781810"/>
            <a:ext cx="3512587" cy="4239622"/>
          </a:xfr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3E2AAE7-8526-4924-A2D6-45FC87016C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8472" y="1999143"/>
            <a:ext cx="4830764" cy="3804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728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F1BFB-B74D-43CC-9649-6DCAD55FD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lgerian" panose="04020705040A02060702" pitchFamily="82" charset="0"/>
              </a:rPr>
              <a:t>DATABASE TABLES</a:t>
            </a:r>
            <a:endParaRPr lang="en-IN" dirty="0">
              <a:latin typeface="Algerian" panose="04020705040A02060702" pitchFamily="82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F698557-A0B3-4456-BDC9-6714EE9150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275" y="1853248"/>
            <a:ext cx="7877175" cy="4205153"/>
          </a:xfrm>
        </p:spPr>
      </p:pic>
    </p:spTree>
    <p:extLst>
      <p:ext uri="{BB962C8B-B14F-4D97-AF65-F5344CB8AC3E}">
        <p14:creationId xmlns:p14="http://schemas.microsoft.com/office/powerpoint/2010/main" val="3665662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A9341-768D-42E9-B3ED-AD0C0C7CC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7851" y="355063"/>
            <a:ext cx="9404723" cy="1400530"/>
          </a:xfrm>
        </p:spPr>
        <p:txBody>
          <a:bodyPr/>
          <a:lstStyle/>
          <a:p>
            <a:pPr algn="ctr"/>
            <a:r>
              <a:rPr lang="en-US" dirty="0">
                <a:latin typeface="Algerian" panose="04020705040A02060702" pitchFamily="82" charset="0"/>
              </a:rPr>
              <a:t>conclusion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C7F1B91-15C9-44E2-86C5-1132146BE3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9277" y="1413726"/>
            <a:ext cx="9404722" cy="467635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The new computerized system was found to be much faster and reliable and user friendly then the existing system.</a:t>
            </a:r>
          </a:p>
          <a:p>
            <a:pPr>
              <a:lnSpc>
                <a:spcPct val="150000"/>
              </a:lnSpc>
            </a:pPr>
            <a:r>
              <a:rPr lang="en-US" dirty="0"/>
              <a:t> The system has been designed and developed step by step and tested successfully. </a:t>
            </a:r>
          </a:p>
          <a:p>
            <a:pPr>
              <a:lnSpc>
                <a:spcPct val="150000"/>
              </a:lnSpc>
            </a:pPr>
            <a:r>
              <a:rPr lang="en-US" dirty="0"/>
              <a:t>It eliminates the human error that are likely to creep in the kind of working in which a bulk quantity of data and calculations as to be processed.</a:t>
            </a:r>
          </a:p>
          <a:p>
            <a:pPr>
              <a:lnSpc>
                <a:spcPct val="150000"/>
              </a:lnSpc>
            </a:pPr>
            <a:r>
              <a:rPr lang="en-US" dirty="0"/>
              <a:t>The system results in quick retrieval of information that is very vital for the progress any organization.</a:t>
            </a:r>
          </a:p>
          <a:p>
            <a:pPr>
              <a:lnSpc>
                <a:spcPct val="150000"/>
              </a:lnSpc>
            </a:pPr>
            <a:r>
              <a:rPr lang="en-US" dirty="0"/>
              <a:t>Burden of manual work is reduced as whenever transaction takes place, there is a no need to record it in many places manually.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805220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501B8-8A50-4837-8F61-5DB382B33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638" y="433668"/>
            <a:ext cx="9404723" cy="1400530"/>
          </a:xfrm>
        </p:spPr>
        <p:txBody>
          <a:bodyPr/>
          <a:lstStyle/>
          <a:p>
            <a:pPr algn="ctr"/>
            <a:r>
              <a:rPr lang="en-US" dirty="0">
                <a:latin typeface="Algerian" panose="04020705040A02060702" pitchFamily="82" charset="0"/>
              </a:rPr>
              <a:t>FUTURE SCOPE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775288-9ED1-46C2-B685-301CCB1AD8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580226"/>
            <a:ext cx="10118063" cy="466817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This application has been developed in such a way that it can accept modifications and further changes. </a:t>
            </a:r>
          </a:p>
          <a:p>
            <a:pPr>
              <a:lnSpc>
                <a:spcPct val="150000"/>
              </a:lnSpc>
            </a:pPr>
            <a:r>
              <a:rPr lang="en-US" dirty="0"/>
              <a:t>The system is so flexible to allow any modification need for the further functioning of programs.</a:t>
            </a:r>
          </a:p>
          <a:p>
            <a:pPr>
              <a:lnSpc>
                <a:spcPct val="150000"/>
              </a:lnSpc>
            </a:pPr>
            <a:r>
              <a:rPr lang="en-US" dirty="0"/>
              <a:t>In Future many new features like nutrition and customized workout plan can be added.</a:t>
            </a:r>
          </a:p>
          <a:p>
            <a:pPr>
              <a:lnSpc>
                <a:spcPct val="150000"/>
              </a:lnSpc>
            </a:pPr>
            <a:r>
              <a:rPr lang="en-US" dirty="0"/>
              <a:t>There is scope to provide access of this application to client, with the introduction of features like promotions, events, fees payment etc.</a:t>
            </a:r>
          </a:p>
          <a:p>
            <a:pPr marL="0" indent="0">
              <a:buNone/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941057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28</TotalTime>
  <Words>310</Words>
  <Application>Microsoft Office PowerPoint</Application>
  <PresentationFormat>Widescreen</PresentationFormat>
  <Paragraphs>30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Algerian</vt:lpstr>
      <vt:lpstr>Arial</vt:lpstr>
      <vt:lpstr>Century Gothic</vt:lpstr>
      <vt:lpstr>Wingdings</vt:lpstr>
      <vt:lpstr>Wingdings 3</vt:lpstr>
      <vt:lpstr>Ion</vt:lpstr>
      <vt:lpstr>PG DAC project  on  GYM MAster</vt:lpstr>
      <vt:lpstr>Objective of GMS</vt:lpstr>
      <vt:lpstr>SYSTEM FLOW CHART</vt:lpstr>
      <vt:lpstr> ENTITY RELATIONSHIP DIAGRAM</vt:lpstr>
      <vt:lpstr>DATABASE TABLES </vt:lpstr>
      <vt:lpstr>DATABASE TABLES</vt:lpstr>
      <vt:lpstr>DATABASE TABLES</vt:lpstr>
      <vt:lpstr>conclusion</vt:lpstr>
      <vt:lpstr>FUTURE SCOPE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ADS MINI-project  on  GYM MANAGEMENT SYSTEM</dc:title>
  <dc:creator>Prathamesh Thorat</dc:creator>
  <cp:lastModifiedBy>Prathamesh Thorat</cp:lastModifiedBy>
  <cp:revision>4</cp:revision>
  <dcterms:created xsi:type="dcterms:W3CDTF">2021-12-19T17:34:13Z</dcterms:created>
  <dcterms:modified xsi:type="dcterms:W3CDTF">2022-04-09T06:34:39Z</dcterms:modified>
</cp:coreProperties>
</file>