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2" r:id="rId6"/>
    <p:sldId id="260" r:id="rId7"/>
    <p:sldId id="261"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5CD76C-4814-454E-AF5F-9F9C73C9829D}"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CBFE58-06BA-4E54-AD63-76A0FD8FB99D}" type="slidenum">
              <a:rPr lang="en-IN" smtClean="0"/>
              <a:t>‹#›</a:t>
            </a:fld>
            <a:endParaRPr lang="en-IN"/>
          </a:p>
        </p:txBody>
      </p:sp>
    </p:spTree>
    <p:extLst>
      <p:ext uri="{BB962C8B-B14F-4D97-AF65-F5344CB8AC3E}">
        <p14:creationId xmlns:p14="http://schemas.microsoft.com/office/powerpoint/2010/main" val="4044290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5CD76C-4814-454E-AF5F-9F9C73C9829D}" type="datetimeFigureOut">
              <a:rPr lang="en-IN" smtClean="0"/>
              <a:t>30-04-2024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CBFE58-06BA-4E54-AD63-76A0FD8FB99D}" type="slidenum">
              <a:rPr lang="en-IN" smtClean="0"/>
              <a:t>‹#›</a:t>
            </a:fld>
            <a:endParaRPr lang="en-IN"/>
          </a:p>
        </p:txBody>
      </p:sp>
    </p:spTree>
    <p:extLst>
      <p:ext uri="{BB962C8B-B14F-4D97-AF65-F5344CB8AC3E}">
        <p14:creationId xmlns:p14="http://schemas.microsoft.com/office/powerpoint/2010/main" val="3881042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5CD76C-4814-454E-AF5F-9F9C73C9829D}"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CBFE58-06BA-4E54-AD63-76A0FD8FB99D}" type="slidenum">
              <a:rPr lang="en-IN" smtClean="0"/>
              <a:t>‹#›</a:t>
            </a:fld>
            <a:endParaRPr lang="en-IN"/>
          </a:p>
        </p:txBody>
      </p:sp>
    </p:spTree>
    <p:extLst>
      <p:ext uri="{BB962C8B-B14F-4D97-AF65-F5344CB8AC3E}">
        <p14:creationId xmlns:p14="http://schemas.microsoft.com/office/powerpoint/2010/main" val="16249574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8A5CD76C-4814-454E-AF5F-9F9C73C9829D}"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CBFE58-06BA-4E54-AD63-76A0FD8FB99D}" type="slidenum">
              <a:rPr lang="en-IN" smtClean="0"/>
              <a:t>‹#›</a:t>
            </a:fld>
            <a:endParaRPr lang="en-IN"/>
          </a:p>
        </p:txBody>
      </p:sp>
    </p:spTree>
    <p:extLst>
      <p:ext uri="{BB962C8B-B14F-4D97-AF65-F5344CB8AC3E}">
        <p14:creationId xmlns:p14="http://schemas.microsoft.com/office/powerpoint/2010/main" val="28626009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8A5CD76C-4814-454E-AF5F-9F9C73C9829D}"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CBFE58-06BA-4E54-AD63-76A0FD8FB99D}" type="slidenum">
              <a:rPr lang="en-IN" smtClean="0"/>
              <a:t>‹#›</a:t>
            </a:fld>
            <a:endParaRPr lang="en-IN"/>
          </a:p>
        </p:txBody>
      </p:sp>
    </p:spTree>
    <p:extLst>
      <p:ext uri="{BB962C8B-B14F-4D97-AF65-F5344CB8AC3E}">
        <p14:creationId xmlns:p14="http://schemas.microsoft.com/office/powerpoint/2010/main" val="38328809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5CD76C-4814-454E-AF5F-9F9C73C9829D}"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CBFE58-06BA-4E54-AD63-76A0FD8FB99D}" type="slidenum">
              <a:rPr lang="en-IN" smtClean="0"/>
              <a:t>‹#›</a:t>
            </a:fld>
            <a:endParaRPr lang="en-IN"/>
          </a:p>
        </p:txBody>
      </p:sp>
    </p:spTree>
    <p:extLst>
      <p:ext uri="{BB962C8B-B14F-4D97-AF65-F5344CB8AC3E}">
        <p14:creationId xmlns:p14="http://schemas.microsoft.com/office/powerpoint/2010/main" val="22606191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5CD76C-4814-454E-AF5F-9F9C73C9829D}"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CBFE58-06BA-4E54-AD63-76A0FD8FB99D}" type="slidenum">
              <a:rPr lang="en-IN" smtClean="0"/>
              <a:t>‹#›</a:t>
            </a:fld>
            <a:endParaRPr lang="en-IN"/>
          </a:p>
        </p:txBody>
      </p:sp>
    </p:spTree>
    <p:extLst>
      <p:ext uri="{BB962C8B-B14F-4D97-AF65-F5344CB8AC3E}">
        <p14:creationId xmlns:p14="http://schemas.microsoft.com/office/powerpoint/2010/main" val="3653987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5CD76C-4814-454E-AF5F-9F9C73C9829D}"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CBFE58-06BA-4E54-AD63-76A0FD8FB99D}" type="slidenum">
              <a:rPr lang="en-IN" smtClean="0"/>
              <a:t>‹#›</a:t>
            </a:fld>
            <a:endParaRPr lang="en-IN"/>
          </a:p>
        </p:txBody>
      </p:sp>
    </p:spTree>
    <p:extLst>
      <p:ext uri="{BB962C8B-B14F-4D97-AF65-F5344CB8AC3E}">
        <p14:creationId xmlns:p14="http://schemas.microsoft.com/office/powerpoint/2010/main" val="16031986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5CD76C-4814-454E-AF5F-9F9C73C9829D}"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CBFE58-06BA-4E54-AD63-76A0FD8FB99D}" type="slidenum">
              <a:rPr lang="en-IN" smtClean="0"/>
              <a:t>‹#›</a:t>
            </a:fld>
            <a:endParaRPr lang="en-IN"/>
          </a:p>
        </p:txBody>
      </p:sp>
    </p:spTree>
    <p:extLst>
      <p:ext uri="{BB962C8B-B14F-4D97-AF65-F5344CB8AC3E}">
        <p14:creationId xmlns:p14="http://schemas.microsoft.com/office/powerpoint/2010/main" val="662691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5CD76C-4814-454E-AF5F-9F9C73C9829D}"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CBFE58-06BA-4E54-AD63-76A0FD8FB99D}" type="slidenum">
              <a:rPr lang="en-IN" smtClean="0"/>
              <a:t>‹#›</a:t>
            </a:fld>
            <a:endParaRPr lang="en-IN"/>
          </a:p>
        </p:txBody>
      </p:sp>
    </p:spTree>
    <p:extLst>
      <p:ext uri="{BB962C8B-B14F-4D97-AF65-F5344CB8AC3E}">
        <p14:creationId xmlns:p14="http://schemas.microsoft.com/office/powerpoint/2010/main" val="1835547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5CD76C-4814-454E-AF5F-9F9C73C9829D}"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CBFE58-06BA-4E54-AD63-76A0FD8FB99D}" type="slidenum">
              <a:rPr lang="en-IN" smtClean="0"/>
              <a:t>‹#›</a:t>
            </a:fld>
            <a:endParaRPr lang="en-IN"/>
          </a:p>
        </p:txBody>
      </p:sp>
    </p:spTree>
    <p:extLst>
      <p:ext uri="{BB962C8B-B14F-4D97-AF65-F5344CB8AC3E}">
        <p14:creationId xmlns:p14="http://schemas.microsoft.com/office/powerpoint/2010/main" val="631693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5CD76C-4814-454E-AF5F-9F9C73C9829D}" type="datetimeFigureOut">
              <a:rPr lang="en-IN" smtClean="0"/>
              <a:t>30-04-2024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CBFE58-06BA-4E54-AD63-76A0FD8FB99D}" type="slidenum">
              <a:rPr lang="en-IN" smtClean="0"/>
              <a:t>‹#›</a:t>
            </a:fld>
            <a:endParaRPr lang="en-IN"/>
          </a:p>
        </p:txBody>
      </p:sp>
    </p:spTree>
    <p:extLst>
      <p:ext uri="{BB962C8B-B14F-4D97-AF65-F5344CB8AC3E}">
        <p14:creationId xmlns:p14="http://schemas.microsoft.com/office/powerpoint/2010/main" val="642891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5CD76C-4814-454E-AF5F-9F9C73C9829D}" type="datetimeFigureOut">
              <a:rPr lang="en-IN" smtClean="0"/>
              <a:t>30-04-2024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3CBFE58-06BA-4E54-AD63-76A0FD8FB99D}" type="slidenum">
              <a:rPr lang="en-IN" smtClean="0"/>
              <a:t>‹#›</a:t>
            </a:fld>
            <a:endParaRPr lang="en-IN"/>
          </a:p>
        </p:txBody>
      </p:sp>
    </p:spTree>
    <p:extLst>
      <p:ext uri="{BB962C8B-B14F-4D97-AF65-F5344CB8AC3E}">
        <p14:creationId xmlns:p14="http://schemas.microsoft.com/office/powerpoint/2010/main" val="4089586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5CD76C-4814-454E-AF5F-9F9C73C9829D}" type="datetimeFigureOut">
              <a:rPr lang="en-IN" smtClean="0"/>
              <a:t>30-04-2024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3CBFE58-06BA-4E54-AD63-76A0FD8FB99D}" type="slidenum">
              <a:rPr lang="en-IN" smtClean="0"/>
              <a:t>‹#›</a:t>
            </a:fld>
            <a:endParaRPr lang="en-IN"/>
          </a:p>
        </p:txBody>
      </p:sp>
    </p:spTree>
    <p:extLst>
      <p:ext uri="{BB962C8B-B14F-4D97-AF65-F5344CB8AC3E}">
        <p14:creationId xmlns:p14="http://schemas.microsoft.com/office/powerpoint/2010/main" val="2388122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5CD76C-4814-454E-AF5F-9F9C73C9829D}" type="datetimeFigureOut">
              <a:rPr lang="en-IN" smtClean="0"/>
              <a:t>30-04-2024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3CBFE58-06BA-4E54-AD63-76A0FD8FB99D}" type="slidenum">
              <a:rPr lang="en-IN" smtClean="0"/>
              <a:t>‹#›</a:t>
            </a:fld>
            <a:endParaRPr lang="en-IN"/>
          </a:p>
        </p:txBody>
      </p:sp>
    </p:spTree>
    <p:extLst>
      <p:ext uri="{BB962C8B-B14F-4D97-AF65-F5344CB8AC3E}">
        <p14:creationId xmlns:p14="http://schemas.microsoft.com/office/powerpoint/2010/main" val="977807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5CD76C-4814-454E-AF5F-9F9C73C9829D}" type="datetimeFigureOut">
              <a:rPr lang="en-IN" smtClean="0"/>
              <a:t>30-04-2024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CBFE58-06BA-4E54-AD63-76A0FD8FB99D}" type="slidenum">
              <a:rPr lang="en-IN" smtClean="0"/>
              <a:t>‹#›</a:t>
            </a:fld>
            <a:endParaRPr lang="en-IN"/>
          </a:p>
        </p:txBody>
      </p:sp>
    </p:spTree>
    <p:extLst>
      <p:ext uri="{BB962C8B-B14F-4D97-AF65-F5344CB8AC3E}">
        <p14:creationId xmlns:p14="http://schemas.microsoft.com/office/powerpoint/2010/main" val="2749373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8A5CD76C-4814-454E-AF5F-9F9C73C9829D}" type="datetimeFigureOut">
              <a:rPr lang="en-IN" smtClean="0"/>
              <a:t>30-04-2024</a:t>
            </a:fld>
            <a:endParaRPr lang="en-IN"/>
          </a:p>
        </p:txBody>
      </p:sp>
      <p:sp>
        <p:nvSpPr>
          <p:cNvPr id="6" name="Footer Placeholder 5"/>
          <p:cNvSpPr>
            <a:spLocks noGrp="1"/>
          </p:cNvSpPr>
          <p:nvPr>
            <p:ph type="ftr" sz="quarter" idx="11"/>
          </p:nvPr>
        </p:nvSpPr>
        <p:spPr>
          <a:xfrm>
            <a:off x="1141412" y="5883275"/>
            <a:ext cx="5105400" cy="365125"/>
          </a:xfrm>
        </p:spPr>
        <p:txBody>
          <a:bodyPr/>
          <a:lstStyle/>
          <a:p>
            <a:endParaRPr lang="en-IN"/>
          </a:p>
        </p:txBody>
      </p:sp>
      <p:sp>
        <p:nvSpPr>
          <p:cNvPr id="7" name="Slide Number Placeholder 6"/>
          <p:cNvSpPr>
            <a:spLocks noGrp="1"/>
          </p:cNvSpPr>
          <p:nvPr>
            <p:ph type="sldNum" sz="quarter" idx="12"/>
          </p:nvPr>
        </p:nvSpPr>
        <p:spPr>
          <a:xfrm>
            <a:off x="10742612" y="5883275"/>
            <a:ext cx="322567" cy="365125"/>
          </a:xfrm>
        </p:spPr>
        <p:txBody>
          <a:bodyPr/>
          <a:lstStyle/>
          <a:p>
            <a:fld id="{03CBFE58-06BA-4E54-AD63-76A0FD8FB99D}" type="slidenum">
              <a:rPr lang="en-IN" smtClean="0"/>
              <a:t>‹#›</a:t>
            </a:fld>
            <a:endParaRPr lang="en-IN"/>
          </a:p>
        </p:txBody>
      </p:sp>
    </p:spTree>
    <p:extLst>
      <p:ext uri="{BB962C8B-B14F-4D97-AF65-F5344CB8AC3E}">
        <p14:creationId xmlns:p14="http://schemas.microsoft.com/office/powerpoint/2010/main" val="128110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8A5CD76C-4814-454E-AF5F-9F9C73C9829D}" type="datetimeFigureOut">
              <a:rPr lang="en-IN" smtClean="0"/>
              <a:t>30-04-2024</a:t>
            </a:fld>
            <a:endParaRPr lang="en-IN"/>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IN"/>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03CBFE58-06BA-4E54-AD63-76A0FD8FB99D}" type="slidenum">
              <a:rPr lang="en-IN" smtClean="0"/>
              <a:t>‹#›</a:t>
            </a:fld>
            <a:endParaRPr lang="en-IN"/>
          </a:p>
        </p:txBody>
      </p:sp>
    </p:spTree>
    <p:extLst>
      <p:ext uri="{BB962C8B-B14F-4D97-AF65-F5344CB8AC3E}">
        <p14:creationId xmlns:p14="http://schemas.microsoft.com/office/powerpoint/2010/main" val="2387092351"/>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2DCDDC1-2CE0-CA6C-6B1E-83AA86E29BE6}"/>
              </a:ext>
            </a:extLst>
          </p:cNvPr>
          <p:cNvSpPr txBox="1"/>
          <p:nvPr/>
        </p:nvSpPr>
        <p:spPr>
          <a:xfrm>
            <a:off x="-1" y="0"/>
            <a:ext cx="12192001" cy="584775"/>
          </a:xfrm>
          <a:prstGeom prst="rect">
            <a:avLst/>
          </a:prstGeom>
          <a:noFill/>
        </p:spPr>
        <p:txBody>
          <a:bodyPr wrap="square">
            <a:spAutoFit/>
          </a:bodyPr>
          <a:lstStyle/>
          <a:p>
            <a:pPr algn="ctr"/>
            <a:r>
              <a:rPr lang="en-IN" sz="3200" b="1" dirty="0"/>
              <a:t>INTRODUCTION</a:t>
            </a:r>
          </a:p>
        </p:txBody>
      </p:sp>
      <p:sp>
        <p:nvSpPr>
          <p:cNvPr id="11" name="TextBox 10">
            <a:extLst>
              <a:ext uri="{FF2B5EF4-FFF2-40B4-BE49-F238E27FC236}">
                <a16:creationId xmlns:a16="http://schemas.microsoft.com/office/drawing/2014/main" id="{E2A639E3-1DDA-2AC0-108C-F32E00AF496E}"/>
              </a:ext>
            </a:extLst>
          </p:cNvPr>
          <p:cNvSpPr txBox="1"/>
          <p:nvPr/>
        </p:nvSpPr>
        <p:spPr>
          <a:xfrm>
            <a:off x="216310" y="884903"/>
            <a:ext cx="11759379" cy="5847755"/>
          </a:xfrm>
          <a:prstGeom prst="rect">
            <a:avLst/>
          </a:prstGeom>
          <a:noFill/>
        </p:spPr>
        <p:txBody>
          <a:bodyPr wrap="square">
            <a:spAutoFit/>
          </a:bodyPr>
          <a:lstStyle/>
          <a:p>
            <a:r>
              <a:rPr lang="en-US" sz="2800" dirty="0">
                <a:solidFill>
                  <a:schemeClr val="bg1"/>
                </a:solidFill>
                <a:highlight>
                  <a:srgbClr val="FFFF00"/>
                </a:highlight>
              </a:rPr>
              <a:t>Purpose of the Project:</a:t>
            </a:r>
          </a:p>
          <a:p>
            <a:endParaRPr lang="en-US" dirty="0"/>
          </a:p>
          <a:p>
            <a:pPr marL="285750" indent="-285750" algn="just">
              <a:buFont typeface="Arial" panose="020B0604020202020204" pitchFamily="34" charset="0"/>
              <a:buChar char="•"/>
            </a:pPr>
            <a:r>
              <a:rPr lang="en-US" dirty="0"/>
              <a:t>The project aims to analyze medical insurance costs using advanced data analytics techniques, focusing on how demographic and health-related features influence these costs.</a:t>
            </a:r>
          </a:p>
          <a:p>
            <a:endParaRPr lang="en-US" dirty="0"/>
          </a:p>
          <a:p>
            <a:endParaRPr lang="en-US" dirty="0"/>
          </a:p>
          <a:p>
            <a:r>
              <a:rPr lang="en-US" sz="2800" dirty="0">
                <a:solidFill>
                  <a:schemeClr val="bg1"/>
                </a:solidFill>
                <a:highlight>
                  <a:srgbClr val="FFFF00"/>
                </a:highlight>
              </a:rPr>
              <a:t>Importance of the Study:</a:t>
            </a:r>
          </a:p>
          <a:p>
            <a:endParaRPr lang="en-US" sz="2800" dirty="0">
              <a:solidFill>
                <a:schemeClr val="bg1"/>
              </a:solidFill>
              <a:highlight>
                <a:srgbClr val="FFFF00"/>
              </a:highlight>
            </a:endParaRPr>
          </a:p>
          <a:p>
            <a:pPr marL="285750" indent="-285750" algn="just">
              <a:buFont typeface="Arial" panose="020B0604020202020204" pitchFamily="34" charset="0"/>
              <a:buChar char="•"/>
            </a:pPr>
            <a:r>
              <a:rPr lang="en-US" dirty="0"/>
              <a:t>Healthcare economics is increasingly impacted by the rising costs of medical insurance, affecting policy-makers, insurance companies, and consumers alike. This study provides insights that could lead to more informed decisions and strategies.</a:t>
            </a:r>
          </a:p>
          <a:p>
            <a:endParaRPr lang="en-US" dirty="0"/>
          </a:p>
          <a:p>
            <a:endParaRPr lang="en-US" dirty="0"/>
          </a:p>
          <a:p>
            <a:r>
              <a:rPr lang="en-US" sz="2800" dirty="0">
                <a:solidFill>
                  <a:schemeClr val="bg1"/>
                </a:solidFill>
                <a:highlight>
                  <a:srgbClr val="FFFF00"/>
                </a:highlight>
              </a:rPr>
              <a:t>Project Objectives:</a:t>
            </a:r>
          </a:p>
          <a:p>
            <a:endParaRPr lang="en-US" sz="2800" dirty="0">
              <a:solidFill>
                <a:schemeClr val="bg1"/>
              </a:solidFill>
              <a:highlight>
                <a:srgbClr val="FFFF00"/>
              </a:highlight>
            </a:endParaRPr>
          </a:p>
          <a:p>
            <a:pPr marL="285750" indent="-285750" algn="just">
              <a:buFont typeface="Arial" panose="020B0604020202020204" pitchFamily="34" charset="0"/>
              <a:buChar char="•"/>
            </a:pPr>
            <a:r>
              <a:rPr lang="en-US" dirty="0"/>
              <a:t>Develop a predictive model to accurately estimate medical insurance costs.</a:t>
            </a:r>
          </a:p>
          <a:p>
            <a:pPr marL="285750" indent="-285750" algn="just">
              <a:buFont typeface="Arial" panose="020B0604020202020204" pitchFamily="34" charset="0"/>
              <a:buChar char="•"/>
            </a:pPr>
            <a:r>
              <a:rPr lang="en-US" dirty="0"/>
              <a:t>Identify key factors that influence these costs and analyze their patterns.</a:t>
            </a:r>
          </a:p>
          <a:p>
            <a:pPr marL="285750" indent="-285750" algn="just">
              <a:buFont typeface="Arial" panose="020B0604020202020204" pitchFamily="34" charset="0"/>
              <a:buChar char="•"/>
            </a:pPr>
            <a:r>
              <a:rPr lang="en-US" dirty="0"/>
              <a:t>Offer actionable recommendations to stakeholders for informed decision-making.</a:t>
            </a:r>
            <a:endParaRPr lang="en-IN" dirty="0"/>
          </a:p>
        </p:txBody>
      </p:sp>
    </p:spTree>
    <p:extLst>
      <p:ext uri="{BB962C8B-B14F-4D97-AF65-F5344CB8AC3E}">
        <p14:creationId xmlns:p14="http://schemas.microsoft.com/office/powerpoint/2010/main" val="480009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E8EA1B0-AE4A-0133-E7D5-EF228399F939}"/>
              </a:ext>
            </a:extLst>
          </p:cNvPr>
          <p:cNvPicPr>
            <a:picLocks noChangeAspect="1"/>
          </p:cNvPicPr>
          <p:nvPr/>
        </p:nvPicPr>
        <p:blipFill>
          <a:blip r:embed="rId2"/>
          <a:stretch>
            <a:fillRect/>
          </a:stretch>
        </p:blipFill>
        <p:spPr>
          <a:xfrm>
            <a:off x="2703871" y="41731"/>
            <a:ext cx="6823587" cy="681381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863542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2DCDDC1-2CE0-CA6C-6B1E-83AA86E29BE6}"/>
              </a:ext>
            </a:extLst>
          </p:cNvPr>
          <p:cNvSpPr txBox="1"/>
          <p:nvPr/>
        </p:nvSpPr>
        <p:spPr>
          <a:xfrm>
            <a:off x="-1" y="0"/>
            <a:ext cx="12192001" cy="584775"/>
          </a:xfrm>
          <a:prstGeom prst="rect">
            <a:avLst/>
          </a:prstGeom>
          <a:noFill/>
        </p:spPr>
        <p:txBody>
          <a:bodyPr wrap="square">
            <a:spAutoFit/>
          </a:bodyPr>
          <a:lstStyle/>
          <a:p>
            <a:pPr algn="ctr"/>
            <a:r>
              <a:rPr lang="en-IN" sz="3200" b="1" dirty="0"/>
              <a:t>Data Overview</a:t>
            </a:r>
          </a:p>
        </p:txBody>
      </p:sp>
      <p:sp>
        <p:nvSpPr>
          <p:cNvPr id="11" name="TextBox 10">
            <a:extLst>
              <a:ext uri="{FF2B5EF4-FFF2-40B4-BE49-F238E27FC236}">
                <a16:creationId xmlns:a16="http://schemas.microsoft.com/office/drawing/2014/main" id="{E2A639E3-1DDA-2AC0-108C-F32E00AF496E}"/>
              </a:ext>
            </a:extLst>
          </p:cNvPr>
          <p:cNvSpPr txBox="1"/>
          <p:nvPr/>
        </p:nvSpPr>
        <p:spPr>
          <a:xfrm>
            <a:off x="216310" y="884903"/>
            <a:ext cx="11759379" cy="5570756"/>
          </a:xfrm>
          <a:prstGeom prst="rect">
            <a:avLst/>
          </a:prstGeom>
          <a:noFill/>
        </p:spPr>
        <p:txBody>
          <a:bodyPr wrap="square">
            <a:spAutoFit/>
          </a:bodyPr>
          <a:lstStyle/>
          <a:p>
            <a:r>
              <a:rPr lang="en-US" sz="2800" dirty="0">
                <a:solidFill>
                  <a:schemeClr val="bg1"/>
                </a:solidFill>
                <a:highlight>
                  <a:srgbClr val="FFFF00"/>
                </a:highlight>
              </a:rPr>
              <a:t>Dataset Description:</a:t>
            </a:r>
          </a:p>
          <a:p>
            <a:endParaRPr lang="en-US" dirty="0"/>
          </a:p>
          <a:p>
            <a:pPr marL="285750" indent="-285750" algn="just">
              <a:buFont typeface="Arial" panose="020B0604020202020204" pitchFamily="34" charset="0"/>
              <a:buChar char="•"/>
            </a:pPr>
            <a:r>
              <a:rPr lang="en-US" dirty="0"/>
              <a:t>The project utilizes a comprehensive Medical Insurance dataset, consisting of 1,340 records, detailing various factors that influence health insurance costs.</a:t>
            </a:r>
          </a:p>
          <a:p>
            <a:endParaRPr lang="en-US" dirty="0"/>
          </a:p>
          <a:p>
            <a:endParaRPr lang="en-US" dirty="0"/>
          </a:p>
          <a:p>
            <a:r>
              <a:rPr lang="en-US" sz="2800" dirty="0">
                <a:solidFill>
                  <a:schemeClr val="bg1"/>
                </a:solidFill>
                <a:highlight>
                  <a:srgbClr val="FFFF00"/>
                </a:highlight>
              </a:rPr>
              <a:t>Key Variables:</a:t>
            </a:r>
          </a:p>
          <a:p>
            <a:endParaRPr lang="en-US" sz="2800" dirty="0">
              <a:solidFill>
                <a:schemeClr val="bg1"/>
              </a:solidFill>
              <a:highlight>
                <a:srgbClr val="FFFF00"/>
              </a:highlight>
            </a:endParaRPr>
          </a:p>
          <a:p>
            <a:pPr marL="285750" indent="-285750" algn="just">
              <a:buFont typeface="Arial" panose="020B0604020202020204" pitchFamily="34" charset="0"/>
              <a:buChar char="•"/>
            </a:pPr>
            <a:r>
              <a:rPr lang="en-US" dirty="0"/>
              <a:t>Key variables analyzed include Age, Sex, BMI, Children, Smoker, Region, and Annual Medical Charges.</a:t>
            </a:r>
          </a:p>
          <a:p>
            <a:endParaRPr lang="en-US" dirty="0"/>
          </a:p>
          <a:p>
            <a:endParaRPr lang="en-US" dirty="0"/>
          </a:p>
          <a:p>
            <a:r>
              <a:rPr lang="en-US" sz="2800" dirty="0">
                <a:solidFill>
                  <a:schemeClr val="bg1"/>
                </a:solidFill>
                <a:highlight>
                  <a:srgbClr val="FFFF00"/>
                </a:highlight>
              </a:rPr>
              <a:t>Relevance to the Project:</a:t>
            </a:r>
          </a:p>
          <a:p>
            <a:endParaRPr lang="en-US" sz="2800" dirty="0">
              <a:solidFill>
                <a:schemeClr val="bg1"/>
              </a:solidFill>
              <a:highlight>
                <a:srgbClr val="FFFF00"/>
              </a:highlight>
            </a:endParaRPr>
          </a:p>
          <a:p>
            <a:pPr marL="285750" indent="-285750" algn="just">
              <a:buFont typeface="Arial" panose="020B0604020202020204" pitchFamily="34" charset="0"/>
              <a:buChar char="•"/>
            </a:pPr>
            <a:r>
              <a:rPr lang="en-US" dirty="0"/>
              <a:t>This dataset is critical as it encapsulates significant factors like smoking status and BMI, known to impact insurance costs substantially, allowing us to draw actionable insights into cost prediction and policy formulation.</a:t>
            </a:r>
            <a:endParaRPr lang="en-IN" dirty="0"/>
          </a:p>
        </p:txBody>
      </p:sp>
    </p:spTree>
    <p:extLst>
      <p:ext uri="{BB962C8B-B14F-4D97-AF65-F5344CB8AC3E}">
        <p14:creationId xmlns:p14="http://schemas.microsoft.com/office/powerpoint/2010/main" val="3638034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2DCDDC1-2CE0-CA6C-6B1E-83AA86E29BE6}"/>
              </a:ext>
            </a:extLst>
          </p:cNvPr>
          <p:cNvSpPr txBox="1"/>
          <p:nvPr/>
        </p:nvSpPr>
        <p:spPr>
          <a:xfrm>
            <a:off x="-1" y="0"/>
            <a:ext cx="12192001" cy="584775"/>
          </a:xfrm>
          <a:prstGeom prst="rect">
            <a:avLst/>
          </a:prstGeom>
          <a:noFill/>
        </p:spPr>
        <p:txBody>
          <a:bodyPr wrap="square">
            <a:spAutoFit/>
          </a:bodyPr>
          <a:lstStyle/>
          <a:p>
            <a:pPr algn="ctr"/>
            <a:r>
              <a:rPr lang="en-IN" sz="3200" b="1" dirty="0"/>
              <a:t>Data Preparation and Processing</a:t>
            </a:r>
          </a:p>
        </p:txBody>
      </p:sp>
      <p:sp>
        <p:nvSpPr>
          <p:cNvPr id="11" name="TextBox 10">
            <a:extLst>
              <a:ext uri="{FF2B5EF4-FFF2-40B4-BE49-F238E27FC236}">
                <a16:creationId xmlns:a16="http://schemas.microsoft.com/office/drawing/2014/main" id="{E2A639E3-1DDA-2AC0-108C-F32E00AF496E}"/>
              </a:ext>
            </a:extLst>
          </p:cNvPr>
          <p:cNvSpPr txBox="1"/>
          <p:nvPr/>
        </p:nvSpPr>
        <p:spPr>
          <a:xfrm>
            <a:off x="216309" y="737419"/>
            <a:ext cx="11759379" cy="4431983"/>
          </a:xfrm>
          <a:prstGeom prst="rect">
            <a:avLst/>
          </a:prstGeom>
          <a:noFill/>
        </p:spPr>
        <p:txBody>
          <a:bodyPr wrap="square">
            <a:spAutoFit/>
          </a:bodyPr>
          <a:lstStyle/>
          <a:p>
            <a:r>
              <a:rPr lang="en-US" sz="2800" dirty="0">
                <a:solidFill>
                  <a:schemeClr val="bg1"/>
                </a:solidFill>
                <a:highlight>
                  <a:srgbClr val="FFFF00"/>
                </a:highlight>
              </a:rPr>
              <a:t>Cleaning and Preprocessing:</a:t>
            </a:r>
            <a:endParaRPr lang="en-US" dirty="0"/>
          </a:p>
          <a:p>
            <a:pPr marL="285750" indent="-285750" algn="just">
              <a:buFont typeface="Arial" panose="020B0604020202020204" pitchFamily="34" charset="0"/>
              <a:buChar char="•"/>
            </a:pPr>
            <a:r>
              <a:rPr lang="en-US" dirty="0"/>
              <a:t>Checked for and handled missing values.</a:t>
            </a:r>
          </a:p>
          <a:p>
            <a:pPr marL="285750" indent="-285750" algn="just">
              <a:buFont typeface="Arial" panose="020B0604020202020204" pitchFamily="34" charset="0"/>
              <a:buChar char="•"/>
            </a:pPr>
            <a:r>
              <a:rPr lang="en-US" dirty="0"/>
              <a:t>Removed duplicate entries to ensure data integrity.</a:t>
            </a:r>
          </a:p>
          <a:p>
            <a:pPr marL="285750" indent="-285750" algn="just">
              <a:buFont typeface="Arial" panose="020B0604020202020204" pitchFamily="34" charset="0"/>
              <a:buChar char="•"/>
            </a:pPr>
            <a:r>
              <a:rPr lang="en-US" dirty="0"/>
              <a:t>Corrected data format inconsistencies across different variables.</a:t>
            </a:r>
          </a:p>
          <a:p>
            <a:pPr marL="285750" indent="-285750" algn="just">
              <a:buFont typeface="Arial" panose="020B0604020202020204" pitchFamily="34" charset="0"/>
              <a:buChar char="•"/>
            </a:pPr>
            <a:endParaRPr lang="en-US" dirty="0"/>
          </a:p>
          <a:p>
            <a:endParaRPr lang="en-US" dirty="0"/>
          </a:p>
          <a:p>
            <a:r>
              <a:rPr lang="en-US" sz="2800" dirty="0">
                <a:solidFill>
                  <a:schemeClr val="bg1"/>
                </a:solidFill>
                <a:highlight>
                  <a:srgbClr val="FFFF00"/>
                </a:highlight>
              </a:rPr>
              <a:t>Feature Engineering:</a:t>
            </a:r>
          </a:p>
          <a:p>
            <a:pPr marL="285750" indent="-285750" algn="just">
              <a:buFont typeface="Arial" panose="020B0604020202020204" pitchFamily="34" charset="0"/>
              <a:buChar char="•"/>
            </a:pPr>
            <a:r>
              <a:rPr lang="en-US" dirty="0"/>
              <a:t>Introduced a new variable, '</a:t>
            </a:r>
            <a:r>
              <a:rPr lang="en-US" dirty="0" err="1"/>
              <a:t>BMI_Category</a:t>
            </a:r>
            <a:r>
              <a:rPr lang="en-US" dirty="0"/>
              <a:t>', to classify individuals into risk groups based on their BMI, enhancing model's predictive capability.</a:t>
            </a:r>
          </a:p>
          <a:p>
            <a:pPr algn="just"/>
            <a:endParaRPr lang="en-IN" dirty="0"/>
          </a:p>
          <a:p>
            <a:pPr algn="just"/>
            <a:endParaRPr lang="en-IN" dirty="0"/>
          </a:p>
          <a:p>
            <a:r>
              <a:rPr lang="en-IN" sz="2800" dirty="0">
                <a:solidFill>
                  <a:schemeClr val="bg1"/>
                </a:solidFill>
                <a:highlight>
                  <a:srgbClr val="FFFF00"/>
                </a:highlight>
              </a:rPr>
              <a:t>Normalization:</a:t>
            </a:r>
          </a:p>
          <a:p>
            <a:pPr marL="285750" indent="-285750" algn="just">
              <a:buFont typeface="Arial" panose="020B0604020202020204" pitchFamily="34" charset="0"/>
              <a:buChar char="•"/>
            </a:pPr>
            <a:r>
              <a:rPr lang="en-US" dirty="0"/>
              <a:t>Applied </a:t>
            </a:r>
            <a:r>
              <a:rPr lang="en-US" dirty="0" err="1"/>
              <a:t>StandardScaler</a:t>
            </a:r>
            <a:r>
              <a:rPr lang="en-US" dirty="0"/>
              <a:t> to normalize the features 'Age' and 'BMI', ensuring they contribute equally to model performance</a:t>
            </a:r>
            <a:endParaRPr lang="en-IN" dirty="0"/>
          </a:p>
        </p:txBody>
      </p:sp>
    </p:spTree>
    <p:extLst>
      <p:ext uri="{BB962C8B-B14F-4D97-AF65-F5344CB8AC3E}">
        <p14:creationId xmlns:p14="http://schemas.microsoft.com/office/powerpoint/2010/main" val="2930994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2DCDDC1-2CE0-CA6C-6B1E-83AA86E29BE6}"/>
              </a:ext>
            </a:extLst>
          </p:cNvPr>
          <p:cNvSpPr txBox="1"/>
          <p:nvPr/>
        </p:nvSpPr>
        <p:spPr>
          <a:xfrm>
            <a:off x="-1" y="0"/>
            <a:ext cx="12192001" cy="584775"/>
          </a:xfrm>
          <a:prstGeom prst="rect">
            <a:avLst/>
          </a:prstGeom>
          <a:noFill/>
        </p:spPr>
        <p:txBody>
          <a:bodyPr wrap="square">
            <a:spAutoFit/>
          </a:bodyPr>
          <a:lstStyle/>
          <a:p>
            <a:pPr algn="ctr"/>
            <a:r>
              <a:rPr lang="en-IN" sz="3200" b="1" dirty="0"/>
              <a:t>Exploratory Data Analysis (EDA)</a:t>
            </a:r>
          </a:p>
        </p:txBody>
      </p:sp>
      <p:sp>
        <p:nvSpPr>
          <p:cNvPr id="11" name="TextBox 10">
            <a:extLst>
              <a:ext uri="{FF2B5EF4-FFF2-40B4-BE49-F238E27FC236}">
                <a16:creationId xmlns:a16="http://schemas.microsoft.com/office/drawing/2014/main" id="{E2A639E3-1DDA-2AC0-108C-F32E00AF496E}"/>
              </a:ext>
            </a:extLst>
          </p:cNvPr>
          <p:cNvSpPr txBox="1"/>
          <p:nvPr/>
        </p:nvSpPr>
        <p:spPr>
          <a:xfrm>
            <a:off x="216309" y="733246"/>
            <a:ext cx="11759379" cy="2616101"/>
          </a:xfrm>
          <a:prstGeom prst="rect">
            <a:avLst/>
          </a:prstGeom>
          <a:noFill/>
        </p:spPr>
        <p:txBody>
          <a:bodyPr wrap="square">
            <a:spAutoFit/>
          </a:bodyPr>
          <a:lstStyle/>
          <a:p>
            <a:r>
              <a:rPr lang="en-US" sz="2800" dirty="0">
                <a:solidFill>
                  <a:schemeClr val="bg1"/>
                </a:solidFill>
                <a:highlight>
                  <a:srgbClr val="FFFF00"/>
                </a:highlight>
              </a:rPr>
              <a:t>Key findings:</a:t>
            </a:r>
            <a:endParaRPr lang="en-US" dirty="0"/>
          </a:p>
          <a:p>
            <a:pPr marL="285750" indent="-285750" algn="just">
              <a:buFont typeface="Arial" panose="020B0604020202020204" pitchFamily="34" charset="0"/>
              <a:buChar char="•"/>
            </a:pPr>
            <a:r>
              <a:rPr lang="en-US" dirty="0"/>
              <a:t>Age and BMI distributions showed expected trends and helped identify outliers."</a:t>
            </a:r>
          </a:p>
          <a:p>
            <a:pPr marL="285750" indent="-285750" algn="just">
              <a:buFont typeface="Arial" panose="020B0604020202020204" pitchFamily="34" charset="0"/>
              <a:buChar char="•"/>
            </a:pPr>
            <a:r>
              <a:rPr lang="en-US" dirty="0"/>
              <a:t>"Smoking status is a significant predictor of insurance costs, with smokers incurring much higher costs."</a:t>
            </a:r>
          </a:p>
          <a:p>
            <a:pPr marL="285750" indent="-285750" algn="just">
              <a:buFont typeface="Arial" panose="020B0604020202020204" pitchFamily="34" charset="0"/>
              <a:buChar char="•"/>
            </a:pPr>
            <a:r>
              <a:rPr lang="en-US" dirty="0"/>
              <a:t>"Visualized correlations between features to identify potential predictors for insurance costs."</a:t>
            </a:r>
          </a:p>
          <a:p>
            <a:r>
              <a:rPr lang="en-US" sz="2800" dirty="0">
                <a:solidFill>
                  <a:schemeClr val="bg1"/>
                </a:solidFill>
                <a:highlight>
                  <a:srgbClr val="FFFF00"/>
                </a:highlight>
              </a:rPr>
              <a:t>Techniques Used:</a:t>
            </a:r>
          </a:p>
          <a:p>
            <a:pPr marL="285750" indent="-285750" algn="just">
              <a:buFont typeface="Arial" panose="020B0604020202020204" pitchFamily="34" charset="0"/>
              <a:buChar char="•"/>
            </a:pPr>
            <a:r>
              <a:rPr lang="en-US" dirty="0"/>
              <a:t>Histograms for univariate analysis."</a:t>
            </a:r>
          </a:p>
          <a:p>
            <a:pPr marL="285750" indent="-285750" algn="just">
              <a:buFont typeface="Arial" panose="020B0604020202020204" pitchFamily="34" charset="0"/>
              <a:buChar char="•"/>
            </a:pPr>
            <a:r>
              <a:rPr lang="en-US" dirty="0"/>
              <a:t>"Box plots to explore impacts of categorical variables like 'Smoker' and 'Region'."</a:t>
            </a:r>
          </a:p>
          <a:p>
            <a:pPr marL="285750" indent="-285750" algn="just">
              <a:buFont typeface="Arial" panose="020B0604020202020204" pitchFamily="34" charset="0"/>
              <a:buChar char="•"/>
            </a:pPr>
            <a:r>
              <a:rPr lang="en-US" dirty="0"/>
              <a:t>"Heatmaps to understand feature correlations.</a:t>
            </a:r>
          </a:p>
        </p:txBody>
      </p:sp>
      <p:pic>
        <p:nvPicPr>
          <p:cNvPr id="5" name="Picture 4">
            <a:extLst>
              <a:ext uri="{FF2B5EF4-FFF2-40B4-BE49-F238E27FC236}">
                <a16:creationId xmlns:a16="http://schemas.microsoft.com/office/drawing/2014/main" id="{19E4F0AA-1F52-22F6-5EDC-238C7404E3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455" y="3787130"/>
            <a:ext cx="3896040" cy="2337624"/>
          </a:xfrm>
          <a:prstGeom prst="rect">
            <a:avLst/>
          </a:prstGeom>
        </p:spPr>
      </p:pic>
      <p:pic>
        <p:nvPicPr>
          <p:cNvPr id="8" name="Picture 7">
            <a:extLst>
              <a:ext uri="{FF2B5EF4-FFF2-40B4-BE49-F238E27FC236}">
                <a16:creationId xmlns:a16="http://schemas.microsoft.com/office/drawing/2014/main" id="{459152F8-02A1-042C-8E47-5A472B1524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4843" y="3787130"/>
            <a:ext cx="3896040" cy="2337624"/>
          </a:xfrm>
          <a:prstGeom prst="rect">
            <a:avLst/>
          </a:prstGeom>
        </p:spPr>
      </p:pic>
      <p:pic>
        <p:nvPicPr>
          <p:cNvPr id="10" name="Picture 9">
            <a:extLst>
              <a:ext uri="{FF2B5EF4-FFF2-40B4-BE49-F238E27FC236}">
                <a16:creationId xmlns:a16="http://schemas.microsoft.com/office/drawing/2014/main" id="{91F18828-3817-57AD-F047-DC45819FE6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V="1">
            <a:off x="8485231" y="3787130"/>
            <a:ext cx="3461642" cy="2337624"/>
          </a:xfrm>
          <a:prstGeom prst="rect">
            <a:avLst/>
          </a:prstGeom>
        </p:spPr>
      </p:pic>
    </p:spTree>
    <p:extLst>
      <p:ext uri="{BB962C8B-B14F-4D97-AF65-F5344CB8AC3E}">
        <p14:creationId xmlns:p14="http://schemas.microsoft.com/office/powerpoint/2010/main" val="3246805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2DCDDC1-2CE0-CA6C-6B1E-83AA86E29BE6}"/>
              </a:ext>
            </a:extLst>
          </p:cNvPr>
          <p:cNvSpPr txBox="1"/>
          <p:nvPr/>
        </p:nvSpPr>
        <p:spPr>
          <a:xfrm>
            <a:off x="-1" y="0"/>
            <a:ext cx="12192001" cy="584775"/>
          </a:xfrm>
          <a:prstGeom prst="rect">
            <a:avLst/>
          </a:prstGeom>
          <a:noFill/>
        </p:spPr>
        <p:txBody>
          <a:bodyPr wrap="square">
            <a:spAutoFit/>
          </a:bodyPr>
          <a:lstStyle/>
          <a:p>
            <a:pPr algn="ctr"/>
            <a:r>
              <a:rPr lang="en-IN" sz="3200" b="1" dirty="0"/>
              <a:t>Model Development</a:t>
            </a:r>
          </a:p>
        </p:txBody>
      </p:sp>
      <p:sp>
        <p:nvSpPr>
          <p:cNvPr id="11" name="TextBox 10">
            <a:extLst>
              <a:ext uri="{FF2B5EF4-FFF2-40B4-BE49-F238E27FC236}">
                <a16:creationId xmlns:a16="http://schemas.microsoft.com/office/drawing/2014/main" id="{E2A639E3-1DDA-2AC0-108C-F32E00AF496E}"/>
              </a:ext>
            </a:extLst>
          </p:cNvPr>
          <p:cNvSpPr txBox="1"/>
          <p:nvPr/>
        </p:nvSpPr>
        <p:spPr>
          <a:xfrm>
            <a:off x="216309" y="733246"/>
            <a:ext cx="11759379" cy="5262979"/>
          </a:xfrm>
          <a:prstGeom prst="rect">
            <a:avLst/>
          </a:prstGeom>
          <a:noFill/>
        </p:spPr>
        <p:txBody>
          <a:bodyPr wrap="square">
            <a:spAutoFit/>
          </a:bodyPr>
          <a:lstStyle/>
          <a:p>
            <a:r>
              <a:rPr lang="en-US" sz="2800" dirty="0">
                <a:solidFill>
                  <a:schemeClr val="bg1"/>
                </a:solidFill>
                <a:highlight>
                  <a:srgbClr val="FFFF00"/>
                </a:highlight>
              </a:rPr>
              <a:t>Models Tested:</a:t>
            </a:r>
            <a:endParaRPr lang="en-US" dirty="0"/>
          </a:p>
          <a:p>
            <a:pPr marL="285750" indent="-285750" algn="just">
              <a:buFont typeface="Arial" panose="020B0604020202020204" pitchFamily="34" charset="0"/>
              <a:buChar char="•"/>
            </a:pPr>
            <a:r>
              <a:rPr lang="en-US" dirty="0"/>
              <a:t>Linear Regression: Served as the baseline model."</a:t>
            </a:r>
          </a:p>
          <a:p>
            <a:pPr marL="285750" indent="-285750" algn="just">
              <a:buFont typeface="Arial" panose="020B0604020202020204" pitchFamily="34" charset="0"/>
              <a:buChar char="•"/>
            </a:pPr>
            <a:r>
              <a:rPr lang="en-US" dirty="0"/>
              <a:t>"Random Forest Regressor: Handled complex non-linear relationships effectively."</a:t>
            </a:r>
          </a:p>
          <a:p>
            <a:pPr marL="285750" indent="-285750" algn="just">
              <a:buFont typeface="Arial" panose="020B0604020202020204" pitchFamily="34" charset="0"/>
              <a:buChar char="•"/>
            </a:pPr>
            <a:r>
              <a:rPr lang="en-US" dirty="0"/>
              <a:t>"Gradient Boosting Regressor: Best performance with the lowest MSE, demonstrating strong capability in modeling complex patterns.</a:t>
            </a:r>
          </a:p>
          <a:p>
            <a:r>
              <a:rPr lang="en-US" sz="2800" dirty="0">
                <a:solidFill>
                  <a:schemeClr val="bg1"/>
                </a:solidFill>
                <a:highlight>
                  <a:srgbClr val="FFFF00"/>
                </a:highlight>
              </a:rPr>
              <a:t>Model Selection:</a:t>
            </a:r>
          </a:p>
          <a:p>
            <a:pPr marL="285750" indent="-285750" algn="just">
              <a:buFont typeface="Arial" panose="020B0604020202020204" pitchFamily="34" charset="0"/>
              <a:buChar char="•"/>
            </a:pPr>
            <a:r>
              <a:rPr lang="en-US" dirty="0"/>
              <a:t>Chose Gradient Boosting </a:t>
            </a:r>
          </a:p>
          <a:p>
            <a:pPr algn="just"/>
            <a:r>
              <a:rPr lang="en-US" dirty="0"/>
              <a:t>based on its superior performance </a:t>
            </a:r>
          </a:p>
          <a:p>
            <a:pPr algn="just"/>
            <a:r>
              <a:rPr lang="en-US" dirty="0"/>
              <a:t>in terms of </a:t>
            </a:r>
          </a:p>
          <a:p>
            <a:pPr algn="just"/>
            <a:r>
              <a:rPr lang="en-US" dirty="0"/>
              <a:t>Mean Squared Error (MSE).</a:t>
            </a:r>
          </a:p>
          <a:p>
            <a:r>
              <a:rPr lang="en-US" sz="2800" dirty="0">
                <a:solidFill>
                  <a:schemeClr val="bg1"/>
                </a:solidFill>
                <a:highlight>
                  <a:srgbClr val="FFFF00"/>
                </a:highlight>
              </a:rPr>
              <a:t>Model Evaluation:</a:t>
            </a:r>
          </a:p>
          <a:p>
            <a:pPr marL="285750" indent="-285750" algn="just">
              <a:buFont typeface="Arial" panose="020B0604020202020204" pitchFamily="34" charset="0"/>
              <a:buChar char="•"/>
            </a:pPr>
            <a:r>
              <a:rPr lang="en-US" dirty="0"/>
              <a:t>Evaluated models </a:t>
            </a:r>
          </a:p>
          <a:p>
            <a:pPr algn="just"/>
            <a:r>
              <a:rPr lang="en-US" dirty="0"/>
              <a:t>based on MSE to compare</a:t>
            </a:r>
          </a:p>
          <a:p>
            <a:pPr algn="just"/>
            <a:r>
              <a:rPr lang="en-US" dirty="0"/>
              <a:t>accuracy and determine </a:t>
            </a:r>
          </a:p>
          <a:p>
            <a:pPr algn="just"/>
            <a:r>
              <a:rPr lang="en-US" dirty="0"/>
              <a:t>the best performer.</a:t>
            </a:r>
          </a:p>
          <a:p>
            <a:pPr algn="just"/>
            <a:endParaRPr lang="en-US" dirty="0"/>
          </a:p>
          <a:p>
            <a:pPr algn="just"/>
            <a:endParaRPr lang="en-US" dirty="0"/>
          </a:p>
        </p:txBody>
      </p:sp>
      <p:pic>
        <p:nvPicPr>
          <p:cNvPr id="4" name="Picture 3">
            <a:extLst>
              <a:ext uri="{FF2B5EF4-FFF2-40B4-BE49-F238E27FC236}">
                <a16:creationId xmlns:a16="http://schemas.microsoft.com/office/drawing/2014/main" id="{5664B3E1-DB41-D64A-FDCF-14FB697352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6193" y="2273709"/>
            <a:ext cx="7445031" cy="3722516"/>
          </a:xfrm>
          <a:prstGeom prst="rect">
            <a:avLst/>
          </a:prstGeom>
        </p:spPr>
      </p:pic>
    </p:spTree>
    <p:extLst>
      <p:ext uri="{BB962C8B-B14F-4D97-AF65-F5344CB8AC3E}">
        <p14:creationId xmlns:p14="http://schemas.microsoft.com/office/powerpoint/2010/main" val="2955328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2DCDDC1-2CE0-CA6C-6B1E-83AA86E29BE6}"/>
              </a:ext>
            </a:extLst>
          </p:cNvPr>
          <p:cNvSpPr txBox="1"/>
          <p:nvPr/>
        </p:nvSpPr>
        <p:spPr>
          <a:xfrm>
            <a:off x="-1" y="0"/>
            <a:ext cx="12192001" cy="584775"/>
          </a:xfrm>
          <a:prstGeom prst="rect">
            <a:avLst/>
          </a:prstGeom>
          <a:noFill/>
        </p:spPr>
        <p:txBody>
          <a:bodyPr wrap="square">
            <a:spAutoFit/>
          </a:bodyPr>
          <a:lstStyle/>
          <a:p>
            <a:pPr algn="ctr"/>
            <a:r>
              <a:rPr lang="en-IN" sz="3200" b="1" dirty="0"/>
              <a:t>Analysis of Results</a:t>
            </a:r>
          </a:p>
        </p:txBody>
      </p:sp>
      <p:sp>
        <p:nvSpPr>
          <p:cNvPr id="11" name="TextBox 10">
            <a:extLst>
              <a:ext uri="{FF2B5EF4-FFF2-40B4-BE49-F238E27FC236}">
                <a16:creationId xmlns:a16="http://schemas.microsoft.com/office/drawing/2014/main" id="{E2A639E3-1DDA-2AC0-108C-F32E00AF496E}"/>
              </a:ext>
            </a:extLst>
          </p:cNvPr>
          <p:cNvSpPr txBox="1"/>
          <p:nvPr/>
        </p:nvSpPr>
        <p:spPr>
          <a:xfrm>
            <a:off x="216309" y="737419"/>
            <a:ext cx="11759379" cy="4739759"/>
          </a:xfrm>
          <a:prstGeom prst="rect">
            <a:avLst/>
          </a:prstGeom>
          <a:noFill/>
        </p:spPr>
        <p:txBody>
          <a:bodyPr wrap="square">
            <a:spAutoFit/>
          </a:bodyPr>
          <a:lstStyle/>
          <a:p>
            <a:pPr algn="just"/>
            <a:r>
              <a:rPr lang="en-US" sz="2800" dirty="0"/>
              <a:t>Assessed and compared the performance of all developed models using Mean Squared Error (MSE) as a key metric.</a:t>
            </a:r>
          </a:p>
          <a:p>
            <a:pPr algn="just"/>
            <a:endParaRPr lang="en-US" sz="2800" dirty="0"/>
          </a:p>
          <a:p>
            <a:r>
              <a:rPr lang="en-US" sz="2800" dirty="0">
                <a:solidFill>
                  <a:schemeClr val="bg1"/>
                </a:solidFill>
                <a:highlight>
                  <a:srgbClr val="FFFF00"/>
                </a:highlight>
              </a:rPr>
              <a:t>Performance Summary:</a:t>
            </a:r>
          </a:p>
          <a:p>
            <a:endParaRPr lang="en-US" sz="2800" dirty="0">
              <a:solidFill>
                <a:schemeClr val="bg1"/>
              </a:solidFill>
              <a:highlight>
                <a:srgbClr val="FFFF00"/>
              </a:highlight>
            </a:endParaRPr>
          </a:p>
          <a:p>
            <a:pPr marL="285750" indent="-285750" algn="just">
              <a:buFont typeface="Arial" panose="020B0604020202020204" pitchFamily="34" charset="0"/>
              <a:buChar char="•"/>
            </a:pPr>
            <a:r>
              <a:rPr lang="en-US" dirty="0"/>
              <a:t>Linear Regression: MSE = 36,566,257.20</a:t>
            </a:r>
          </a:p>
          <a:p>
            <a:pPr marL="285750" indent="-285750" algn="just">
              <a:buFont typeface="Arial" panose="020B0604020202020204" pitchFamily="34" charset="0"/>
              <a:buChar char="•"/>
            </a:pPr>
            <a:r>
              <a:rPr lang="en-US" dirty="0"/>
              <a:t>Random Forest Regressor: MSE = 21,801,949.93</a:t>
            </a:r>
          </a:p>
          <a:p>
            <a:pPr marL="285750" indent="-285750" algn="just">
              <a:buFont typeface="Arial" panose="020B0604020202020204" pitchFamily="34" charset="0"/>
              <a:buChar char="•"/>
            </a:pPr>
            <a:r>
              <a:rPr lang="en-US" dirty="0"/>
              <a:t>Gradient Boosting Regressor: MSE = 17,714,020.23</a:t>
            </a:r>
          </a:p>
          <a:p>
            <a:pPr algn="just"/>
            <a:endParaRPr lang="en-US" dirty="0"/>
          </a:p>
          <a:p>
            <a:pPr algn="just"/>
            <a:endParaRPr lang="en-US" dirty="0"/>
          </a:p>
          <a:p>
            <a:pPr algn="just"/>
            <a:r>
              <a:rPr lang="en-US" dirty="0"/>
              <a:t>The Gradient Boosting Regressor showed the best performance</a:t>
            </a:r>
          </a:p>
          <a:p>
            <a:pPr algn="just"/>
            <a:r>
              <a:rPr lang="en-US" dirty="0"/>
              <a:t>with the lowest MSE, indicating its effectiveness in </a:t>
            </a:r>
          </a:p>
          <a:p>
            <a:pPr algn="just"/>
            <a:r>
              <a:rPr lang="en-US" dirty="0"/>
              <a:t>handling complex datasets with non-linear relationships.</a:t>
            </a:r>
          </a:p>
          <a:p>
            <a:pPr algn="just"/>
            <a:endParaRPr lang="en-US" dirty="0"/>
          </a:p>
        </p:txBody>
      </p:sp>
      <p:pic>
        <p:nvPicPr>
          <p:cNvPr id="3" name="Picture 2">
            <a:extLst>
              <a:ext uri="{FF2B5EF4-FFF2-40B4-BE49-F238E27FC236}">
                <a16:creationId xmlns:a16="http://schemas.microsoft.com/office/drawing/2014/main" id="{80F27F9F-253D-1706-5507-616DC4CEADEA}"/>
              </a:ext>
            </a:extLst>
          </p:cNvPr>
          <p:cNvPicPr>
            <a:picLocks noChangeAspect="1"/>
          </p:cNvPicPr>
          <p:nvPr/>
        </p:nvPicPr>
        <p:blipFill>
          <a:blip r:embed="rId2"/>
          <a:stretch>
            <a:fillRect/>
          </a:stretch>
        </p:blipFill>
        <p:spPr>
          <a:xfrm>
            <a:off x="8357419" y="1879239"/>
            <a:ext cx="3206301" cy="4728657"/>
          </a:xfrm>
          <a:prstGeom prst="rect">
            <a:avLst/>
          </a:prstGeom>
        </p:spPr>
      </p:pic>
    </p:spTree>
    <p:extLst>
      <p:ext uri="{BB962C8B-B14F-4D97-AF65-F5344CB8AC3E}">
        <p14:creationId xmlns:p14="http://schemas.microsoft.com/office/powerpoint/2010/main" val="586381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2DCDDC1-2CE0-CA6C-6B1E-83AA86E29BE6}"/>
              </a:ext>
            </a:extLst>
          </p:cNvPr>
          <p:cNvSpPr txBox="1"/>
          <p:nvPr/>
        </p:nvSpPr>
        <p:spPr>
          <a:xfrm>
            <a:off x="-1" y="0"/>
            <a:ext cx="12192001" cy="584775"/>
          </a:xfrm>
          <a:prstGeom prst="rect">
            <a:avLst/>
          </a:prstGeom>
          <a:noFill/>
        </p:spPr>
        <p:txBody>
          <a:bodyPr wrap="square">
            <a:spAutoFit/>
          </a:bodyPr>
          <a:lstStyle/>
          <a:p>
            <a:pPr algn="ctr"/>
            <a:r>
              <a:rPr lang="en-IN" sz="3200" b="1" dirty="0"/>
              <a:t>Policy Implications</a:t>
            </a:r>
          </a:p>
        </p:txBody>
      </p:sp>
      <p:sp>
        <p:nvSpPr>
          <p:cNvPr id="11" name="TextBox 10">
            <a:extLst>
              <a:ext uri="{FF2B5EF4-FFF2-40B4-BE49-F238E27FC236}">
                <a16:creationId xmlns:a16="http://schemas.microsoft.com/office/drawing/2014/main" id="{E2A639E3-1DDA-2AC0-108C-F32E00AF496E}"/>
              </a:ext>
            </a:extLst>
          </p:cNvPr>
          <p:cNvSpPr txBox="1"/>
          <p:nvPr/>
        </p:nvSpPr>
        <p:spPr>
          <a:xfrm>
            <a:off x="216309" y="737419"/>
            <a:ext cx="11759379" cy="3754874"/>
          </a:xfrm>
          <a:prstGeom prst="rect">
            <a:avLst/>
          </a:prstGeom>
          <a:noFill/>
        </p:spPr>
        <p:txBody>
          <a:bodyPr wrap="square">
            <a:spAutoFit/>
          </a:bodyPr>
          <a:lstStyle/>
          <a:p>
            <a:r>
              <a:rPr lang="en-US" sz="2800" dirty="0"/>
              <a:t>The study’s findings offer actionable insights for stakeholders in the healthcare insurance industry.</a:t>
            </a:r>
          </a:p>
          <a:p>
            <a:r>
              <a:rPr lang="en-US" sz="2800" dirty="0">
                <a:solidFill>
                  <a:schemeClr val="bg1"/>
                </a:solidFill>
                <a:highlight>
                  <a:srgbClr val="FFFF00"/>
                </a:highlight>
              </a:rPr>
              <a:t>Strategic Decisions:</a:t>
            </a:r>
            <a:endParaRPr lang="en-US" dirty="0"/>
          </a:p>
          <a:p>
            <a:pPr marL="285750" indent="-285750" algn="just">
              <a:buFont typeface="Arial" panose="020B0604020202020204" pitchFamily="34" charset="0"/>
              <a:buChar char="•"/>
            </a:pPr>
            <a:r>
              <a:rPr lang="en-US" dirty="0"/>
              <a:t>Enhanced risk assessment allowing for more accurate premium setting.</a:t>
            </a:r>
          </a:p>
          <a:p>
            <a:pPr marL="285750" indent="-285750" algn="just">
              <a:buFont typeface="Arial" panose="020B0604020202020204" pitchFamily="34" charset="0"/>
              <a:buChar char="•"/>
            </a:pPr>
            <a:r>
              <a:rPr lang="en-US" dirty="0"/>
              <a:t>Identification of key cost-driving factors enables targeted interventions to manage expenses.</a:t>
            </a:r>
          </a:p>
          <a:p>
            <a:pPr marL="285750" indent="-285750" algn="just">
              <a:buFont typeface="Arial" panose="020B0604020202020204" pitchFamily="34" charset="0"/>
              <a:buChar char="•"/>
            </a:pPr>
            <a:endParaRPr lang="en-US" dirty="0"/>
          </a:p>
          <a:p>
            <a:r>
              <a:rPr lang="en-US" sz="2800" dirty="0">
                <a:solidFill>
                  <a:schemeClr val="bg1"/>
                </a:solidFill>
                <a:highlight>
                  <a:srgbClr val="FFFF00"/>
                </a:highlight>
              </a:rPr>
              <a:t>Policy Development:</a:t>
            </a:r>
          </a:p>
          <a:p>
            <a:pPr marL="285750" indent="-285750" algn="just">
              <a:buFont typeface="Arial" panose="020B0604020202020204" pitchFamily="34" charset="0"/>
              <a:buChar char="•"/>
            </a:pPr>
            <a:r>
              <a:rPr lang="en-US" dirty="0"/>
              <a:t>Data-driven insights can inform policy decisions, leading to the formulation of policies that ensure fair insurance practices."</a:t>
            </a:r>
          </a:p>
          <a:p>
            <a:pPr marL="285750" indent="-285750" algn="just">
              <a:buFont typeface="Arial" panose="020B0604020202020204" pitchFamily="34" charset="0"/>
              <a:buChar char="•"/>
            </a:pPr>
            <a:r>
              <a:rPr lang="en-US" dirty="0"/>
              <a:t>"Potential to influence public health initiatives by highlighting preventable cost factors such as smoking.</a:t>
            </a:r>
          </a:p>
        </p:txBody>
      </p:sp>
    </p:spTree>
    <p:extLst>
      <p:ext uri="{BB962C8B-B14F-4D97-AF65-F5344CB8AC3E}">
        <p14:creationId xmlns:p14="http://schemas.microsoft.com/office/powerpoint/2010/main" val="3679977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2DCDDC1-2CE0-CA6C-6B1E-83AA86E29BE6}"/>
              </a:ext>
            </a:extLst>
          </p:cNvPr>
          <p:cNvSpPr txBox="1"/>
          <p:nvPr/>
        </p:nvSpPr>
        <p:spPr>
          <a:xfrm>
            <a:off x="-1" y="0"/>
            <a:ext cx="12192001" cy="584775"/>
          </a:xfrm>
          <a:prstGeom prst="rect">
            <a:avLst/>
          </a:prstGeom>
          <a:noFill/>
        </p:spPr>
        <p:txBody>
          <a:bodyPr wrap="square">
            <a:spAutoFit/>
          </a:bodyPr>
          <a:lstStyle/>
          <a:p>
            <a:pPr algn="ctr"/>
            <a:r>
              <a:rPr lang="en-IN" sz="3200" b="1" dirty="0"/>
              <a:t>Limitations and Future Research</a:t>
            </a:r>
          </a:p>
        </p:txBody>
      </p:sp>
      <p:sp>
        <p:nvSpPr>
          <p:cNvPr id="11" name="TextBox 10">
            <a:extLst>
              <a:ext uri="{FF2B5EF4-FFF2-40B4-BE49-F238E27FC236}">
                <a16:creationId xmlns:a16="http://schemas.microsoft.com/office/drawing/2014/main" id="{E2A639E3-1DDA-2AC0-108C-F32E00AF496E}"/>
              </a:ext>
            </a:extLst>
          </p:cNvPr>
          <p:cNvSpPr txBox="1"/>
          <p:nvPr/>
        </p:nvSpPr>
        <p:spPr>
          <a:xfrm>
            <a:off x="216309" y="737419"/>
            <a:ext cx="11759379" cy="3170099"/>
          </a:xfrm>
          <a:prstGeom prst="rect">
            <a:avLst/>
          </a:prstGeom>
          <a:noFill/>
        </p:spPr>
        <p:txBody>
          <a:bodyPr wrap="square">
            <a:spAutoFit/>
          </a:bodyPr>
          <a:lstStyle/>
          <a:p>
            <a:r>
              <a:rPr lang="en-US" sz="2800" dirty="0">
                <a:solidFill>
                  <a:schemeClr val="bg1"/>
                </a:solidFill>
                <a:highlight>
                  <a:srgbClr val="FFFF00"/>
                </a:highlight>
              </a:rPr>
              <a:t>Limitations:</a:t>
            </a:r>
            <a:endParaRPr lang="en-US" dirty="0"/>
          </a:p>
          <a:p>
            <a:pPr marL="285750" indent="-285750" algn="just">
              <a:buFont typeface="Arial" panose="020B0604020202020204" pitchFamily="34" charset="0"/>
              <a:buChar char="•"/>
            </a:pPr>
            <a:r>
              <a:rPr lang="en-US" dirty="0"/>
              <a:t>The scope of data may limit the generalizability of the findings.</a:t>
            </a:r>
          </a:p>
          <a:p>
            <a:pPr marL="285750" indent="-285750" algn="just">
              <a:buFont typeface="Arial" panose="020B0604020202020204" pitchFamily="34" charset="0"/>
              <a:buChar char="•"/>
            </a:pPr>
            <a:r>
              <a:rPr lang="en-US" dirty="0"/>
              <a:t>Potential biases inherent in the dataset could have influenced the results.</a:t>
            </a:r>
          </a:p>
          <a:p>
            <a:pPr marL="285750" indent="-285750" algn="just">
              <a:buFont typeface="Arial" panose="020B0604020202020204" pitchFamily="34" charset="0"/>
              <a:buChar char="•"/>
            </a:pPr>
            <a:endParaRPr lang="en-US" dirty="0"/>
          </a:p>
          <a:p>
            <a:r>
              <a:rPr lang="en-US" sz="2800" dirty="0">
                <a:solidFill>
                  <a:schemeClr val="bg1"/>
                </a:solidFill>
                <a:highlight>
                  <a:srgbClr val="FFFF00"/>
                </a:highlight>
              </a:rPr>
              <a:t>Future Research Directions:</a:t>
            </a:r>
          </a:p>
          <a:p>
            <a:pPr marL="285750" indent="-285750" algn="just">
              <a:buFont typeface="Arial" panose="020B0604020202020204" pitchFamily="34" charset="0"/>
              <a:buChar char="•"/>
            </a:pPr>
            <a:r>
              <a:rPr lang="en-US" dirty="0"/>
              <a:t>Incorporation of additional variables such as lifestyle factors and pre-existing conditions to enhance model robustness."</a:t>
            </a:r>
          </a:p>
          <a:p>
            <a:pPr marL="285750" indent="-285750" algn="just">
              <a:buFont typeface="Arial" panose="020B0604020202020204" pitchFamily="34" charset="0"/>
              <a:buChar char="•"/>
            </a:pPr>
            <a:r>
              <a:rPr lang="en-US" dirty="0"/>
              <a:t>"Expansion to larger and more diverse datasets to improve the applicability and accuracy of the findings."</a:t>
            </a:r>
          </a:p>
          <a:p>
            <a:pPr marL="285750" indent="-285750" algn="just">
              <a:buFont typeface="Arial" panose="020B0604020202020204" pitchFamily="34" charset="0"/>
              <a:buChar char="•"/>
            </a:pPr>
            <a:r>
              <a:rPr lang="en-US" dirty="0"/>
              <a:t>"Longitudinal studies to assess the impact of policy changes over time.</a:t>
            </a:r>
          </a:p>
        </p:txBody>
      </p:sp>
    </p:spTree>
    <p:extLst>
      <p:ext uri="{BB962C8B-B14F-4D97-AF65-F5344CB8AC3E}">
        <p14:creationId xmlns:p14="http://schemas.microsoft.com/office/powerpoint/2010/main" val="30156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2DCDDC1-2CE0-CA6C-6B1E-83AA86E29BE6}"/>
              </a:ext>
            </a:extLst>
          </p:cNvPr>
          <p:cNvSpPr txBox="1"/>
          <p:nvPr/>
        </p:nvSpPr>
        <p:spPr>
          <a:xfrm>
            <a:off x="-1" y="0"/>
            <a:ext cx="12192001" cy="584775"/>
          </a:xfrm>
          <a:prstGeom prst="rect">
            <a:avLst/>
          </a:prstGeom>
          <a:noFill/>
        </p:spPr>
        <p:txBody>
          <a:bodyPr wrap="square">
            <a:spAutoFit/>
          </a:bodyPr>
          <a:lstStyle/>
          <a:p>
            <a:pPr algn="ctr"/>
            <a:r>
              <a:rPr lang="en-IN" sz="3200" b="1" dirty="0"/>
              <a:t>Conclusion</a:t>
            </a:r>
          </a:p>
        </p:txBody>
      </p:sp>
      <p:sp>
        <p:nvSpPr>
          <p:cNvPr id="11" name="TextBox 10">
            <a:extLst>
              <a:ext uri="{FF2B5EF4-FFF2-40B4-BE49-F238E27FC236}">
                <a16:creationId xmlns:a16="http://schemas.microsoft.com/office/drawing/2014/main" id="{E2A639E3-1DDA-2AC0-108C-F32E00AF496E}"/>
              </a:ext>
            </a:extLst>
          </p:cNvPr>
          <p:cNvSpPr txBox="1"/>
          <p:nvPr/>
        </p:nvSpPr>
        <p:spPr>
          <a:xfrm>
            <a:off x="216309" y="737419"/>
            <a:ext cx="11759379" cy="3939540"/>
          </a:xfrm>
          <a:prstGeom prst="rect">
            <a:avLst/>
          </a:prstGeom>
          <a:noFill/>
        </p:spPr>
        <p:txBody>
          <a:bodyPr wrap="square">
            <a:spAutoFit/>
          </a:bodyPr>
          <a:lstStyle/>
          <a:p>
            <a:pPr marL="342900" indent="-342900">
              <a:buFont typeface="+mj-lt"/>
              <a:buAutoNum type="arabicPeriod"/>
            </a:pPr>
            <a:r>
              <a:rPr lang="en-US" sz="2000" dirty="0"/>
              <a:t>Summarize the key findings and the importance of the predictive models developed.</a:t>
            </a:r>
          </a:p>
          <a:p>
            <a:pPr marL="342900" indent="-342900">
              <a:buFont typeface="+mj-lt"/>
              <a:buAutoNum type="arabicPeriod"/>
            </a:pPr>
            <a:r>
              <a:rPr lang="en-US" sz="2000" dirty="0"/>
              <a:t>Reiterate how the project achieved its objectives, including the development of a model that provides accurate predictions of medical insurance costs.</a:t>
            </a:r>
          </a:p>
          <a:p>
            <a:pPr marL="342900" indent="-342900">
              <a:buFont typeface="+mj-lt"/>
              <a:buAutoNum type="arabicPeriod"/>
            </a:pPr>
            <a:r>
              <a:rPr lang="en-US" sz="2000" dirty="0"/>
              <a:t>Highlight the successful application of object-oriented principles and data analytics in addressing real-world problems in healthcare economics.</a:t>
            </a:r>
          </a:p>
          <a:p>
            <a:pPr marL="342900" indent="-342900">
              <a:buFont typeface="+mj-lt"/>
              <a:buAutoNum type="arabicPeriod"/>
            </a:pPr>
            <a:r>
              <a:rPr lang="en-US" sz="2000" dirty="0"/>
              <a:t>Emphasize the potential impact of your findings on healthcare policy and insurance practices.</a:t>
            </a:r>
          </a:p>
          <a:p>
            <a:endParaRPr lang="en-US" sz="2800" dirty="0">
              <a:solidFill>
                <a:schemeClr val="bg1"/>
              </a:solidFill>
              <a:highlight>
                <a:srgbClr val="FFFF00"/>
              </a:highlight>
            </a:endParaRPr>
          </a:p>
          <a:p>
            <a:r>
              <a:rPr lang="en-US" sz="2800" dirty="0">
                <a:solidFill>
                  <a:schemeClr val="bg1"/>
                </a:solidFill>
                <a:highlight>
                  <a:srgbClr val="FFFF00"/>
                </a:highlight>
              </a:rPr>
              <a:t>Call to Action:</a:t>
            </a:r>
            <a:endParaRPr lang="en-US" dirty="0"/>
          </a:p>
          <a:p>
            <a:pPr marL="285750" indent="-285750" algn="just">
              <a:buFont typeface="Arial" panose="020B0604020202020204" pitchFamily="34" charset="0"/>
              <a:buChar char="•"/>
            </a:pPr>
            <a:r>
              <a:rPr lang="en-US" dirty="0"/>
              <a:t>Encourage continued research and adoption of data-driven approaches in the healthcare industry."</a:t>
            </a:r>
          </a:p>
          <a:p>
            <a:pPr marL="285750" indent="-285750" algn="just">
              <a:buFont typeface="Arial" panose="020B0604020202020204" pitchFamily="34" charset="0"/>
              <a:buChar char="•"/>
            </a:pPr>
            <a:r>
              <a:rPr lang="en-US" dirty="0"/>
              <a:t>"Invite stakeholders to consider integrating advanced analytics into their operational and decision-making processes.</a:t>
            </a:r>
          </a:p>
        </p:txBody>
      </p:sp>
    </p:spTree>
    <p:extLst>
      <p:ext uri="{BB962C8B-B14F-4D97-AF65-F5344CB8AC3E}">
        <p14:creationId xmlns:p14="http://schemas.microsoft.com/office/powerpoint/2010/main" val="16973642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65</TotalTime>
  <Words>775</Words>
  <Application>Microsoft Office PowerPoint</Application>
  <PresentationFormat>Widescreen</PresentationFormat>
  <Paragraphs>107</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Century Gothic</vt:lpstr>
      <vt:lpstr>Mesh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Pratham Baweja</dc:creator>
  <cp:lastModifiedBy>Parth Patel</cp:lastModifiedBy>
  <cp:revision>107</cp:revision>
  <dcterms:created xsi:type="dcterms:W3CDTF">2024-04-30T11:21:41Z</dcterms:created>
  <dcterms:modified xsi:type="dcterms:W3CDTF">2024-04-30T13:14:43Z</dcterms:modified>
</cp:coreProperties>
</file>