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688039d77f00cc0f" providerId="LiveId" clId="{FC80A68F-7F2E-4981-A21D-0C4F4CFEA131}"/>
    <pc:docChg chg="undo custSel modSld">
      <pc:chgData name="" userId="688039d77f00cc0f" providerId="LiveId" clId="{FC80A68F-7F2E-4981-A21D-0C4F4CFEA131}" dt="2024-09-05T02:52:26.491" v="8" actId="478"/>
      <pc:docMkLst>
        <pc:docMk/>
      </pc:docMkLst>
      <pc:sldChg chg="addSp delSp modSp">
        <pc:chgData name="" userId="688039d77f00cc0f" providerId="LiveId" clId="{FC80A68F-7F2E-4981-A21D-0C4F4CFEA131}" dt="2024-09-05T02:51:57.471" v="7" actId="14100"/>
        <pc:sldMkLst>
          <pc:docMk/>
          <pc:sldMk cId="564272645" sldId="265"/>
        </pc:sldMkLst>
        <pc:spChg chg="add del mod">
          <ac:chgData name="" userId="688039d77f00cc0f" providerId="LiveId" clId="{FC80A68F-7F2E-4981-A21D-0C4F4CFEA131}" dt="2024-09-05T02:50:56.220" v="1"/>
          <ac:spMkLst>
            <pc:docMk/>
            <pc:sldMk cId="564272645" sldId="265"/>
            <ac:spMk id="4" creationId="{6239AE9B-6FBD-4D49-A0C4-816242068A3A}"/>
          </ac:spMkLst>
        </pc:spChg>
        <pc:spChg chg="add del mod">
          <ac:chgData name="" userId="688039d77f00cc0f" providerId="LiveId" clId="{FC80A68F-7F2E-4981-A21D-0C4F4CFEA131}" dt="2024-09-05T02:51:50.320" v="4" actId="931"/>
          <ac:spMkLst>
            <pc:docMk/>
            <pc:sldMk cId="564272645" sldId="265"/>
            <ac:spMk id="7" creationId="{9C841629-9A85-40AB-A11F-37BD0F6BD475}"/>
          </ac:spMkLst>
        </pc:spChg>
        <pc:graphicFrameChg chg="add del mod modGraphic">
          <ac:chgData name="" userId="688039d77f00cc0f" providerId="LiveId" clId="{FC80A68F-7F2E-4981-A21D-0C4F4CFEA131}" dt="2024-09-05T02:51:13.795" v="3" actId="478"/>
          <ac:graphicFrameMkLst>
            <pc:docMk/>
            <pc:sldMk cId="564272645" sldId="265"/>
            <ac:graphicFrameMk id="5" creationId="{2DA5BBBC-40FC-46C7-BA36-106F3D7A062F}"/>
          </ac:graphicFrameMkLst>
        </pc:graphicFrameChg>
        <pc:picChg chg="del">
          <ac:chgData name="" userId="688039d77f00cc0f" providerId="LiveId" clId="{FC80A68F-7F2E-4981-A21D-0C4F4CFEA131}" dt="2024-09-05T02:49:40.612" v="0" actId="478"/>
          <ac:picMkLst>
            <pc:docMk/>
            <pc:sldMk cId="564272645" sldId="265"/>
            <ac:picMk id="8" creationId="{46065CF1-6454-48F1-B33F-FCE8DBFF4192}"/>
          </ac:picMkLst>
        </pc:picChg>
        <pc:picChg chg="add mod">
          <ac:chgData name="" userId="688039d77f00cc0f" providerId="LiveId" clId="{FC80A68F-7F2E-4981-A21D-0C4F4CFEA131}" dt="2024-09-05T02:51:57.471" v="7" actId="14100"/>
          <ac:picMkLst>
            <pc:docMk/>
            <pc:sldMk cId="564272645" sldId="265"/>
            <ac:picMk id="10" creationId="{7E196097-4766-44AE-88D0-6B2F2DFBB3E6}"/>
          </ac:picMkLst>
        </pc:picChg>
      </pc:sldChg>
      <pc:sldChg chg="delSp">
        <pc:chgData name="" userId="688039d77f00cc0f" providerId="LiveId" clId="{FC80A68F-7F2E-4981-A21D-0C4F4CFEA131}" dt="2024-09-05T02:52:26.491" v="8" actId="478"/>
        <pc:sldMkLst>
          <pc:docMk/>
          <pc:sldMk cId="1834712250" sldId="267"/>
        </pc:sldMkLst>
        <pc:picChg chg="del">
          <ac:chgData name="" userId="688039d77f00cc0f" providerId="LiveId" clId="{FC80A68F-7F2E-4981-A21D-0C4F4CFEA131}" dt="2024-09-05T02:52:26.491" v="8" actId="478"/>
          <ac:picMkLst>
            <pc:docMk/>
            <pc:sldMk cId="1834712250" sldId="267"/>
            <ac:picMk id="7" creationId="{077289EB-F9A1-4D6A-99E3-EC2D28B08F19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88039d77f00cc0f/Desktop/Excel%20Projects/Ashish%20Store%20Sa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88039d77f00cc0f/Desktop/Excel%20Projects/Ashish%20Store%20Sa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88039d77f00cc0f/Desktop/Excel%20Projects/Ashish%20Store%20Sa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88039d77f00cc0f/Desktop/Excel%20Projects/Ashish%20Store%20Sal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88039d77f00cc0f/Desktop/Excel%20Projects/Ashish%20Store%20Sal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88039d77f00cc0f/Desktop/Excel%20Projects/Ashish%20Store%20Sal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[Ashish Store Sales.xlsx]Profit and Category!PivotTable1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Profit : Product Categories</a:t>
            </a:r>
          </a:p>
        </c:rich>
      </c:tx>
      <c:layout>
        <c:manualLayout>
          <c:xMode val="edge"/>
          <c:yMode val="edge"/>
          <c:x val="3.8385343949284945E-2"/>
          <c:y val="3.85593310270178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3.1158136454984657E-2"/>
              <c:y val="-4.41607063268034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3154555336317193E-2"/>
              <c:y val="-7.070526561538298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3.1158136454984657E-2"/>
              <c:y val="-4.41607063268034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3154555336317193E-2"/>
              <c:y val="-7.070526561538298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3.1158136454984657E-2"/>
              <c:y val="-4.41607063268034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3154555336317193E-2"/>
              <c:y val="-7.070526561538298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'Profit and Category'!$B$3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E32-497C-9F15-F448A10E4E1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E32-497C-9F15-F448A10E4E1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E32-497C-9F15-F448A10E4E1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E32-497C-9F15-F448A10E4E12}"/>
              </c:ext>
            </c:extLst>
          </c:dPt>
          <c:dLbls>
            <c:dLbl>
              <c:idx val="0"/>
              <c:layout>
                <c:manualLayout>
                  <c:x val="0.10133190346496358"/>
                  <c:y val="1.6589423329277375E-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0829513796523127"/>
                      <c:h val="0.1916391543196621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E32-497C-9F15-F448A10E4E12}"/>
                </c:ext>
              </c:extLst>
            </c:dLbl>
            <c:dLbl>
              <c:idx val="1"/>
              <c:layout>
                <c:manualLayout>
                  <c:x val="3.1158136454984657E-2"/>
                  <c:y val="-4.416070632680348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7E32-497C-9F15-F448A10E4E12}"/>
                </c:ext>
              </c:extLst>
            </c:dLbl>
            <c:dLbl>
              <c:idx val="2"/>
              <c:layout>
                <c:manualLayout>
                  <c:x val="-5.0260114352368691E-2"/>
                  <c:y val="-7.543975019683629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5-7E32-497C-9F15-F448A10E4E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'Profit and Category'!$A$4:$A$6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'Profit and Category'!$B$4:$B$6</c:f>
              <c:numCache>
                <c:formatCode>General</c:formatCode>
                <c:ptCount val="3"/>
                <c:pt idx="0">
                  <c:v>17017.84</c:v>
                </c:pt>
                <c:pt idx="1">
                  <c:v>53073.950000000033</c:v>
                </c:pt>
                <c:pt idx="2">
                  <c:v>81368.049999999988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E32-497C-9F15-F448A10E4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[Ashish Store Sales.xlsx]Profit and Consumer Segment!PivotTable3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Profit : Consumer Segment</a:t>
            </a:r>
          </a:p>
          <a:p>
            <a:pPr>
              <a:defRPr/>
            </a:pPr>
            <a:endParaRPr lang="en-US"/>
          </a:p>
        </c:rich>
      </c:tx>
      <c:layout>
        <c:manualLayout>
          <c:xMode val="edge"/>
          <c:yMode val="edge"/>
          <c:x val="2.1617891513560788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'Profit and Consumer Segment'!$B$3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'Profit and Consumer Segment'!$A$4:$A$7</c:f>
              <c:strCache>
                <c:ptCount val="4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  <c:pt idx="3">
                  <c:v>Small Business</c:v>
                </c:pt>
              </c:strCache>
            </c:strRef>
          </c:cat>
          <c:val>
            <c:numRef>
              <c:f>'Profit and Consumer Segment'!$B$4:$B$7</c:f>
              <c:numCache>
                <c:formatCode>0</c:formatCode>
                <c:ptCount val="4"/>
                <c:pt idx="0">
                  <c:v>18641.469999999983</c:v>
                </c:pt>
                <c:pt idx="1">
                  <c:v>120106.43999999999</c:v>
                </c:pt>
                <c:pt idx="2">
                  <c:v>11619.339999999998</c:v>
                </c:pt>
                <c:pt idx="3">
                  <c:v>1092.5900000000001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67-469C-B41D-7A177579F2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413831679"/>
        <c:axId val="1442983679"/>
      </c:barChart>
      <c:catAx>
        <c:axId val="141383167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chemeClr val="bg1"/>
                    </a:solidFill>
                  </a:rPr>
                  <a:t>Consumer Segment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2983679"/>
        <c:crosses val="autoZero"/>
        <c:auto val="1"/>
        <c:lblAlgn val="ctr"/>
        <c:lblOffset val="100"/>
        <c:noMultiLvlLbl val="0"/>
      </c:catAx>
      <c:valAx>
        <c:axId val="14429836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chemeClr val="bg1"/>
                    </a:solidFill>
                  </a:rPr>
                  <a:t>Profit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3831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275918635170603"/>
          <c:y val="4.4478710994459034E-2"/>
          <c:w val="0.14001859142607173"/>
          <c:h val="0.110532954214056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[Ashish Store Sales.xlsx]Profit and Region!PivotTable5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Profit : Region</a:t>
            </a:r>
          </a:p>
        </c:rich>
      </c:tx>
      <c:layout>
        <c:manualLayout>
          <c:xMode val="edge"/>
          <c:yMode val="edge"/>
          <c:x val="4.0916666666666643E-2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'Profit and Region'!$B$3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'Profit and Region'!$A$4:$A$9</c:f>
              <c:strCache>
                <c:ptCount val="6"/>
                <c:pt idx="0">
                  <c:v>Atlantic</c:v>
                </c:pt>
                <c:pt idx="1">
                  <c:v>Northwest Territories</c:v>
                </c:pt>
                <c:pt idx="2">
                  <c:v>Nunavut</c:v>
                </c:pt>
                <c:pt idx="3">
                  <c:v>Ontario</c:v>
                </c:pt>
                <c:pt idx="4">
                  <c:v>Prarie</c:v>
                </c:pt>
                <c:pt idx="5">
                  <c:v>West</c:v>
                </c:pt>
              </c:strCache>
            </c:strRef>
          </c:cat>
          <c:val>
            <c:numRef>
              <c:f>'Profit and Region'!$B$4:$B$9</c:f>
              <c:numCache>
                <c:formatCode>General</c:formatCode>
                <c:ptCount val="6"/>
                <c:pt idx="0">
                  <c:v>28393.279999999999</c:v>
                </c:pt>
                <c:pt idx="1">
                  <c:v>59551.860000000052</c:v>
                </c:pt>
                <c:pt idx="2">
                  <c:v>780.71000000000038</c:v>
                </c:pt>
                <c:pt idx="3">
                  <c:v>16375.459999999995</c:v>
                </c:pt>
                <c:pt idx="4">
                  <c:v>6944.3199999999988</c:v>
                </c:pt>
                <c:pt idx="5">
                  <c:v>39414.210000000006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2D-4F8A-BFFD-B44F7AD9F0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87568639"/>
        <c:axId val="1442968703"/>
      </c:lineChart>
      <c:catAx>
        <c:axId val="118756863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chemeClr val="bg1"/>
                    </a:solidFill>
                  </a:rPr>
                  <a:t>Region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2968703"/>
        <c:crosses val="autoZero"/>
        <c:auto val="1"/>
        <c:lblAlgn val="ctr"/>
        <c:lblOffset val="100"/>
        <c:noMultiLvlLbl val="0"/>
      </c:catAx>
      <c:valAx>
        <c:axId val="1442968703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chemeClr val="bg1"/>
                    </a:solidFill>
                  </a:rPr>
                  <a:t>Profit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7568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911067366579188"/>
          <c:y val="3.5219451735199775E-2"/>
          <c:w val="0.20700043744531935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[Ashish Store Sales.xlsx]Order Quantity and Consumer seg!PivotTable6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Order Quantity : Consumer Segment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'Order Quantity and Consumer seg'!$B$3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'Order Quantity and Consumer seg'!$A$4:$A$7</c:f>
              <c:strCache>
                <c:ptCount val="4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  <c:pt idx="3">
                  <c:v>Small Business</c:v>
                </c:pt>
              </c:strCache>
            </c:strRef>
          </c:cat>
          <c:val>
            <c:numRef>
              <c:f>'Order Quantity and Consumer seg'!$B$4:$B$7</c:f>
              <c:numCache>
                <c:formatCode>General</c:formatCode>
                <c:ptCount val="4"/>
                <c:pt idx="0">
                  <c:v>3719</c:v>
                </c:pt>
                <c:pt idx="1">
                  <c:v>12857</c:v>
                </c:pt>
                <c:pt idx="2">
                  <c:v>831</c:v>
                </c:pt>
                <c:pt idx="3">
                  <c:v>739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B8-47A7-A7BD-C202F8F14E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37412047"/>
        <c:axId val="1442969535"/>
        <c:axId val="0"/>
      </c:bar3DChart>
      <c:catAx>
        <c:axId val="14374120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Consumer Segment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2969535"/>
        <c:crosses val="autoZero"/>
        <c:auto val="1"/>
        <c:lblAlgn val="ctr"/>
        <c:lblOffset val="100"/>
        <c:noMultiLvlLbl val="0"/>
      </c:catAx>
      <c:valAx>
        <c:axId val="1442969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Quantity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7412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[Ashish Store Sales.xlsx]Sales w.r.t Categories!PivotTable7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Sales w.r.t Categories</a:t>
            </a:r>
          </a:p>
        </c:rich>
      </c:tx>
      <c:layout>
        <c:manualLayout>
          <c:xMode val="edge"/>
          <c:yMode val="edge"/>
          <c:x val="5.2002498280084443E-2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0.23333333333333323"/>
              <c:y val="-0.1342592592592592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0.10277777777777777"/>
              <c:y val="0.1250000000000000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0.24999999999999994"/>
              <c:y val="-9.259259259259267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0.10277777777777777"/>
              <c:y val="0.1250000000000000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0.23333333333333323"/>
              <c:y val="-0.1342592592592592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0.24999999999999994"/>
              <c:y val="-9.259259259259267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0.10277777777777777"/>
              <c:y val="0.1250000000000000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0.23333333333333323"/>
              <c:y val="-0.1342592592592592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0.24999999999999994"/>
              <c:y val="-9.259259259259267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'Sales w.r.t Categories'!$B$3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98EF-4222-95F2-434F4B61DCE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98EF-4222-95F2-434F4B61DCE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98EF-4222-95F2-434F4B61DCED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98EF-4222-95F2-434F4B61DCED}"/>
              </c:ext>
            </c:extLst>
          </c:dPt>
          <c:dLbls>
            <c:dLbl>
              <c:idx val="0"/>
              <c:layout>
                <c:manualLayout>
                  <c:x val="0.10277777777777777"/>
                  <c:y val="-1.851851851851853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98EF-4222-95F2-434F4B61DCED}"/>
                </c:ext>
              </c:extLst>
            </c:dLbl>
            <c:dLbl>
              <c:idx val="1"/>
              <c:layout>
                <c:manualLayout>
                  <c:x val="-5.5555555555555657E-2"/>
                  <c:y val="0.1388888888888888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98EF-4222-95F2-434F4B61DCED}"/>
                </c:ext>
              </c:extLst>
            </c:dLbl>
            <c:dLbl>
              <c:idx val="2"/>
              <c:layout>
                <c:manualLayout>
                  <c:x val="5.277777777777775E-2"/>
                  <c:y val="-0.3287037037037037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5-98EF-4222-95F2-434F4B61DC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'Sales w.r.t Categories'!$A$4:$A$6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'Sales w.r.t Categories'!$B$4:$B$6</c:f>
              <c:numCache>
                <c:formatCode>General</c:formatCode>
                <c:ptCount val="3"/>
                <c:pt idx="0">
                  <c:v>151813.54000000004</c:v>
                </c:pt>
                <c:pt idx="1">
                  <c:v>383538.34</c:v>
                </c:pt>
                <c:pt idx="2">
                  <c:v>561675.80700000015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8EF-4222-95F2-434F4B61DC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[Ashish Store Sales.xlsx]Sales w.r.t Region!PivotTable8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'Sales w.r.t Region'!$B$3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strRef>
              <c:f>'Sales w.r.t Region'!$A$4:$A$9</c:f>
              <c:strCache>
                <c:ptCount val="6"/>
                <c:pt idx="0">
                  <c:v>Atlantic</c:v>
                </c:pt>
                <c:pt idx="1">
                  <c:v>Northwest Territories</c:v>
                </c:pt>
                <c:pt idx="2">
                  <c:v>Nunavut</c:v>
                </c:pt>
                <c:pt idx="3">
                  <c:v>Ontario</c:v>
                </c:pt>
                <c:pt idx="4">
                  <c:v>Prarie</c:v>
                </c:pt>
                <c:pt idx="5">
                  <c:v>West</c:v>
                </c:pt>
              </c:strCache>
            </c:strRef>
          </c:cat>
          <c:val>
            <c:numRef>
              <c:f>'Sales w.r.t Region'!$B$4:$B$9</c:f>
              <c:numCache>
                <c:formatCode>0</c:formatCode>
                <c:ptCount val="6"/>
                <c:pt idx="0">
                  <c:v>271205.10100000002</c:v>
                </c:pt>
                <c:pt idx="1">
                  <c:v>275140.75550000003</c:v>
                </c:pt>
                <c:pt idx="2">
                  <c:v>36306.497999999992</c:v>
                </c:pt>
                <c:pt idx="3">
                  <c:v>81727.772500000006</c:v>
                </c:pt>
                <c:pt idx="4">
                  <c:v>86646.136000000013</c:v>
                </c:pt>
                <c:pt idx="5">
                  <c:v>346001.42400000012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B9-423C-A2FE-1B25645B79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7411647"/>
        <c:axId val="1413526303"/>
      </c:areaChart>
      <c:catAx>
        <c:axId val="14374116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Region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3526303"/>
        <c:crosses val="autoZero"/>
        <c:auto val="1"/>
        <c:lblAlgn val="ctr"/>
        <c:lblOffset val="100"/>
        <c:noMultiLvlLbl val="0"/>
      </c:catAx>
      <c:valAx>
        <c:axId val="1413526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74116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775918635170605"/>
          <c:y val="3.6237970253718277E-2"/>
          <c:w val="0.1344630358705162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8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8B7D7D0-75D0-4A36-9FF7-BE4B156A588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EA6632E-7B0F-4EA9-9BDF-5AD86475E7F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98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D7D0-75D0-4A36-9FF7-BE4B156A588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632E-7B0F-4EA9-9BDF-5AD86475E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39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D7D0-75D0-4A36-9FF7-BE4B156A588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632E-7B0F-4EA9-9BDF-5AD86475E7F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943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D7D0-75D0-4A36-9FF7-BE4B156A588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632E-7B0F-4EA9-9BDF-5AD86475E7F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0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D7D0-75D0-4A36-9FF7-BE4B156A588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632E-7B0F-4EA9-9BDF-5AD86475E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685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D7D0-75D0-4A36-9FF7-BE4B156A588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632E-7B0F-4EA9-9BDF-5AD86475E7F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677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D7D0-75D0-4A36-9FF7-BE4B156A588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632E-7B0F-4EA9-9BDF-5AD86475E7F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384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D7D0-75D0-4A36-9FF7-BE4B156A588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632E-7B0F-4EA9-9BDF-5AD86475E7F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8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D7D0-75D0-4A36-9FF7-BE4B156A588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632E-7B0F-4EA9-9BDF-5AD86475E7F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51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D7D0-75D0-4A36-9FF7-BE4B156A588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632E-7B0F-4EA9-9BDF-5AD86475E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34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D7D0-75D0-4A36-9FF7-BE4B156A588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632E-7B0F-4EA9-9BDF-5AD86475E7F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46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D7D0-75D0-4A36-9FF7-BE4B156A588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632E-7B0F-4EA9-9BDF-5AD86475E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47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D7D0-75D0-4A36-9FF7-BE4B156A588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632E-7B0F-4EA9-9BDF-5AD86475E7F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13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D7D0-75D0-4A36-9FF7-BE4B156A588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632E-7B0F-4EA9-9BDF-5AD86475E7F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10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D7D0-75D0-4A36-9FF7-BE4B156A588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632E-7B0F-4EA9-9BDF-5AD86475E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40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D7D0-75D0-4A36-9FF7-BE4B156A588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632E-7B0F-4EA9-9BDF-5AD86475E7F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D7D0-75D0-4A36-9FF7-BE4B156A588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632E-7B0F-4EA9-9BDF-5AD86475E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96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B7D7D0-75D0-4A36-9FF7-BE4B156A588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A6632E-7B0F-4EA9-9BDF-5AD86475E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13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6AB-677F-489A-8991-79935B487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EXCEL CAPSTONE PROJECT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236DD-C054-4999-B471-16A6E15B4F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Agency FB" panose="020B0503020202020204" pitchFamily="34" charset="0"/>
              </a:rPr>
              <a:t>BY ASHISH HALIJOL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7855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EF2B-22D0-47D9-93F4-F7A4A479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69481"/>
            <a:ext cx="9601196" cy="1303867"/>
          </a:xfrm>
        </p:spPr>
        <p:txBody>
          <a:bodyPr>
            <a:normAutofit/>
          </a:bodyPr>
          <a:lstStyle/>
          <a:p>
            <a:r>
              <a:rPr lang="en-IN" sz="3200" dirty="0"/>
              <a:t>ANALYZE ORDER ID,QUANTITY SALES AND PROFIT USING CONDITIONAL FORMATTING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E196097-4766-44AE-88D0-6B2F2DFBB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2557463"/>
            <a:ext cx="4766913" cy="3317875"/>
          </a:xfrm>
        </p:spPr>
      </p:pic>
    </p:spTree>
    <p:extLst>
      <p:ext uri="{BB962C8B-B14F-4D97-AF65-F5344CB8AC3E}">
        <p14:creationId xmlns:p14="http://schemas.microsoft.com/office/powerpoint/2010/main" val="564272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916A-6B06-4BA3-9103-A9E81472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Analyze sales, order quantity and profit for product categories using sparklines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F3A147-BD52-40F5-95AA-CE1343851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652" y="2822439"/>
            <a:ext cx="7509175" cy="1618033"/>
          </a:xfrm>
        </p:spPr>
      </p:pic>
    </p:spTree>
    <p:extLst>
      <p:ext uri="{BB962C8B-B14F-4D97-AF65-F5344CB8AC3E}">
        <p14:creationId xmlns:p14="http://schemas.microsoft.com/office/powerpoint/2010/main" val="1455264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14602-800D-4D4B-8D70-78F1029E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84ADE-7AE3-46BA-8682-00BD75BD9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EXAMPLE I HAVE ENTERED ORDER ID 1059 AND I GET EVERY DETAIL OF THE PRODUCT PRESENT IN THE DATASET.</a:t>
            </a:r>
          </a:p>
          <a:p>
            <a:r>
              <a:rPr lang="en-IN" dirty="0"/>
              <a:t>EVERY TIME USER CHANGES ORDER ID DETAILS CHANGE.</a:t>
            </a:r>
          </a:p>
          <a:p>
            <a:r>
              <a:rPr lang="en-IN" dirty="0"/>
              <a:t>FORMULA OF VLOOKUP : =</a:t>
            </a:r>
            <a:r>
              <a:rPr lang="en-IN" dirty="0">
                <a:highlight>
                  <a:srgbClr val="FFFF00"/>
                </a:highlight>
              </a:rPr>
              <a:t>IFERROR(VLOOKUP($A$3,abc,COLUMNS($A$2:B2),FALSE),"")</a:t>
            </a:r>
          </a:p>
        </p:txBody>
      </p:sp>
    </p:spTree>
    <p:extLst>
      <p:ext uri="{BB962C8B-B14F-4D97-AF65-F5344CB8AC3E}">
        <p14:creationId xmlns:p14="http://schemas.microsoft.com/office/powerpoint/2010/main" val="1834712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727B-45D9-4993-8AC0-074726E8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91487"/>
          </a:xfrm>
        </p:spPr>
        <p:txBody>
          <a:bodyPr>
            <a:normAutofit fontScale="90000"/>
          </a:bodyPr>
          <a:lstStyle/>
          <a:p>
            <a:r>
              <a:rPr lang="en-IN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331997-8403-443C-8A6F-28554583A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747" y="1648047"/>
            <a:ext cx="9886505" cy="4433775"/>
          </a:xfrm>
        </p:spPr>
      </p:pic>
    </p:spTree>
    <p:extLst>
      <p:ext uri="{BB962C8B-B14F-4D97-AF65-F5344CB8AC3E}">
        <p14:creationId xmlns:p14="http://schemas.microsoft.com/office/powerpoint/2010/main" val="1891193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E9E7-0B2B-4D26-AB11-59EEB3FEE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19077"/>
          </a:xfrm>
        </p:spPr>
        <p:txBody>
          <a:bodyPr>
            <a:normAutofit fontScale="90000"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4FD9-9ADD-426C-93E6-8B7A4BF54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83711"/>
            <a:ext cx="9601196" cy="3572539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FROM THE STUDY IT IS CLEAR TO UNDERSTAND THAT THE STORE HAS PICKED UP A GOOD RISE BUT THEY NEED TO KEEP GROWING ORDERS BY SALES PROMOTION STRATEGIES.</a:t>
            </a:r>
          </a:p>
          <a:p>
            <a:r>
              <a:rPr lang="en-IN" dirty="0"/>
              <a:t>DISCOUNT SCHEME SHOULD BE IMPLEMENTED IN REGIONS WITH LOWER SALES TO BOOST BOTH SALES AND PROFITS.</a:t>
            </a:r>
          </a:p>
          <a:p>
            <a:r>
              <a:rPr lang="en-IN" dirty="0"/>
              <a:t>CORPORATE SEGMENT HAS MOST ORDERS AND PROFITS,CONSUMER SEGMENT HAS AVERAGE SALES AND PROFITS.HENCE ORDER DELIVERY, TIME TO TIME SERVICES SHOULD BE PLANNED ACCORDINGLY.</a:t>
            </a:r>
          </a:p>
          <a:p>
            <a:r>
              <a:rPr lang="en-US" dirty="0"/>
              <a:t>THE CUSTOMERS MOSTY PREFERRED REGULAR MODE OF SHIPMENT THIS IS A GOOD SIGN FOR THE BUSINESS BUT WE MUST TRY TO SHIFT THOSE CUSTOMERS TO SAME DAY SHIPPING TYPE BY PLANNING SOME OFFERS,STORE VOUCHERS,MEMBERSHIPS,ETC USING EXPRESS AIR MODE.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38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8EE4-D096-43AD-ACAF-5685BB61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ABOUT THE PROJECT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B83AD-14BA-47EB-8EC2-2A9E879EA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PROJECT IS ALL ABOUT THE DESCRIPTIVE ANALYSIS OF ELECTRONIC SUPERSTORE TAKEN FROM Kaggle.com. WHICH CONTAINS  731 ROWS AND 13 COLUMNS.</a:t>
            </a:r>
          </a:p>
          <a:p>
            <a:r>
              <a:rPr lang="en-US" dirty="0"/>
              <a:t>THE COLUMNS CONSISTS OF MANY PARAMETERS SUCH AS ORDER ID, ORDER PRIORITY, ORDER QUANTITY,SALES,SHIP MODE,PROFIT,ETC</a:t>
            </a:r>
          </a:p>
          <a:p>
            <a:r>
              <a:rPr lang="en-US" dirty="0"/>
              <a:t>THIS STUDY HELP YOU TO UNDERSTAND THE PRESENT BUSINESS SCENARIOS WHICH HELPS TO MAKE THE STRATEGIES FOR THE GROWTH OF THE BUSINESS IN THE NEAR FUTURE.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947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E32F-22CF-4E11-8941-908348B5D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PROBLEM STATEMENTS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19891-1F58-47D3-B13E-BCC4F871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WHICH PRODUCT CATEGORY HAS HIGHEST PROFIT?</a:t>
            </a:r>
          </a:p>
          <a:p>
            <a:r>
              <a:rPr lang="en-IN" dirty="0"/>
              <a:t>WHICH CONSUMER SEGMENT HAS HIGHEST PROFIT?</a:t>
            </a:r>
          </a:p>
          <a:p>
            <a:r>
              <a:rPr lang="en-IN" dirty="0"/>
              <a:t>WHICH REGION HAS HIGHEST PROFIT?</a:t>
            </a:r>
          </a:p>
          <a:p>
            <a:r>
              <a:rPr lang="en-IN" dirty="0"/>
              <a:t>WHICH CUSTOMER SEGMENT HAS MOST ORDER QUANTITY?</a:t>
            </a:r>
          </a:p>
          <a:p>
            <a:r>
              <a:rPr lang="en-IN" dirty="0"/>
              <a:t>WHICH CATEGORY HAS MOST NO. OF SALES?</a:t>
            </a:r>
          </a:p>
          <a:p>
            <a:r>
              <a:rPr lang="en-IN" dirty="0"/>
              <a:t>WHICH REGION HAS MOST NO. OF SALES?</a:t>
            </a:r>
          </a:p>
          <a:p>
            <a:r>
              <a:rPr lang="en-IN" dirty="0"/>
              <a:t>PERFORM CONDITIONAL FORMATTING FOR ORDER PRIORITY,PROFIT,SHIP MODE,PRODUCT CATEGORY</a:t>
            </a:r>
          </a:p>
          <a:p>
            <a:r>
              <a:rPr lang="en-IN" dirty="0"/>
              <a:t>WHICH CATEGORY HAS MOST NO OF SALES,ORDER QUANTITY AND PROFIT USING SPARKLINES?</a:t>
            </a:r>
          </a:p>
          <a:p>
            <a:r>
              <a:rPr lang="en-IN" dirty="0"/>
              <a:t>USER SHOULD GET EVERY DETAIL OF ORDER BY JUST ENTERING INPUT AS ORDER ID ,USE VLOOKUP?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904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A5D3-2683-44BE-9D4B-65AFF624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HIGHEST PROFIT OF PRODUCT CATEGORIES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DBC7EE-209F-4BEA-A63E-9B1C3F6D0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5659870"/>
            <a:ext cx="9601196" cy="4319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b="1" i="1" u="sng" dirty="0"/>
              <a:t>TECHNOLOGY CATEGORY HAS HIGHEST PROFIT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06766FF-96F4-4DB1-AAA2-3DAF1213FA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84841"/>
              </p:ext>
            </p:extLst>
          </p:nvPr>
        </p:nvGraphicFramePr>
        <p:xfrm>
          <a:off x="2502195" y="2665744"/>
          <a:ext cx="7187608" cy="2994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689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659C-B656-4213-BA73-D31DF738B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80484"/>
            <a:ext cx="9601196" cy="1169583"/>
          </a:xfrm>
        </p:spPr>
        <p:txBody>
          <a:bodyPr>
            <a:normAutofit fontScale="90000"/>
          </a:bodyPr>
          <a:lstStyle/>
          <a:p>
            <a:r>
              <a:rPr lang="en-IN" dirty="0"/>
              <a:t>HIGHEST PROFIT OF A CONSUMER SEGMENT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3D5781-A2A1-4292-92D5-973198449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5660454"/>
            <a:ext cx="9601196" cy="35757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1800" b="1" i="1" u="sng" dirty="0"/>
              <a:t>CORPORATE SEGMENT HAS HIGHEST PROFIT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E695D7D-B1F0-46F9-BA8E-DFAE11CB49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457593"/>
              </p:ext>
            </p:extLst>
          </p:nvPr>
        </p:nvGraphicFramePr>
        <p:xfrm>
          <a:off x="2115879" y="2519915"/>
          <a:ext cx="8123273" cy="303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73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53996-6069-4F7F-BF12-2E1F3A16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IN" dirty="0"/>
              <a:t>HIGHEST PROFIT OF A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14F15-AE82-4CAD-8E8A-FF69971BD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5633288"/>
            <a:ext cx="9601196" cy="485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b="1" i="1" u="sng" dirty="0"/>
              <a:t>NORTHWEST TERRITORIES REGION HAS HIGHEST PROFIT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0D1744D-3769-4D8E-BA69-ECBF906139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492299"/>
              </p:ext>
            </p:extLst>
          </p:nvPr>
        </p:nvGraphicFramePr>
        <p:xfrm>
          <a:off x="1403498" y="2488017"/>
          <a:ext cx="9388549" cy="3019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403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66D56-AEA2-426B-9CF0-ECEE07A7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MOST ORDER QUANTITY OF CONSUMER SEGMENT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AD83B-F3C8-4E26-9674-6912DB504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076" y="5507664"/>
            <a:ext cx="9601196" cy="3788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b="1" i="1" u="sng" dirty="0"/>
              <a:t>CORPORATE SEGMENT HAS MOST ORDER QUANTITY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B47E2EA-31F9-4876-B193-93EEB7E61A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747167"/>
              </p:ext>
            </p:extLst>
          </p:nvPr>
        </p:nvGraphicFramePr>
        <p:xfrm>
          <a:off x="1497419" y="2530547"/>
          <a:ext cx="9197162" cy="2902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1448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02861-C99F-45F1-BA11-3587C1F0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MOST SALES OF A PRODUCT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A63E3-D552-4059-9041-448E2D4B2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5454502"/>
            <a:ext cx="9601196" cy="421365"/>
          </a:xfrm>
        </p:spPr>
        <p:txBody>
          <a:bodyPr>
            <a:normAutofit/>
          </a:bodyPr>
          <a:lstStyle/>
          <a:p>
            <a:pPr algn="ctr"/>
            <a:r>
              <a:rPr lang="en-IN" sz="1800" b="1" i="1" u="sng" dirty="0"/>
              <a:t>TECHNOLOGY CATEGORY HAS MOST SALES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F6FDE07-FBB5-4645-B4D9-1F758B7B62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7159663"/>
              </p:ext>
            </p:extLst>
          </p:nvPr>
        </p:nvGraphicFramePr>
        <p:xfrm>
          <a:off x="3926958" y="2498650"/>
          <a:ext cx="511071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827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6764-00CC-4778-9DCA-CE1B986AC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MOST SALES OF A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FFE4-D83A-41E3-BBD1-21ECE434E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1225" y="5691766"/>
            <a:ext cx="9601196" cy="3682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b="1" i="1" u="sng" dirty="0"/>
              <a:t>WEST REGION HAS MOST SALES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41D90FE-41E7-4617-AA53-030AB2374D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463261"/>
              </p:ext>
            </p:extLst>
          </p:nvPr>
        </p:nvGraphicFramePr>
        <p:xfrm>
          <a:off x="1392865" y="2525230"/>
          <a:ext cx="9377916" cy="3078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2931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141</TotalTime>
  <Words>492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Agency FB</vt:lpstr>
      <vt:lpstr>Arial</vt:lpstr>
      <vt:lpstr>Garamond</vt:lpstr>
      <vt:lpstr>Organic</vt:lpstr>
      <vt:lpstr>EXCEL CAPSTONE PROJECT</vt:lpstr>
      <vt:lpstr>ABOUT THE PROJECT :</vt:lpstr>
      <vt:lpstr>PROBLEM STATEMENTS :</vt:lpstr>
      <vt:lpstr>HIGHEST PROFIT OF PRODUCT CATEGORIES</vt:lpstr>
      <vt:lpstr>HIGHEST PROFIT OF A CONSUMER SEGMENT</vt:lpstr>
      <vt:lpstr>HIGHEST PROFIT OF A REGION</vt:lpstr>
      <vt:lpstr>MOST ORDER QUANTITY OF CONSUMER SEGMENT</vt:lpstr>
      <vt:lpstr>MOST SALES OF A PRODUCT CATEGORY</vt:lpstr>
      <vt:lpstr>MOST SALES OF A REGION</vt:lpstr>
      <vt:lpstr>ANALYZE ORDER ID,QUANTITY SALES AND PROFIT USING CONDITIONAL FORMATTING</vt:lpstr>
      <vt:lpstr>Analyze sales, order quantity and profit for product categories using sparklines</vt:lpstr>
      <vt:lpstr>VLOOKUP</vt:lpstr>
      <vt:lpstr>DASHBOARD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CAPSTONE PROJECT</dc:title>
  <dc:creator>user</dc:creator>
  <cp:lastModifiedBy>user</cp:lastModifiedBy>
  <cp:revision>13</cp:revision>
  <dcterms:created xsi:type="dcterms:W3CDTF">2024-09-04T19:56:41Z</dcterms:created>
  <dcterms:modified xsi:type="dcterms:W3CDTF">2024-09-05T02:52:44Z</dcterms:modified>
</cp:coreProperties>
</file>