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79" r:id="rId8"/>
    <p:sldId id="280" r:id="rId9"/>
    <p:sldId id="281" r:id="rId10"/>
    <p:sldId id="263" r:id="rId11"/>
    <p:sldId id="282" r:id="rId12"/>
    <p:sldId id="275" r:id="rId13"/>
    <p:sldId id="277" r:id="rId14"/>
    <p:sldId id="262" r:id="rId15"/>
    <p:sldId id="266" r:id="rId16"/>
    <p:sldId id="273" r:id="rId17"/>
    <p:sldId id="267" r:id="rId18"/>
    <p:sldId id="269" r:id="rId19"/>
    <p:sldId id="274"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487D3E-B883-ACBF-1BB3-186958382FD5}" v="18" dt="2025-04-09T09:43:19.292"/>
    <p1510:client id="{756A3D6A-39AE-D598-6C4F-BF36FD7CC05C}" v="1" dt="2025-04-09T16:07:09.182"/>
    <p1510:client id="{86E7AED6-76D4-62BA-13B7-94CCE6BCF313}" v="6" dt="2025-04-09T09:58:03.0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4" d="100"/>
          <a:sy n="84" d="100"/>
        </p:scale>
        <p:origin x="57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756A3D6A-39AE-D598-6C4F-BF36FD7CC05C}"/>
    <pc:docChg chg="modSld">
      <pc:chgData name="Guest User" userId="" providerId="Windows Live" clId="Web-{756A3D6A-39AE-D598-6C4F-BF36FD7CC05C}" dt="2025-04-09T16:07:09.182" v="0" actId="1076"/>
      <pc:docMkLst>
        <pc:docMk/>
      </pc:docMkLst>
      <pc:sldChg chg="modSp">
        <pc:chgData name="Guest User" userId="" providerId="Windows Live" clId="Web-{756A3D6A-39AE-D598-6C4F-BF36FD7CC05C}" dt="2025-04-09T16:07:09.182" v="0" actId="1076"/>
        <pc:sldMkLst>
          <pc:docMk/>
          <pc:sldMk cId="0" sldId="257"/>
        </pc:sldMkLst>
        <pc:spChg chg="mod">
          <ac:chgData name="Guest User" userId="" providerId="Windows Live" clId="Web-{756A3D6A-39AE-D598-6C4F-BF36FD7CC05C}" dt="2025-04-09T16:07:09.182" v="0" actId="1076"/>
          <ac:spMkLst>
            <pc:docMk/>
            <pc:sldMk cId="0" sldId="257"/>
            <ac:spMk id="9" creationId="{88678CF4-0637-321D-5AC8-0CAAA4DED2A8}"/>
          </ac:spMkLst>
        </pc:spChg>
      </pc:sldChg>
    </pc:docChg>
  </pc:docChgLst>
  <pc:docChgLst>
    <pc:chgData name="Guest User" providerId="Windows Live" clId="Web-{3B487D3E-B883-ACBF-1BB3-186958382FD5}"/>
    <pc:docChg chg="modSld">
      <pc:chgData name="Guest User" userId="" providerId="Windows Live" clId="Web-{3B487D3E-B883-ACBF-1BB3-186958382FD5}" dt="2025-04-09T09:43:18.636" v="8" actId="20577"/>
      <pc:docMkLst>
        <pc:docMk/>
      </pc:docMkLst>
      <pc:sldChg chg="modSp">
        <pc:chgData name="Guest User" userId="" providerId="Windows Live" clId="Web-{3B487D3E-B883-ACBF-1BB3-186958382FD5}" dt="2025-04-09T09:43:18.636" v="8" actId="20577"/>
        <pc:sldMkLst>
          <pc:docMk/>
          <pc:sldMk cId="0" sldId="257"/>
        </pc:sldMkLst>
        <pc:spChg chg="mod">
          <ac:chgData name="Guest User" userId="" providerId="Windows Live" clId="Web-{3B487D3E-B883-ACBF-1BB3-186958382FD5}" dt="2025-04-09T09:43:18.636" v="8" actId="20577"/>
          <ac:spMkLst>
            <pc:docMk/>
            <pc:sldMk cId="0" sldId="257"/>
            <ac:spMk id="9" creationId="{88678CF4-0637-321D-5AC8-0CAAA4DED2A8}"/>
          </ac:spMkLst>
        </pc:spChg>
      </pc:sldChg>
      <pc:sldChg chg="modSp">
        <pc:chgData name="Guest User" userId="" providerId="Windows Live" clId="Web-{3B487D3E-B883-ACBF-1BB3-186958382FD5}" dt="2025-04-09T09:19:27.496" v="0" actId="1076"/>
        <pc:sldMkLst>
          <pc:docMk/>
          <pc:sldMk cId="0" sldId="271"/>
        </pc:sldMkLst>
        <pc:grpChg chg="mod">
          <ac:chgData name="Guest User" userId="" providerId="Windows Live" clId="Web-{3B487D3E-B883-ACBF-1BB3-186958382FD5}" dt="2025-04-09T09:19:27.496" v="0" actId="1076"/>
          <ac:grpSpMkLst>
            <pc:docMk/>
            <pc:sldMk cId="0" sldId="271"/>
            <ac:grpSpMk id="3" creationId="{D846A6B4-E4B4-2459-8F40-00BC7A78038C}"/>
          </ac:grpSpMkLst>
        </pc:grpChg>
      </pc:sldChg>
    </pc:docChg>
  </pc:docChgLst>
  <pc:docChgLst>
    <pc:chgData name="Guest User" providerId="Windows Live" clId="Web-{86E7AED6-76D4-62BA-13B7-94CCE6BCF313}"/>
    <pc:docChg chg="modSld">
      <pc:chgData name="Guest User" userId="" providerId="Windows Live" clId="Web-{86E7AED6-76D4-62BA-13B7-94CCE6BCF313}" dt="2025-04-09T09:58:03.070" v="4" actId="20577"/>
      <pc:docMkLst>
        <pc:docMk/>
      </pc:docMkLst>
      <pc:sldChg chg="modSp">
        <pc:chgData name="Guest User" userId="" providerId="Windows Live" clId="Web-{86E7AED6-76D4-62BA-13B7-94CCE6BCF313}" dt="2025-04-09T09:58:03.070" v="4" actId="20577"/>
        <pc:sldMkLst>
          <pc:docMk/>
          <pc:sldMk cId="0" sldId="258"/>
        </pc:sldMkLst>
        <pc:spChg chg="mod">
          <ac:chgData name="Guest User" userId="" providerId="Windows Live" clId="Web-{86E7AED6-76D4-62BA-13B7-94CCE6BCF313}" dt="2025-04-09T09:58:03.070" v="4" actId="20577"/>
          <ac:spMkLst>
            <pc:docMk/>
            <pc:sldMk cId="0" sldId="258"/>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82C216-DC5D-4C00-BF3A-AEE40E20C9A1}" type="datetimeFigureOut">
              <a:rPr lang="en-IN" smtClean="0"/>
              <a:t>10-04-2025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DF0549-A7C7-4C6F-9E96-AD15462836F9}" type="slidenum">
              <a:rPr lang="en-IN" smtClean="0"/>
              <a:t>‹#›</a:t>
            </a:fld>
            <a:endParaRPr lang="en-IN"/>
          </a:p>
        </p:txBody>
      </p:sp>
    </p:spTree>
    <p:extLst>
      <p:ext uri="{BB962C8B-B14F-4D97-AF65-F5344CB8AC3E}">
        <p14:creationId xmlns:p14="http://schemas.microsoft.com/office/powerpoint/2010/main" val="4120142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DF0549-A7C7-4C6F-9E96-AD15462836F9}" type="slidenum">
              <a:rPr lang="en-IN" smtClean="0"/>
              <a:t>4</a:t>
            </a:fld>
            <a:endParaRPr lang="en-IN"/>
          </a:p>
        </p:txBody>
      </p:sp>
    </p:spTree>
    <p:extLst>
      <p:ext uri="{BB962C8B-B14F-4D97-AF65-F5344CB8AC3E}">
        <p14:creationId xmlns:p14="http://schemas.microsoft.com/office/powerpoint/2010/main" val="211484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DF0549-A7C7-4C6F-9E96-AD15462836F9}" type="slidenum">
              <a:rPr lang="en-IN" smtClean="0"/>
              <a:t>17</a:t>
            </a:fld>
            <a:endParaRPr lang="en-IN"/>
          </a:p>
        </p:txBody>
      </p:sp>
    </p:spTree>
    <p:extLst>
      <p:ext uri="{BB962C8B-B14F-4D97-AF65-F5344CB8AC3E}">
        <p14:creationId xmlns:p14="http://schemas.microsoft.com/office/powerpoint/2010/main" val="399374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042B75-6378-4373-B8B3-4E7015A339A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42B75-6378-4373-B8B3-4E7015A339A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42B75-6378-4373-B8B3-4E7015A339A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7E24-D84B-4C78-AE43-443F27B5967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42B75-6378-4373-B8B3-4E7015A339A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42B75-6378-4373-B8B3-4E7015A339A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7E24-D84B-4C78-AE43-443F27B5967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42B75-6378-4373-B8B3-4E7015A339A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42B75-6378-4373-B8B3-4E7015A339A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42B75-6378-4373-B8B3-4E7015A339A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042B75-6378-4373-B8B3-4E7015A339A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042B75-6378-4373-B8B3-4E7015A339A0}"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042B75-6378-4373-B8B3-4E7015A339A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042B75-6378-4373-B8B3-4E7015A339A0}"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042B75-6378-4373-B8B3-4E7015A339A0}"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042B75-6378-4373-B8B3-4E7015A339A0}" type="datetimeFigureOut">
              <a:rPr lang="en-IN" smtClean="0"/>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42B75-6378-4373-B8B3-4E7015A339A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42B75-6378-4373-B8B3-4E7015A339A0}"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3E7E24-D84B-4C78-AE43-443F27B5967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042B75-6378-4373-B8B3-4E7015A339A0}" type="datetimeFigureOut">
              <a:rPr lang="en-IN" smtClean="0"/>
              <a:t>10-04-2025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C3E7E24-D84B-4C78-AE43-443F27B5967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1F91E252-C85C-673D-5182-CB1C349F4713}"/>
              </a:ext>
            </a:extLst>
          </p:cNvPr>
          <p:cNvGrpSpPr/>
          <p:nvPr/>
        </p:nvGrpSpPr>
        <p:grpSpPr>
          <a:xfrm>
            <a:off x="742411" y="664448"/>
            <a:ext cx="9352546" cy="4282327"/>
            <a:chOff x="742411" y="664448"/>
            <a:chExt cx="9352546" cy="4282327"/>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2411" y="664448"/>
              <a:ext cx="1261640" cy="1261640"/>
            </a:xfrm>
            <a:prstGeom prst="rect">
              <a:avLst/>
            </a:prstGeom>
          </p:spPr>
        </p:pic>
        <p:grpSp>
          <p:nvGrpSpPr>
            <p:cNvPr id="3" name="Group 2">
              <a:extLst>
                <a:ext uri="{FF2B5EF4-FFF2-40B4-BE49-F238E27FC236}">
                  <a16:creationId xmlns="" xmlns:a16="http://schemas.microsoft.com/office/drawing/2014/main" id="{5A687656-C16A-5D44-1778-29862B577890}"/>
                </a:ext>
              </a:extLst>
            </p:cNvPr>
            <p:cNvGrpSpPr/>
            <p:nvPr/>
          </p:nvGrpSpPr>
          <p:grpSpPr>
            <a:xfrm>
              <a:off x="1160682" y="816082"/>
              <a:ext cx="8934275" cy="4130693"/>
              <a:chOff x="1160682" y="816082"/>
              <a:chExt cx="8934275" cy="4130693"/>
            </a:xfrm>
          </p:grpSpPr>
          <p:sp>
            <p:nvSpPr>
              <p:cNvPr id="11" name="TextBox 10"/>
              <p:cNvSpPr txBox="1"/>
              <p:nvPr/>
            </p:nvSpPr>
            <p:spPr>
              <a:xfrm>
                <a:off x="1160682" y="816082"/>
                <a:ext cx="8934275" cy="136960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US" sz="4800" dirty="0">
                    <a:latin typeface="Bodoni MT Poster Compressed" panose="02070706080601050204" pitchFamily="18" charset="0"/>
                  </a:rPr>
                  <a:t>             </a:t>
                </a:r>
                <a:r>
                  <a:rPr lang="en-US" sz="4800" dirty="0">
                    <a:solidFill>
                      <a:schemeClr val="accent1"/>
                    </a:solidFill>
                    <a:latin typeface=" Times New Roman"/>
                  </a:rPr>
                  <a:t>INFOSYS SPRINGBOARD</a:t>
                </a:r>
                <a:r>
                  <a:rPr lang="en-US" dirty="0">
                    <a:solidFill>
                      <a:schemeClr val="accent1"/>
                    </a:solidFill>
                    <a:latin typeface=" Times New Roman"/>
                  </a:rPr>
                  <a:t/>
                </a:r>
                <a:br>
                  <a:rPr lang="en-US" dirty="0">
                    <a:solidFill>
                      <a:schemeClr val="accent1"/>
                    </a:solidFill>
                    <a:latin typeface=" Times New Roman"/>
                  </a:rPr>
                </a:br>
                <a:r>
                  <a:rPr lang="en-US" b="1" dirty="0">
                    <a:solidFill>
                      <a:schemeClr val="accent1"/>
                    </a:solidFill>
                    <a:latin typeface=" Times New Roman"/>
                  </a:rPr>
                  <a:t>                                                </a:t>
                </a:r>
                <a:r>
                  <a:rPr lang="en-US" sz="3500" b="1" dirty="0">
                    <a:solidFill>
                      <a:schemeClr val="accent1"/>
                    </a:solidFill>
                    <a:latin typeface=" Times New Roman"/>
                  </a:rPr>
                  <a:t>5.0 PROJECT</a:t>
                </a:r>
                <a:endParaRPr lang="en-IN" sz="3500" b="1" dirty="0">
                  <a:solidFill>
                    <a:schemeClr val="accent1"/>
                  </a:solidFill>
                  <a:latin typeface=" Times New Roman"/>
                </a:endParaRPr>
              </a:p>
            </p:txBody>
          </p:sp>
          <p:sp>
            <p:nvSpPr>
              <p:cNvPr id="12" name="TextBox 11"/>
              <p:cNvSpPr txBox="1"/>
              <p:nvPr/>
            </p:nvSpPr>
            <p:spPr>
              <a:xfrm>
                <a:off x="1473899" y="3638725"/>
                <a:ext cx="7888393" cy="1308050"/>
              </a:xfrm>
              <a:prstGeom prst="rect">
                <a:avLst/>
              </a:prstGeom>
              <a:no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3300" b="1" dirty="0">
                    <a:solidFill>
                      <a:schemeClr val="accent2">
                        <a:lumMod val="75000"/>
                      </a:schemeClr>
                    </a:solidFill>
                  </a:rPr>
                  <a:t>    </a:t>
                </a:r>
                <a:r>
                  <a:rPr lang="en-US" sz="3900" b="1" dirty="0">
                    <a:solidFill>
                      <a:schemeClr val="accent2">
                        <a:lumMod val="75000"/>
                      </a:schemeClr>
                    </a:solidFill>
                    <a:latin typeface=" Times New Roman"/>
                  </a:rPr>
                  <a:t>Project Name :- Inventory </a:t>
                </a:r>
              </a:p>
              <a:p>
                <a:r>
                  <a:rPr lang="en-US" sz="3900" b="1" dirty="0">
                    <a:solidFill>
                      <a:schemeClr val="accent2">
                        <a:lumMod val="75000"/>
                      </a:schemeClr>
                    </a:solidFill>
                    <a:latin typeface=" Times New Roman"/>
                  </a:rPr>
                  <a:t>              Management</a:t>
                </a:r>
                <a:endParaRPr lang="en-IN" sz="3900" b="1" dirty="0">
                  <a:solidFill>
                    <a:schemeClr val="accent2">
                      <a:lumMod val="75000"/>
                    </a:schemeClr>
                  </a:solidFill>
                  <a:latin typeface=" Times New Roman"/>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E418C8D0-10DD-C7CA-BD59-0DA0AB63E5CE}"/>
              </a:ext>
            </a:extLst>
          </p:cNvPr>
          <p:cNvGrpSpPr/>
          <p:nvPr/>
        </p:nvGrpSpPr>
        <p:grpSpPr>
          <a:xfrm>
            <a:off x="639056" y="0"/>
            <a:ext cx="8714066" cy="5535680"/>
            <a:chOff x="639056" y="0"/>
            <a:chExt cx="8714066" cy="5535680"/>
          </a:xfrm>
        </p:grpSpPr>
        <p:sp>
          <p:nvSpPr>
            <p:cNvPr id="3" name="TextBox 2"/>
            <p:cNvSpPr txBox="1"/>
            <p:nvPr/>
          </p:nvSpPr>
          <p:spPr>
            <a:xfrm>
              <a:off x="3793595" y="0"/>
              <a:ext cx="2998963" cy="692497"/>
            </a:xfrm>
            <a:prstGeom prst="rect">
              <a:avLst/>
            </a:prstGeom>
            <a:noFill/>
          </p:spPr>
          <p:txBody>
            <a:bodyPr wrap="none" rtlCol="0">
              <a:spAutoFit/>
            </a:bodyPr>
            <a:lstStyle/>
            <a:p>
              <a:r>
                <a:rPr lang="en-US" sz="3900" b="1" dirty="0">
                  <a:solidFill>
                    <a:schemeClr val="accent1"/>
                  </a:solidFill>
                  <a:latin typeface=" Times New Roman"/>
                </a:rPr>
                <a:t>SHOP PAGE</a:t>
              </a:r>
              <a:endParaRPr lang="en-IN" sz="3900" b="1" dirty="0">
                <a:solidFill>
                  <a:schemeClr val="accent1"/>
                </a:solidFill>
                <a:latin typeface=" Times New Roman"/>
              </a:endParaRPr>
            </a:p>
          </p:txBody>
        </p:sp>
        <p:sp>
          <p:nvSpPr>
            <p:cNvPr id="7" name="TextBox 6">
              <a:extLst>
                <a:ext uri="{FF2B5EF4-FFF2-40B4-BE49-F238E27FC236}">
                  <a16:creationId xmlns="" xmlns:a16="http://schemas.microsoft.com/office/drawing/2014/main" id="{CC082473-75E7-4CED-0C70-C5CDF39B850F}"/>
                </a:ext>
              </a:extLst>
            </p:cNvPr>
            <p:cNvSpPr txBox="1"/>
            <p:nvPr/>
          </p:nvSpPr>
          <p:spPr>
            <a:xfrm>
              <a:off x="639056" y="4058352"/>
              <a:ext cx="8394349" cy="1477328"/>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 Times New Roman"/>
                </a:rPr>
                <a:t> </a:t>
              </a:r>
              <a:r>
                <a:rPr lang="en-US" b="1" dirty="0">
                  <a:latin typeface=" Times New Roman"/>
                </a:rPr>
                <a:t>Product Overview </a:t>
              </a:r>
              <a:r>
                <a:rPr lang="en-US" dirty="0">
                  <a:latin typeface=" Times New Roman"/>
                </a:rPr>
                <a:t>– High-quality image, brief description, and key specifications.</a:t>
              </a:r>
            </a:p>
            <a:p>
              <a:pPr marL="285750" indent="-285750">
                <a:buFont typeface="Arial" panose="020B0604020202020204" pitchFamily="34" charset="0"/>
                <a:buChar char="•"/>
              </a:pPr>
              <a:endParaRPr lang="en-US" dirty="0">
                <a:latin typeface=" Times New Roman"/>
              </a:endParaRPr>
            </a:p>
            <a:p>
              <a:pPr marL="285750" indent="-285750">
                <a:buFont typeface="Arial" panose="020B0604020202020204" pitchFamily="34" charset="0"/>
                <a:buChar char="•"/>
              </a:pPr>
              <a:r>
                <a:rPr lang="en-US" dirty="0">
                  <a:latin typeface=" Times New Roman"/>
                </a:rPr>
                <a:t> </a:t>
              </a:r>
              <a:r>
                <a:rPr lang="en-US" b="1" dirty="0">
                  <a:latin typeface=" Times New Roman"/>
                </a:rPr>
                <a:t>Features &amp; Pricing </a:t>
              </a:r>
              <a:r>
                <a:rPr lang="en-US" dirty="0">
                  <a:latin typeface=" Times New Roman"/>
                </a:rPr>
                <a:t>– Detailed specs, price, offers, and availability.</a:t>
              </a:r>
            </a:p>
            <a:p>
              <a:pPr marL="285750" indent="-285750">
                <a:buFont typeface="Arial" panose="020B0604020202020204" pitchFamily="34" charset="0"/>
                <a:buChar char="•"/>
              </a:pPr>
              <a:endParaRPr lang="en-US" dirty="0">
                <a:latin typeface=" Times New Roman"/>
              </a:endParaRPr>
            </a:p>
            <a:p>
              <a:pPr marL="285750" indent="-285750">
                <a:buFont typeface="Arial" panose="020B0604020202020204" pitchFamily="34" charset="0"/>
                <a:buChar char="•"/>
              </a:pPr>
              <a:r>
                <a:rPr lang="en-US" b="1" dirty="0">
                  <a:latin typeface=" Times New Roman"/>
                </a:rPr>
                <a:t>User Reviews &amp; Call to Action </a:t>
              </a:r>
              <a:r>
                <a:rPr lang="en-US" dirty="0">
                  <a:latin typeface=" Times New Roman"/>
                </a:rPr>
                <a:t>– Customer rating, top reviews, and “Buy Now” link</a:t>
              </a:r>
              <a:endParaRPr lang="en-IN" dirty="0">
                <a:latin typeface=" Times New Roman"/>
              </a:endParaRPr>
            </a:p>
          </p:txBody>
        </p:sp>
        <p:pic>
          <p:nvPicPr>
            <p:cNvPr id="5" name="Picture 4">
              <a:extLst>
                <a:ext uri="{FF2B5EF4-FFF2-40B4-BE49-F238E27FC236}">
                  <a16:creationId xmlns="" xmlns:a16="http://schemas.microsoft.com/office/drawing/2014/main" id="{15FDAAF0-9B9E-95C3-E91C-9A5455DE3AB8}"/>
                </a:ext>
              </a:extLst>
            </p:cNvPr>
            <p:cNvPicPr>
              <a:picLocks noChangeAspect="1"/>
            </p:cNvPicPr>
            <p:nvPr/>
          </p:nvPicPr>
          <p:blipFill>
            <a:blip r:embed="rId2"/>
            <a:stretch>
              <a:fillRect/>
            </a:stretch>
          </p:blipFill>
          <p:spPr>
            <a:xfrm>
              <a:off x="727716" y="1346661"/>
              <a:ext cx="3509102" cy="1989279"/>
            </a:xfrm>
            <a:prstGeom prst="rect">
              <a:avLst/>
            </a:prstGeom>
          </p:spPr>
        </p:pic>
        <p:pic>
          <p:nvPicPr>
            <p:cNvPr id="9" name="Picture 8">
              <a:extLst>
                <a:ext uri="{FF2B5EF4-FFF2-40B4-BE49-F238E27FC236}">
                  <a16:creationId xmlns="" xmlns:a16="http://schemas.microsoft.com/office/drawing/2014/main" id="{9936C014-F27A-97BD-FD7A-2D4BC009D187}"/>
                </a:ext>
              </a:extLst>
            </p:cNvPr>
            <p:cNvPicPr>
              <a:picLocks noChangeAspect="1"/>
            </p:cNvPicPr>
            <p:nvPr/>
          </p:nvPicPr>
          <p:blipFill>
            <a:blip r:embed="rId3"/>
            <a:stretch>
              <a:fillRect/>
            </a:stretch>
          </p:blipFill>
          <p:spPr>
            <a:xfrm>
              <a:off x="4526682" y="1439250"/>
              <a:ext cx="4826440" cy="1804103"/>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C6043AB-674D-F520-A410-ADC24269487B}"/>
            </a:ext>
          </a:extLst>
        </p:cNvPr>
        <p:cNvGrpSpPr/>
        <p:nvPr/>
      </p:nvGrpSpPr>
      <p:grpSpPr>
        <a:xfrm>
          <a:off x="0" y="0"/>
          <a:ext cx="0" cy="0"/>
          <a:chOff x="0" y="0"/>
          <a:chExt cx="0" cy="0"/>
        </a:xfrm>
      </p:grpSpPr>
      <p:grpSp>
        <p:nvGrpSpPr>
          <p:cNvPr id="3" name="Group 2">
            <a:extLst>
              <a:ext uri="{FF2B5EF4-FFF2-40B4-BE49-F238E27FC236}">
                <a16:creationId xmlns="" xmlns:a16="http://schemas.microsoft.com/office/drawing/2014/main" id="{DB6CBFB4-1BD7-BD3C-56EA-7C9A93AB9D47}"/>
              </a:ext>
            </a:extLst>
          </p:cNvPr>
          <p:cNvGrpSpPr/>
          <p:nvPr/>
        </p:nvGrpSpPr>
        <p:grpSpPr>
          <a:xfrm>
            <a:off x="1060813" y="-54338"/>
            <a:ext cx="7766934" cy="6093806"/>
            <a:chOff x="1060813" y="-54338"/>
            <a:chExt cx="7766934" cy="6093806"/>
          </a:xfrm>
        </p:grpSpPr>
        <p:sp>
          <p:nvSpPr>
            <p:cNvPr id="2" name="TextBox 1">
              <a:extLst>
                <a:ext uri="{FF2B5EF4-FFF2-40B4-BE49-F238E27FC236}">
                  <a16:creationId xmlns="" xmlns:a16="http://schemas.microsoft.com/office/drawing/2014/main" id="{F389EFCD-45A6-F937-D02C-B721A4BF967A}"/>
                </a:ext>
              </a:extLst>
            </p:cNvPr>
            <p:cNvSpPr txBox="1"/>
            <p:nvPr/>
          </p:nvSpPr>
          <p:spPr>
            <a:xfrm>
              <a:off x="3582947" y="-54338"/>
              <a:ext cx="3051413" cy="692497"/>
            </a:xfrm>
            <a:prstGeom prst="rect">
              <a:avLst/>
            </a:prstGeom>
            <a:noFill/>
          </p:spPr>
          <p:txBody>
            <a:bodyPr wrap="none" rtlCol="0">
              <a:spAutoFit/>
            </a:bodyPr>
            <a:lstStyle/>
            <a:p>
              <a:r>
                <a:rPr lang="en-IN" sz="3900" b="1" dirty="0">
                  <a:solidFill>
                    <a:schemeClr val="accent1"/>
                  </a:solidFill>
                  <a:effectLst/>
                  <a:latin typeface="Times New Roman" panose="02020603050405020304" pitchFamily="18" charset="0"/>
                  <a:cs typeface="Times New Roman" panose="02020603050405020304" pitchFamily="18" charset="0"/>
                </a:rPr>
                <a:t>Product Page</a:t>
              </a:r>
              <a:endParaRPr lang="en-IN" sz="39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20D64DB8-3542-1B80-2D9C-4133EDB97FDD}"/>
                </a:ext>
              </a:extLst>
            </p:cNvPr>
            <p:cNvSpPr txBox="1"/>
            <p:nvPr/>
          </p:nvSpPr>
          <p:spPr>
            <a:xfrm>
              <a:off x="1060813" y="4839139"/>
              <a:ext cx="7766934" cy="1200329"/>
            </a:xfrm>
            <a:prstGeom prst="rect">
              <a:avLst/>
            </a:prstGeom>
            <a:noFill/>
          </p:spPr>
          <p:txBody>
            <a:bodyPr wrap="none" rtlCol="0">
              <a:spAutoFit/>
            </a:bodyPr>
            <a:lstStyle/>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Product Info</a:t>
              </a:r>
              <a:r>
                <a:rPr lang="en-US" sz="1800" dirty="0">
                  <a:solidFill>
                    <a:srgbClr val="000000"/>
                  </a:solidFill>
                  <a:effectLst/>
                  <a:latin typeface="Times New Roman" panose="02020603050405020304" pitchFamily="18" charset="0"/>
                  <a:cs typeface="Times New Roman" panose="02020603050405020304" pitchFamily="18" charset="0"/>
                </a:rPr>
                <a:t>: Shows product name, price, and image. </a:t>
              </a:r>
              <a:endParaRPr lang="en-US" dirty="0">
                <a:latin typeface="Times New Roman" panose="02020603050405020304" pitchFamily="18" charset="0"/>
                <a:cs typeface="Times New Roman" panose="02020603050405020304" pitchFamily="18" charset="0"/>
              </a:endParaRPr>
            </a:p>
            <a:p>
              <a:pPr>
                <a:buNone/>
              </a:pPr>
              <a:r>
                <a:rPr lang="en-US" sz="1800" b="1" dirty="0">
                  <a:solidFill>
                    <a:srgbClr val="000000"/>
                  </a:solidFill>
                  <a:effectLst/>
                  <a:latin typeface="Times New Roman" panose="02020603050405020304" pitchFamily="18" charset="0"/>
                  <a:cs typeface="Times New Roman" panose="02020603050405020304" pitchFamily="18" charset="0"/>
                </a:rPr>
                <a:t>• Add to Cart: </a:t>
              </a:r>
              <a:r>
                <a:rPr lang="en-US" sz="1800" dirty="0">
                  <a:solidFill>
                    <a:srgbClr val="000000"/>
                  </a:solidFill>
                  <a:effectLst/>
                  <a:latin typeface="Times New Roman" panose="02020603050405020304" pitchFamily="18" charset="0"/>
                  <a:cs typeface="Times New Roman" panose="02020603050405020304" pitchFamily="18" charset="0"/>
                </a:rPr>
                <a:t>Button to quickly add the item to the cart. </a:t>
              </a: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Offers Section</a:t>
              </a:r>
              <a:r>
                <a:rPr lang="en-US" sz="1800" dirty="0">
                  <a:solidFill>
                    <a:srgbClr val="000000"/>
                  </a:solidFill>
                  <a:effectLst/>
                  <a:latin typeface="Times New Roman" panose="02020603050405020304" pitchFamily="18" charset="0"/>
                  <a:cs typeface="Times New Roman" panose="02020603050405020304" pitchFamily="18" charset="0"/>
                </a:rPr>
                <a:t>: Lists special deals like cashback, EMI options, and free delivery.</a:t>
              </a:r>
            </a:p>
            <a:p>
              <a:pPr>
                <a:buNone/>
              </a:pPr>
              <a:r>
                <a:rPr lang="en-US" sz="1800" b="1" dirty="0">
                  <a:solidFill>
                    <a:srgbClr val="000000"/>
                  </a:solidFill>
                  <a:effectLst/>
                  <a:latin typeface="Times New Roman" panose="02020603050405020304" pitchFamily="18" charset="0"/>
                  <a:cs typeface="Times New Roman" panose="02020603050405020304" pitchFamily="18" charset="0"/>
                </a:rPr>
                <a:t>• Clean Layout</a:t>
              </a:r>
              <a:r>
                <a:rPr lang="en-US" sz="1800" dirty="0">
                  <a:solidFill>
                    <a:srgbClr val="000000"/>
                  </a:solidFill>
                  <a:effectLst/>
                  <a:latin typeface="Times New Roman" panose="02020603050405020304" pitchFamily="18" charset="0"/>
                  <a:cs typeface="Times New Roman" panose="02020603050405020304" pitchFamily="18" charset="0"/>
                </a:rPr>
                <a:t>: Simple design for easy navigation and readability</a:t>
              </a:r>
              <a:r>
                <a:rPr lang="en-US" sz="1800" dirty="0">
                  <a:solidFill>
                    <a:srgbClr val="000000"/>
                  </a:solidFill>
                  <a:effectLst/>
                  <a:latin typeface="Calibri" panose="020F0502020204030204" pitchFamily="34" charset="0"/>
                </a:rPr>
                <a:t>.</a:t>
              </a:r>
              <a:endParaRPr lang="en-US" dirty="0">
                <a:latin typeface="Times New Roman" panose="02020603050405020304" pitchFamily="18" charset="0"/>
                <a:cs typeface="Times New Roman" panose="02020603050405020304" pitchFamily="18" charset="0"/>
              </a:endParaRPr>
            </a:p>
          </p:txBody>
        </p:sp>
      </p:grpSp>
      <p:pic>
        <p:nvPicPr>
          <p:cNvPr id="6" name="Picture 5">
            <a:extLst>
              <a:ext uri="{FF2B5EF4-FFF2-40B4-BE49-F238E27FC236}">
                <a16:creationId xmlns="" xmlns:a16="http://schemas.microsoft.com/office/drawing/2014/main" id="{65E2B469-F955-DD2D-3787-F1492781CAFE}"/>
              </a:ext>
            </a:extLst>
          </p:cNvPr>
          <p:cNvPicPr>
            <a:picLocks noChangeAspect="1"/>
          </p:cNvPicPr>
          <p:nvPr/>
        </p:nvPicPr>
        <p:blipFill>
          <a:blip r:embed="rId2"/>
          <a:stretch>
            <a:fillRect/>
          </a:stretch>
        </p:blipFill>
        <p:spPr>
          <a:xfrm>
            <a:off x="1060813" y="1052860"/>
            <a:ext cx="8267744" cy="3371578"/>
          </a:xfrm>
          <a:prstGeom prst="rect">
            <a:avLst/>
          </a:prstGeom>
        </p:spPr>
      </p:pic>
    </p:spTree>
    <p:extLst>
      <p:ext uri="{BB962C8B-B14F-4D97-AF65-F5344CB8AC3E}">
        <p14:creationId xmlns:p14="http://schemas.microsoft.com/office/powerpoint/2010/main" val="2149801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FCFF1B2-C9C0-BA0E-6D6D-E53D2C46914B}"/>
            </a:ext>
          </a:extLst>
        </p:cNvPr>
        <p:cNvGrpSpPr/>
        <p:nvPr/>
      </p:nvGrpSpPr>
      <p:grpSpPr>
        <a:xfrm>
          <a:off x="0" y="0"/>
          <a:ext cx="0" cy="0"/>
          <a:chOff x="0" y="0"/>
          <a:chExt cx="0" cy="0"/>
        </a:xfrm>
      </p:grpSpPr>
      <p:grpSp>
        <p:nvGrpSpPr>
          <p:cNvPr id="3" name="Group 2">
            <a:extLst>
              <a:ext uri="{FF2B5EF4-FFF2-40B4-BE49-F238E27FC236}">
                <a16:creationId xmlns="" xmlns:a16="http://schemas.microsoft.com/office/drawing/2014/main" id="{B2925D38-8E89-7C2B-E926-B8D1311382CB}"/>
              </a:ext>
            </a:extLst>
          </p:cNvPr>
          <p:cNvGrpSpPr/>
          <p:nvPr/>
        </p:nvGrpSpPr>
        <p:grpSpPr>
          <a:xfrm>
            <a:off x="1106975" y="-42473"/>
            <a:ext cx="7907678" cy="6642118"/>
            <a:chOff x="1106975" y="-42473"/>
            <a:chExt cx="7907678" cy="6642118"/>
          </a:xfrm>
        </p:grpSpPr>
        <p:sp>
          <p:nvSpPr>
            <p:cNvPr id="2" name="TextBox 1">
              <a:extLst>
                <a:ext uri="{FF2B5EF4-FFF2-40B4-BE49-F238E27FC236}">
                  <a16:creationId xmlns="" xmlns:a16="http://schemas.microsoft.com/office/drawing/2014/main" id="{3062AA86-2873-1390-D198-62BC8E5E77A3}"/>
                </a:ext>
              </a:extLst>
            </p:cNvPr>
            <p:cNvSpPr txBox="1"/>
            <p:nvPr/>
          </p:nvSpPr>
          <p:spPr>
            <a:xfrm>
              <a:off x="3912108" y="-42473"/>
              <a:ext cx="2824251" cy="692497"/>
            </a:xfrm>
            <a:prstGeom prst="rect">
              <a:avLst/>
            </a:prstGeom>
            <a:noFill/>
          </p:spPr>
          <p:txBody>
            <a:bodyPr wrap="square" rtlCol="0">
              <a:spAutoFit/>
            </a:bodyPr>
            <a:lstStyle/>
            <a:p>
              <a:r>
                <a:rPr lang="en-IN" sz="3900" b="1" dirty="0">
                  <a:solidFill>
                    <a:schemeClr val="accent1"/>
                  </a:solidFill>
                  <a:effectLst/>
                  <a:latin typeface="Times New Roman" panose="02020603050405020304" pitchFamily="18" charset="0"/>
                  <a:cs typeface="Times New Roman" panose="02020603050405020304" pitchFamily="18" charset="0"/>
                </a:rPr>
                <a:t>Cart Page</a:t>
              </a:r>
              <a:endParaRPr lang="en-IN" sz="39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835D424D-2F70-EB75-B79A-91179720BE0B}"/>
                </a:ext>
              </a:extLst>
            </p:cNvPr>
            <p:cNvSpPr txBox="1"/>
            <p:nvPr/>
          </p:nvSpPr>
          <p:spPr>
            <a:xfrm>
              <a:off x="1106975" y="5122317"/>
              <a:ext cx="7907678" cy="1477328"/>
            </a:xfrm>
            <a:prstGeom prst="rect">
              <a:avLst/>
            </a:prstGeom>
            <a:noFill/>
          </p:spPr>
          <p:txBody>
            <a:bodyPr wrap="none" rtlCol="0">
              <a:spAutoFit/>
            </a:bodyPr>
            <a:lstStyle/>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Product List: </a:t>
              </a:r>
              <a:r>
                <a:rPr lang="en-US" sz="1800" dirty="0">
                  <a:solidFill>
                    <a:srgbClr val="000000"/>
                  </a:solidFill>
                  <a:effectLst/>
                  <a:latin typeface="Times New Roman" panose="02020603050405020304" pitchFamily="18" charset="0"/>
                  <a:cs typeface="Times New Roman" panose="02020603050405020304" pitchFamily="18" charset="0"/>
                </a:rPr>
                <a:t>Shows product image, name, price, quantity selector, and subtotal.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Remove Option</a:t>
              </a:r>
              <a:r>
                <a:rPr lang="en-US" sz="1800" dirty="0">
                  <a:solidFill>
                    <a:srgbClr val="000000"/>
                  </a:solidFill>
                  <a:effectLst/>
                  <a:latin typeface="Times New Roman" panose="02020603050405020304" pitchFamily="18" charset="0"/>
                  <a:cs typeface="Times New Roman" panose="02020603050405020304" pitchFamily="18" charset="0"/>
                </a:rPr>
                <a:t>: Allows users to delete items from the cart with a single click.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Price Summary</a:t>
              </a:r>
              <a:r>
                <a:rPr lang="en-US" sz="1800" dirty="0">
                  <a:solidFill>
                    <a:srgbClr val="000000"/>
                  </a:solidFill>
                  <a:effectLst/>
                  <a:latin typeface="Times New Roman" panose="02020603050405020304" pitchFamily="18" charset="0"/>
                  <a:cs typeface="Times New Roman" panose="02020603050405020304" pitchFamily="18" charset="0"/>
                </a:rPr>
                <a:t>: Clearly lists subtotal, shipping fee, and total cost.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Checkout Button</a:t>
              </a:r>
              <a:r>
                <a:rPr lang="en-US" sz="1800" dirty="0">
                  <a:solidFill>
                    <a:srgbClr val="000000"/>
                  </a:solidFill>
                  <a:effectLst/>
                  <a:latin typeface="Times New Roman" panose="02020603050405020304" pitchFamily="18" charset="0"/>
                  <a:cs typeface="Times New Roman" panose="02020603050405020304" pitchFamily="18" charset="0"/>
                </a:rPr>
                <a:t>: Directs users to the payment and order confirmation page.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Clean UI</a:t>
              </a:r>
              <a:r>
                <a:rPr lang="en-US" sz="1800" dirty="0">
                  <a:solidFill>
                    <a:srgbClr val="000000"/>
                  </a:solidFill>
                  <a:effectLst/>
                  <a:latin typeface="Times New Roman" panose="02020603050405020304" pitchFamily="18" charset="0"/>
                  <a:cs typeface="Times New Roman" panose="02020603050405020304" pitchFamily="18" charset="0"/>
                </a:rPr>
                <a:t>: Organized layout for a smooth and user-friendly experience.</a:t>
              </a:r>
              <a:endParaRPr lang="en-IN" dirty="0">
                <a:latin typeface="Times New Roman" panose="02020603050405020304" pitchFamily="18" charset="0"/>
                <a:cs typeface="Times New Roman" panose="02020603050405020304" pitchFamily="18" charset="0"/>
              </a:endParaRPr>
            </a:p>
          </p:txBody>
        </p:sp>
      </p:grpSp>
      <p:pic>
        <p:nvPicPr>
          <p:cNvPr id="7" name="Picture 6">
            <a:extLst>
              <a:ext uri="{FF2B5EF4-FFF2-40B4-BE49-F238E27FC236}">
                <a16:creationId xmlns="" xmlns:a16="http://schemas.microsoft.com/office/drawing/2014/main" id="{829AA948-B9C7-1715-7AF5-1E581EF7A1C9}"/>
              </a:ext>
            </a:extLst>
          </p:cNvPr>
          <p:cNvPicPr>
            <a:picLocks noChangeAspect="1"/>
          </p:cNvPicPr>
          <p:nvPr/>
        </p:nvPicPr>
        <p:blipFill>
          <a:blip r:embed="rId2"/>
          <a:stretch>
            <a:fillRect/>
          </a:stretch>
        </p:blipFill>
        <p:spPr>
          <a:xfrm>
            <a:off x="1413856" y="778953"/>
            <a:ext cx="7293917" cy="4118401"/>
          </a:xfrm>
          <a:prstGeom prst="rect">
            <a:avLst/>
          </a:prstGeom>
        </p:spPr>
      </p:pic>
    </p:spTree>
    <p:extLst>
      <p:ext uri="{BB962C8B-B14F-4D97-AF65-F5344CB8AC3E}">
        <p14:creationId xmlns:p14="http://schemas.microsoft.com/office/powerpoint/2010/main" val="292174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CC9A9D0-D0CA-09E1-4FBC-58C5B8867199}"/>
            </a:ext>
          </a:extLst>
        </p:cNvPr>
        <p:cNvGrpSpPr/>
        <p:nvPr/>
      </p:nvGrpSpPr>
      <p:grpSpPr>
        <a:xfrm>
          <a:off x="0" y="0"/>
          <a:ext cx="0" cy="0"/>
          <a:chOff x="0" y="0"/>
          <a:chExt cx="0" cy="0"/>
        </a:xfrm>
      </p:grpSpPr>
      <p:grpSp>
        <p:nvGrpSpPr>
          <p:cNvPr id="3" name="Group 2">
            <a:extLst>
              <a:ext uri="{FF2B5EF4-FFF2-40B4-BE49-F238E27FC236}">
                <a16:creationId xmlns="" xmlns:a16="http://schemas.microsoft.com/office/drawing/2014/main" id="{4CC42183-B5A2-2E12-C2C5-FC6596AB3767}"/>
              </a:ext>
            </a:extLst>
          </p:cNvPr>
          <p:cNvGrpSpPr/>
          <p:nvPr/>
        </p:nvGrpSpPr>
        <p:grpSpPr>
          <a:xfrm>
            <a:off x="637296" y="0"/>
            <a:ext cx="8712000" cy="6398310"/>
            <a:chOff x="637296" y="0"/>
            <a:chExt cx="8712000" cy="6398310"/>
          </a:xfrm>
        </p:grpSpPr>
        <p:sp>
          <p:nvSpPr>
            <p:cNvPr id="2" name="TextBox 1">
              <a:extLst>
                <a:ext uri="{FF2B5EF4-FFF2-40B4-BE49-F238E27FC236}">
                  <a16:creationId xmlns="" xmlns:a16="http://schemas.microsoft.com/office/drawing/2014/main" id="{C147F8C2-ABEA-00ED-40B9-22EC56A3157D}"/>
                </a:ext>
              </a:extLst>
            </p:cNvPr>
            <p:cNvSpPr txBox="1"/>
            <p:nvPr/>
          </p:nvSpPr>
          <p:spPr>
            <a:xfrm>
              <a:off x="3501438" y="0"/>
              <a:ext cx="3393878" cy="692497"/>
            </a:xfrm>
            <a:prstGeom prst="rect">
              <a:avLst/>
            </a:prstGeom>
            <a:noFill/>
          </p:spPr>
          <p:txBody>
            <a:bodyPr wrap="none" rtlCol="0">
              <a:spAutoFit/>
            </a:bodyPr>
            <a:lstStyle/>
            <a:p>
              <a:r>
                <a:rPr lang="en-IN" sz="3900" b="1" dirty="0">
                  <a:solidFill>
                    <a:schemeClr val="accent1"/>
                  </a:solidFill>
                  <a:effectLst/>
                  <a:latin typeface="Times New Roman" panose="02020603050405020304" pitchFamily="18" charset="0"/>
                  <a:cs typeface="Times New Roman" panose="02020603050405020304" pitchFamily="18" charset="0"/>
                </a:rPr>
                <a:t>Checkout Page</a:t>
              </a:r>
              <a:endParaRPr lang="en-IN" sz="39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79D1FDE1-AD87-E2FB-5714-9CB9012C1216}"/>
                </a:ext>
              </a:extLst>
            </p:cNvPr>
            <p:cNvSpPr txBox="1"/>
            <p:nvPr/>
          </p:nvSpPr>
          <p:spPr>
            <a:xfrm>
              <a:off x="637296" y="4920982"/>
              <a:ext cx="8712000" cy="1477328"/>
            </a:xfrm>
            <a:prstGeom prst="rect">
              <a:avLst/>
            </a:prstGeom>
            <a:noFill/>
          </p:spPr>
          <p:txBody>
            <a:bodyPr wrap="none" rtlCol="0">
              <a:spAutoFit/>
            </a:bodyPr>
            <a:lstStyle/>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Billing Form: </a:t>
              </a:r>
              <a:r>
                <a:rPr lang="en-US" sz="1800" dirty="0">
                  <a:solidFill>
                    <a:srgbClr val="000000"/>
                  </a:solidFill>
                  <a:effectLst/>
                  <a:latin typeface="Times New Roman" panose="02020603050405020304" pitchFamily="18" charset="0"/>
                  <a:cs typeface="Times New Roman" panose="02020603050405020304" pitchFamily="18" charset="0"/>
                </a:rPr>
                <a:t>Collects customer information – name, address, phone number, and email.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Order Summary</a:t>
              </a:r>
              <a:r>
                <a:rPr lang="en-US" sz="1800" dirty="0">
                  <a:solidFill>
                    <a:srgbClr val="000000"/>
                  </a:solidFill>
                  <a:effectLst/>
                  <a:latin typeface="Times New Roman" panose="02020603050405020304" pitchFamily="18" charset="0"/>
                  <a:cs typeface="Times New Roman" panose="02020603050405020304" pitchFamily="18" charset="0"/>
                </a:rPr>
                <a:t>: Lists selected products with names, prices, and total cost.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Cost Breakdown</a:t>
              </a:r>
              <a:r>
                <a:rPr lang="en-US" sz="1800" dirty="0">
                  <a:solidFill>
                    <a:srgbClr val="000000"/>
                  </a:solidFill>
                  <a:effectLst/>
                  <a:latin typeface="Times New Roman" panose="02020603050405020304" pitchFamily="18" charset="0"/>
                  <a:cs typeface="Times New Roman" panose="02020603050405020304" pitchFamily="18" charset="0"/>
                </a:rPr>
                <a:t>: Displays subtotal, shipping fee, and grand total.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Place Order Button</a:t>
              </a:r>
              <a:r>
                <a:rPr lang="en-US" sz="1800" dirty="0">
                  <a:solidFill>
                    <a:srgbClr val="000000"/>
                  </a:solidFill>
                  <a:effectLst/>
                  <a:latin typeface="Times New Roman" panose="02020603050405020304" pitchFamily="18" charset="0"/>
                  <a:cs typeface="Times New Roman" panose="02020603050405020304" pitchFamily="18" charset="0"/>
                </a:rPr>
                <a:t>: Finalizes the purchase and submits the order.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Minimal &amp; Clean Design</a:t>
              </a:r>
              <a:r>
                <a:rPr lang="en-US" sz="1800" dirty="0">
                  <a:solidFill>
                    <a:srgbClr val="000000"/>
                  </a:solidFill>
                  <a:effectLst/>
                  <a:latin typeface="Times New Roman" panose="02020603050405020304" pitchFamily="18" charset="0"/>
                  <a:cs typeface="Times New Roman" panose="02020603050405020304" pitchFamily="18" charset="0"/>
                </a:rPr>
                <a:t>: Ensures user-friendly experience during checkout.</a:t>
              </a:r>
              <a:endParaRPr lang="en-IN" dirty="0">
                <a:latin typeface="Times New Roman" panose="02020603050405020304" pitchFamily="18" charset="0"/>
                <a:cs typeface="Times New Roman" panose="02020603050405020304" pitchFamily="18" charset="0"/>
              </a:endParaRPr>
            </a:p>
          </p:txBody>
        </p:sp>
      </p:grpSp>
      <p:pic>
        <p:nvPicPr>
          <p:cNvPr id="6" name="Picture 5">
            <a:extLst>
              <a:ext uri="{FF2B5EF4-FFF2-40B4-BE49-F238E27FC236}">
                <a16:creationId xmlns="" xmlns:a16="http://schemas.microsoft.com/office/drawing/2014/main" id="{09E75B8A-C771-BBA6-8784-0CD29B0573ED}"/>
              </a:ext>
            </a:extLst>
          </p:cNvPr>
          <p:cNvPicPr>
            <a:picLocks noChangeAspect="1"/>
          </p:cNvPicPr>
          <p:nvPr/>
        </p:nvPicPr>
        <p:blipFill>
          <a:blip r:embed="rId2"/>
          <a:stretch>
            <a:fillRect/>
          </a:stretch>
        </p:blipFill>
        <p:spPr>
          <a:xfrm>
            <a:off x="1230834" y="943160"/>
            <a:ext cx="7820887" cy="3442862"/>
          </a:xfrm>
          <a:prstGeom prst="rect">
            <a:avLst/>
          </a:prstGeom>
        </p:spPr>
      </p:pic>
    </p:spTree>
    <p:extLst>
      <p:ext uri="{BB962C8B-B14F-4D97-AF65-F5344CB8AC3E}">
        <p14:creationId xmlns:p14="http://schemas.microsoft.com/office/powerpoint/2010/main" val="424498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90D808AD-BA06-BE30-03A6-832EA2BCA2B8}"/>
              </a:ext>
            </a:extLst>
          </p:cNvPr>
          <p:cNvGrpSpPr/>
          <p:nvPr/>
        </p:nvGrpSpPr>
        <p:grpSpPr>
          <a:xfrm>
            <a:off x="575506" y="0"/>
            <a:ext cx="8689238" cy="6292226"/>
            <a:chOff x="575506" y="0"/>
            <a:chExt cx="8689238" cy="6292226"/>
          </a:xfrm>
        </p:grpSpPr>
        <p:sp>
          <p:nvSpPr>
            <p:cNvPr id="2" name="TextBox 1"/>
            <p:cNvSpPr txBox="1"/>
            <p:nvPr/>
          </p:nvSpPr>
          <p:spPr>
            <a:xfrm>
              <a:off x="3523812" y="0"/>
              <a:ext cx="3379451" cy="692497"/>
            </a:xfrm>
            <a:prstGeom prst="rect">
              <a:avLst/>
            </a:prstGeom>
            <a:noFill/>
          </p:spPr>
          <p:txBody>
            <a:bodyPr wrap="none" rtlCol="0">
              <a:spAutoFit/>
            </a:bodyPr>
            <a:lstStyle/>
            <a:p>
              <a:r>
                <a:rPr lang="en-US" sz="3900" b="1" dirty="0">
                  <a:solidFill>
                    <a:schemeClr val="accent1"/>
                  </a:solidFill>
                  <a:latin typeface=" Times New Roman"/>
                </a:rPr>
                <a:t>DASHBOARD</a:t>
              </a:r>
              <a:endParaRPr lang="en-IN" sz="3900" b="1" dirty="0">
                <a:solidFill>
                  <a:schemeClr val="accent1"/>
                </a:solidFill>
                <a:latin typeface=" Times New Roman"/>
              </a:endParaRPr>
            </a:p>
          </p:txBody>
        </p:sp>
        <p:sp>
          <p:nvSpPr>
            <p:cNvPr id="5" name="TextBox 4">
              <a:extLst>
                <a:ext uri="{FF2B5EF4-FFF2-40B4-BE49-F238E27FC236}">
                  <a16:creationId xmlns="" xmlns:a16="http://schemas.microsoft.com/office/drawing/2014/main" id="{EB23A52D-F8D2-AD8C-ACA9-97AA105BE84A}"/>
                </a:ext>
              </a:extLst>
            </p:cNvPr>
            <p:cNvSpPr txBox="1"/>
            <p:nvPr/>
          </p:nvSpPr>
          <p:spPr>
            <a:xfrm>
              <a:off x="575506" y="5091897"/>
              <a:ext cx="8689238" cy="1200329"/>
            </a:xfrm>
            <a:prstGeom prst="rect">
              <a:avLst/>
            </a:prstGeom>
            <a:noFill/>
          </p:spPr>
          <p:txBody>
            <a:bodyPr wrap="none" rtlCol="0">
              <a:spAutoFit/>
            </a:bodyPr>
            <a:lstStyle/>
            <a:p>
              <a:pPr marL="285750" indent="-285750">
                <a:buFont typeface="Arial" panose="020B0604020202020204" pitchFamily="34" charset="0"/>
                <a:buChar char="•"/>
              </a:pPr>
              <a:r>
                <a:rPr lang="en-US" b="1" dirty="0">
                  <a:latin typeface=" Times New Roman"/>
                </a:rPr>
                <a:t>Sales &amp; Purchase Overview </a:t>
              </a:r>
              <a:r>
                <a:rPr lang="en-US" dirty="0">
                  <a:latin typeface=" Times New Roman"/>
                </a:rPr>
                <a:t>– Dashboard total sales, revenue, profit, and purchase cost.</a:t>
              </a:r>
            </a:p>
            <a:p>
              <a:pPr marL="285750" indent="-285750">
                <a:buFont typeface="Arial" panose="020B0604020202020204" pitchFamily="34" charset="0"/>
                <a:buChar char="•"/>
              </a:pPr>
              <a:r>
                <a:rPr lang="en-US" b="1" dirty="0">
                  <a:latin typeface=" Times New Roman"/>
                </a:rPr>
                <a:t>Inventory Summary </a:t>
              </a:r>
              <a:r>
                <a:rPr lang="en-US" dirty="0">
                  <a:latin typeface=" Times New Roman"/>
                </a:rPr>
                <a:t>– Shows stock availability, quality in hard, and pending orders.</a:t>
              </a:r>
            </a:p>
            <a:p>
              <a:pPr marL="285750" indent="-285750">
                <a:buFont typeface="Arial" panose="020B0604020202020204" pitchFamily="34" charset="0"/>
                <a:buChar char="•"/>
              </a:pPr>
              <a:r>
                <a:rPr lang="en-US" b="1" dirty="0">
                  <a:latin typeface=" Times New Roman"/>
                </a:rPr>
                <a:t>Product &amp; Supplier Summary </a:t>
              </a:r>
              <a:r>
                <a:rPr lang="en-US" dirty="0">
                  <a:latin typeface=" Times New Roman"/>
                </a:rPr>
                <a:t>– Tracks number of suppliers and product categories.</a:t>
              </a:r>
            </a:p>
            <a:p>
              <a:pPr marL="285750" indent="-285750">
                <a:buFont typeface="Arial" panose="020B0604020202020204" pitchFamily="34" charset="0"/>
                <a:buChar char="•"/>
              </a:pPr>
              <a:r>
                <a:rPr lang="en-US" b="1" dirty="0">
                  <a:latin typeface=" Times New Roman"/>
                </a:rPr>
                <a:t>Performance insights </a:t>
              </a:r>
              <a:r>
                <a:rPr lang="en-US" dirty="0">
                  <a:latin typeface=" Times New Roman"/>
                </a:rPr>
                <a:t>– visual reports on top-selling and low-stock products.</a:t>
              </a:r>
              <a:endParaRPr lang="en-IN" dirty="0">
                <a:latin typeface=" Times New Roman"/>
              </a:endParaRPr>
            </a:p>
          </p:txBody>
        </p:sp>
        <p:pic>
          <p:nvPicPr>
            <p:cNvPr id="6" name="Picture 5">
              <a:extLst>
                <a:ext uri="{FF2B5EF4-FFF2-40B4-BE49-F238E27FC236}">
                  <a16:creationId xmlns="" xmlns:a16="http://schemas.microsoft.com/office/drawing/2014/main" id="{BE5C6816-8CD9-E194-D819-DD57E06FC1B5}"/>
                </a:ext>
              </a:extLst>
            </p:cNvPr>
            <p:cNvPicPr>
              <a:picLocks noChangeAspect="1"/>
            </p:cNvPicPr>
            <p:nvPr/>
          </p:nvPicPr>
          <p:blipFill>
            <a:blip r:embed="rId2"/>
            <a:stretch>
              <a:fillRect/>
            </a:stretch>
          </p:blipFill>
          <p:spPr>
            <a:xfrm>
              <a:off x="1683423" y="860241"/>
              <a:ext cx="6764292" cy="3844689"/>
            </a:xfrm>
            <a:prstGeom prst="rect">
              <a:avLst/>
            </a:prstGeom>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 xmlns:a16="http://schemas.microsoft.com/office/drawing/2014/main" id="{669A5782-50D8-9705-BCEC-877E31B29CB9}"/>
              </a:ext>
            </a:extLst>
          </p:cNvPr>
          <p:cNvGrpSpPr/>
          <p:nvPr/>
        </p:nvGrpSpPr>
        <p:grpSpPr>
          <a:xfrm>
            <a:off x="766753" y="0"/>
            <a:ext cx="8979735" cy="6285891"/>
            <a:chOff x="766753" y="0"/>
            <a:chExt cx="8979735" cy="6285891"/>
          </a:xfrm>
        </p:grpSpPr>
        <p:sp>
          <p:nvSpPr>
            <p:cNvPr id="2" name="TextBox 1"/>
            <p:cNvSpPr txBox="1"/>
            <p:nvPr/>
          </p:nvSpPr>
          <p:spPr>
            <a:xfrm>
              <a:off x="3626207" y="0"/>
              <a:ext cx="3467359" cy="692497"/>
            </a:xfrm>
            <a:prstGeom prst="rect">
              <a:avLst/>
            </a:prstGeom>
            <a:noFill/>
          </p:spPr>
          <p:txBody>
            <a:bodyPr wrap="none" rtlCol="0">
              <a:spAutoFit/>
            </a:bodyPr>
            <a:lstStyle/>
            <a:p>
              <a:r>
                <a:rPr lang="en-US" sz="3900" b="1" dirty="0">
                  <a:solidFill>
                    <a:schemeClr val="accent1"/>
                  </a:solidFill>
                  <a:latin typeface=" Times New Roman"/>
                </a:rPr>
                <a:t>ORDER PAGE</a:t>
              </a:r>
              <a:endParaRPr lang="en-IN" sz="3900" b="1" dirty="0">
                <a:solidFill>
                  <a:schemeClr val="accent1"/>
                </a:solidFill>
                <a:latin typeface=" Times New Roman"/>
              </a:endParaRPr>
            </a:p>
          </p:txBody>
        </p:sp>
        <p:sp>
          <p:nvSpPr>
            <p:cNvPr id="7" name="TextBox 6">
              <a:extLst>
                <a:ext uri="{FF2B5EF4-FFF2-40B4-BE49-F238E27FC236}">
                  <a16:creationId xmlns="" xmlns:a16="http://schemas.microsoft.com/office/drawing/2014/main" id="{8C257ABD-08DA-A9F3-84D8-2B94958402E7}"/>
                </a:ext>
              </a:extLst>
            </p:cNvPr>
            <p:cNvSpPr txBox="1"/>
            <p:nvPr/>
          </p:nvSpPr>
          <p:spPr>
            <a:xfrm>
              <a:off x="766753" y="4254566"/>
              <a:ext cx="8979735"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 Times New Roman"/>
                </a:rPr>
                <a:t>Order Overview </a:t>
              </a:r>
              <a:r>
                <a:rPr lang="en-US" dirty="0">
                  <a:latin typeface=" Times New Roman"/>
                </a:rPr>
                <a:t>– Display total orders, received, returned, and pending deliveries.</a:t>
              </a:r>
            </a:p>
            <a:p>
              <a:pPr marL="285750" indent="-285750">
                <a:buFont typeface="Arial" panose="020B0604020202020204" pitchFamily="34" charset="0"/>
                <a:buChar char="•"/>
              </a:pPr>
              <a:endParaRPr lang="en-US" dirty="0">
                <a:latin typeface=" Times New Roman"/>
              </a:endParaRPr>
            </a:p>
            <a:p>
              <a:pPr marL="285750" indent="-285750">
                <a:buFont typeface="Arial" panose="020B0604020202020204" pitchFamily="34" charset="0"/>
                <a:buChar char="•"/>
              </a:pPr>
              <a:r>
                <a:rPr lang="en-US" b="1" dirty="0">
                  <a:latin typeface=" Times New Roman"/>
                </a:rPr>
                <a:t>Order List </a:t>
              </a:r>
              <a:r>
                <a:rPr lang="en-US" dirty="0">
                  <a:latin typeface=" Times New Roman"/>
                </a:rPr>
                <a:t>– Show product details, order value, quantity, order ID, expected delivery, and status.</a:t>
              </a:r>
            </a:p>
            <a:p>
              <a:pPr marL="285750" indent="-285750">
                <a:buFont typeface="Arial" panose="020B0604020202020204" pitchFamily="34" charset="0"/>
                <a:buChar char="•"/>
              </a:pPr>
              <a:endParaRPr lang="en-US" dirty="0">
                <a:latin typeface=" Times New Roman"/>
              </a:endParaRPr>
            </a:p>
            <a:p>
              <a:pPr marL="285750" indent="-285750">
                <a:buFont typeface="Arial" panose="020B0604020202020204" pitchFamily="34" charset="0"/>
                <a:buChar char="•"/>
              </a:pPr>
              <a:r>
                <a:rPr lang="en-US" b="1" dirty="0">
                  <a:latin typeface=" Times New Roman"/>
                </a:rPr>
                <a:t>New Order Form </a:t>
              </a:r>
              <a:r>
                <a:rPr lang="en-US" dirty="0">
                  <a:latin typeface=" Times New Roman"/>
                </a:rPr>
                <a:t>– Allow users to add a new order with product name, supplier ID, category, quantity, unit, price, and delivery date.</a:t>
              </a:r>
            </a:p>
          </p:txBody>
        </p:sp>
        <p:pic>
          <p:nvPicPr>
            <p:cNvPr id="5" name="Picture 4">
              <a:extLst>
                <a:ext uri="{FF2B5EF4-FFF2-40B4-BE49-F238E27FC236}">
                  <a16:creationId xmlns="" xmlns:a16="http://schemas.microsoft.com/office/drawing/2014/main" id="{BDB40B1F-CFE4-0B4F-944C-F4ED334E9833}"/>
                </a:ext>
              </a:extLst>
            </p:cNvPr>
            <p:cNvPicPr>
              <a:picLocks noChangeAspect="1"/>
            </p:cNvPicPr>
            <p:nvPr/>
          </p:nvPicPr>
          <p:blipFill>
            <a:blip r:embed="rId2"/>
            <a:stretch>
              <a:fillRect/>
            </a:stretch>
          </p:blipFill>
          <p:spPr>
            <a:xfrm>
              <a:off x="1039814" y="827801"/>
              <a:ext cx="4997463" cy="3123414"/>
            </a:xfrm>
            <a:prstGeom prst="rect">
              <a:avLst/>
            </a:prstGeom>
          </p:spPr>
        </p:pic>
        <p:pic>
          <p:nvPicPr>
            <p:cNvPr id="9" name="Picture 8">
              <a:extLst>
                <a:ext uri="{FF2B5EF4-FFF2-40B4-BE49-F238E27FC236}">
                  <a16:creationId xmlns="" xmlns:a16="http://schemas.microsoft.com/office/drawing/2014/main" id="{D950EFB6-5581-CE3D-9E64-066CE5BCCBB2}"/>
                </a:ext>
              </a:extLst>
            </p:cNvPr>
            <p:cNvPicPr>
              <a:picLocks noChangeAspect="1"/>
            </p:cNvPicPr>
            <p:nvPr/>
          </p:nvPicPr>
          <p:blipFill>
            <a:blip r:embed="rId3"/>
            <a:stretch>
              <a:fillRect/>
            </a:stretch>
          </p:blipFill>
          <p:spPr>
            <a:xfrm>
              <a:off x="6905230" y="827801"/>
              <a:ext cx="2240474" cy="3200677"/>
            </a:xfrm>
            <a:prstGeom prst="rect">
              <a:avLst/>
            </a:prstGeom>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F8AC92D-6A01-C2E8-D6A7-036BFCC4F740}"/>
            </a:ext>
          </a:extLst>
        </p:cNvPr>
        <p:cNvGrpSpPr/>
        <p:nvPr/>
      </p:nvGrpSpPr>
      <p:grpSpPr>
        <a:xfrm>
          <a:off x="0" y="0"/>
          <a:ext cx="0" cy="0"/>
          <a:chOff x="0" y="0"/>
          <a:chExt cx="0" cy="0"/>
        </a:xfrm>
      </p:grpSpPr>
      <p:grpSp>
        <p:nvGrpSpPr>
          <p:cNvPr id="6" name="Group 5">
            <a:extLst>
              <a:ext uri="{FF2B5EF4-FFF2-40B4-BE49-F238E27FC236}">
                <a16:creationId xmlns="" xmlns:a16="http://schemas.microsoft.com/office/drawing/2014/main" id="{289B5AC7-5D08-57C7-C67A-EEE3A144EDEB}"/>
              </a:ext>
            </a:extLst>
          </p:cNvPr>
          <p:cNvGrpSpPr/>
          <p:nvPr/>
        </p:nvGrpSpPr>
        <p:grpSpPr>
          <a:xfrm>
            <a:off x="688599" y="0"/>
            <a:ext cx="8543814" cy="6185837"/>
            <a:chOff x="688599" y="0"/>
            <a:chExt cx="8543814" cy="6185837"/>
          </a:xfrm>
        </p:grpSpPr>
        <p:sp>
          <p:nvSpPr>
            <p:cNvPr id="2" name="TextBox 1">
              <a:extLst>
                <a:ext uri="{FF2B5EF4-FFF2-40B4-BE49-F238E27FC236}">
                  <a16:creationId xmlns="" xmlns:a16="http://schemas.microsoft.com/office/drawing/2014/main" id="{A1C0A534-9067-88F4-EC18-DAED33A1C22C}"/>
                </a:ext>
              </a:extLst>
            </p:cNvPr>
            <p:cNvSpPr txBox="1"/>
            <p:nvPr/>
          </p:nvSpPr>
          <p:spPr>
            <a:xfrm>
              <a:off x="2989203" y="0"/>
              <a:ext cx="5031634" cy="692497"/>
            </a:xfrm>
            <a:prstGeom prst="rect">
              <a:avLst/>
            </a:prstGeom>
            <a:noFill/>
          </p:spPr>
          <p:txBody>
            <a:bodyPr wrap="none" rtlCol="0">
              <a:spAutoFit/>
            </a:bodyPr>
            <a:lstStyle/>
            <a:p>
              <a:r>
                <a:rPr lang="en-US" sz="3900" b="1" dirty="0">
                  <a:solidFill>
                    <a:schemeClr val="accent1"/>
                  </a:solidFill>
                  <a:latin typeface=" Times New Roman"/>
                </a:rPr>
                <a:t>INNVENTORY PAGE</a:t>
              </a:r>
              <a:endParaRPr lang="en-IN" sz="3900" b="1" dirty="0">
                <a:solidFill>
                  <a:schemeClr val="accent1"/>
                </a:solidFill>
                <a:latin typeface=" Times New Roman"/>
              </a:endParaRPr>
            </a:p>
          </p:txBody>
        </p:sp>
        <p:sp>
          <p:nvSpPr>
            <p:cNvPr id="8" name="TextBox 7">
              <a:extLst>
                <a:ext uri="{FF2B5EF4-FFF2-40B4-BE49-F238E27FC236}">
                  <a16:creationId xmlns="" xmlns:a16="http://schemas.microsoft.com/office/drawing/2014/main" id="{92998CBB-2FB4-79AB-55B7-82B78A674984}"/>
                </a:ext>
              </a:extLst>
            </p:cNvPr>
            <p:cNvSpPr txBox="1"/>
            <p:nvPr/>
          </p:nvSpPr>
          <p:spPr>
            <a:xfrm>
              <a:off x="688599" y="4985508"/>
              <a:ext cx="8543814" cy="1200329"/>
            </a:xfrm>
            <a:prstGeom prst="rect">
              <a:avLst/>
            </a:prstGeom>
            <a:noFill/>
          </p:spPr>
          <p:txBody>
            <a:bodyPr wrap="none" rtlCol="0">
              <a:spAutoFit/>
            </a:bodyPr>
            <a:lstStyle/>
            <a:p>
              <a:pPr marL="285750" indent="-285750">
                <a:buFont typeface="Arial" panose="020B0604020202020204" pitchFamily="34" charset="0"/>
                <a:buChar char="•"/>
              </a:pPr>
              <a:r>
                <a:rPr lang="en-US" b="1" dirty="0">
                  <a:latin typeface=" Times New Roman"/>
                </a:rPr>
                <a:t>Inventory Overview </a:t>
              </a:r>
              <a:r>
                <a:rPr lang="en-US" dirty="0">
                  <a:latin typeface=" Times New Roman"/>
                </a:rPr>
                <a:t>– Track total products, top-selling items, and low-stock alerts.</a:t>
              </a:r>
            </a:p>
            <a:p>
              <a:pPr marL="285750" indent="-285750">
                <a:buFont typeface="Arial" panose="020B0604020202020204" pitchFamily="34" charset="0"/>
                <a:buChar char="•"/>
              </a:pPr>
              <a:r>
                <a:rPr lang="en-US" b="1" dirty="0">
                  <a:latin typeface=" Times New Roman"/>
                </a:rPr>
                <a:t>Product Details </a:t>
              </a:r>
              <a:r>
                <a:rPr lang="en-US" dirty="0">
                  <a:latin typeface=" Times New Roman"/>
                </a:rPr>
                <a:t>– Monitor cost, quantity, threshold value, expiry date, and availability.</a:t>
              </a:r>
            </a:p>
            <a:p>
              <a:pPr marL="285750" indent="-285750">
                <a:buFont typeface="Arial" panose="020B0604020202020204" pitchFamily="34" charset="0"/>
                <a:buChar char="•"/>
              </a:pPr>
              <a:r>
                <a:rPr lang="en-US" b="1" dirty="0">
                  <a:latin typeface=" Times New Roman"/>
                </a:rPr>
                <a:t>Stock Management </a:t>
              </a:r>
              <a:r>
                <a:rPr lang="en-US" dirty="0">
                  <a:latin typeface=" Times New Roman"/>
                </a:rPr>
                <a:t>– Ensures real-time stock updates for efficient  inventory control.</a:t>
              </a:r>
            </a:p>
            <a:p>
              <a:pPr marL="285750" indent="-285750">
                <a:buFont typeface="Arial" panose="020B0604020202020204" pitchFamily="34" charset="0"/>
                <a:buChar char="•"/>
              </a:pPr>
              <a:r>
                <a:rPr lang="en-US" b="1" dirty="0">
                  <a:latin typeface=" Times New Roman"/>
                </a:rPr>
                <a:t>Optimized Workflow </a:t>
              </a:r>
              <a:r>
                <a:rPr lang="en-US" dirty="0">
                  <a:latin typeface=" Times New Roman"/>
                </a:rPr>
                <a:t>– Helps prevent stockouts and overstocking issues.</a:t>
              </a:r>
              <a:endParaRPr lang="en-IN" dirty="0">
                <a:latin typeface=" Times New Roman"/>
              </a:endParaRPr>
            </a:p>
          </p:txBody>
        </p:sp>
        <p:pic>
          <p:nvPicPr>
            <p:cNvPr id="4" name="Picture 3">
              <a:extLst>
                <a:ext uri="{FF2B5EF4-FFF2-40B4-BE49-F238E27FC236}">
                  <a16:creationId xmlns="" xmlns:a16="http://schemas.microsoft.com/office/drawing/2014/main" id="{FA3F4B04-85B3-0EA7-37EE-D1D9E5873E1C}"/>
                </a:ext>
              </a:extLst>
            </p:cNvPr>
            <p:cNvPicPr>
              <a:picLocks noChangeAspect="1"/>
            </p:cNvPicPr>
            <p:nvPr/>
          </p:nvPicPr>
          <p:blipFill>
            <a:blip r:embed="rId2"/>
            <a:stretch>
              <a:fillRect/>
            </a:stretch>
          </p:blipFill>
          <p:spPr>
            <a:xfrm>
              <a:off x="1887857" y="839719"/>
              <a:ext cx="6392077" cy="3998567"/>
            </a:xfrm>
            <a:prstGeom prst="rect">
              <a:avLst/>
            </a:prstGeom>
          </p:spPr>
        </p:pic>
      </p:grpSp>
    </p:spTree>
    <p:extLst>
      <p:ext uri="{BB962C8B-B14F-4D97-AF65-F5344CB8AC3E}">
        <p14:creationId xmlns:p14="http://schemas.microsoft.com/office/powerpoint/2010/main" val="287593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 xmlns:a16="http://schemas.microsoft.com/office/drawing/2014/main" id="{885C4459-A3AB-FBE7-0B0F-76B58AA88154}"/>
              </a:ext>
            </a:extLst>
          </p:cNvPr>
          <p:cNvGrpSpPr/>
          <p:nvPr/>
        </p:nvGrpSpPr>
        <p:grpSpPr>
          <a:xfrm>
            <a:off x="755491" y="0"/>
            <a:ext cx="8665577" cy="5784860"/>
            <a:chOff x="755491" y="0"/>
            <a:chExt cx="8665577" cy="5784860"/>
          </a:xfrm>
        </p:grpSpPr>
        <p:sp>
          <p:nvSpPr>
            <p:cNvPr id="2" name="TextBox 1"/>
            <p:cNvSpPr txBox="1"/>
            <p:nvPr/>
          </p:nvSpPr>
          <p:spPr>
            <a:xfrm>
              <a:off x="2530232" y="0"/>
              <a:ext cx="5344476" cy="692497"/>
            </a:xfrm>
            <a:prstGeom prst="rect">
              <a:avLst/>
            </a:prstGeom>
            <a:noFill/>
          </p:spPr>
          <p:txBody>
            <a:bodyPr wrap="none" rtlCol="0">
              <a:spAutoFit/>
            </a:bodyPr>
            <a:lstStyle/>
            <a:p>
              <a:r>
                <a:rPr lang="en-US" sz="3900" b="1" dirty="0">
                  <a:solidFill>
                    <a:schemeClr val="accent1"/>
                  </a:solidFill>
                  <a:latin typeface=" Times New Roman"/>
                </a:rPr>
                <a:t>SUPPLIERS  DETAILS</a:t>
              </a:r>
              <a:endParaRPr lang="en-IN" sz="3900" b="1" dirty="0">
                <a:solidFill>
                  <a:schemeClr val="accent1"/>
                </a:solidFill>
                <a:latin typeface=" Times New Roman"/>
              </a:endParaRPr>
            </a:p>
          </p:txBody>
        </p:sp>
        <p:sp>
          <p:nvSpPr>
            <p:cNvPr id="11" name="TextBox 10">
              <a:extLst>
                <a:ext uri="{FF2B5EF4-FFF2-40B4-BE49-F238E27FC236}">
                  <a16:creationId xmlns="" xmlns:a16="http://schemas.microsoft.com/office/drawing/2014/main" id="{605DD0F3-55A6-D00C-465A-D26E4778B8CF}"/>
                </a:ext>
              </a:extLst>
            </p:cNvPr>
            <p:cNvSpPr txBox="1"/>
            <p:nvPr/>
          </p:nvSpPr>
          <p:spPr>
            <a:xfrm>
              <a:off x="755491" y="4584531"/>
              <a:ext cx="8393708" cy="1200329"/>
            </a:xfrm>
            <a:prstGeom prst="rect">
              <a:avLst/>
            </a:prstGeom>
            <a:noFill/>
          </p:spPr>
          <p:txBody>
            <a:bodyPr wrap="none" rtlCol="0">
              <a:spAutoFit/>
            </a:bodyPr>
            <a:lstStyle/>
            <a:p>
              <a:pPr marL="285750" indent="-285750">
                <a:buFont typeface="Arial" panose="020B0604020202020204" pitchFamily="34" charset="0"/>
                <a:buChar char="•"/>
              </a:pPr>
              <a:r>
                <a:rPr lang="en-US" b="1" dirty="0">
                  <a:latin typeface=" Times New Roman"/>
                </a:rPr>
                <a:t>Supplier Management </a:t>
              </a:r>
              <a:r>
                <a:rPr lang="en-US" dirty="0">
                  <a:latin typeface=" Times New Roman"/>
                </a:rPr>
                <a:t>– Add, edit, and track supplier details in one place.</a:t>
              </a:r>
            </a:p>
            <a:p>
              <a:pPr marL="285750" indent="-285750">
                <a:buFont typeface="Arial" panose="020B0604020202020204" pitchFamily="34" charset="0"/>
                <a:buChar char="•"/>
              </a:pPr>
              <a:r>
                <a:rPr lang="en-US" b="1" dirty="0">
                  <a:latin typeface=" Times New Roman"/>
                </a:rPr>
                <a:t>Key information</a:t>
              </a:r>
              <a:r>
                <a:rPr lang="en-US" dirty="0">
                  <a:latin typeface=" Times New Roman"/>
                </a:rPr>
                <a:t> – Store supplier, name, product, contact, email, and return policy.</a:t>
              </a:r>
            </a:p>
            <a:p>
              <a:pPr marL="285750" indent="-285750">
                <a:buFont typeface="Arial" panose="020B0604020202020204" pitchFamily="34" charset="0"/>
                <a:buChar char="•"/>
              </a:pPr>
              <a:r>
                <a:rPr lang="en-US" b="1" dirty="0">
                  <a:latin typeface=" Times New Roman"/>
                </a:rPr>
                <a:t>Efficiency</a:t>
              </a:r>
              <a:r>
                <a:rPr lang="en-US" dirty="0">
                  <a:latin typeface=" Times New Roman"/>
                </a:rPr>
                <a:t> – Streamlined supplier coordination for smooth inventory flow.</a:t>
              </a:r>
            </a:p>
            <a:p>
              <a:pPr marL="285750" indent="-285750">
                <a:buFont typeface="Arial" panose="020B0604020202020204" pitchFamily="34" charset="0"/>
                <a:buChar char="•"/>
              </a:pPr>
              <a:r>
                <a:rPr lang="en-US" b="1" dirty="0">
                  <a:latin typeface=" Times New Roman"/>
                </a:rPr>
                <a:t>Easy Access </a:t>
              </a:r>
              <a:r>
                <a:rPr lang="en-US" dirty="0">
                  <a:latin typeface=" Times New Roman"/>
                </a:rPr>
                <a:t>– Quick supplier addition and real- time updates for better management</a:t>
              </a:r>
              <a:r>
                <a:rPr lang="en-US" dirty="0"/>
                <a:t>.</a:t>
              </a:r>
            </a:p>
          </p:txBody>
        </p:sp>
        <p:pic>
          <p:nvPicPr>
            <p:cNvPr id="4" name="Picture 3">
              <a:extLst>
                <a:ext uri="{FF2B5EF4-FFF2-40B4-BE49-F238E27FC236}">
                  <a16:creationId xmlns="" xmlns:a16="http://schemas.microsoft.com/office/drawing/2014/main" id="{87AB3653-CFF7-2A7C-7075-C982CF305D1A}"/>
                </a:ext>
              </a:extLst>
            </p:cNvPr>
            <p:cNvPicPr>
              <a:picLocks noChangeAspect="1"/>
            </p:cNvPicPr>
            <p:nvPr/>
          </p:nvPicPr>
          <p:blipFill>
            <a:blip r:embed="rId3"/>
            <a:stretch>
              <a:fillRect/>
            </a:stretch>
          </p:blipFill>
          <p:spPr>
            <a:xfrm>
              <a:off x="881326" y="1188469"/>
              <a:ext cx="5796312" cy="2776385"/>
            </a:xfrm>
            <a:prstGeom prst="rect">
              <a:avLst/>
            </a:prstGeom>
          </p:spPr>
        </p:pic>
        <p:pic>
          <p:nvPicPr>
            <p:cNvPr id="6" name="Picture 5">
              <a:extLst>
                <a:ext uri="{FF2B5EF4-FFF2-40B4-BE49-F238E27FC236}">
                  <a16:creationId xmlns="" xmlns:a16="http://schemas.microsoft.com/office/drawing/2014/main" id="{42E1ADA9-EA32-1500-45AC-F06159A29BB9}"/>
                </a:ext>
              </a:extLst>
            </p:cNvPr>
            <p:cNvPicPr>
              <a:picLocks noChangeAspect="1"/>
            </p:cNvPicPr>
            <p:nvPr/>
          </p:nvPicPr>
          <p:blipFill>
            <a:blip r:embed="rId4"/>
            <a:stretch>
              <a:fillRect/>
            </a:stretch>
          </p:blipFill>
          <p:spPr>
            <a:xfrm>
              <a:off x="7317766" y="1188469"/>
              <a:ext cx="2103302" cy="2629128"/>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4501" y="0"/>
            <a:ext cx="3719673" cy="692497"/>
          </a:xfrm>
          <a:prstGeom prst="rect">
            <a:avLst/>
          </a:prstGeom>
          <a:noFill/>
        </p:spPr>
        <p:txBody>
          <a:bodyPr wrap="none" rtlCol="0">
            <a:spAutoFit/>
          </a:bodyPr>
          <a:lstStyle/>
          <a:p>
            <a:r>
              <a:rPr lang="en-US" sz="3900" b="1" dirty="0">
                <a:solidFill>
                  <a:schemeClr val="accent1"/>
                </a:solidFill>
                <a:latin typeface=" Times New Roman"/>
              </a:rPr>
              <a:t>REPORT PAGE</a:t>
            </a:r>
            <a:endParaRPr lang="en-IN" sz="3900" b="1" dirty="0">
              <a:solidFill>
                <a:schemeClr val="accent1"/>
              </a:solidFill>
              <a:latin typeface=" Times New Roman"/>
            </a:endParaRPr>
          </a:p>
        </p:txBody>
      </p:sp>
      <p:pic>
        <p:nvPicPr>
          <p:cNvPr id="4" name="Picture 3">
            <a:extLst>
              <a:ext uri="{FF2B5EF4-FFF2-40B4-BE49-F238E27FC236}">
                <a16:creationId xmlns="" xmlns:a16="http://schemas.microsoft.com/office/drawing/2014/main" id="{E37F0111-DEF5-34C9-CD60-4845B87EF7A7}"/>
              </a:ext>
            </a:extLst>
          </p:cNvPr>
          <p:cNvPicPr>
            <a:picLocks noChangeAspect="1"/>
          </p:cNvPicPr>
          <p:nvPr/>
        </p:nvPicPr>
        <p:blipFill>
          <a:blip r:embed="rId2"/>
          <a:stretch>
            <a:fillRect/>
          </a:stretch>
        </p:blipFill>
        <p:spPr>
          <a:xfrm>
            <a:off x="2187665" y="857076"/>
            <a:ext cx="5924489" cy="3710463"/>
          </a:xfrm>
          <a:prstGeom prst="rect">
            <a:avLst/>
          </a:prstGeom>
        </p:spPr>
      </p:pic>
      <p:sp>
        <p:nvSpPr>
          <p:cNvPr id="5" name="TextBox 4">
            <a:extLst>
              <a:ext uri="{FF2B5EF4-FFF2-40B4-BE49-F238E27FC236}">
                <a16:creationId xmlns="" xmlns:a16="http://schemas.microsoft.com/office/drawing/2014/main" id="{759100EC-2C14-6950-9328-BE4CCA1781D7}"/>
              </a:ext>
            </a:extLst>
          </p:cNvPr>
          <p:cNvSpPr txBox="1"/>
          <p:nvPr/>
        </p:nvSpPr>
        <p:spPr>
          <a:xfrm>
            <a:off x="107663" y="4673395"/>
            <a:ext cx="10084492" cy="1754326"/>
          </a:xfrm>
          <a:prstGeom prst="rect">
            <a:avLst/>
          </a:prstGeom>
          <a:noFill/>
        </p:spPr>
        <p:txBody>
          <a:bodyPr wrap="none" rtlCol="0">
            <a:spAutoFit/>
          </a:bodyPr>
          <a:lstStyle/>
          <a:p>
            <a:pPr>
              <a:buNone/>
            </a:pPr>
            <a:r>
              <a:rPr lang="en-US" sz="1800" dirty="0">
                <a:solidFill>
                  <a:srgbClr val="000000"/>
                </a:solidFill>
                <a:effectLst/>
              </a:rPr>
              <a:t>• </a:t>
            </a:r>
            <a:r>
              <a:rPr lang="en-US" sz="1800" b="1" dirty="0">
                <a:solidFill>
                  <a:srgbClr val="000000"/>
                </a:solidFill>
                <a:effectLst/>
                <a:latin typeface=" Times New Roman"/>
              </a:rPr>
              <a:t>Overview Dashboard </a:t>
            </a:r>
            <a:r>
              <a:rPr lang="en-US" sz="1800" dirty="0">
                <a:solidFill>
                  <a:srgbClr val="000000"/>
                </a:solidFill>
                <a:effectLst/>
                <a:latin typeface=" Times New Roman"/>
              </a:rPr>
              <a:t>– Displays key metrics like Total Profit, Revenue, Net Purchase Value, MoM and </a:t>
            </a:r>
            <a:endParaRPr lang="en-US" dirty="0">
              <a:latin typeface=" Times New Roman"/>
            </a:endParaRPr>
          </a:p>
          <a:p>
            <a:pPr>
              <a:buNone/>
            </a:pPr>
            <a:r>
              <a:rPr lang="en-US" sz="1800" dirty="0">
                <a:solidFill>
                  <a:srgbClr val="000000"/>
                </a:solidFill>
                <a:effectLst/>
                <a:latin typeface=" Times New Roman"/>
              </a:rPr>
              <a:t>YoY Profit, and Total Sales Items. </a:t>
            </a:r>
            <a:endParaRPr lang="en-US" dirty="0">
              <a:latin typeface=" Times New Roman"/>
            </a:endParaRPr>
          </a:p>
          <a:p>
            <a:pPr>
              <a:buNone/>
            </a:pPr>
            <a:r>
              <a:rPr lang="en-US" sz="1800" b="1" dirty="0">
                <a:solidFill>
                  <a:srgbClr val="000000"/>
                </a:solidFill>
                <a:effectLst/>
                <a:latin typeface=" Times New Roman"/>
              </a:rPr>
              <a:t>• Best Selling Category </a:t>
            </a:r>
            <a:r>
              <a:rPr lang="en-US" sz="1800" dirty="0">
                <a:solidFill>
                  <a:srgbClr val="000000"/>
                </a:solidFill>
                <a:effectLst/>
                <a:latin typeface=" Times New Roman"/>
              </a:rPr>
              <a:t>– Highlights top-performing categories based on turnover. </a:t>
            </a:r>
            <a:endParaRPr lang="en-US" dirty="0">
              <a:latin typeface=" Times New Roman"/>
            </a:endParaRPr>
          </a:p>
          <a:p>
            <a:pPr>
              <a:buNone/>
            </a:pPr>
            <a:r>
              <a:rPr lang="en-US" sz="1800" dirty="0">
                <a:solidFill>
                  <a:srgbClr val="000000"/>
                </a:solidFill>
                <a:effectLst/>
                <a:latin typeface=" Times New Roman"/>
              </a:rPr>
              <a:t>• </a:t>
            </a:r>
            <a:r>
              <a:rPr lang="en-US" sz="1800" b="1" dirty="0">
                <a:solidFill>
                  <a:srgbClr val="000000"/>
                </a:solidFill>
                <a:effectLst/>
                <a:latin typeface=" Times New Roman"/>
              </a:rPr>
              <a:t>Profit &amp; Revenue Chart </a:t>
            </a:r>
            <a:r>
              <a:rPr lang="en-US" sz="1800" dirty="0">
                <a:solidFill>
                  <a:srgbClr val="000000"/>
                </a:solidFill>
                <a:effectLst/>
                <a:latin typeface=" Times New Roman"/>
              </a:rPr>
              <a:t>– Visual representation of monthly revenue and profit trends. </a:t>
            </a:r>
            <a:endParaRPr lang="en-US" dirty="0">
              <a:latin typeface=" Times New Roman"/>
            </a:endParaRPr>
          </a:p>
          <a:p>
            <a:pPr>
              <a:buNone/>
            </a:pPr>
            <a:r>
              <a:rPr lang="en-US" sz="1800" b="1" dirty="0">
                <a:solidFill>
                  <a:srgbClr val="000000"/>
                </a:solidFill>
                <a:effectLst/>
                <a:latin typeface=" Times New Roman"/>
              </a:rPr>
              <a:t>• Best Selling Products </a:t>
            </a:r>
            <a:r>
              <a:rPr lang="en-US" sz="1800" dirty="0">
                <a:solidFill>
                  <a:srgbClr val="000000"/>
                </a:solidFill>
                <a:effectLst/>
                <a:latin typeface=" Times New Roman"/>
              </a:rPr>
              <a:t>– Lists top-selling products with details like Product ID, Category, Remaining </a:t>
            </a:r>
            <a:endParaRPr lang="en-US" dirty="0">
              <a:latin typeface=" Times New Roman"/>
            </a:endParaRPr>
          </a:p>
          <a:p>
            <a:pPr>
              <a:buNone/>
            </a:pPr>
            <a:r>
              <a:rPr lang="en-US" sz="1800" dirty="0">
                <a:solidFill>
                  <a:srgbClr val="000000"/>
                </a:solidFill>
                <a:effectLst/>
                <a:latin typeface=" Times New Roman"/>
              </a:rPr>
              <a:t>Quantity, and Turnover.</a:t>
            </a:r>
            <a:endParaRPr lang="en-IN" dirty="0">
              <a:latin typeface=" 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DEA5F85-F381-0B3D-0951-ED04A09C6D77}"/>
            </a:ext>
          </a:extLst>
        </p:cNvPr>
        <p:cNvGrpSpPr/>
        <p:nvPr/>
      </p:nvGrpSpPr>
      <p:grpSpPr>
        <a:xfrm>
          <a:off x="0" y="0"/>
          <a:ext cx="0" cy="0"/>
          <a:chOff x="0" y="0"/>
          <a:chExt cx="0" cy="0"/>
        </a:xfrm>
      </p:grpSpPr>
      <p:grpSp>
        <p:nvGrpSpPr>
          <p:cNvPr id="2" name="Group 1">
            <a:extLst>
              <a:ext uri="{FF2B5EF4-FFF2-40B4-BE49-F238E27FC236}">
                <a16:creationId xmlns="" xmlns:a16="http://schemas.microsoft.com/office/drawing/2014/main" id="{29A9CF76-8C78-D432-7FDB-435F60500699}"/>
              </a:ext>
            </a:extLst>
          </p:cNvPr>
          <p:cNvGrpSpPr/>
          <p:nvPr/>
        </p:nvGrpSpPr>
        <p:grpSpPr>
          <a:xfrm>
            <a:off x="727168" y="37180"/>
            <a:ext cx="8895004" cy="6213217"/>
            <a:chOff x="727168" y="37180"/>
            <a:chExt cx="8895004" cy="6213217"/>
          </a:xfrm>
        </p:grpSpPr>
        <p:sp>
          <p:nvSpPr>
            <p:cNvPr id="5" name="TextBox 4">
              <a:extLst>
                <a:ext uri="{FF2B5EF4-FFF2-40B4-BE49-F238E27FC236}">
                  <a16:creationId xmlns="" xmlns:a16="http://schemas.microsoft.com/office/drawing/2014/main" id="{7D58F7D7-E4BB-C238-D924-80FD2960ADD1}"/>
                </a:ext>
              </a:extLst>
            </p:cNvPr>
            <p:cNvSpPr txBox="1"/>
            <p:nvPr/>
          </p:nvSpPr>
          <p:spPr>
            <a:xfrm>
              <a:off x="2718033" y="37180"/>
              <a:ext cx="5617692" cy="692497"/>
            </a:xfrm>
            <a:prstGeom prst="rect">
              <a:avLst/>
            </a:prstGeom>
            <a:noFill/>
          </p:spPr>
          <p:txBody>
            <a:bodyPr wrap="none" rtlCol="0">
              <a:spAutoFit/>
            </a:bodyPr>
            <a:lstStyle/>
            <a:p>
              <a:r>
                <a:rPr lang="en-US" sz="3900" b="1" dirty="0">
                  <a:solidFill>
                    <a:schemeClr val="accent1"/>
                  </a:solidFill>
                  <a:latin typeface=" Times New Roman"/>
                </a:rPr>
                <a:t>TECHNOLOGY STACK</a:t>
              </a:r>
              <a:endParaRPr lang="en-IN" sz="3900" b="1" dirty="0">
                <a:solidFill>
                  <a:schemeClr val="accent1"/>
                </a:solidFill>
                <a:latin typeface=" Times New Roman"/>
              </a:endParaRPr>
            </a:p>
          </p:txBody>
        </p:sp>
        <p:pic>
          <p:nvPicPr>
            <p:cNvPr id="7" name="Picture 6">
              <a:extLst>
                <a:ext uri="{FF2B5EF4-FFF2-40B4-BE49-F238E27FC236}">
                  <a16:creationId xmlns="" xmlns:a16="http://schemas.microsoft.com/office/drawing/2014/main" id="{D04001E6-3A3C-E191-0CC2-8A13AC479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732" y="1350628"/>
              <a:ext cx="4236440" cy="4320358"/>
            </a:xfrm>
            <a:prstGeom prst="rect">
              <a:avLst/>
            </a:prstGeom>
          </p:spPr>
        </p:pic>
        <p:sp>
          <p:nvSpPr>
            <p:cNvPr id="8" name="Rectangle: Rounded Corners 7">
              <a:extLst>
                <a:ext uri="{FF2B5EF4-FFF2-40B4-BE49-F238E27FC236}">
                  <a16:creationId xmlns="" xmlns:a16="http://schemas.microsoft.com/office/drawing/2014/main" id="{4BC415CC-5C0A-EB44-5C0D-E908C78CA543}"/>
                </a:ext>
              </a:extLst>
            </p:cNvPr>
            <p:cNvSpPr/>
            <p:nvPr/>
          </p:nvSpPr>
          <p:spPr>
            <a:xfrm>
              <a:off x="727168" y="1161901"/>
              <a:ext cx="4538444" cy="9479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 Times New Roman"/>
                </a:rPr>
                <a:t>MongoDB</a:t>
              </a:r>
              <a:r>
                <a:rPr lang="en-US" dirty="0">
                  <a:latin typeface=" Times New Roman"/>
                </a:rPr>
                <a:t>: Mongo stores and manages expense data efficiently with real-time update</a:t>
              </a:r>
              <a:endParaRPr lang="en-IN" dirty="0">
                <a:latin typeface=" Times New Roman"/>
              </a:endParaRPr>
            </a:p>
          </p:txBody>
        </p:sp>
        <p:sp>
          <p:nvSpPr>
            <p:cNvPr id="10" name="Rectangle: Rounded Corners 9">
              <a:extLst>
                <a:ext uri="{FF2B5EF4-FFF2-40B4-BE49-F238E27FC236}">
                  <a16:creationId xmlns="" xmlns:a16="http://schemas.microsoft.com/office/drawing/2014/main" id="{6F52A5C5-5AC5-8FCC-77E7-0F41EA9F6F7E}"/>
                </a:ext>
              </a:extLst>
            </p:cNvPr>
            <p:cNvSpPr/>
            <p:nvPr/>
          </p:nvSpPr>
          <p:spPr>
            <a:xfrm>
              <a:off x="727168" y="2542081"/>
              <a:ext cx="4538444" cy="94795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 Times New Roman"/>
                </a:rPr>
                <a:t>Express.js</a:t>
              </a:r>
              <a:r>
                <a:rPr lang="en-US" dirty="0">
                  <a:latin typeface=" Times New Roman"/>
                </a:rPr>
                <a:t>: Express.js handles backend logic, API routes, and server-side processing efficiently.</a:t>
              </a:r>
              <a:endParaRPr lang="en-IN" dirty="0">
                <a:latin typeface=" Times New Roman"/>
              </a:endParaRPr>
            </a:p>
          </p:txBody>
        </p:sp>
        <p:sp>
          <p:nvSpPr>
            <p:cNvPr id="11" name="Rectangle: Rounded Corners 10">
              <a:extLst>
                <a:ext uri="{FF2B5EF4-FFF2-40B4-BE49-F238E27FC236}">
                  <a16:creationId xmlns="" xmlns:a16="http://schemas.microsoft.com/office/drawing/2014/main" id="{23344F85-FBD6-7610-A595-85D7D73DD1F8}"/>
                </a:ext>
              </a:extLst>
            </p:cNvPr>
            <p:cNvSpPr/>
            <p:nvPr/>
          </p:nvSpPr>
          <p:spPr>
            <a:xfrm>
              <a:off x="745729" y="3922261"/>
              <a:ext cx="4538444" cy="9479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 Times New Roman"/>
                </a:rPr>
                <a:t>React.js</a:t>
              </a:r>
              <a:r>
                <a:rPr lang="en-US" smtClean="0">
                  <a:latin typeface=" Times New Roman"/>
                </a:rPr>
                <a:t>: React.js provides </a:t>
              </a:r>
              <a:r>
                <a:rPr lang="en-US" dirty="0">
                  <a:latin typeface=" Times New Roman"/>
                </a:rPr>
                <a:t>a dynamic and responsive user interface for seamless expense management</a:t>
              </a:r>
              <a:r>
                <a:rPr lang="en-US" dirty="0"/>
                <a:t>.</a:t>
              </a:r>
              <a:endParaRPr lang="en-IN" dirty="0"/>
            </a:p>
          </p:txBody>
        </p:sp>
        <p:sp>
          <p:nvSpPr>
            <p:cNvPr id="12" name="Rectangle: Rounded Corners 11">
              <a:extLst>
                <a:ext uri="{FF2B5EF4-FFF2-40B4-BE49-F238E27FC236}">
                  <a16:creationId xmlns="" xmlns:a16="http://schemas.microsoft.com/office/drawing/2014/main" id="{9E51A52F-1DB9-AEF4-A555-D9248E513780}"/>
                </a:ext>
              </a:extLst>
            </p:cNvPr>
            <p:cNvSpPr/>
            <p:nvPr/>
          </p:nvSpPr>
          <p:spPr>
            <a:xfrm>
              <a:off x="727168" y="5302441"/>
              <a:ext cx="4538444" cy="947956"/>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 Times New Roman"/>
                </a:rPr>
                <a:t>Node.js: </a:t>
              </a:r>
              <a:r>
                <a:rPr lang="en-US" dirty="0">
                  <a:latin typeface=" Times New Roman"/>
                </a:rPr>
                <a:t>Node.js powers the backend, handling server-side operations and API requests efficiently.</a:t>
              </a:r>
              <a:endParaRPr lang="en-IN" dirty="0">
                <a:latin typeface=" Times New Roman"/>
              </a:endParaRPr>
            </a:p>
          </p:txBody>
        </p:sp>
      </p:grpSp>
    </p:spTree>
    <p:extLst>
      <p:ext uri="{BB962C8B-B14F-4D97-AF65-F5344CB8AC3E}">
        <p14:creationId xmlns:p14="http://schemas.microsoft.com/office/powerpoint/2010/main" val="22494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3AB9695B-74CD-017D-A7BC-3E2205B35013}"/>
              </a:ext>
            </a:extLst>
          </p:cNvPr>
          <p:cNvGrpSpPr/>
          <p:nvPr/>
        </p:nvGrpSpPr>
        <p:grpSpPr>
          <a:xfrm>
            <a:off x="850915" y="340710"/>
            <a:ext cx="8501587" cy="5632251"/>
            <a:chOff x="850915" y="340710"/>
            <a:chExt cx="8501587" cy="5632251"/>
          </a:xfrm>
        </p:grpSpPr>
        <p:sp>
          <p:nvSpPr>
            <p:cNvPr id="4" name="TextBox 3"/>
            <p:cNvSpPr txBox="1"/>
            <p:nvPr/>
          </p:nvSpPr>
          <p:spPr>
            <a:xfrm>
              <a:off x="2020302" y="608040"/>
              <a:ext cx="7332200" cy="553998"/>
            </a:xfrm>
            <a:prstGeom prst="rect">
              <a:avLst/>
            </a:prstGeom>
            <a:noFill/>
          </p:spPr>
          <p:txBody>
            <a:bodyPr wrap="none" rtlCol="0">
              <a:spAutoFit/>
            </a:bodyPr>
            <a:lstStyle/>
            <a:p>
              <a:r>
                <a:rPr lang="en-US" sz="3000" b="1" dirty="0">
                  <a:solidFill>
                    <a:schemeClr val="accent1"/>
                  </a:solidFill>
                  <a:latin typeface=" Times New Roman"/>
                </a:rPr>
                <a:t>INTERNS INVOLVED IN THE PROJECT</a:t>
              </a:r>
              <a:endParaRPr lang="en-IN" sz="3000" b="1" dirty="0">
                <a:solidFill>
                  <a:schemeClr val="accent1"/>
                </a:solidFill>
                <a:latin typeface=" Times New Roman"/>
              </a:endParaRPr>
            </a:p>
          </p:txBody>
        </p:sp>
        <p:pic>
          <p:nvPicPr>
            <p:cNvPr id="3" name="Picture 2">
              <a:extLst>
                <a:ext uri="{FF2B5EF4-FFF2-40B4-BE49-F238E27FC236}">
                  <a16:creationId xmlns="" xmlns:a16="http://schemas.microsoft.com/office/drawing/2014/main" id="{FF0B151E-2445-466E-0844-AFC0FF489A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915" y="340710"/>
              <a:ext cx="1169387" cy="1169387"/>
            </a:xfrm>
            <a:prstGeom prst="rect">
              <a:avLst/>
            </a:prstGeom>
          </p:spPr>
        </p:pic>
        <p:sp>
          <p:nvSpPr>
            <p:cNvPr id="5" name="Rectangle 4">
              <a:extLst>
                <a:ext uri="{FF2B5EF4-FFF2-40B4-BE49-F238E27FC236}">
                  <a16:creationId xmlns="" xmlns:a16="http://schemas.microsoft.com/office/drawing/2014/main" id="{2BCB7F5A-AF5C-5B8C-F50E-F3D48B4DAB6A}"/>
                </a:ext>
              </a:extLst>
            </p:cNvPr>
            <p:cNvSpPr/>
            <p:nvPr/>
          </p:nvSpPr>
          <p:spPr>
            <a:xfrm>
              <a:off x="1696133" y="1858157"/>
              <a:ext cx="1089012" cy="411480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859735D8-A935-EFCD-2E0C-8CD929796441}"/>
                </a:ext>
              </a:extLst>
            </p:cNvPr>
            <p:cNvSpPr/>
            <p:nvPr/>
          </p:nvSpPr>
          <p:spPr>
            <a:xfrm>
              <a:off x="2785145" y="2363041"/>
              <a:ext cx="6147169" cy="31050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 xmlns:a16="http://schemas.microsoft.com/office/drawing/2014/main" id="{88678CF4-0637-321D-5AC8-0CAAA4DED2A8}"/>
                </a:ext>
              </a:extLst>
            </p:cNvPr>
            <p:cNvSpPr txBox="1"/>
            <p:nvPr/>
          </p:nvSpPr>
          <p:spPr>
            <a:xfrm>
              <a:off x="2945219" y="3003936"/>
              <a:ext cx="3968890" cy="1938992"/>
            </a:xfrm>
            <a:prstGeom prst="rect">
              <a:avLst/>
            </a:prstGeom>
            <a:noFill/>
          </p:spPr>
          <p:txBody>
            <a:bodyPr wrap="square" lIns="91440" tIns="45720" rIns="91440" bIns="45720" rtlCol="0" anchor="t">
              <a:spAutoFit/>
            </a:bodyPr>
            <a:lstStyle/>
            <a:p>
              <a:pPr marL="342900" indent="-342900">
                <a:buFont typeface="+mj-lt"/>
                <a:buAutoNum type="arabicPeriod"/>
              </a:pPr>
              <a:r>
                <a:rPr lang="en-US" sz="2400" dirty="0">
                  <a:solidFill>
                    <a:schemeClr val="bg1"/>
                  </a:solidFill>
                  <a:latin typeface=" Times New Roman"/>
                </a:rPr>
                <a:t>Pratik Kumar Singh</a:t>
              </a:r>
            </a:p>
            <a:p>
              <a:pPr marL="342900" indent="-342900">
                <a:buFont typeface="+mj-lt"/>
                <a:buAutoNum type="arabicPeriod"/>
              </a:pPr>
              <a:r>
                <a:rPr lang="en-US" sz="2400" dirty="0">
                  <a:solidFill>
                    <a:schemeClr val="bg1"/>
                  </a:solidFill>
                  <a:latin typeface=" Times New Roman"/>
                </a:rPr>
                <a:t>Vaibhavi </a:t>
              </a:r>
              <a:r>
                <a:rPr lang="en-US" sz="2400" dirty="0" err="1">
                  <a:solidFill>
                    <a:schemeClr val="bg1"/>
                  </a:solidFill>
                  <a:latin typeface=" Times New Roman"/>
                </a:rPr>
                <a:t>Kharawane</a:t>
              </a:r>
              <a:endParaRPr lang="en-US" sz="2400" dirty="0">
                <a:solidFill>
                  <a:schemeClr val="bg1"/>
                </a:solidFill>
                <a:latin typeface=" Times New Roman"/>
              </a:endParaRPr>
            </a:p>
            <a:p>
              <a:pPr marL="342900" indent="-342900">
                <a:buFont typeface="+mj-lt"/>
                <a:buAutoNum type="arabicPeriod"/>
              </a:pPr>
              <a:r>
                <a:rPr lang="en-US" sz="2400" dirty="0">
                  <a:solidFill>
                    <a:schemeClr val="bg1"/>
                  </a:solidFill>
                  <a:latin typeface=" Times New Roman"/>
                </a:rPr>
                <a:t>Deepak </a:t>
              </a:r>
              <a:r>
                <a:rPr lang="en-US" sz="2400" dirty="0" err="1">
                  <a:solidFill>
                    <a:schemeClr val="bg1"/>
                  </a:solidFill>
                  <a:latin typeface=" Times New Roman"/>
                </a:rPr>
                <a:t>Mandarapu</a:t>
              </a:r>
            </a:p>
            <a:p>
              <a:pPr marL="342900" indent="-342900">
                <a:buFont typeface="+mj-lt"/>
                <a:buAutoNum type="arabicPeriod"/>
              </a:pPr>
              <a:r>
                <a:rPr lang="en-US" sz="2400" dirty="0">
                  <a:solidFill>
                    <a:schemeClr val="bg1"/>
                  </a:solidFill>
                  <a:latin typeface=" Times New Roman"/>
                </a:rPr>
                <a:t>Sravanthi Kalyanam</a:t>
              </a:r>
            </a:p>
            <a:p>
              <a:pPr marL="342900" indent="-342900">
                <a:buFont typeface="+mj-lt"/>
                <a:buAutoNum type="arabicPeriod"/>
              </a:pPr>
              <a:r>
                <a:rPr lang="en-US" sz="2400" dirty="0">
                  <a:solidFill>
                    <a:schemeClr val="bg1"/>
                  </a:solidFill>
                  <a:latin typeface=" Times New Roman"/>
                </a:rPr>
                <a:t>Sai Ram </a:t>
              </a:r>
              <a:r>
                <a:rPr lang="en-US" sz="2400" dirty="0" err="1">
                  <a:solidFill>
                    <a:schemeClr val="bg1"/>
                  </a:solidFill>
                  <a:latin typeface=" Times New Roman"/>
                </a:rPr>
                <a:t>Nyalata</a:t>
              </a:r>
              <a:endParaRPr lang="en-IN" sz="2400" dirty="0">
                <a:solidFill>
                  <a:schemeClr val="bg1"/>
                </a:solidFill>
                <a:latin typeface=" Times New Roman"/>
              </a:endParaRPr>
            </a:p>
          </p:txBody>
        </p:sp>
        <p:pic>
          <p:nvPicPr>
            <p:cNvPr id="10" name="Picture 9">
              <a:extLst>
                <a:ext uri="{FF2B5EF4-FFF2-40B4-BE49-F238E27FC236}">
                  <a16:creationId xmlns="" xmlns:a16="http://schemas.microsoft.com/office/drawing/2014/main" id="{ED3F8939-B04D-DB5F-7F83-15F519F0B4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0006" y="2363041"/>
              <a:ext cx="2372308" cy="1755953"/>
            </a:xfrm>
            <a:prstGeom prst="rect">
              <a:avLst/>
            </a:prstGeom>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67198404-DF8E-72FD-59A8-C7FABB8E0C2A}"/>
              </a:ext>
            </a:extLst>
          </p:cNvPr>
          <p:cNvGrpSpPr/>
          <p:nvPr/>
        </p:nvGrpSpPr>
        <p:grpSpPr>
          <a:xfrm>
            <a:off x="573435" y="56200"/>
            <a:ext cx="8679622" cy="6233324"/>
            <a:chOff x="573435" y="56200"/>
            <a:chExt cx="8679622" cy="6233324"/>
          </a:xfrm>
        </p:grpSpPr>
        <p:sp>
          <p:nvSpPr>
            <p:cNvPr id="2" name="TextBox 1"/>
            <p:cNvSpPr txBox="1"/>
            <p:nvPr/>
          </p:nvSpPr>
          <p:spPr>
            <a:xfrm>
              <a:off x="2504226" y="56200"/>
              <a:ext cx="6445995" cy="692497"/>
            </a:xfrm>
            <a:prstGeom prst="rect">
              <a:avLst/>
            </a:prstGeom>
            <a:noFill/>
          </p:spPr>
          <p:txBody>
            <a:bodyPr wrap="none" rtlCol="0">
              <a:spAutoFit/>
            </a:bodyPr>
            <a:lstStyle/>
            <a:p>
              <a:r>
                <a:rPr lang="en-US" sz="3900" b="1" dirty="0">
                  <a:solidFill>
                    <a:schemeClr val="accent1"/>
                  </a:solidFill>
                  <a:latin typeface=" Times New Roman"/>
                </a:rPr>
                <a:t>FUTURE IMPLEMENTION</a:t>
              </a:r>
              <a:endParaRPr lang="en-IN" sz="3900" b="1" dirty="0">
                <a:solidFill>
                  <a:schemeClr val="accent1"/>
                </a:solidFill>
                <a:latin typeface=" Times New Roman"/>
              </a:endParaRPr>
            </a:p>
          </p:txBody>
        </p:sp>
        <p:sp>
          <p:nvSpPr>
            <p:cNvPr id="7" name="TextBox 6"/>
            <p:cNvSpPr txBox="1"/>
            <p:nvPr/>
          </p:nvSpPr>
          <p:spPr>
            <a:xfrm>
              <a:off x="573435" y="1765209"/>
              <a:ext cx="5902866" cy="4524315"/>
            </a:xfrm>
            <a:prstGeom prst="rect">
              <a:avLst/>
            </a:prstGeom>
            <a:noFill/>
          </p:spPr>
          <p:txBody>
            <a:bodyPr wrap="square">
              <a:spAutoFit/>
            </a:bodyPr>
            <a:lstStyle/>
            <a:p>
              <a:pPr>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 Times New Roman"/>
                  <a:ea typeface="Calibri" panose="020F0502020204030204" pitchFamily="34" charset="0"/>
                  <a:cs typeface="Calibri" panose="020F0502020204030204" pitchFamily="34" charset="0"/>
                </a:rPr>
                <a:t>Predictive Inventory Management</a:t>
              </a:r>
              <a:r>
                <a:rPr lang="en-US" sz="1800" dirty="0">
                  <a:solidFill>
                    <a:srgbClr val="000000"/>
                  </a:solidFill>
                  <a:effectLst/>
                  <a:latin typeface=" Times New Roman"/>
                  <a:ea typeface="Calibri" panose="020F0502020204030204" pitchFamily="34" charset="0"/>
                  <a:cs typeface="Calibri" panose="020F0502020204030204" pitchFamily="34" charset="0"/>
                </a:rPr>
                <a:t>: Implement </a:t>
              </a: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machine learning algorithms to forecast inventory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needs based on historical data and seasonal trends.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 </a:t>
              </a:r>
              <a:r>
                <a:rPr lang="en-US" sz="1800" b="1" dirty="0">
                  <a:solidFill>
                    <a:srgbClr val="000000"/>
                  </a:solidFill>
                  <a:effectLst/>
                  <a:latin typeface=" Times New Roman"/>
                  <a:ea typeface="Calibri" panose="020F0502020204030204" pitchFamily="34" charset="0"/>
                  <a:cs typeface="Calibri" panose="020F0502020204030204" pitchFamily="34" charset="0"/>
                </a:rPr>
                <a:t>Native Mobile Applications</a:t>
              </a:r>
              <a:r>
                <a:rPr lang="en-US" sz="1800" dirty="0">
                  <a:solidFill>
                    <a:srgbClr val="000000"/>
                  </a:solidFill>
                  <a:effectLst/>
                  <a:latin typeface=" Times New Roman"/>
                  <a:ea typeface="Calibri" panose="020F0502020204030204" pitchFamily="34" charset="0"/>
                  <a:cs typeface="Calibri" panose="020F0502020204030204" pitchFamily="34" charset="0"/>
                </a:rPr>
                <a:t>: Develop dedicated iOS and Android apps for on-the-go inventory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management.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 </a:t>
              </a:r>
              <a:r>
                <a:rPr lang="en-US" sz="1800" b="1" dirty="0">
                  <a:solidFill>
                    <a:srgbClr val="000000"/>
                  </a:solidFill>
                  <a:effectLst/>
                  <a:latin typeface=" Times New Roman"/>
                  <a:ea typeface="Calibri" panose="020F0502020204030204" pitchFamily="34" charset="0"/>
                  <a:cs typeface="Calibri" panose="020F0502020204030204" pitchFamily="34" charset="0"/>
                </a:rPr>
                <a:t>Barcode/QR Scanner Integration</a:t>
              </a:r>
              <a:r>
                <a:rPr lang="en-US" sz="1800" dirty="0">
                  <a:solidFill>
                    <a:srgbClr val="000000"/>
                  </a:solidFill>
                  <a:effectLst/>
                  <a:latin typeface=" Times New Roman"/>
                  <a:ea typeface="Calibri" panose="020F0502020204030204" pitchFamily="34" charset="0"/>
                  <a:cs typeface="Calibri" panose="020F0502020204030204" pitchFamily="34" charset="0"/>
                </a:rPr>
                <a:t>: Allow for mobile scanning of products for quick stock checks and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updates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 </a:t>
              </a:r>
              <a:r>
                <a:rPr lang="en-US" sz="1800" b="1" dirty="0">
                  <a:solidFill>
                    <a:srgbClr val="000000"/>
                  </a:solidFill>
                  <a:effectLst/>
                  <a:latin typeface=" Times New Roman"/>
                  <a:ea typeface="Calibri" panose="020F0502020204030204" pitchFamily="34" charset="0"/>
                  <a:cs typeface="Calibri" panose="020F0502020204030204" pitchFamily="34" charset="0"/>
                </a:rPr>
                <a:t>Automated Purchase Orders</a:t>
              </a:r>
              <a:r>
                <a:rPr lang="en-US" sz="1800" dirty="0">
                  <a:solidFill>
                    <a:srgbClr val="000000"/>
                  </a:solidFill>
                  <a:effectLst/>
                  <a:latin typeface=" Times New Roman"/>
                  <a:ea typeface="Calibri" panose="020F0502020204030204" pitchFamily="34" charset="0"/>
                  <a:cs typeface="Calibri" panose="020F0502020204030204" pitchFamily="34" charset="0"/>
                </a:rPr>
                <a:t>: Generate and send purchase orders automatically when stock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reaches threshold levels.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 </a:t>
              </a:r>
              <a:r>
                <a:rPr lang="en-US" sz="1800" b="1" dirty="0">
                  <a:solidFill>
                    <a:srgbClr val="000000"/>
                  </a:solidFill>
                  <a:effectLst/>
                  <a:latin typeface=" Times New Roman"/>
                  <a:ea typeface="Calibri" panose="020F0502020204030204" pitchFamily="34" charset="0"/>
                  <a:cs typeface="Calibri" panose="020F0502020204030204" pitchFamily="34" charset="0"/>
                </a:rPr>
                <a:t>Personalized Product Recommendations</a:t>
              </a:r>
              <a:r>
                <a:rPr lang="en-US" sz="1800" dirty="0">
                  <a:solidFill>
                    <a:srgbClr val="000000"/>
                  </a:solidFill>
                  <a:effectLst/>
                  <a:latin typeface=" Times New Roman"/>
                  <a:ea typeface="Calibri" panose="020F0502020204030204" pitchFamily="34" charset="0"/>
                  <a:cs typeface="Calibri" panose="020F0502020204030204" pitchFamily="34" charset="0"/>
                </a:rPr>
                <a:t>: Suggest products based on customer purchase history.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 </a:t>
              </a:r>
              <a:r>
                <a:rPr lang="en-US" sz="1800" b="1" dirty="0">
                  <a:solidFill>
                    <a:srgbClr val="000000"/>
                  </a:solidFill>
                  <a:effectLst/>
                  <a:latin typeface=" Times New Roman"/>
                  <a:ea typeface="Calibri" panose="020F0502020204030204" pitchFamily="34" charset="0"/>
                  <a:cs typeface="Calibri" panose="020F0502020204030204" pitchFamily="34" charset="0"/>
                </a:rPr>
                <a:t>Onboarding Wizard</a:t>
              </a:r>
              <a:r>
                <a:rPr lang="en-US" sz="1800" dirty="0">
                  <a:solidFill>
                    <a:srgbClr val="000000"/>
                  </a:solidFill>
                  <a:effectLst/>
                  <a:latin typeface=" Times New Roman"/>
                  <a:ea typeface="Calibri" panose="020F0502020204030204" pitchFamily="34" charset="0"/>
                  <a:cs typeface="Calibri" panose="020F0502020204030204" pitchFamily="34" charset="0"/>
                </a:rPr>
                <a:t>: Create interactive tutorials for new users</a:t>
              </a:r>
              <a:endParaRPr lang="en-US" dirty="0">
                <a:latin typeface=" Times New Roman"/>
                <a:ea typeface="Calibri" panose="020F0502020204030204" pitchFamily="34" charset="0"/>
                <a:cs typeface="Calibri" panose="020F0502020204030204" pitchFamily="34" charset="0"/>
              </a:endParaRPr>
            </a:p>
          </p:txBody>
        </p:sp>
        <p:pic>
          <p:nvPicPr>
            <p:cNvPr id="1034" name="Picture 10" descr="17 Common Warehouse Management Terms and Definitions">
              <a:extLst>
                <a:ext uri="{FF2B5EF4-FFF2-40B4-BE49-F238E27FC236}">
                  <a16:creationId xmlns="" xmlns:a16="http://schemas.microsoft.com/office/drawing/2014/main" id="{56592F29-A0F9-8697-491A-FD2D0BA04A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5457" y="568476"/>
              <a:ext cx="3657600" cy="208917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D846A6B4-E4B4-2459-8F40-00BC7A78038C}"/>
              </a:ext>
            </a:extLst>
          </p:cNvPr>
          <p:cNvGrpSpPr/>
          <p:nvPr/>
        </p:nvGrpSpPr>
        <p:grpSpPr>
          <a:xfrm>
            <a:off x="659418" y="193496"/>
            <a:ext cx="9178150" cy="6081418"/>
            <a:chOff x="482857" y="63398"/>
            <a:chExt cx="9178150" cy="6081418"/>
          </a:xfrm>
        </p:grpSpPr>
        <p:sp>
          <p:nvSpPr>
            <p:cNvPr id="2" name="TextBox 1"/>
            <p:cNvSpPr txBox="1"/>
            <p:nvPr/>
          </p:nvSpPr>
          <p:spPr>
            <a:xfrm>
              <a:off x="3671415" y="63398"/>
              <a:ext cx="3573414" cy="692497"/>
            </a:xfrm>
            <a:prstGeom prst="rect">
              <a:avLst/>
            </a:prstGeom>
            <a:noFill/>
          </p:spPr>
          <p:txBody>
            <a:bodyPr wrap="none" rtlCol="0">
              <a:spAutoFit/>
            </a:bodyPr>
            <a:lstStyle/>
            <a:p>
              <a:r>
                <a:rPr lang="en-US" sz="3900" b="1" dirty="0">
                  <a:solidFill>
                    <a:schemeClr val="accent1"/>
                  </a:solidFill>
                  <a:latin typeface=" Times New Roman"/>
                </a:rPr>
                <a:t>CONCLUSION</a:t>
              </a:r>
              <a:endParaRPr lang="en-IN" sz="3900" b="1" dirty="0">
                <a:solidFill>
                  <a:schemeClr val="accent1"/>
                </a:solidFill>
                <a:latin typeface=" Times New Roman"/>
              </a:endParaRPr>
            </a:p>
          </p:txBody>
        </p:sp>
        <p:sp>
          <p:nvSpPr>
            <p:cNvPr id="8" name="TextBox 7"/>
            <p:cNvSpPr txBox="1"/>
            <p:nvPr/>
          </p:nvSpPr>
          <p:spPr>
            <a:xfrm>
              <a:off x="482857" y="3282494"/>
              <a:ext cx="6101080" cy="2862322"/>
            </a:xfrm>
            <a:prstGeom prst="rect">
              <a:avLst/>
            </a:prstGeom>
            <a:noFill/>
          </p:spPr>
          <p:txBody>
            <a:bodyPr wrap="square">
              <a:spAutoFit/>
            </a:bodyPr>
            <a:lstStyle/>
            <a:p>
              <a:pPr>
                <a:buNone/>
              </a:pPr>
              <a:r>
                <a:rPr lang="en-US" dirty="0">
                  <a:solidFill>
                    <a:schemeClr val="tx2"/>
                  </a:solidFill>
                  <a:latin typeface=" Times New Roman"/>
                </a:rPr>
                <a:t>StockSync is a robust MERN stack-based inventory management system designed to streamline stock tracking, order processing, and business operations. By automating key tasks, it enhances efficiency, reduces errors, and improves decision-making for both users and administrators.</a:t>
              </a:r>
            </a:p>
            <a:p>
              <a:r>
                <a:rPr lang="en-US" dirty="0">
                  <a:solidFill>
                    <a:schemeClr val="tx2"/>
                  </a:solidFill>
                  <a:latin typeface=" Times New Roman"/>
                </a:rPr>
                <a:t>With future enhancements like AI-driven analytics, mobile integration, and advanced security measures, StockSync aims to become a more intelligent and scalable solution. Its continuous evolution will ensure better inventory control, seamless operations, and greater business growth.</a:t>
              </a:r>
            </a:p>
          </p:txBody>
        </p:sp>
        <p:pic>
          <p:nvPicPr>
            <p:cNvPr id="2050" name="Picture 2" descr="Streamline Your Stock Planning with Simple Inventory Management –  ServitiumCRM Blogs">
              <a:extLst>
                <a:ext uri="{FF2B5EF4-FFF2-40B4-BE49-F238E27FC236}">
                  <a16:creationId xmlns="" xmlns:a16="http://schemas.microsoft.com/office/drawing/2014/main" id="{83A5F9E0-18EA-CF2D-5FA0-1BA1F0E76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3782" y="520999"/>
              <a:ext cx="4547225" cy="277367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5760" y="2410192"/>
            <a:ext cx="8111476" cy="163121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10000" b="1" dirty="0">
                <a:solidFill>
                  <a:schemeClr val="accent1"/>
                </a:solidFill>
              </a:rPr>
              <a:t>THANK</a:t>
            </a:r>
            <a:r>
              <a:rPr lang="en-US" sz="10000" b="1" dirty="0"/>
              <a:t> </a:t>
            </a:r>
            <a:r>
              <a:rPr lang="en-US" sz="10000" b="1" dirty="0">
                <a:solidFill>
                  <a:schemeClr val="accent2">
                    <a:lumMod val="75000"/>
                  </a:schemeClr>
                </a:solidFill>
              </a:rPr>
              <a:t>YOU</a:t>
            </a:r>
            <a:endParaRPr lang="en-IN" sz="10000" b="1" dirty="0">
              <a:solidFill>
                <a:schemeClr val="accent2">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2089" y="310094"/>
            <a:ext cx="8871626" cy="954107"/>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a:spAutoFit/>
          </a:bodyPr>
          <a:lstStyle/>
          <a:p>
            <a:r>
              <a:rPr lang="en-US" sz="2800" b="1" dirty="0">
                <a:solidFill>
                  <a:schemeClr val="accent1"/>
                </a:solidFill>
                <a:latin typeface=" Times New Roman"/>
              </a:rPr>
              <a:t>INTRODUCTION TO </a:t>
            </a:r>
            <a:r>
              <a:rPr lang="en-IN" sz="2800" b="1" dirty="0">
                <a:ln/>
                <a:solidFill>
                  <a:schemeClr val="accent1"/>
                </a:solidFill>
                <a:effectLst>
                  <a:outerShdw blurRad="38100" dist="25400" dir="5400000" algn="ctr" rotWithShape="0">
                    <a:srgbClr val="6E747A">
                      <a:alpha val="43000"/>
                    </a:srgbClr>
                  </a:outerShdw>
                </a:effectLst>
                <a:latin typeface=" Times New Roman"/>
                <a:cs typeface="+mj-lt"/>
              </a:rPr>
              <a:t>INVENTORY </a:t>
            </a:r>
            <a:r>
              <a:rPr lang="en-IN" sz="2800" b="1" dirty="0">
                <a:solidFill>
                  <a:schemeClr val="accent1"/>
                </a:solidFill>
                <a:latin typeface=" Times New Roman"/>
                <a:cs typeface="+mj-lt"/>
              </a:rPr>
              <a:t>MANAGEMENT</a:t>
            </a:r>
            <a:endParaRPr lang="en-IN" sz="2800" b="1" i="0" dirty="0">
              <a:solidFill>
                <a:schemeClr val="accent1"/>
              </a:solidFill>
              <a:effectLst/>
              <a:latin typeface=" Times New Roman"/>
              <a:cs typeface="+mj-lt"/>
            </a:endParaRPr>
          </a:p>
          <a:p>
            <a:endParaRPr lang="en-US" altLang="en-US" sz="2800" b="1" dirty="0">
              <a:solidFill>
                <a:schemeClr val="accent1"/>
              </a:solidFill>
              <a:latin typeface="+mj-lt"/>
              <a:cs typeface="+mj-lt"/>
            </a:endParaRPr>
          </a:p>
        </p:txBody>
      </p:sp>
      <p:sp>
        <p:nvSpPr>
          <p:cNvPr id="4" name="TextBox 3"/>
          <p:cNvSpPr txBox="1"/>
          <p:nvPr/>
        </p:nvSpPr>
        <p:spPr>
          <a:xfrm>
            <a:off x="1735259" y="896343"/>
            <a:ext cx="6488349" cy="446276"/>
          </a:xfrm>
          <a:prstGeom prst="rect">
            <a:avLst/>
          </a:prstGeom>
          <a:noFill/>
        </p:spPr>
        <p:txBody>
          <a:bodyPr wrap="square" rtlCol="0">
            <a:spAutoFit/>
          </a:bodyPr>
          <a:lstStyle/>
          <a:p>
            <a:r>
              <a:rPr lang="en-IN" sz="2300" b="1" i="0" dirty="0">
                <a:solidFill>
                  <a:schemeClr val="accent2">
                    <a:lumMod val="75000"/>
                  </a:schemeClr>
                </a:solidFill>
                <a:effectLst/>
                <a:latin typeface="Montserrat" panose="020F0502020204030204" pitchFamily="2" charset="0"/>
              </a:rPr>
              <a:t>“Seamless inventory, smarter business.”</a:t>
            </a:r>
            <a:endParaRPr lang="en-IN" sz="2300" dirty="0">
              <a:solidFill>
                <a:schemeClr val="accent2">
                  <a:lumMod val="75000"/>
                </a:schemeClr>
              </a:solidFill>
            </a:endParaRPr>
          </a:p>
        </p:txBody>
      </p:sp>
      <p:sp>
        <p:nvSpPr>
          <p:cNvPr id="8" name="TextBox 7"/>
          <p:cNvSpPr txBox="1"/>
          <p:nvPr/>
        </p:nvSpPr>
        <p:spPr>
          <a:xfrm>
            <a:off x="644288" y="1714340"/>
            <a:ext cx="8871626" cy="3693319"/>
          </a:xfrm>
          <a:prstGeom prst="rect">
            <a:avLst/>
          </a:prstGeom>
          <a:noFill/>
        </p:spPr>
        <p:txBody>
          <a:bodyPr wrap="square" lIns="91440" tIns="45720" rIns="91440" bIns="45720" rtlCol="0" anchor="t">
            <a:spAutoFit/>
          </a:bodyPr>
          <a:lstStyle/>
          <a:p>
            <a:pPr>
              <a:buNone/>
            </a:pPr>
            <a:r>
              <a:rPr lang="en-US" sz="1800" b="1" dirty="0">
                <a:solidFill>
                  <a:srgbClr val="000000"/>
                </a:solidFill>
                <a:effectLst/>
                <a:latin typeface=" Times New Roman"/>
              </a:rPr>
              <a:t>StockSync - Inventory Management System </a:t>
            </a:r>
            <a:r>
              <a:rPr lang="en-US" sz="1800" dirty="0">
                <a:solidFill>
                  <a:srgbClr val="000000"/>
                </a:solidFill>
                <a:effectLst/>
                <a:latin typeface=" Times New Roman"/>
              </a:rPr>
              <a:t>is a comprehensive MERN stack-based solution designed to streamline inventory tracking, supplier management, order processing, and sales monitoring for businesses. It enables seamless stock management by reducing manual errors and improving operational efficiency. The system supports real-time stock updates, user authentication with role-based access, and automated order tracking, ensuring smooth and secure business operations. Admins have access to all functionalities, while regular users can interact with essential features like the shop page.</a:t>
            </a:r>
            <a:r>
              <a:rPr lang="en-US" dirty="0">
                <a:latin typeface=" Times New Roman"/>
              </a:rPr>
              <a:t/>
            </a:r>
            <a:br>
              <a:rPr lang="en-US" dirty="0">
                <a:latin typeface=" Times New Roman"/>
              </a:rPr>
            </a:br>
            <a:r>
              <a:rPr lang="en-US" dirty="0">
                <a:latin typeface=" Times New Roman"/>
              </a:rPr>
              <a:t/>
            </a:r>
            <a:br>
              <a:rPr lang="en-US" dirty="0">
                <a:latin typeface=" Times New Roman"/>
              </a:rPr>
            </a:br>
            <a:r>
              <a:rPr lang="en-US" sz="1800" dirty="0">
                <a:solidFill>
                  <a:srgbClr val="000000"/>
                </a:solidFill>
                <a:effectLst/>
                <a:latin typeface=" Times New Roman"/>
              </a:rPr>
              <a:t>The platform also offers intelligent alerts for low-stock levels and order status changes, along with a robust dashboard that delivers detailed insights into sales, purchases, and inventory performance. By integrating modern web technologies, StockSync simplifies inventory workflows, enhances supply chain transparency, and ultimately drives higher productivity and better decision-making for businesses of all sizes.</a:t>
            </a:r>
            <a:r>
              <a:rPr lang="en-US" dirty="0">
                <a:latin typeface=" Times New Roman"/>
              </a:rPr>
              <a:t>     </a:t>
            </a:r>
            <a:endParaRPr lang="en-IN" dirty="0">
              <a:latin typeface=" 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AF8F8E68-6818-241A-0654-6A3935A8405E}"/>
              </a:ext>
            </a:extLst>
          </p:cNvPr>
          <p:cNvGrpSpPr/>
          <p:nvPr/>
        </p:nvGrpSpPr>
        <p:grpSpPr>
          <a:xfrm>
            <a:off x="662997" y="0"/>
            <a:ext cx="8603894" cy="6527466"/>
            <a:chOff x="662997" y="0"/>
            <a:chExt cx="8603894" cy="6527466"/>
          </a:xfrm>
        </p:grpSpPr>
        <p:sp>
          <p:nvSpPr>
            <p:cNvPr id="2" name="TextBox 1"/>
            <p:cNvSpPr txBox="1"/>
            <p:nvPr/>
          </p:nvSpPr>
          <p:spPr>
            <a:xfrm>
              <a:off x="3251712" y="0"/>
              <a:ext cx="4021998" cy="692497"/>
            </a:xfrm>
            <a:prstGeom prst="rect">
              <a:avLst/>
            </a:prstGeom>
            <a:noFill/>
          </p:spPr>
          <p:txBody>
            <a:bodyPr wrap="none" rtlCol="0">
              <a:spAutoFit/>
            </a:bodyPr>
            <a:lstStyle/>
            <a:p>
              <a:r>
                <a:rPr lang="en-US" sz="3900" b="1" dirty="0">
                  <a:solidFill>
                    <a:schemeClr val="accent1"/>
                  </a:solidFill>
                  <a:latin typeface=" Times New Roman"/>
                </a:rPr>
                <a:t>LANDING PAGE</a:t>
              </a:r>
              <a:endParaRPr lang="en-IN" sz="3900" b="1" dirty="0">
                <a:solidFill>
                  <a:schemeClr val="accent1"/>
                </a:solidFill>
                <a:latin typeface=" Times New Roman"/>
              </a:endParaRPr>
            </a:p>
          </p:txBody>
        </p:sp>
        <p:sp>
          <p:nvSpPr>
            <p:cNvPr id="5" name="TextBox 4"/>
            <p:cNvSpPr txBox="1"/>
            <p:nvPr/>
          </p:nvSpPr>
          <p:spPr>
            <a:xfrm>
              <a:off x="662997" y="4257610"/>
              <a:ext cx="8603894" cy="646331"/>
            </a:xfrm>
            <a:prstGeom prst="rect">
              <a:avLst/>
            </a:prstGeom>
            <a:noFill/>
          </p:spPr>
          <p:txBody>
            <a:bodyPr wrap="none" rtlCol="0">
              <a:spAutoFit/>
            </a:bodyPr>
            <a:lstStyle/>
            <a:p>
              <a:r>
                <a:rPr lang="en-US" dirty="0">
                  <a:latin typeface=" Times New Roman"/>
                  <a:ea typeface="Calibri" panose="020F0502020204030204" pitchFamily="34" charset="0"/>
                  <a:cs typeface="Calibri" panose="020F0502020204030204" pitchFamily="34" charset="0"/>
                </a:rPr>
                <a:t>The landing page serves as the entry point to the application, offering essential navigation</a:t>
              </a:r>
              <a:br>
                <a:rPr lang="en-US" dirty="0">
                  <a:latin typeface=" Times New Roman"/>
                  <a:ea typeface="Calibri" panose="020F0502020204030204" pitchFamily="34" charset="0"/>
                  <a:cs typeface="Calibri" panose="020F0502020204030204" pitchFamily="34" charset="0"/>
                </a:rPr>
              </a:br>
              <a:r>
                <a:rPr lang="en-US" dirty="0">
                  <a:latin typeface=" Times New Roman"/>
                  <a:ea typeface="Calibri" panose="020F0502020204030204" pitchFamily="34" charset="0"/>
                  <a:cs typeface="Calibri" panose="020F0502020204030204" pitchFamily="34" charset="0"/>
                </a:rPr>
                <a:t>options such as Login, Register, and Get Started</a:t>
              </a:r>
              <a:endParaRPr lang="en-IN" dirty="0">
                <a:latin typeface=" Times New Roman"/>
                <a:ea typeface="Calibri" panose="020F0502020204030204" pitchFamily="34" charset="0"/>
                <a:cs typeface="Calibri" panose="020F0502020204030204" pitchFamily="34" charset="0"/>
              </a:endParaRPr>
            </a:p>
          </p:txBody>
        </p:sp>
        <p:sp>
          <p:nvSpPr>
            <p:cNvPr id="6" name="TextBox 5"/>
            <p:cNvSpPr txBox="1"/>
            <p:nvPr/>
          </p:nvSpPr>
          <p:spPr>
            <a:xfrm>
              <a:off x="662997" y="5050138"/>
              <a:ext cx="6753708" cy="1477328"/>
            </a:xfrm>
            <a:prstGeom prst="rect">
              <a:avLst/>
            </a:prstGeom>
            <a:noFill/>
          </p:spPr>
          <p:txBody>
            <a:bodyPr wrap="none" rtlCol="0">
              <a:spAutoFit/>
            </a:bodyPr>
            <a:lstStyle/>
            <a:p>
              <a:pPr marL="285750" indent="-285750">
                <a:buFont typeface="Arial" panose="020B0604020202020204" pitchFamily="34" charset="0"/>
                <a:buChar char="•"/>
              </a:pPr>
              <a:r>
                <a:rPr lang="en-US" b="1" dirty="0">
                  <a:latin typeface=" Times New Roman"/>
                </a:rPr>
                <a:t>Register</a:t>
              </a:r>
              <a:r>
                <a:rPr lang="en-IN" b="1" dirty="0">
                  <a:latin typeface=" Times New Roman"/>
                </a:rPr>
                <a:t>:</a:t>
              </a:r>
              <a:r>
                <a:rPr lang="en-IN" dirty="0">
                  <a:latin typeface=" Times New Roman"/>
                </a:rPr>
                <a:t> Takes the user to Register page to create a new account.</a:t>
              </a:r>
            </a:p>
            <a:p>
              <a:pPr marL="285750" indent="-285750">
                <a:buFont typeface="Arial" panose="020B0604020202020204" pitchFamily="34" charset="0"/>
                <a:buChar char="•"/>
              </a:pPr>
              <a:endParaRPr lang="en-IN" dirty="0">
                <a:latin typeface=" Times New Roman"/>
              </a:endParaRPr>
            </a:p>
            <a:p>
              <a:pPr marL="285750" indent="-285750">
                <a:buFont typeface="Arial" panose="020B0604020202020204" pitchFamily="34" charset="0"/>
                <a:buChar char="•"/>
              </a:pPr>
              <a:r>
                <a:rPr lang="en-IN" b="1" dirty="0">
                  <a:latin typeface=" Times New Roman"/>
                </a:rPr>
                <a:t>Login: </a:t>
              </a:r>
              <a:r>
                <a:rPr lang="en-IN" dirty="0">
                  <a:latin typeface=" Times New Roman"/>
                </a:rPr>
                <a:t>Takes the user to login page to access their existing account.</a:t>
              </a:r>
            </a:p>
            <a:p>
              <a:pPr marL="285750" indent="-285750">
                <a:buFont typeface="Arial" panose="020B0604020202020204" pitchFamily="34" charset="0"/>
                <a:buChar char="•"/>
              </a:pPr>
              <a:endParaRPr lang="en-IN" dirty="0">
                <a:latin typeface=" Times New Roman"/>
              </a:endParaRPr>
            </a:p>
            <a:p>
              <a:pPr marL="285750" indent="-285750">
                <a:buFont typeface="Arial" panose="020B0604020202020204" pitchFamily="34" charset="0"/>
                <a:buChar char="•"/>
              </a:pPr>
              <a:r>
                <a:rPr lang="en-IN" b="1" dirty="0">
                  <a:latin typeface=" Times New Roman"/>
                </a:rPr>
                <a:t>Get Started: </a:t>
              </a:r>
              <a:r>
                <a:rPr lang="en-IN" dirty="0">
                  <a:latin typeface=" Times New Roman"/>
                </a:rPr>
                <a:t>Start out great app.</a:t>
              </a:r>
              <a:endParaRPr lang="en-US" dirty="0">
                <a:latin typeface=" Times New Roman"/>
              </a:endParaRPr>
            </a:p>
          </p:txBody>
        </p:sp>
        <p:pic>
          <p:nvPicPr>
            <p:cNvPr id="8" name="Picture 7">
              <a:extLst>
                <a:ext uri="{FF2B5EF4-FFF2-40B4-BE49-F238E27FC236}">
                  <a16:creationId xmlns="" xmlns:a16="http://schemas.microsoft.com/office/drawing/2014/main" id="{0CE623F1-8C8B-83F5-2CA1-3AEC4EF868CC}"/>
                </a:ext>
              </a:extLst>
            </p:cNvPr>
            <p:cNvPicPr>
              <a:picLocks noChangeAspect="1"/>
            </p:cNvPicPr>
            <p:nvPr/>
          </p:nvPicPr>
          <p:blipFill>
            <a:blip r:embed="rId3"/>
            <a:stretch>
              <a:fillRect/>
            </a:stretch>
          </p:blipFill>
          <p:spPr>
            <a:xfrm>
              <a:off x="1587772" y="783503"/>
              <a:ext cx="6910656" cy="3474107"/>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4BA86817-8AA2-A5E4-8F1E-D1DF908DE792}"/>
              </a:ext>
            </a:extLst>
          </p:cNvPr>
          <p:cNvGrpSpPr/>
          <p:nvPr/>
        </p:nvGrpSpPr>
        <p:grpSpPr>
          <a:xfrm>
            <a:off x="428528" y="0"/>
            <a:ext cx="9289466" cy="6099767"/>
            <a:chOff x="428528" y="0"/>
            <a:chExt cx="9289466" cy="6099767"/>
          </a:xfrm>
        </p:grpSpPr>
        <p:sp>
          <p:nvSpPr>
            <p:cNvPr id="2" name="TextBox 1"/>
            <p:cNvSpPr txBox="1"/>
            <p:nvPr/>
          </p:nvSpPr>
          <p:spPr>
            <a:xfrm>
              <a:off x="2649290" y="0"/>
              <a:ext cx="5116337" cy="692497"/>
            </a:xfrm>
            <a:prstGeom prst="rect">
              <a:avLst/>
            </a:prstGeom>
            <a:noFill/>
          </p:spPr>
          <p:txBody>
            <a:bodyPr wrap="none" rtlCol="0">
              <a:spAutoFit/>
            </a:bodyPr>
            <a:lstStyle/>
            <a:p>
              <a:r>
                <a:rPr lang="en-US" sz="3900" b="1" dirty="0">
                  <a:solidFill>
                    <a:schemeClr val="accent1"/>
                  </a:solidFill>
                  <a:latin typeface=" Times New Roman"/>
                </a:rPr>
                <a:t>REGISTATION PAGE</a:t>
              </a:r>
              <a:endParaRPr lang="en-IN" sz="3900" b="1" dirty="0">
                <a:solidFill>
                  <a:schemeClr val="accent1"/>
                </a:solidFill>
                <a:latin typeface=" Times New Roman"/>
              </a:endParaRPr>
            </a:p>
          </p:txBody>
        </p:sp>
        <p:sp>
          <p:nvSpPr>
            <p:cNvPr id="5" name="TextBox 4"/>
            <p:cNvSpPr txBox="1"/>
            <p:nvPr/>
          </p:nvSpPr>
          <p:spPr>
            <a:xfrm>
              <a:off x="428528" y="4899438"/>
              <a:ext cx="9289466" cy="1200329"/>
            </a:xfrm>
            <a:prstGeom prst="rect">
              <a:avLst/>
            </a:prstGeom>
            <a:noFill/>
          </p:spPr>
          <p:txBody>
            <a:bodyPr wrap="none" rtlCol="0">
              <a:spAutoFit/>
            </a:bodyPr>
            <a:lstStyle/>
            <a:p>
              <a:pPr>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b="1" dirty="0">
                  <a:solidFill>
                    <a:srgbClr val="000000"/>
                  </a:solidFill>
                  <a:effectLst/>
                  <a:latin typeface=" Times New Roman"/>
                  <a:ea typeface="Calibri" panose="020F0502020204030204" pitchFamily="34" charset="0"/>
                  <a:cs typeface="Calibri" panose="020F0502020204030204" pitchFamily="34" charset="0"/>
                </a:rPr>
                <a:t>Multiple Field Collection: </a:t>
              </a:r>
              <a:r>
                <a:rPr lang="en-US" sz="1800" dirty="0">
                  <a:solidFill>
                    <a:srgbClr val="000000"/>
                  </a:solidFill>
                  <a:effectLst/>
                  <a:latin typeface=" Times New Roman"/>
                  <a:ea typeface="Calibri" panose="020F0502020204030204" pitchFamily="34" charset="0"/>
                  <a:cs typeface="Calibri" panose="020F0502020204030204" pitchFamily="34" charset="0"/>
                </a:rPr>
                <a:t>Gathers </a:t>
              </a:r>
              <a:r>
                <a:rPr lang="en-US" sz="1800" dirty="0" err="1">
                  <a:solidFill>
                    <a:srgbClr val="000000"/>
                  </a:solidFill>
                  <a:effectLst/>
                  <a:latin typeface=" Times New Roman"/>
                  <a:ea typeface="Calibri" panose="020F0502020204030204" pitchFamily="34" charset="0"/>
                  <a:cs typeface="Calibri" panose="020F0502020204030204" pitchFamily="34" charset="0"/>
                </a:rPr>
                <a:t>fullname</a:t>
              </a:r>
              <a:r>
                <a:rPr lang="en-US" sz="1800" dirty="0">
                  <a:solidFill>
                    <a:srgbClr val="000000"/>
                  </a:solidFill>
                  <a:effectLst/>
                  <a:latin typeface=" Times New Roman"/>
                  <a:ea typeface="Calibri" panose="020F0502020204030204" pitchFamily="34" charset="0"/>
                  <a:cs typeface="Calibri" panose="020F0502020204030204" pitchFamily="34" charset="0"/>
                </a:rPr>
                <a:t>, email, password, phone number, and address.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 </a:t>
              </a:r>
              <a:r>
                <a:rPr lang="en-US" sz="1800" b="1" dirty="0">
                  <a:solidFill>
                    <a:srgbClr val="000000"/>
                  </a:solidFill>
                  <a:effectLst/>
                  <a:latin typeface=" Times New Roman"/>
                  <a:ea typeface="Calibri" panose="020F0502020204030204" pitchFamily="34" charset="0"/>
                  <a:cs typeface="Calibri" panose="020F0502020204030204" pitchFamily="34" charset="0"/>
                </a:rPr>
                <a:t>Password Strength Verification</a:t>
              </a:r>
              <a:r>
                <a:rPr lang="en-US" sz="1800" dirty="0">
                  <a:solidFill>
                    <a:srgbClr val="000000"/>
                  </a:solidFill>
                  <a:effectLst/>
                  <a:latin typeface=" Times New Roman"/>
                  <a:ea typeface="Calibri" panose="020F0502020204030204" pitchFamily="34" charset="0"/>
                  <a:cs typeface="Calibri" panose="020F0502020204030204" pitchFamily="34" charset="0"/>
                </a:rPr>
                <a:t>: Ensures users create secure passwords with confirmation field.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a:t>
              </a:r>
              <a:r>
                <a:rPr lang="en-US" sz="1800" b="1" dirty="0">
                  <a:solidFill>
                    <a:srgbClr val="000000"/>
                  </a:solidFill>
                  <a:effectLst/>
                  <a:latin typeface=" Times New Roman"/>
                  <a:ea typeface="Calibri" panose="020F0502020204030204" pitchFamily="34" charset="0"/>
                  <a:cs typeface="Calibri" panose="020F0502020204030204" pitchFamily="34" charset="0"/>
                </a:rPr>
                <a:t> Field Validation: </a:t>
              </a:r>
              <a:r>
                <a:rPr lang="en-US" sz="1800" dirty="0">
                  <a:solidFill>
                    <a:srgbClr val="000000"/>
                  </a:solidFill>
                  <a:effectLst/>
                  <a:latin typeface=" Times New Roman"/>
                  <a:ea typeface="Calibri" panose="020F0502020204030204" pitchFamily="34" charset="0"/>
                  <a:cs typeface="Calibri" panose="020F0502020204030204" pitchFamily="34" charset="0"/>
                </a:rPr>
                <a:t>Validates all input fields to ensure proper formatting and completeness. </a:t>
              </a:r>
              <a:endParaRPr lang="en-US" dirty="0">
                <a:latin typeface=" Times New Roman"/>
                <a:ea typeface="Calibri" panose="020F0502020204030204" pitchFamily="34" charset="0"/>
                <a:cs typeface="Calibri" panose="020F0502020204030204" pitchFamily="34" charset="0"/>
              </a:endParaRPr>
            </a:p>
            <a:p>
              <a:pPr>
                <a:buNone/>
              </a:pPr>
              <a:r>
                <a:rPr lang="en-US" sz="1800" dirty="0">
                  <a:solidFill>
                    <a:srgbClr val="000000"/>
                  </a:solidFill>
                  <a:effectLst/>
                  <a:latin typeface=" Times New Roman"/>
                  <a:ea typeface="Calibri" panose="020F0502020204030204" pitchFamily="34" charset="0"/>
                  <a:cs typeface="Calibri" panose="020F0502020204030204" pitchFamily="34" charset="0"/>
                </a:rPr>
                <a:t>• </a:t>
              </a:r>
              <a:r>
                <a:rPr lang="en-US" sz="1800" b="1" dirty="0">
                  <a:solidFill>
                    <a:srgbClr val="000000"/>
                  </a:solidFill>
                  <a:effectLst/>
                  <a:latin typeface=" Times New Roman"/>
                  <a:ea typeface="Calibri" panose="020F0502020204030204" pitchFamily="34" charset="0"/>
                  <a:cs typeface="Calibri" panose="020F0502020204030204" pitchFamily="34" charset="0"/>
                </a:rPr>
                <a:t>Account Linking</a:t>
              </a:r>
              <a:r>
                <a:rPr lang="en-US" sz="1800" dirty="0">
                  <a:solidFill>
                    <a:srgbClr val="000000"/>
                  </a:solidFill>
                  <a:effectLst/>
                  <a:latin typeface=" Times New Roman"/>
                  <a:ea typeface="Calibri" panose="020F0502020204030204" pitchFamily="34" charset="0"/>
                  <a:cs typeface="Calibri" panose="020F0502020204030204" pitchFamily="34" charset="0"/>
                </a:rPr>
                <a:t>: Provides option to navigate to login for users who already have accounts.</a:t>
              </a:r>
              <a:endParaRPr lang="en-IN" dirty="0">
                <a:latin typeface=" Times New Roman"/>
                <a:ea typeface="Calibri" panose="020F0502020204030204" pitchFamily="34" charset="0"/>
                <a:cs typeface="Calibri" panose="020F0502020204030204" pitchFamily="34" charset="0"/>
              </a:endParaRPr>
            </a:p>
          </p:txBody>
        </p:sp>
        <p:pic>
          <p:nvPicPr>
            <p:cNvPr id="8" name="Picture 7">
              <a:extLst>
                <a:ext uri="{FF2B5EF4-FFF2-40B4-BE49-F238E27FC236}">
                  <a16:creationId xmlns="" xmlns:a16="http://schemas.microsoft.com/office/drawing/2014/main" id="{2DCE840A-4CB2-B383-A552-DA2B9066E2CB}"/>
                </a:ext>
              </a:extLst>
            </p:cNvPr>
            <p:cNvPicPr>
              <a:picLocks noChangeAspect="1"/>
            </p:cNvPicPr>
            <p:nvPr/>
          </p:nvPicPr>
          <p:blipFill>
            <a:blip r:embed="rId2"/>
            <a:stretch>
              <a:fillRect/>
            </a:stretch>
          </p:blipFill>
          <p:spPr>
            <a:xfrm>
              <a:off x="1497419" y="772674"/>
              <a:ext cx="7554302" cy="3807466"/>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 xmlns:a16="http://schemas.microsoft.com/office/drawing/2014/main" id="{F9F2B7D9-5A2C-349C-E18C-169395C61FF6}"/>
              </a:ext>
            </a:extLst>
          </p:cNvPr>
          <p:cNvGrpSpPr/>
          <p:nvPr/>
        </p:nvGrpSpPr>
        <p:grpSpPr>
          <a:xfrm>
            <a:off x="1383916" y="-54338"/>
            <a:ext cx="7863815" cy="6620427"/>
            <a:chOff x="1383916" y="-54338"/>
            <a:chExt cx="7863815" cy="6620427"/>
          </a:xfrm>
        </p:grpSpPr>
        <p:sp>
          <p:nvSpPr>
            <p:cNvPr id="2" name="TextBox 1"/>
            <p:cNvSpPr txBox="1"/>
            <p:nvPr/>
          </p:nvSpPr>
          <p:spPr>
            <a:xfrm>
              <a:off x="3582947" y="-54338"/>
              <a:ext cx="3329501" cy="692497"/>
            </a:xfrm>
            <a:prstGeom prst="rect">
              <a:avLst/>
            </a:prstGeom>
            <a:noFill/>
          </p:spPr>
          <p:txBody>
            <a:bodyPr wrap="none" rtlCol="0">
              <a:spAutoFit/>
            </a:bodyPr>
            <a:lstStyle/>
            <a:p>
              <a:r>
                <a:rPr lang="en-US" sz="3900" b="1" dirty="0">
                  <a:solidFill>
                    <a:schemeClr val="accent1"/>
                  </a:solidFill>
                  <a:latin typeface=" Times New Roman"/>
                </a:rPr>
                <a:t>LOGIN PAGE</a:t>
              </a:r>
              <a:endParaRPr lang="en-IN" sz="3900" b="1" dirty="0">
                <a:solidFill>
                  <a:schemeClr val="accent1"/>
                </a:solidFill>
                <a:latin typeface=" Times New Roman"/>
              </a:endParaRPr>
            </a:p>
          </p:txBody>
        </p:sp>
        <p:sp>
          <p:nvSpPr>
            <p:cNvPr id="5" name="TextBox 4"/>
            <p:cNvSpPr txBox="1"/>
            <p:nvPr/>
          </p:nvSpPr>
          <p:spPr>
            <a:xfrm>
              <a:off x="1383916" y="5088761"/>
              <a:ext cx="7417415" cy="1477328"/>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 Times New Roman"/>
                </a:rPr>
                <a:t>Users can log in with </a:t>
              </a:r>
              <a:r>
                <a:rPr lang="en-US" b="1" dirty="0">
                  <a:latin typeface=" Times New Roman"/>
                </a:rPr>
                <a:t>email </a:t>
              </a:r>
              <a:r>
                <a:rPr lang="en-US" dirty="0">
                  <a:latin typeface=" Times New Roman"/>
                </a:rPr>
                <a:t>and </a:t>
              </a:r>
              <a:r>
                <a:rPr lang="en-US" b="1" dirty="0">
                  <a:latin typeface=" Times New Roman"/>
                </a:rPr>
                <a:t>password</a:t>
              </a:r>
              <a:r>
                <a:rPr lang="en-US" dirty="0">
                  <a:latin typeface=" Times New Roman"/>
                </a:rPr>
                <a:t>.</a:t>
              </a:r>
            </a:p>
            <a:p>
              <a:pPr marL="285750" indent="-285750">
                <a:buFont typeface="Arial" panose="020B0604020202020204" pitchFamily="34" charset="0"/>
                <a:buChar char="•"/>
              </a:pPr>
              <a:r>
                <a:rPr lang="en-US" dirty="0">
                  <a:latin typeface=" Times New Roman"/>
                </a:rPr>
                <a:t>A </a:t>
              </a:r>
              <a:r>
                <a:rPr lang="en-US" b="1" dirty="0">
                  <a:latin typeface=" Times New Roman"/>
                </a:rPr>
                <a:t>Forgot password </a:t>
              </a:r>
              <a:r>
                <a:rPr lang="en-US" dirty="0">
                  <a:latin typeface=" Times New Roman"/>
                </a:rPr>
                <a:t>option is available for account recovery.</a:t>
              </a:r>
            </a:p>
            <a:p>
              <a:pPr marL="285750" indent="-285750">
                <a:buFont typeface="Arial" panose="020B0604020202020204" pitchFamily="34" charset="0"/>
                <a:buChar char="•"/>
              </a:pPr>
              <a:r>
                <a:rPr lang="en-US" dirty="0">
                  <a:latin typeface=" Times New Roman"/>
                </a:rPr>
                <a:t>New users can create an account easily by clicking on the </a:t>
              </a:r>
              <a:r>
                <a:rPr lang="en-US" b="1" dirty="0">
                  <a:latin typeface=" Times New Roman"/>
                </a:rPr>
                <a:t>Register</a:t>
              </a:r>
              <a:r>
                <a:rPr lang="en-US" dirty="0">
                  <a:latin typeface=" Times New Roman"/>
                </a:rPr>
                <a:t> Button.</a:t>
              </a:r>
            </a:p>
            <a:p>
              <a:pPr marL="285750" indent="-285750">
                <a:buFont typeface="Arial" panose="020B0604020202020204" pitchFamily="34" charset="0"/>
                <a:buChar char="•"/>
              </a:pPr>
              <a:r>
                <a:rPr lang="en-US" dirty="0">
                  <a:latin typeface=" Times New Roman"/>
                </a:rPr>
                <a:t>The page ensures a smooth and secure login experience.</a:t>
              </a:r>
            </a:p>
            <a:p>
              <a:pPr marL="285750" indent="-285750">
                <a:buFont typeface="Arial" panose="020B0604020202020204" pitchFamily="34" charset="0"/>
                <a:buChar char="•"/>
              </a:pPr>
              <a:endParaRPr lang="en-IN" dirty="0"/>
            </a:p>
          </p:txBody>
        </p:sp>
        <p:pic>
          <p:nvPicPr>
            <p:cNvPr id="8" name="Picture 7">
              <a:extLst>
                <a:ext uri="{FF2B5EF4-FFF2-40B4-BE49-F238E27FC236}">
                  <a16:creationId xmlns="" xmlns:a16="http://schemas.microsoft.com/office/drawing/2014/main" id="{2F60BCC8-4888-19D4-7D66-FD18DBEB1220}"/>
                </a:ext>
              </a:extLst>
            </p:cNvPr>
            <p:cNvPicPr>
              <a:picLocks noChangeAspect="1"/>
            </p:cNvPicPr>
            <p:nvPr/>
          </p:nvPicPr>
          <p:blipFill>
            <a:blip r:embed="rId2"/>
            <a:stretch>
              <a:fillRect/>
            </a:stretch>
          </p:blipFill>
          <p:spPr>
            <a:xfrm>
              <a:off x="1383916" y="789871"/>
              <a:ext cx="7863815" cy="3958238"/>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7E3BBF1-7292-9330-B91A-D13F374713E1}"/>
            </a:ext>
          </a:extLst>
        </p:cNvPr>
        <p:cNvGrpSpPr/>
        <p:nvPr/>
      </p:nvGrpSpPr>
      <p:grpSpPr>
        <a:xfrm>
          <a:off x="0" y="0"/>
          <a:ext cx="0" cy="0"/>
          <a:chOff x="0" y="0"/>
          <a:chExt cx="0" cy="0"/>
        </a:xfrm>
      </p:grpSpPr>
      <p:grpSp>
        <p:nvGrpSpPr>
          <p:cNvPr id="3" name="Group 2">
            <a:extLst>
              <a:ext uri="{FF2B5EF4-FFF2-40B4-BE49-F238E27FC236}">
                <a16:creationId xmlns="" xmlns:a16="http://schemas.microsoft.com/office/drawing/2014/main" id="{1BE4E57A-2A04-A4EC-9DA5-4F88C436536F}"/>
              </a:ext>
            </a:extLst>
          </p:cNvPr>
          <p:cNvGrpSpPr/>
          <p:nvPr/>
        </p:nvGrpSpPr>
        <p:grpSpPr>
          <a:xfrm>
            <a:off x="699590" y="-72952"/>
            <a:ext cx="9232464" cy="6412376"/>
            <a:chOff x="699590" y="-72952"/>
            <a:chExt cx="9232464" cy="6412376"/>
          </a:xfrm>
        </p:grpSpPr>
        <p:sp>
          <p:nvSpPr>
            <p:cNvPr id="2" name="TextBox 1">
              <a:extLst>
                <a:ext uri="{FF2B5EF4-FFF2-40B4-BE49-F238E27FC236}">
                  <a16:creationId xmlns="" xmlns:a16="http://schemas.microsoft.com/office/drawing/2014/main" id="{43849943-4A4D-11DE-1C21-F004692B2DF2}"/>
                </a:ext>
              </a:extLst>
            </p:cNvPr>
            <p:cNvSpPr txBox="1"/>
            <p:nvPr/>
          </p:nvSpPr>
          <p:spPr>
            <a:xfrm>
              <a:off x="2835015" y="-72952"/>
              <a:ext cx="4961615" cy="692497"/>
            </a:xfrm>
            <a:prstGeom prst="rect">
              <a:avLst/>
            </a:prstGeom>
            <a:noFill/>
          </p:spPr>
          <p:txBody>
            <a:bodyPr wrap="none" rtlCol="0">
              <a:spAutoFit/>
            </a:bodyPr>
            <a:lstStyle/>
            <a:p>
              <a:r>
                <a:rPr lang="en-IN" sz="3900" b="1" dirty="0">
                  <a:solidFill>
                    <a:schemeClr val="accent1"/>
                  </a:solidFill>
                  <a:effectLst/>
                  <a:latin typeface="Times New Roman" panose="02020603050405020304" pitchFamily="18" charset="0"/>
                  <a:cs typeface="Times New Roman" panose="02020603050405020304" pitchFamily="18" charset="0"/>
                </a:rPr>
                <a:t>Forgot Password Page</a:t>
              </a:r>
              <a:endParaRPr lang="en-IN" sz="39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87E9996F-C821-28D1-C7EC-A53B51E79D1A}"/>
                </a:ext>
              </a:extLst>
            </p:cNvPr>
            <p:cNvSpPr txBox="1"/>
            <p:nvPr/>
          </p:nvSpPr>
          <p:spPr>
            <a:xfrm>
              <a:off x="699590" y="5139095"/>
              <a:ext cx="9232464" cy="1200329"/>
            </a:xfrm>
            <a:prstGeom prst="rect">
              <a:avLst/>
            </a:prstGeom>
            <a:noFill/>
          </p:spPr>
          <p:txBody>
            <a:bodyPr wrap="none" rtlCol="0">
              <a:spAutoFit/>
            </a:bodyPr>
            <a:lstStyle/>
            <a:p>
              <a:pPr>
                <a:buNone/>
              </a:pPr>
              <a:r>
                <a:rPr lang="en-US" sz="1800" b="1" dirty="0">
                  <a:solidFill>
                    <a:srgbClr val="000000"/>
                  </a:solidFill>
                  <a:effectLst/>
                  <a:latin typeface="Times New Roman" panose="02020603050405020304" pitchFamily="18" charset="0"/>
                  <a:cs typeface="Times New Roman" panose="02020603050405020304" pitchFamily="18" charset="0"/>
                </a:rPr>
                <a:t>• Email Submission</a:t>
              </a:r>
              <a:r>
                <a:rPr lang="en-US" sz="1800" dirty="0">
                  <a:solidFill>
                    <a:srgbClr val="000000"/>
                  </a:solidFill>
                  <a:effectLst/>
                  <a:latin typeface="Times New Roman" panose="02020603050405020304" pitchFamily="18" charset="0"/>
                  <a:cs typeface="Times New Roman" panose="02020603050405020304" pitchFamily="18" charset="0"/>
                </a:rPr>
                <a:t>: Collects user's registered email address for verification.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Recovery Link Generation</a:t>
              </a:r>
              <a:r>
                <a:rPr lang="en-US" sz="1800" dirty="0">
                  <a:solidFill>
                    <a:srgbClr val="000000"/>
                  </a:solidFill>
                  <a:effectLst/>
                  <a:latin typeface="Times New Roman" panose="02020603050405020304" pitchFamily="18" charset="0"/>
                  <a:cs typeface="Times New Roman" panose="02020603050405020304" pitchFamily="18" charset="0"/>
                </a:rPr>
                <a:t>: Triggers system to send password reset instructions to user's email.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User Guidance: </a:t>
              </a:r>
              <a:r>
                <a:rPr lang="en-US" sz="1800" dirty="0">
                  <a:solidFill>
                    <a:srgbClr val="000000"/>
                  </a:solidFill>
                  <a:effectLst/>
                  <a:latin typeface="Times New Roman" panose="02020603050405020304" pitchFamily="18" charset="0"/>
                  <a:cs typeface="Times New Roman" panose="02020603050405020304" pitchFamily="18" charset="0"/>
                </a:rPr>
                <a:t>Provides clear instructions on the password recovery process.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Navigation Options</a:t>
              </a:r>
              <a:r>
                <a:rPr lang="en-US" sz="1800" dirty="0">
                  <a:solidFill>
                    <a:srgbClr val="000000"/>
                  </a:solidFill>
                  <a:effectLst/>
                  <a:latin typeface="Times New Roman" panose="02020603050405020304" pitchFamily="18" charset="0"/>
                  <a:cs typeface="Times New Roman" panose="02020603050405020304" pitchFamily="18" charset="0"/>
                </a:rPr>
                <a:t>: Includes link to return to the login page if recovery is not needed.</a:t>
              </a:r>
              <a:endParaRPr lang="en-IN" dirty="0">
                <a:latin typeface="Times New Roman" panose="02020603050405020304" pitchFamily="18" charset="0"/>
                <a:cs typeface="Times New Roman" panose="02020603050405020304" pitchFamily="18" charset="0"/>
              </a:endParaRPr>
            </a:p>
          </p:txBody>
        </p:sp>
      </p:grpSp>
      <p:pic>
        <p:nvPicPr>
          <p:cNvPr id="6" name="Picture 5">
            <a:extLst>
              <a:ext uri="{FF2B5EF4-FFF2-40B4-BE49-F238E27FC236}">
                <a16:creationId xmlns="" xmlns:a16="http://schemas.microsoft.com/office/drawing/2014/main" id="{53A4B25D-F4B2-2D68-4597-25D54C8902BB}"/>
              </a:ext>
            </a:extLst>
          </p:cNvPr>
          <p:cNvPicPr>
            <a:picLocks noChangeAspect="1"/>
          </p:cNvPicPr>
          <p:nvPr/>
        </p:nvPicPr>
        <p:blipFill>
          <a:blip r:embed="rId2"/>
          <a:stretch>
            <a:fillRect/>
          </a:stretch>
        </p:blipFill>
        <p:spPr>
          <a:xfrm>
            <a:off x="1383916" y="738985"/>
            <a:ext cx="7932332" cy="4009183"/>
          </a:xfrm>
          <a:prstGeom prst="rect">
            <a:avLst/>
          </a:prstGeom>
        </p:spPr>
      </p:pic>
    </p:spTree>
    <p:extLst>
      <p:ext uri="{BB962C8B-B14F-4D97-AF65-F5344CB8AC3E}">
        <p14:creationId xmlns:p14="http://schemas.microsoft.com/office/powerpoint/2010/main" val="31464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8DA38F7-AD1D-08A0-D5AA-53F3410E70B1}"/>
            </a:ext>
          </a:extLst>
        </p:cNvPr>
        <p:cNvGrpSpPr/>
        <p:nvPr/>
      </p:nvGrpSpPr>
      <p:grpSpPr>
        <a:xfrm>
          <a:off x="0" y="0"/>
          <a:ext cx="0" cy="0"/>
          <a:chOff x="0" y="0"/>
          <a:chExt cx="0" cy="0"/>
        </a:xfrm>
      </p:grpSpPr>
      <p:grpSp>
        <p:nvGrpSpPr>
          <p:cNvPr id="3" name="Group 2">
            <a:extLst>
              <a:ext uri="{FF2B5EF4-FFF2-40B4-BE49-F238E27FC236}">
                <a16:creationId xmlns="" xmlns:a16="http://schemas.microsoft.com/office/drawing/2014/main" id="{802E0768-4D9F-E767-95CE-BE17768ED90D}"/>
              </a:ext>
            </a:extLst>
          </p:cNvPr>
          <p:cNvGrpSpPr/>
          <p:nvPr/>
        </p:nvGrpSpPr>
        <p:grpSpPr>
          <a:xfrm>
            <a:off x="749766" y="-54338"/>
            <a:ext cx="8578439" cy="6335039"/>
            <a:chOff x="749766" y="-54338"/>
            <a:chExt cx="8578439" cy="6335039"/>
          </a:xfrm>
        </p:grpSpPr>
        <p:sp>
          <p:nvSpPr>
            <p:cNvPr id="2" name="TextBox 1">
              <a:extLst>
                <a:ext uri="{FF2B5EF4-FFF2-40B4-BE49-F238E27FC236}">
                  <a16:creationId xmlns="" xmlns:a16="http://schemas.microsoft.com/office/drawing/2014/main" id="{89CA9B4F-F190-328A-9998-17486A5DAFF5}"/>
                </a:ext>
              </a:extLst>
            </p:cNvPr>
            <p:cNvSpPr txBox="1"/>
            <p:nvPr/>
          </p:nvSpPr>
          <p:spPr>
            <a:xfrm>
              <a:off x="2975278" y="-54338"/>
              <a:ext cx="4681090" cy="692497"/>
            </a:xfrm>
            <a:prstGeom prst="rect">
              <a:avLst/>
            </a:prstGeom>
            <a:noFill/>
          </p:spPr>
          <p:txBody>
            <a:bodyPr wrap="none" rtlCol="0">
              <a:spAutoFit/>
            </a:bodyPr>
            <a:lstStyle/>
            <a:p>
              <a:r>
                <a:rPr lang="en-IN" sz="3900" b="1" dirty="0">
                  <a:solidFill>
                    <a:schemeClr val="accent1"/>
                  </a:solidFill>
                  <a:effectLst/>
                  <a:latin typeface="Times New Roman" panose="02020603050405020304" pitchFamily="18" charset="0"/>
                  <a:cs typeface="Times New Roman" panose="02020603050405020304" pitchFamily="18" charset="0"/>
                </a:rPr>
                <a:t>Reset Password Page</a:t>
              </a:r>
              <a:endParaRPr lang="en-IN" sz="39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ADE57925-1360-6A7E-4087-0E7B85E8E294}"/>
                </a:ext>
              </a:extLst>
            </p:cNvPr>
            <p:cNvSpPr txBox="1"/>
            <p:nvPr/>
          </p:nvSpPr>
          <p:spPr>
            <a:xfrm>
              <a:off x="749766" y="5080372"/>
              <a:ext cx="8578439" cy="1200329"/>
            </a:xfrm>
            <a:prstGeom prst="rect">
              <a:avLst/>
            </a:prstGeom>
            <a:noFill/>
          </p:spPr>
          <p:txBody>
            <a:bodyPr wrap="none" rtlCol="0">
              <a:spAutoFit/>
            </a:bodyPr>
            <a:lstStyle/>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New Password Creation</a:t>
              </a:r>
              <a:r>
                <a:rPr lang="en-US" sz="1800" dirty="0">
                  <a:solidFill>
                    <a:srgbClr val="000000"/>
                  </a:solidFill>
                  <a:effectLst/>
                  <a:latin typeface="Times New Roman" panose="02020603050405020304" pitchFamily="18" charset="0"/>
                  <a:cs typeface="Times New Roman" panose="02020603050405020304" pitchFamily="18" charset="0"/>
                </a:rPr>
                <a:t>: Provides fields for entering and confirming new password.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Security Validation</a:t>
              </a:r>
              <a:r>
                <a:rPr lang="en-US" sz="1800" dirty="0">
                  <a:solidFill>
                    <a:srgbClr val="000000"/>
                  </a:solidFill>
                  <a:effectLst/>
                  <a:latin typeface="Times New Roman" panose="02020603050405020304" pitchFamily="18" charset="0"/>
                  <a:cs typeface="Times New Roman" panose="02020603050405020304" pitchFamily="18" charset="0"/>
                </a:rPr>
                <a:t>: Ensures token authenticity before allowing password changes. </a:t>
              </a:r>
              <a:endParaRPr lang="en-US" dirty="0">
                <a:latin typeface="Times New Roman" panose="02020603050405020304" pitchFamily="18" charset="0"/>
                <a:cs typeface="Times New Roman" panose="02020603050405020304" pitchFamily="18" charset="0"/>
              </a:endParaRPr>
            </a:p>
            <a:p>
              <a:pPr>
                <a:buNone/>
              </a:pPr>
              <a:r>
                <a:rPr lang="en-US" sz="1800" b="1" dirty="0">
                  <a:solidFill>
                    <a:srgbClr val="000000"/>
                  </a:solidFill>
                  <a:effectLst/>
                  <a:latin typeface="Times New Roman" panose="02020603050405020304" pitchFamily="18" charset="0"/>
                  <a:cs typeface="Times New Roman" panose="02020603050405020304" pitchFamily="18" charset="0"/>
                </a:rPr>
                <a:t>• Password Requirements</a:t>
              </a:r>
              <a:r>
                <a:rPr lang="en-US" sz="1800" dirty="0">
                  <a:solidFill>
                    <a:srgbClr val="000000"/>
                  </a:solidFill>
                  <a:effectLst/>
                  <a:latin typeface="Times New Roman" panose="02020603050405020304" pitchFamily="18" charset="0"/>
                  <a:cs typeface="Times New Roman" panose="02020603050405020304" pitchFamily="18" charset="0"/>
                </a:rPr>
                <a:t>: Enforces password strength and matching confirmation.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Completion Handling</a:t>
              </a:r>
              <a:r>
                <a:rPr lang="en-US" sz="1800" dirty="0">
                  <a:solidFill>
                    <a:srgbClr val="000000"/>
                  </a:solidFill>
                  <a:effectLst/>
                  <a:latin typeface="Times New Roman" panose="02020603050405020304" pitchFamily="18" charset="0"/>
                  <a:cs typeface="Times New Roman" panose="02020603050405020304" pitchFamily="18" charset="0"/>
                </a:rPr>
                <a:t>: Processes the password change and redirects users appropriately</a:t>
              </a:r>
              <a:endParaRPr lang="en-IN" dirty="0">
                <a:latin typeface="Times New Roman" panose="02020603050405020304" pitchFamily="18" charset="0"/>
                <a:cs typeface="Times New Roman" panose="02020603050405020304" pitchFamily="18" charset="0"/>
              </a:endParaRPr>
            </a:p>
          </p:txBody>
        </p:sp>
      </p:grpSp>
      <p:pic>
        <p:nvPicPr>
          <p:cNvPr id="6" name="Picture 5">
            <a:extLst>
              <a:ext uri="{FF2B5EF4-FFF2-40B4-BE49-F238E27FC236}">
                <a16:creationId xmlns="" xmlns:a16="http://schemas.microsoft.com/office/drawing/2014/main" id="{5B2D786F-91B4-B1EA-F7B9-856F67B00BA0}"/>
              </a:ext>
            </a:extLst>
          </p:cNvPr>
          <p:cNvPicPr>
            <a:picLocks noChangeAspect="1"/>
          </p:cNvPicPr>
          <p:nvPr/>
        </p:nvPicPr>
        <p:blipFill>
          <a:blip r:embed="rId2"/>
          <a:stretch>
            <a:fillRect/>
          </a:stretch>
        </p:blipFill>
        <p:spPr>
          <a:xfrm>
            <a:off x="1514960" y="912848"/>
            <a:ext cx="7412849" cy="3743041"/>
          </a:xfrm>
          <a:prstGeom prst="rect">
            <a:avLst/>
          </a:prstGeom>
        </p:spPr>
      </p:pic>
    </p:spTree>
    <p:extLst>
      <p:ext uri="{BB962C8B-B14F-4D97-AF65-F5344CB8AC3E}">
        <p14:creationId xmlns:p14="http://schemas.microsoft.com/office/powerpoint/2010/main" val="271145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A7CEEAA-A9DB-D951-B9FA-B1DE2B64DCB8}"/>
            </a:ext>
          </a:extLst>
        </p:cNvPr>
        <p:cNvGrpSpPr/>
        <p:nvPr/>
      </p:nvGrpSpPr>
      <p:grpSpPr>
        <a:xfrm>
          <a:off x="0" y="0"/>
          <a:ext cx="0" cy="0"/>
          <a:chOff x="0" y="0"/>
          <a:chExt cx="0" cy="0"/>
        </a:xfrm>
      </p:grpSpPr>
      <p:grpSp>
        <p:nvGrpSpPr>
          <p:cNvPr id="3" name="Group 2">
            <a:extLst>
              <a:ext uri="{FF2B5EF4-FFF2-40B4-BE49-F238E27FC236}">
                <a16:creationId xmlns="" xmlns:a16="http://schemas.microsoft.com/office/drawing/2014/main" id="{A217D812-B980-9EBE-7781-B255A3CF936B}"/>
              </a:ext>
            </a:extLst>
          </p:cNvPr>
          <p:cNvGrpSpPr/>
          <p:nvPr/>
        </p:nvGrpSpPr>
        <p:grpSpPr>
          <a:xfrm>
            <a:off x="419182" y="-72952"/>
            <a:ext cx="9551204" cy="5615422"/>
            <a:chOff x="419182" y="-72952"/>
            <a:chExt cx="9551204" cy="5615422"/>
          </a:xfrm>
        </p:grpSpPr>
        <p:sp>
          <p:nvSpPr>
            <p:cNvPr id="2" name="TextBox 1">
              <a:extLst>
                <a:ext uri="{FF2B5EF4-FFF2-40B4-BE49-F238E27FC236}">
                  <a16:creationId xmlns="" xmlns:a16="http://schemas.microsoft.com/office/drawing/2014/main" id="{835A4536-E8A4-4B3A-05A4-7274E2A8265D}"/>
                </a:ext>
              </a:extLst>
            </p:cNvPr>
            <p:cNvSpPr txBox="1"/>
            <p:nvPr/>
          </p:nvSpPr>
          <p:spPr>
            <a:xfrm>
              <a:off x="3706378" y="-72952"/>
              <a:ext cx="2772490" cy="692497"/>
            </a:xfrm>
            <a:prstGeom prst="rect">
              <a:avLst/>
            </a:prstGeom>
            <a:noFill/>
          </p:spPr>
          <p:txBody>
            <a:bodyPr wrap="none" rtlCol="0">
              <a:spAutoFit/>
            </a:bodyPr>
            <a:lstStyle/>
            <a:p>
              <a:r>
                <a:rPr lang="en-IN" sz="3900" b="1" dirty="0">
                  <a:solidFill>
                    <a:schemeClr val="accent1"/>
                  </a:solidFill>
                  <a:effectLst/>
                  <a:latin typeface="Times New Roman" panose="02020603050405020304" pitchFamily="18" charset="0"/>
                  <a:cs typeface="Times New Roman" panose="02020603050405020304" pitchFamily="18" charset="0"/>
                </a:rPr>
                <a:t>Profile Page</a:t>
              </a:r>
              <a:endParaRPr lang="en-IN" sz="3900" b="1"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C023B02E-3F8C-CBB3-0502-B6F1E077B28F}"/>
                </a:ext>
              </a:extLst>
            </p:cNvPr>
            <p:cNvSpPr txBox="1"/>
            <p:nvPr/>
          </p:nvSpPr>
          <p:spPr>
            <a:xfrm>
              <a:off x="419182" y="4342141"/>
              <a:ext cx="9551204" cy="1200329"/>
            </a:xfrm>
            <a:prstGeom prst="rect">
              <a:avLst/>
            </a:prstGeom>
            <a:noFill/>
          </p:spPr>
          <p:txBody>
            <a:bodyPr wrap="none" rtlCol="0">
              <a:spAutoFit/>
            </a:bodyPr>
            <a:lstStyle/>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User Information Display: </a:t>
              </a:r>
              <a:r>
                <a:rPr lang="en-US" sz="1800" dirty="0">
                  <a:solidFill>
                    <a:srgbClr val="000000"/>
                  </a:solidFill>
                  <a:effectLst/>
                  <a:latin typeface="Times New Roman" panose="02020603050405020304" pitchFamily="18" charset="0"/>
                  <a:cs typeface="Times New Roman" panose="02020603050405020304" pitchFamily="18" charset="0"/>
                </a:rPr>
                <a:t>Shows name, email, contact, and address in a structured format. </a:t>
              </a:r>
              <a:endParaRPr lang="en-US" dirty="0">
                <a:latin typeface="Times New Roman" panose="02020603050405020304" pitchFamily="18" charset="0"/>
                <a:cs typeface="Times New Roman" panose="02020603050405020304" pitchFamily="18" charset="0"/>
              </a:endParaRPr>
            </a:p>
            <a:p>
              <a:pPr>
                <a:buNone/>
              </a:pPr>
              <a:r>
                <a:rPr lang="en-US" sz="1800" b="1" dirty="0">
                  <a:solidFill>
                    <a:srgbClr val="000000"/>
                  </a:solidFill>
                  <a:effectLst/>
                  <a:latin typeface="Times New Roman" panose="02020603050405020304" pitchFamily="18" charset="0"/>
                  <a:cs typeface="Times New Roman" panose="02020603050405020304" pitchFamily="18" charset="0"/>
                </a:rPr>
                <a:t>• Edit Mode: </a:t>
              </a:r>
              <a:r>
                <a:rPr lang="en-US" sz="1800" dirty="0">
                  <a:solidFill>
                    <a:srgbClr val="000000"/>
                  </a:solidFill>
                  <a:effectLst/>
                  <a:latin typeface="Times New Roman" panose="02020603050405020304" pitchFamily="18" charset="0"/>
                  <a:cs typeface="Times New Roman" panose="02020603050405020304" pitchFamily="18" charset="0"/>
                </a:rPr>
                <a:t>Users can update their details by clicking the "Edit" button.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Save Changes: </a:t>
              </a:r>
              <a:r>
                <a:rPr lang="en-US" sz="1800" dirty="0">
                  <a:solidFill>
                    <a:srgbClr val="000000"/>
                  </a:solidFill>
                  <a:effectLst/>
                  <a:latin typeface="Times New Roman" panose="02020603050405020304" pitchFamily="18" charset="0"/>
                  <a:cs typeface="Times New Roman" panose="02020603050405020304" pitchFamily="18" charset="0"/>
                </a:rPr>
                <a:t>After modifications, users can save their updates using the "Save Changes" button. </a:t>
              </a:r>
              <a:endParaRPr lang="en-US" dirty="0">
                <a:latin typeface="Times New Roman" panose="02020603050405020304" pitchFamily="18" charset="0"/>
                <a:cs typeface="Times New Roman" panose="02020603050405020304" pitchFamily="18" charset="0"/>
              </a:endParaRPr>
            </a:p>
            <a:p>
              <a:pPr>
                <a:buNone/>
              </a:pP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b="1" dirty="0">
                  <a:solidFill>
                    <a:srgbClr val="000000"/>
                  </a:solidFill>
                  <a:effectLst/>
                  <a:latin typeface="Times New Roman" panose="02020603050405020304" pitchFamily="18" charset="0"/>
                  <a:cs typeface="Times New Roman" panose="02020603050405020304" pitchFamily="18" charset="0"/>
                </a:rPr>
                <a:t>User Avatar</a:t>
              </a:r>
              <a:r>
                <a:rPr lang="en-US" sz="1800" dirty="0">
                  <a:solidFill>
                    <a:srgbClr val="000000"/>
                  </a:solidFill>
                  <a:effectLst/>
                  <a:latin typeface="Times New Roman" panose="02020603050405020304" pitchFamily="18" charset="0"/>
                  <a:cs typeface="Times New Roman" panose="02020603050405020304" pitchFamily="18" charset="0"/>
                </a:rPr>
                <a:t>: Displays a profile picture for easy identification.</a:t>
              </a:r>
              <a:endParaRPr lang="en-IN" dirty="0">
                <a:latin typeface="Times New Roman" panose="02020603050405020304" pitchFamily="18" charset="0"/>
                <a:cs typeface="Times New Roman" panose="02020603050405020304" pitchFamily="18" charset="0"/>
              </a:endParaRPr>
            </a:p>
          </p:txBody>
        </p:sp>
      </p:grpSp>
      <p:pic>
        <p:nvPicPr>
          <p:cNvPr id="6" name="Picture 5">
            <a:extLst>
              <a:ext uri="{FF2B5EF4-FFF2-40B4-BE49-F238E27FC236}">
                <a16:creationId xmlns="" xmlns:a16="http://schemas.microsoft.com/office/drawing/2014/main" id="{89C045B9-CC41-E8D9-E8C7-547F70D091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010" y="1411434"/>
            <a:ext cx="4219662" cy="1916430"/>
          </a:xfrm>
          <a:prstGeom prst="rect">
            <a:avLst/>
          </a:prstGeom>
        </p:spPr>
      </p:pic>
      <p:pic>
        <p:nvPicPr>
          <p:cNvPr id="9" name="Picture 8">
            <a:extLst>
              <a:ext uri="{FF2B5EF4-FFF2-40B4-BE49-F238E27FC236}">
                <a16:creationId xmlns="" xmlns:a16="http://schemas.microsoft.com/office/drawing/2014/main" id="{004500C8-39C6-4588-2CB0-8A80A3E97D0D}"/>
              </a:ext>
            </a:extLst>
          </p:cNvPr>
          <p:cNvPicPr>
            <a:picLocks noChangeAspect="1"/>
          </p:cNvPicPr>
          <p:nvPr/>
        </p:nvPicPr>
        <p:blipFill>
          <a:blip r:embed="rId3"/>
          <a:stretch>
            <a:fillRect/>
          </a:stretch>
        </p:blipFill>
        <p:spPr>
          <a:xfrm>
            <a:off x="5368954" y="1422227"/>
            <a:ext cx="4206476" cy="1916430"/>
          </a:xfrm>
          <a:prstGeom prst="rect">
            <a:avLst/>
          </a:prstGeom>
        </p:spPr>
      </p:pic>
    </p:spTree>
    <p:extLst>
      <p:ext uri="{BB962C8B-B14F-4D97-AF65-F5344CB8AC3E}">
        <p14:creationId xmlns:p14="http://schemas.microsoft.com/office/powerpoint/2010/main" val="2265907811"/>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430</TotalTime>
  <Words>1300</Words>
  <Application>Microsoft Office PowerPoint</Application>
  <PresentationFormat>Widescreen</PresentationFormat>
  <Paragraphs>118</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 Times New Roman</vt:lpstr>
      <vt:lpstr>Arial</vt:lpstr>
      <vt:lpstr>Bodoni MT Poster Compressed</vt:lpstr>
      <vt:lpstr>Calibri</vt:lpstr>
      <vt:lpstr>Montserrat</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Vaibhavi Kharawane</dc:creator>
  <cp:lastModifiedBy>Microsoft account</cp:lastModifiedBy>
  <cp:revision>22</cp:revision>
  <dcterms:created xsi:type="dcterms:W3CDTF">2025-04-01T11:47:00Z</dcterms:created>
  <dcterms:modified xsi:type="dcterms:W3CDTF">2025-04-10T07:51:07Z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532C813A161440F0B200F22A54281A31_13</vt:lpwstr>
  </property>
  <property fmtid="{D5CDD505-2E9C-101B-9397-08002B2CF9AE}" pid="3" name="KSOProductBuildVer">
    <vt:lpwstr>1033-12.2.0.20326</vt:lpwstr>
  </property>
</Properties>
</file>