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ato Bold" charset="1" panose="020F0502020204030203"/>
      <p:regular r:id="rId17"/>
    </p:embeddedFont>
    <p:embeddedFont>
      <p:font typeface="League Spartan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Archivo Black" charset="1" panose="020B0A03020202020B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01" y="1868298"/>
            <a:ext cx="10791599" cy="191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3626">
                <a:solidFill>
                  <a:srgbClr val="000000"/>
                </a:solidFill>
                <a:latin typeface="Lato Bold"/>
              </a:rPr>
              <a:t>PREDICTING USER PURCHASE HISTORY</a:t>
            </a:r>
          </a:p>
          <a:p>
            <a:pPr algn="l">
              <a:lnSpc>
                <a:spcPts val="5076"/>
              </a:lnSpc>
            </a:pPr>
            <a:r>
              <a:rPr lang="en-US" sz="3626">
                <a:solidFill>
                  <a:srgbClr val="000000"/>
                </a:solidFill>
                <a:latin typeface="Lato Bold"/>
              </a:rPr>
              <a:t>                                    USING</a:t>
            </a:r>
          </a:p>
          <a:p>
            <a:pPr algn="l">
              <a:lnSpc>
                <a:spcPts val="507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648301" y="3782865"/>
            <a:ext cx="10991397" cy="162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DEEP LEARNING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284003" y="315204"/>
            <a:ext cx="2639339" cy="2129546"/>
          </a:xfrm>
          <a:custGeom>
            <a:avLst/>
            <a:gdLst/>
            <a:ahLst/>
            <a:cxnLst/>
            <a:rect r="r" b="b" t="t" l="l"/>
            <a:pathLst>
              <a:path h="2129546" w="2639339">
                <a:moveTo>
                  <a:pt x="0" y="0"/>
                </a:moveTo>
                <a:lnTo>
                  <a:pt x="2639339" y="0"/>
                </a:lnTo>
                <a:lnTo>
                  <a:pt x="2639339" y="2129546"/>
                </a:lnTo>
                <a:lnTo>
                  <a:pt x="0" y="212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99925" y="6861237"/>
            <a:ext cx="968807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-Pratham Yeshwante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20" y="1494821"/>
            <a:ext cx="6544963" cy="73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INSIGHTS AND FUTURE 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7649" y="8507397"/>
            <a:ext cx="2087283" cy="521821"/>
          </a:xfrm>
          <a:custGeom>
            <a:avLst/>
            <a:gdLst/>
            <a:ahLst/>
            <a:cxnLst/>
            <a:rect r="r" b="b" t="t" l="l"/>
            <a:pathLst>
              <a:path h="521821" w="2087283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73683" y="0"/>
            <a:ext cx="10714317" cy="10287000"/>
            <a:chOff x="0" y="0"/>
            <a:chExt cx="2821878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2187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21878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719063" y="1494853"/>
            <a:ext cx="2237114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League Spartan"/>
              </a:rPr>
              <a:t>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9792" y="2382220"/>
            <a:ext cx="41939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17602" y="3202640"/>
            <a:ext cx="28091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93C8F"/>
                </a:solidFill>
                <a:latin typeface="League Spartan"/>
              </a:rPr>
              <a:t>Insights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57" y="4021155"/>
            <a:ext cx="7141438" cy="294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10"/>
              </a:lnSpc>
            </a:pPr>
          </a:p>
          <a:p>
            <a:pPr algn="just">
              <a:lnSpc>
                <a:spcPts val="2910"/>
              </a:lnSpc>
            </a:pPr>
          </a:p>
          <a:p>
            <a:pPr algn="just" marL="448878" indent="-224439" lvl="1">
              <a:lnSpc>
                <a:spcPts val="2910"/>
              </a:lnSpc>
              <a:buFont typeface="Arial"/>
              <a:buChar char="•"/>
            </a:pPr>
            <a:r>
              <a:rPr lang="en-US" sz="2079">
                <a:solidFill>
                  <a:srgbClr val="593C8F"/>
                </a:solidFill>
                <a:latin typeface="Archivo Black"/>
              </a:rPr>
              <a:t>M</a:t>
            </a:r>
            <a:r>
              <a:rPr lang="en-US" sz="2079">
                <a:solidFill>
                  <a:srgbClr val="593C8F"/>
                </a:solidFill>
                <a:latin typeface="Archivo Black"/>
              </a:rPr>
              <a:t>odel shows promising accuracy in predicting next purchase</a:t>
            </a:r>
          </a:p>
          <a:p>
            <a:pPr algn="just">
              <a:lnSpc>
                <a:spcPts val="2910"/>
              </a:lnSpc>
              <a:spcBef>
                <a:spcPct val="0"/>
              </a:spcBef>
            </a:pPr>
          </a:p>
          <a:p>
            <a:pPr algn="just" marL="448878" indent="-224439" lvl="1">
              <a:lnSpc>
                <a:spcPts val="2910"/>
              </a:lnSpc>
              <a:spcBef>
                <a:spcPct val="0"/>
              </a:spcBef>
              <a:buFont typeface="Arial"/>
              <a:buChar char="•"/>
            </a:pPr>
            <a:r>
              <a:rPr lang="en-US" sz="2079">
                <a:solidFill>
                  <a:srgbClr val="593C8F"/>
                </a:solidFill>
                <a:latin typeface="Archivo Black"/>
              </a:rPr>
              <a:t>Helps improve user engagement with personalized recommendations</a:t>
            </a:r>
          </a:p>
          <a:p>
            <a:pPr algn="just">
              <a:lnSpc>
                <a:spcPts val="291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192896" y="2945783"/>
            <a:ext cx="338973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</a:rPr>
              <a:t>Future Work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2896" y="4382832"/>
            <a:ext cx="9260700" cy="235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8"/>
              </a:lnSpc>
            </a:pPr>
          </a:p>
          <a:p>
            <a:pPr algn="just" marL="484050" indent="-242025" lvl="1">
              <a:lnSpc>
                <a:spcPts val="3138"/>
              </a:lnSpc>
              <a:buFont typeface="Arial"/>
              <a:buChar char="•"/>
            </a:pPr>
            <a:r>
              <a:rPr lang="en-US" sz="2242">
                <a:solidFill>
                  <a:srgbClr val="FFFFFF"/>
                </a:solidFill>
                <a:latin typeface="Archivo Black"/>
              </a:rPr>
              <a:t>Use real user data for training</a:t>
            </a:r>
          </a:p>
          <a:p>
            <a:pPr algn="just">
              <a:lnSpc>
                <a:spcPts val="3138"/>
              </a:lnSpc>
            </a:pPr>
          </a:p>
          <a:p>
            <a:pPr algn="just" marL="484050" indent="-242025" lvl="1">
              <a:lnSpc>
                <a:spcPts val="3138"/>
              </a:lnSpc>
              <a:buFont typeface="Arial"/>
              <a:buChar char="•"/>
            </a:pPr>
            <a:r>
              <a:rPr lang="en-US" sz="2242">
                <a:solidFill>
                  <a:srgbClr val="FFFFFF"/>
                </a:solidFill>
                <a:latin typeface="Archivo Black"/>
              </a:rPr>
              <a:t>Incorporate more features like user demographics, time of purchase , etc</a:t>
            </a:r>
          </a:p>
          <a:p>
            <a:pPr algn="just">
              <a:lnSpc>
                <a:spcPts val="313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93041"/>
            <a:ext cx="2431941" cy="2418676"/>
          </a:xfrm>
          <a:custGeom>
            <a:avLst/>
            <a:gdLst/>
            <a:ahLst/>
            <a:cxnLst/>
            <a:rect r="r" b="b" t="t" l="l"/>
            <a:pathLst>
              <a:path h="2418676" w="2431941">
                <a:moveTo>
                  <a:pt x="0" y="0"/>
                </a:moveTo>
                <a:lnTo>
                  <a:pt x="2431941" y="0"/>
                </a:lnTo>
                <a:lnTo>
                  <a:pt x="2431941" y="2418676"/>
                </a:lnTo>
                <a:lnTo>
                  <a:pt x="0" y="2418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2345" y="646332"/>
            <a:ext cx="2383427" cy="1906260"/>
          </a:xfrm>
          <a:custGeom>
            <a:avLst/>
            <a:gdLst/>
            <a:ahLst/>
            <a:cxnLst/>
            <a:rect r="r" b="b" t="t" l="l"/>
            <a:pathLst>
              <a:path h="1906260" w="2383427">
                <a:moveTo>
                  <a:pt x="0" y="0"/>
                </a:moveTo>
                <a:lnTo>
                  <a:pt x="2383428" y="0"/>
                </a:lnTo>
                <a:lnTo>
                  <a:pt x="2383428" y="1906260"/>
                </a:lnTo>
                <a:lnTo>
                  <a:pt x="0" y="19062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7209012" y="1962475"/>
            <a:ext cx="3869977" cy="399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132537" y="1150724"/>
            <a:ext cx="6022926" cy="81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>
                <a:solidFill>
                  <a:srgbClr val="593C8F"/>
                </a:solidFill>
                <a:latin typeface="League Spartan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8887" y="5019675"/>
            <a:ext cx="16429113" cy="305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913" indent="-331456" lvl="1">
              <a:lnSpc>
                <a:spcPts val="4943"/>
              </a:lnSpc>
              <a:buFont typeface="Arial"/>
              <a:buChar char="•"/>
            </a:pPr>
            <a:r>
              <a:rPr lang="en-US" sz="3070" spc="482">
                <a:solidFill>
                  <a:srgbClr val="593C8F"/>
                </a:solidFill>
                <a:latin typeface="League Spartan"/>
              </a:rPr>
              <a:t>Successfully developed a deep learning m</a:t>
            </a:r>
            <a:r>
              <a:rPr lang="en-US" sz="3070" spc="482">
                <a:solidFill>
                  <a:srgbClr val="593C8F"/>
                </a:solidFill>
                <a:latin typeface="League Spartan"/>
              </a:rPr>
              <a:t>odel to predict user purchases</a:t>
            </a:r>
          </a:p>
          <a:p>
            <a:pPr algn="l" marL="662913" indent="-331456" lvl="1">
              <a:lnSpc>
                <a:spcPts val="4943"/>
              </a:lnSpc>
              <a:buFont typeface="Arial"/>
              <a:buChar char="•"/>
            </a:pPr>
            <a:r>
              <a:rPr lang="en-US" sz="3070" spc="482">
                <a:solidFill>
                  <a:srgbClr val="593C8F"/>
                </a:solidFill>
                <a:latin typeface="League Spartan"/>
              </a:rPr>
              <a:t>Enhanced understanding of recommendation systems for e-commerce</a:t>
            </a:r>
          </a:p>
          <a:p>
            <a:pPr algn="l">
              <a:lnSpc>
                <a:spcPts val="494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956915" y="9182100"/>
            <a:ext cx="2874288" cy="663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4"/>
              </a:lnSpc>
              <a:spcBef>
                <a:spcPct val="0"/>
              </a:spcBef>
            </a:pPr>
            <a:r>
              <a:rPr lang="en-US" sz="3874">
                <a:solidFill>
                  <a:srgbClr val="593C8F"/>
                </a:solidFill>
                <a:latin typeface="Canva Sans"/>
              </a:rPr>
              <a:t>THANKYOU!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494821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OVERVIEW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29792" y="2186817"/>
            <a:ext cx="3353960" cy="652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83774" y="3633809"/>
            <a:ext cx="12745097" cy="34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4954" indent="-422477" lvl="1">
              <a:lnSpc>
                <a:spcPts val="5479"/>
              </a:lnSpc>
              <a:buFont typeface="Arial"/>
              <a:buChar char="•"/>
            </a:pPr>
            <a:r>
              <a:rPr lang="en-US" sz="3913">
                <a:solidFill>
                  <a:srgbClr val="593C8F"/>
                </a:solidFill>
                <a:latin typeface="Canva Sans"/>
              </a:rPr>
              <a:t>Predict the next purchase based on user history</a:t>
            </a:r>
          </a:p>
          <a:p>
            <a:pPr algn="ctr">
              <a:lnSpc>
                <a:spcPts val="5479"/>
              </a:lnSpc>
            </a:pPr>
          </a:p>
          <a:p>
            <a:pPr algn="ctr" marL="844954" indent="-422477" lvl="1">
              <a:lnSpc>
                <a:spcPts val="5479"/>
              </a:lnSpc>
              <a:buFont typeface="Arial"/>
              <a:buChar char="•"/>
            </a:pPr>
            <a:r>
              <a:rPr lang="en-US" sz="3913">
                <a:solidFill>
                  <a:srgbClr val="593C8F"/>
                </a:solidFill>
                <a:latin typeface="Canva Sans"/>
              </a:rPr>
              <a:t>Enhance recommendation system for better user experience</a:t>
            </a:r>
          </a:p>
          <a:p>
            <a:pPr algn="ctr">
              <a:lnSpc>
                <a:spcPts val="547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764753" y="7705002"/>
            <a:ext cx="2639339" cy="2129546"/>
          </a:xfrm>
          <a:custGeom>
            <a:avLst/>
            <a:gdLst/>
            <a:ahLst/>
            <a:cxnLst/>
            <a:rect r="r" b="b" t="t" l="l"/>
            <a:pathLst>
              <a:path h="2129546" w="2639339">
                <a:moveTo>
                  <a:pt x="0" y="0"/>
                </a:moveTo>
                <a:lnTo>
                  <a:pt x="2639340" y="0"/>
                </a:lnTo>
                <a:lnTo>
                  <a:pt x="2639340" y="2129545"/>
                </a:lnTo>
                <a:lnTo>
                  <a:pt x="0" y="2129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20" y="1494821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STEPS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562561" y="7896661"/>
            <a:ext cx="2639339" cy="2129546"/>
          </a:xfrm>
          <a:custGeom>
            <a:avLst/>
            <a:gdLst/>
            <a:ahLst/>
            <a:cxnLst/>
            <a:rect r="r" b="b" t="t" l="l"/>
            <a:pathLst>
              <a:path h="2129546" w="2639339">
                <a:moveTo>
                  <a:pt x="0" y="0"/>
                </a:moveTo>
                <a:lnTo>
                  <a:pt x="2639339" y="0"/>
                </a:lnTo>
                <a:lnTo>
                  <a:pt x="2639339" y="2129546"/>
                </a:lnTo>
                <a:lnTo>
                  <a:pt x="0" y="212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62603" y="2909373"/>
            <a:ext cx="3426569" cy="3426569"/>
          </a:xfrm>
          <a:custGeom>
            <a:avLst/>
            <a:gdLst/>
            <a:ahLst/>
            <a:cxnLst/>
            <a:rect r="r" b="b" t="t" l="l"/>
            <a:pathLst>
              <a:path h="3426569" w="3426569">
                <a:moveTo>
                  <a:pt x="0" y="0"/>
                </a:moveTo>
                <a:lnTo>
                  <a:pt x="3426569" y="0"/>
                </a:lnTo>
                <a:lnTo>
                  <a:pt x="3426569" y="3426569"/>
                </a:lnTo>
                <a:lnTo>
                  <a:pt x="0" y="3426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7994" y="2156859"/>
            <a:ext cx="6970276" cy="53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8"/>
              </a:lnSpc>
            </a:pPr>
          </a:p>
          <a:p>
            <a:pPr algn="l">
              <a:lnSpc>
                <a:spcPts val="7198"/>
              </a:lnSpc>
            </a:pPr>
            <a:r>
              <a:rPr lang="en-US" sz="5141">
                <a:solidFill>
                  <a:srgbClr val="593C8F"/>
                </a:solidFill>
                <a:latin typeface="Canva Sans"/>
              </a:rPr>
              <a:t>1.Study GenZDealZ.ai</a:t>
            </a:r>
          </a:p>
          <a:p>
            <a:pPr algn="l">
              <a:lnSpc>
                <a:spcPts val="7198"/>
              </a:lnSpc>
            </a:pPr>
            <a:r>
              <a:rPr lang="en-US" sz="5141">
                <a:solidFill>
                  <a:srgbClr val="593C8F"/>
                </a:solidFill>
                <a:latin typeface="Canva Sans"/>
              </a:rPr>
              <a:t>2.Data Preparation</a:t>
            </a:r>
          </a:p>
          <a:p>
            <a:pPr algn="l">
              <a:lnSpc>
                <a:spcPts val="7198"/>
              </a:lnSpc>
            </a:pPr>
            <a:r>
              <a:rPr lang="en-US" sz="5141">
                <a:solidFill>
                  <a:srgbClr val="593C8F"/>
                </a:solidFill>
                <a:latin typeface="Canva Sans"/>
              </a:rPr>
              <a:t>3.Model Development</a:t>
            </a:r>
          </a:p>
          <a:p>
            <a:pPr algn="l">
              <a:lnSpc>
                <a:spcPts val="7198"/>
              </a:lnSpc>
            </a:pPr>
            <a:r>
              <a:rPr lang="en-US" sz="5141">
                <a:solidFill>
                  <a:srgbClr val="593C8F"/>
                </a:solidFill>
                <a:latin typeface="Canva Sans"/>
              </a:rPr>
              <a:t>4.Evaluation</a:t>
            </a:r>
          </a:p>
          <a:p>
            <a:pPr algn="l">
              <a:lnSpc>
                <a:spcPts val="719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20" y="1494821"/>
            <a:ext cx="1041104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UNDERSTANDING GENZDEALZ.AI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29792" y="2233059"/>
            <a:ext cx="847828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2582213"/>
            <a:ext cx="12882305" cy="771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Platf</a:t>
            </a:r>
            <a:r>
              <a:rPr lang="en-US" sz="3139">
                <a:solidFill>
                  <a:srgbClr val="593C8F"/>
                </a:solidFill>
                <a:latin typeface="Canva Sans"/>
              </a:rPr>
              <a:t>orm Purpose:</a:t>
            </a:r>
          </a:p>
          <a:p>
            <a:pPr algn="l">
              <a:lnSpc>
                <a:spcPts val="4394"/>
              </a:lnSpc>
            </a:pPr>
          </a:p>
          <a:p>
            <a:pPr algn="l" marL="677713" indent="-338856" lvl="1">
              <a:lnSpc>
                <a:spcPts val="4394"/>
              </a:lnSpc>
              <a:buFont typeface="Arial"/>
              <a:buChar char="•"/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Provide deals and recommendations from various e-commerce platforms like Amazon, Flipkart, Myntra, etc.</a:t>
            </a:r>
          </a:p>
          <a:p>
            <a:pPr algn="l">
              <a:lnSpc>
                <a:spcPts val="4394"/>
              </a:lnSpc>
              <a:spcBef>
                <a:spcPct val="0"/>
              </a:spcBef>
            </a:pPr>
          </a:p>
          <a:p>
            <a:pPr algn="l">
              <a:lnSpc>
                <a:spcPts val="4394"/>
              </a:lnSpc>
              <a:spcBef>
                <a:spcPct val="0"/>
              </a:spcBef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User Interactions:</a:t>
            </a:r>
          </a:p>
          <a:p>
            <a:pPr algn="l" marL="677713" indent="-338856" lvl="1">
              <a:lnSpc>
                <a:spcPts val="4394"/>
              </a:lnSpc>
              <a:spcBef>
                <a:spcPct val="0"/>
              </a:spcBef>
              <a:buFont typeface="Arial"/>
              <a:buChar char="•"/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Users browse and purchase deals</a:t>
            </a:r>
          </a:p>
          <a:p>
            <a:pPr algn="l" marL="677713" indent="-338856" lvl="1">
              <a:lnSpc>
                <a:spcPts val="4394"/>
              </a:lnSpc>
              <a:spcBef>
                <a:spcPct val="0"/>
              </a:spcBef>
              <a:buFont typeface="Arial"/>
              <a:buChar char="•"/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Recommendation system suggests deals based on purchase history</a:t>
            </a:r>
          </a:p>
          <a:p>
            <a:pPr algn="l">
              <a:lnSpc>
                <a:spcPts val="4394"/>
              </a:lnSpc>
              <a:spcBef>
                <a:spcPct val="0"/>
              </a:spcBef>
            </a:pPr>
          </a:p>
          <a:p>
            <a:pPr algn="ctr">
              <a:lnSpc>
                <a:spcPts val="4394"/>
              </a:lnSpc>
              <a:spcBef>
                <a:spcPct val="0"/>
              </a:spcBef>
            </a:pPr>
          </a:p>
          <a:p>
            <a:pPr algn="ctr">
              <a:lnSpc>
                <a:spcPts val="4394"/>
              </a:lnSpc>
              <a:spcBef>
                <a:spcPct val="0"/>
              </a:spcBef>
            </a:pPr>
          </a:p>
          <a:p>
            <a:pPr algn="ctr">
              <a:lnSpc>
                <a:spcPts val="4394"/>
              </a:lnSpc>
              <a:spcBef>
                <a:spcPct val="0"/>
              </a:spcBef>
            </a:pPr>
          </a:p>
          <a:p>
            <a:pPr algn="ctr">
              <a:lnSpc>
                <a:spcPts val="43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494821"/>
            <a:ext cx="1041104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SIMULATED DATA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29792" y="2233059"/>
            <a:ext cx="847828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2582213"/>
            <a:ext cx="12882305" cy="4949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data =</a:t>
            </a:r>
          </a:p>
          <a:p>
            <a:pPr algn="l">
              <a:lnSpc>
                <a:spcPts val="4394"/>
              </a:lnSpc>
            </a:pPr>
          </a:p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[ {'user': 'user1', 'purchases': ['amazon', 'flipkart', 'myntra']}, </a:t>
            </a:r>
          </a:p>
          <a:p>
            <a:pPr algn="l">
              <a:lnSpc>
                <a:spcPts val="4394"/>
              </a:lnSpc>
            </a:pPr>
          </a:p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{'user': 'user2', 'purchases': [ 'flipkart']},</a:t>
            </a:r>
          </a:p>
          <a:p>
            <a:pPr algn="l">
              <a:lnSpc>
                <a:spcPts val="4394"/>
              </a:lnSpc>
            </a:pPr>
          </a:p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{'user': 'user3', 'purchases': ['myntra', 'flipkart']} </a:t>
            </a:r>
          </a:p>
          <a:p>
            <a:pPr algn="l">
              <a:lnSpc>
                <a:spcPts val="4394"/>
              </a:lnSpc>
            </a:pPr>
            <a:r>
              <a:rPr lang="en-US" sz="3139">
                <a:solidFill>
                  <a:srgbClr val="593C8F"/>
                </a:solidFill>
                <a:latin typeface="Canva Sans"/>
              </a:rPr>
              <a:t>]</a:t>
            </a:r>
          </a:p>
          <a:p>
            <a:pPr algn="ctr">
              <a:lnSpc>
                <a:spcPts val="439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02865" y="7836985"/>
            <a:ext cx="140917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93C8F"/>
                </a:solidFill>
                <a:latin typeface="Canva Sans"/>
              </a:rPr>
              <a:t>Data Format: Each entry includes a </a:t>
            </a:r>
            <a:r>
              <a:rPr lang="en-US" sz="3399">
                <a:solidFill>
                  <a:srgbClr val="593C8F"/>
                </a:solidFill>
                <a:latin typeface="Canva Sans Bold"/>
              </a:rPr>
              <a:t>user ID</a:t>
            </a:r>
            <a:r>
              <a:rPr lang="en-US" sz="3399">
                <a:solidFill>
                  <a:srgbClr val="593C8F"/>
                </a:solidFill>
                <a:latin typeface="Canva Sans"/>
              </a:rPr>
              <a:t> and a sequence of </a:t>
            </a:r>
            <a:r>
              <a:rPr lang="en-US" sz="3399">
                <a:solidFill>
                  <a:srgbClr val="593C8F"/>
                </a:solidFill>
                <a:latin typeface="Canva Sans Bold"/>
              </a:rPr>
              <a:t>purchases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494821"/>
            <a:ext cx="1041104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MODEL DEVELOPMENT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29792" y="2233059"/>
            <a:ext cx="847828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60459" y="2786282"/>
            <a:ext cx="13376561" cy="399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715" indent="-351857" lvl="1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Framework: </a:t>
            </a:r>
            <a:r>
              <a:rPr lang="en-US" sz="3259">
                <a:solidFill>
                  <a:srgbClr val="593C8F"/>
                </a:solidFill>
                <a:latin typeface="Canva Sans Bold"/>
              </a:rPr>
              <a:t>TensorFlow</a:t>
            </a:r>
          </a:p>
          <a:p>
            <a:pPr algn="l" marL="703715" indent="-351857" lvl="1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Model</a:t>
            </a:r>
            <a:r>
              <a:rPr lang="en-US" sz="3259">
                <a:solidFill>
                  <a:srgbClr val="593C8F"/>
                </a:solidFill>
                <a:latin typeface="Canva Sans"/>
              </a:rPr>
              <a:t> Type: Recurrent Neural Network (RNN)</a:t>
            </a:r>
          </a:p>
          <a:p>
            <a:pPr algn="l" marL="703715" indent="-351857" lvl="1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Architecture:</a:t>
            </a:r>
          </a:p>
          <a:p>
            <a:pPr algn="l" marL="703715" indent="-351857" lvl="1">
              <a:lnSpc>
                <a:spcPts val="4563"/>
              </a:lnSpc>
              <a:buAutoNum type="arabicPeriod" startAt="1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Inp</a:t>
            </a:r>
            <a:r>
              <a:rPr lang="en-US" sz="3259">
                <a:solidFill>
                  <a:srgbClr val="593C8F"/>
                </a:solidFill>
                <a:latin typeface="Canva Sans"/>
              </a:rPr>
              <a:t>ut: Sequence of previous purchases</a:t>
            </a:r>
          </a:p>
          <a:p>
            <a:pPr algn="l" marL="703715" indent="-351857" lvl="1">
              <a:lnSpc>
                <a:spcPts val="4563"/>
              </a:lnSpc>
              <a:buAutoNum type="arabicPeriod" startAt="1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Output: Next predicted purchase</a:t>
            </a:r>
          </a:p>
          <a:p>
            <a:pPr algn="l" marL="703715" indent="-351857" lvl="1">
              <a:lnSpc>
                <a:spcPts val="4563"/>
              </a:lnSpc>
              <a:buAutoNum type="arabicPeriod" startAt="1"/>
            </a:pPr>
            <a:r>
              <a:rPr lang="en-US" sz="3259">
                <a:solidFill>
                  <a:srgbClr val="593C8F"/>
                </a:solidFill>
                <a:latin typeface="Canva Sans"/>
              </a:rPr>
              <a:t>Layers: Embedding, LSTM, Dense, Dropout layer</a:t>
            </a:r>
          </a:p>
          <a:p>
            <a:pPr algn="ctr">
              <a:lnSpc>
                <a:spcPts val="4563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648417" y="1028700"/>
            <a:ext cx="2046196" cy="2181023"/>
          </a:xfrm>
          <a:custGeom>
            <a:avLst/>
            <a:gdLst/>
            <a:ahLst/>
            <a:cxnLst/>
            <a:rect r="r" b="b" t="t" l="l"/>
            <a:pathLst>
              <a:path h="2181023" w="2046196">
                <a:moveTo>
                  <a:pt x="0" y="0"/>
                </a:moveTo>
                <a:lnTo>
                  <a:pt x="2046197" y="0"/>
                </a:lnTo>
                <a:lnTo>
                  <a:pt x="2046197" y="2181023"/>
                </a:lnTo>
                <a:lnTo>
                  <a:pt x="0" y="218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2865" y="7836985"/>
            <a:ext cx="140917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93C8F"/>
                </a:solidFill>
                <a:latin typeface="Canva Sans"/>
              </a:rPr>
              <a:t>Data Format: Each entry includes a </a:t>
            </a:r>
            <a:r>
              <a:rPr lang="en-US" sz="3399">
                <a:solidFill>
                  <a:srgbClr val="593C8F"/>
                </a:solidFill>
                <a:latin typeface="Canva Sans Bold"/>
              </a:rPr>
              <a:t>user ID</a:t>
            </a:r>
            <a:r>
              <a:rPr lang="en-US" sz="3399">
                <a:solidFill>
                  <a:srgbClr val="593C8F"/>
                </a:solidFill>
                <a:latin typeface="Canva Sans"/>
              </a:rPr>
              <a:t> and a sequence of </a:t>
            </a:r>
            <a:r>
              <a:rPr lang="en-US" sz="3399">
                <a:solidFill>
                  <a:srgbClr val="593C8F"/>
                </a:solidFill>
                <a:latin typeface="Canva Sans Bold"/>
              </a:rPr>
              <a:t>purchases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20" y="1494821"/>
            <a:ext cx="1041104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CODE SNIPPET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29792" y="2233059"/>
            <a:ext cx="847828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68822" y="2724709"/>
            <a:ext cx="17425803" cy="669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4"/>
              </a:lnSpc>
            </a:pP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X_train, X_test, y_train, y_test = train_test_split(X, y, test_size=0.3, random_state=42)</a:t>
            </a:r>
          </a:p>
          <a:p>
            <a:pPr algn="l">
              <a:lnSpc>
                <a:spcPts val="3344"/>
              </a:lnSpc>
            </a:pP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embedding_size = 20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 = Sequential()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model.add(Embedding(input_dim=len(tokenizer.word_index) + 1, output_dim=embedding_size, input_length=max_sequence_len - 1))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model.add(SimpleRNN(100, return_sequences=True))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model.add(Dropout(0.3))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model.add(SimpleRNN(100))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model.add(Dropout(0.3))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model.add(Dense(len(tokenizer.word_index) + 1, activation='softmax'))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model.compile(loss='sparse_categorical_crossentropy', optimizer=tf.keras.optimizers.Adam(learning_rate=0.001), metrics=['accuracy'])</a:t>
            </a:r>
          </a:p>
          <a:p>
            <a:pPr algn="l">
              <a:lnSpc>
                <a:spcPts val="3344"/>
              </a:lnSpc>
            </a:pPr>
            <a:r>
              <a:rPr lang="en-US" sz="2388">
                <a:solidFill>
                  <a:srgbClr val="593C8F"/>
                </a:solidFill>
                <a:latin typeface="Canva Sans"/>
              </a:rPr>
              <a:t>history = model.fit(X_train, y_train, epochs=100, batch_size=32, validation_data=(X_test, y_test))</a:t>
            </a:r>
          </a:p>
          <a:p>
            <a:pPr algn="l">
              <a:lnSpc>
                <a:spcPts val="3344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52858" y="299044"/>
            <a:ext cx="4141766" cy="3215517"/>
          </a:xfrm>
          <a:custGeom>
            <a:avLst/>
            <a:gdLst/>
            <a:ahLst/>
            <a:cxnLst/>
            <a:rect r="r" b="b" t="t" l="l"/>
            <a:pathLst>
              <a:path h="3215517" w="4141766">
                <a:moveTo>
                  <a:pt x="0" y="0"/>
                </a:moveTo>
                <a:lnTo>
                  <a:pt x="4141766" y="0"/>
                </a:lnTo>
                <a:lnTo>
                  <a:pt x="4141766" y="3215517"/>
                </a:lnTo>
                <a:lnTo>
                  <a:pt x="0" y="3215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94821"/>
            <a:ext cx="7384991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EVALUATION METRICS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9771" y="2233059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413691" y="884356"/>
            <a:ext cx="6289724" cy="8373944"/>
            <a:chOff x="0" y="0"/>
            <a:chExt cx="3663950" cy="4878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3"/>
              <a:stretch>
                <a:fillRect l="-103614" t="0" r="-11502" b="-717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2975235"/>
            <a:ext cx="5744744" cy="36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8673" y="2620788"/>
            <a:ext cx="6547075" cy="614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"/>
              </a:lnSpc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Metrics:</a:t>
            </a:r>
          </a:p>
          <a:p>
            <a:pPr algn="l" marL="836581" indent="-418290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Accuracy</a:t>
            </a:r>
          </a:p>
          <a:p>
            <a:pPr algn="l" marL="836581" indent="-418290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Precision</a:t>
            </a:r>
          </a:p>
          <a:p>
            <a:pPr algn="l" marL="836581" indent="-418290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Recall</a:t>
            </a:r>
          </a:p>
          <a:p>
            <a:pPr algn="l">
              <a:lnSpc>
                <a:spcPts val="5424"/>
              </a:lnSpc>
            </a:pPr>
          </a:p>
          <a:p>
            <a:pPr algn="l">
              <a:lnSpc>
                <a:spcPts val="5424"/>
              </a:lnSpc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Performance:</a:t>
            </a:r>
          </a:p>
          <a:p>
            <a:pPr algn="l" marL="836581" indent="-418290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Train on 70% of data</a:t>
            </a:r>
          </a:p>
          <a:p>
            <a:pPr algn="l" marL="836581" indent="-418290" lvl="1">
              <a:lnSpc>
                <a:spcPts val="5424"/>
              </a:lnSpc>
              <a:buFont typeface="Arial"/>
              <a:buChar char="•"/>
            </a:pPr>
            <a:r>
              <a:rPr lang="en-US" sz="3874">
                <a:solidFill>
                  <a:srgbClr val="000000"/>
                </a:solidFill>
                <a:latin typeface="Canva Sans"/>
              </a:rPr>
              <a:t>Test on 30% of data</a:t>
            </a:r>
          </a:p>
          <a:p>
            <a:pPr algn="ctr">
              <a:lnSpc>
                <a:spcPts val="542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646" y="-210646"/>
            <a:ext cx="17048654" cy="10287000"/>
            <a:chOff x="0" y="0"/>
            <a:chExt cx="449018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0181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90181">
                  <a:moveTo>
                    <a:pt x="0" y="0"/>
                  </a:moveTo>
                  <a:lnTo>
                    <a:pt x="4490181" y="0"/>
                  </a:lnTo>
                  <a:lnTo>
                    <a:pt x="44901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9018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513871"/>
            <a:ext cx="9314342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FFFFFF"/>
                </a:solidFill>
                <a:latin typeface="League Spartan"/>
              </a:rPr>
              <a:t>CHALLENGES AND SOLUTIONS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9792" y="2252109"/>
            <a:ext cx="465609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98881" y="2783526"/>
            <a:ext cx="16012716" cy="521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</a:pPr>
          </a:p>
          <a:p>
            <a:pPr algn="l">
              <a:lnSpc>
                <a:spcPts val="4577"/>
              </a:lnSpc>
            </a:pPr>
            <a:r>
              <a:rPr lang="en-US" sz="3269">
                <a:solidFill>
                  <a:srgbClr val="FFFFFF"/>
                </a:solidFill>
                <a:latin typeface="Canva Sans Bold"/>
              </a:rPr>
              <a:t>Challenges:</a:t>
            </a:r>
          </a:p>
          <a:p>
            <a:pPr algn="l" marL="705930" indent="-352965" lvl="1">
              <a:lnSpc>
                <a:spcPts val="4577"/>
              </a:lnSpc>
              <a:buFont typeface="Arial"/>
              <a:buChar char="•"/>
            </a:pPr>
            <a:r>
              <a:rPr lang="en-US" sz="3269">
                <a:solidFill>
                  <a:srgbClr val="FFFFFF"/>
                </a:solidFill>
                <a:latin typeface="Canva Sans"/>
              </a:rPr>
              <a:t>Limited Data: Simulated dataset may not fully capture real-world complexity</a:t>
            </a:r>
          </a:p>
          <a:p>
            <a:pPr algn="l" marL="705930" indent="-352965" lvl="1">
              <a:lnSpc>
                <a:spcPts val="4577"/>
              </a:lnSpc>
              <a:buFont typeface="Arial"/>
              <a:buChar char="•"/>
            </a:pPr>
            <a:r>
              <a:rPr lang="en-US" sz="3269">
                <a:solidFill>
                  <a:srgbClr val="FFFFFF"/>
                </a:solidFill>
                <a:latin typeface="Canva Sans"/>
              </a:rPr>
              <a:t>Sequence Length: Variable purchase sequences require padding</a:t>
            </a:r>
          </a:p>
          <a:p>
            <a:pPr algn="l">
              <a:lnSpc>
                <a:spcPts val="4577"/>
              </a:lnSpc>
            </a:pPr>
            <a:r>
              <a:rPr lang="en-US" sz="3269">
                <a:solidFill>
                  <a:srgbClr val="FFFFFF"/>
                </a:solidFill>
                <a:latin typeface="Canva Sans Bold"/>
              </a:rPr>
              <a:t>Solutions</a:t>
            </a:r>
            <a:r>
              <a:rPr lang="en-US" sz="326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705930" indent="-352965" lvl="1">
              <a:lnSpc>
                <a:spcPts val="4577"/>
              </a:lnSpc>
              <a:buFont typeface="Arial"/>
              <a:buChar char="•"/>
            </a:pPr>
            <a:r>
              <a:rPr lang="en-US" sz="3269">
                <a:solidFill>
                  <a:srgbClr val="FFFFFF"/>
                </a:solidFill>
                <a:latin typeface="Canva Sans"/>
              </a:rPr>
              <a:t>Data Augmentation: Simulate additional user data</a:t>
            </a:r>
          </a:p>
          <a:p>
            <a:pPr algn="l" marL="705930" indent="-352965" lvl="1">
              <a:lnSpc>
                <a:spcPts val="4577"/>
              </a:lnSpc>
              <a:buFont typeface="Arial"/>
              <a:buChar char="•"/>
            </a:pPr>
            <a:r>
              <a:rPr lang="en-US" sz="3269">
                <a:solidFill>
                  <a:srgbClr val="FFFFFF"/>
                </a:solidFill>
                <a:latin typeface="Canva Sans"/>
              </a:rPr>
              <a:t>Padding: Use pad_sequences to handle varying sequence lengths</a:t>
            </a:r>
          </a:p>
          <a:p>
            <a:pPr algn="l">
              <a:lnSpc>
                <a:spcPts val="4577"/>
              </a:lnSpc>
            </a:pPr>
          </a:p>
          <a:p>
            <a:pPr algn="l">
              <a:lnSpc>
                <a:spcPts val="45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DAGHo7Ry8f8</dc:identifier>
  <dcterms:modified xsi:type="dcterms:W3CDTF">2011-08-01T06:04:30Z</dcterms:modified>
  <cp:revision>1</cp:revision>
  <dc:title>Non Text Magic Studio Magic Design for Presentations L&amp;P</dc:title>
</cp:coreProperties>
</file>