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7"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763BA-FA07-4219-AA18-5C217D39B701}" v="188" dt="2024-03-14T14:03:28.371"/>
    <p1510:client id="{C18428DB-DB17-42A1-8925-CD7601F4D6C7}" v="1624" dt="2024-03-13T16:08:29.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57" d="100"/>
          <a:sy n="57" d="100"/>
        </p:scale>
        <p:origin x="6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1670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00" spc="-105" dirty="0">
                <a:solidFill>
                  <a:srgbClr val="FFFFFF"/>
                </a:solidFill>
                <a:latin typeface="Graphik Regular"/>
              </a:rPr>
              <a:t>Social  Pulse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descr="A graph showing a line and a blue line&#10;&#10;Description automatically generated">
            <a:extLst>
              <a:ext uri="{FF2B5EF4-FFF2-40B4-BE49-F238E27FC236}">
                <a16:creationId xmlns:a16="http://schemas.microsoft.com/office/drawing/2014/main" id="{F99F639E-B124-D7FB-C814-F321EAD5ACA0}"/>
              </a:ext>
            </a:extLst>
          </p:cNvPr>
          <p:cNvPicPr>
            <a:picLocks noChangeAspect="1"/>
          </p:cNvPicPr>
          <p:nvPr/>
        </p:nvPicPr>
        <p:blipFill>
          <a:blip r:embed="rId7"/>
          <a:stretch>
            <a:fillRect/>
          </a:stretch>
        </p:blipFill>
        <p:spPr>
          <a:xfrm>
            <a:off x="3617752" y="1442832"/>
            <a:ext cx="12898073" cy="7191611"/>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C207721C-4C74-2BF5-7FB4-10789D86D689}"/>
              </a:ext>
            </a:extLst>
          </p:cNvPr>
          <p:cNvSpPr txBox="1"/>
          <p:nvPr/>
        </p:nvSpPr>
        <p:spPr>
          <a:xfrm>
            <a:off x="10688052" y="1102895"/>
            <a:ext cx="6816975"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The project aims to analyze the data of a company named Social Buzz to identify the top five categories of content within their dataset. </a:t>
            </a:r>
            <a:endParaRPr lang="en-US"/>
          </a:p>
          <a:p>
            <a:endParaRPr lang="en-US" sz="2400" dirty="0">
              <a:ea typeface="Calibri"/>
              <a:cs typeface="Calibri"/>
            </a:endParaRPr>
          </a:p>
          <a:p>
            <a:r>
              <a:rPr lang="en-US" sz="2400" dirty="0">
                <a:ea typeface="Calibri"/>
                <a:cs typeface="Calibri"/>
              </a:rPr>
              <a:t>Social Buzz is a company that operates in the realm of social media or online content creation and distribution. The dataset likely includes various metrics such as engagement, reach, likes, shares, comments, and possibly textual or multimedia content.</a:t>
            </a:r>
            <a:endParaRPr lang="en-US">
              <a:ea typeface="Calibri"/>
              <a:cs typeface="Calibri"/>
            </a:endParaRPr>
          </a:p>
          <a:p>
            <a:endParaRPr lang="en-US" sz="2400" dirty="0">
              <a:ea typeface="Calibri"/>
              <a:cs typeface="Calibri"/>
            </a:endParaRPr>
          </a:p>
          <a:p>
            <a:endParaRPr lang="en-US" sz="2400" dirty="0">
              <a:ea typeface="Calibri"/>
              <a:cs typeface="Calibri"/>
            </a:endParaRPr>
          </a:p>
          <a:p>
            <a:r>
              <a:rPr lang="en-US" sz="2400" b="1" dirty="0">
                <a:ea typeface="Calibri"/>
                <a:cs typeface="Calibri"/>
              </a:rPr>
              <a:t>Result :</a:t>
            </a:r>
          </a:p>
          <a:p>
            <a:endParaRPr lang="en-US" sz="2400" dirty="0">
              <a:ea typeface="Calibri"/>
              <a:cs typeface="Calibri"/>
            </a:endParaRPr>
          </a:p>
          <a:p>
            <a:r>
              <a:rPr lang="en-US" sz="2400" dirty="0">
                <a:ea typeface="Calibri"/>
                <a:cs typeface="Calibri"/>
              </a:rPr>
              <a:t>The top 5 Categories of content after analysis are :-</a:t>
            </a:r>
          </a:p>
          <a:p>
            <a:pPr marL="457200" indent="-457200">
              <a:buAutoNum type="arabicPeriod"/>
            </a:pPr>
            <a:r>
              <a:rPr lang="en-US" sz="2400" dirty="0">
                <a:ea typeface="Calibri"/>
                <a:cs typeface="Calibri"/>
              </a:rPr>
              <a:t>Technology</a:t>
            </a:r>
          </a:p>
          <a:p>
            <a:pPr marL="457200" indent="-457200">
              <a:buAutoNum type="arabicPeriod"/>
            </a:pPr>
            <a:r>
              <a:rPr lang="en-US" sz="2400" dirty="0">
                <a:ea typeface="Calibri"/>
                <a:cs typeface="Calibri"/>
              </a:rPr>
              <a:t>Animals</a:t>
            </a:r>
          </a:p>
          <a:p>
            <a:pPr marL="457200" indent="-457200">
              <a:buAutoNum type="arabicPeriod"/>
            </a:pPr>
            <a:r>
              <a:rPr lang="en-US" sz="2400" dirty="0">
                <a:ea typeface="Calibri"/>
                <a:cs typeface="Calibri"/>
              </a:rPr>
              <a:t>Education</a:t>
            </a:r>
          </a:p>
          <a:p>
            <a:pPr marL="457200" indent="-457200">
              <a:buAutoNum type="arabicPeriod"/>
            </a:pPr>
            <a:r>
              <a:rPr lang="en-US" sz="2400" dirty="0">
                <a:ea typeface="Calibri"/>
                <a:cs typeface="Calibri"/>
              </a:rPr>
              <a:t>Travel</a:t>
            </a:r>
          </a:p>
          <a:p>
            <a:pPr marL="457200" indent="-457200">
              <a:buAutoNum type="arabicPeriod"/>
            </a:pPr>
            <a:r>
              <a:rPr lang="en-US" sz="2400" dirty="0">
                <a:ea typeface="Calibri"/>
                <a:cs typeface="Calibri"/>
              </a:rPr>
              <a:t>Healthy Eating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A98152C7-A37E-37BE-2763-9D4FA6DD3388}"/>
              </a:ext>
            </a:extLst>
          </p:cNvPr>
          <p:cNvSpPr txBox="1"/>
          <p:nvPr/>
        </p:nvSpPr>
        <p:spPr>
          <a:xfrm>
            <a:off x="8586941" y="3107514"/>
            <a:ext cx="7550826"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0000"/>
                </a:solidFill>
                <a:ea typeface="+mn-lt"/>
                <a:cs typeface="+mn-lt"/>
              </a:rPr>
              <a:t>Social Buzz is a rapidly growing company that needs quickly to adapt the global environment.</a:t>
            </a:r>
          </a:p>
          <a:p>
            <a:endParaRPr lang="en-US" sz="2400" dirty="0">
              <a:ea typeface="Calibri"/>
              <a:cs typeface="Calibri"/>
            </a:endParaRPr>
          </a:p>
          <a:p>
            <a:r>
              <a:rPr lang="en-US" sz="2400" dirty="0">
                <a:ea typeface="Calibri"/>
                <a:cs typeface="Calibri"/>
              </a:rPr>
              <a:t>The 3 Main tasks performed by Accenture:</a:t>
            </a:r>
          </a:p>
          <a:p>
            <a:endParaRPr lang="en-US" sz="2400" dirty="0">
              <a:ea typeface="Calibri"/>
              <a:cs typeface="Calibri"/>
            </a:endParaRPr>
          </a:p>
          <a:p>
            <a:pPr marL="342900" indent="-342900">
              <a:buFont typeface="Arial"/>
              <a:buChar char="•"/>
            </a:pPr>
            <a:r>
              <a:rPr lang="en-US" sz="2400" dirty="0">
                <a:ea typeface="Calibri"/>
                <a:cs typeface="Calibri"/>
              </a:rPr>
              <a:t>Audit of Social Buzz big data practice</a:t>
            </a:r>
          </a:p>
          <a:p>
            <a:pPr marL="342900" indent="-342900">
              <a:buFont typeface="Arial"/>
              <a:buChar char="•"/>
            </a:pPr>
            <a:endParaRPr lang="en-US" sz="2400" dirty="0">
              <a:ea typeface="Calibri"/>
              <a:cs typeface="Calibri"/>
            </a:endParaRPr>
          </a:p>
          <a:p>
            <a:pPr marL="342900" indent="-342900">
              <a:buFont typeface="Arial"/>
              <a:buChar char="•"/>
            </a:pPr>
            <a:r>
              <a:rPr lang="en-US" sz="2400" dirty="0">
                <a:ea typeface="Calibri"/>
                <a:cs typeface="Calibri"/>
              </a:rPr>
              <a:t>Recommendation for successful IPO</a:t>
            </a:r>
          </a:p>
          <a:p>
            <a:pPr marL="342900" indent="-342900">
              <a:buFont typeface="Arial"/>
              <a:buChar char="•"/>
            </a:pPr>
            <a:endParaRPr lang="en-US" sz="2400" dirty="0">
              <a:ea typeface="Calibri"/>
              <a:cs typeface="Calibri"/>
            </a:endParaRPr>
          </a:p>
          <a:p>
            <a:pPr marL="342900" indent="-342900">
              <a:buFont typeface="Arial"/>
              <a:buChar char="•"/>
            </a:pPr>
            <a:r>
              <a:rPr lang="en-US" sz="2400" dirty="0">
                <a:ea typeface="Calibri"/>
                <a:cs typeface="Calibri"/>
              </a:rPr>
              <a:t>Analysis to find top 5 categories of content on Social Buzz data 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4" name="TextBox 23">
            <a:extLst>
              <a:ext uri="{FF2B5EF4-FFF2-40B4-BE49-F238E27FC236}">
                <a16:creationId xmlns:a16="http://schemas.microsoft.com/office/drawing/2014/main" id="{0583B114-6BCF-825F-80BA-AA47993AFD36}"/>
              </a:ext>
            </a:extLst>
          </p:cNvPr>
          <p:cNvSpPr txBox="1"/>
          <p:nvPr/>
        </p:nvSpPr>
        <p:spPr>
          <a:xfrm>
            <a:off x="2581454" y="5275866"/>
            <a:ext cx="704675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The Company has a large amount of data and want a well-known firm to perform data analysis on their big data and provide meaningful insights.</a:t>
            </a:r>
          </a:p>
          <a:p>
            <a:endParaRPr lang="en-US" sz="2800" dirty="0">
              <a:solidFill>
                <a:schemeClr val="bg1"/>
              </a:solidFill>
              <a:ea typeface="Calibri"/>
              <a:cs typeface="Calibri"/>
            </a:endParaRPr>
          </a:p>
          <a:p>
            <a:r>
              <a:rPr lang="en-US" sz="2800" dirty="0">
                <a:solidFill>
                  <a:schemeClr val="bg1"/>
                </a:solidFill>
                <a:ea typeface="Calibri"/>
                <a:cs typeface="Calibri"/>
              </a:rPr>
              <a:t>The project was aimed to get the top 5 categories of content based on the scores of content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49EFAB1F-1143-91BC-B87E-5054DDEAC8BA}"/>
              </a:ext>
            </a:extLst>
          </p:cNvPr>
          <p:cNvSpPr txBox="1"/>
          <p:nvPr/>
        </p:nvSpPr>
        <p:spPr>
          <a:xfrm>
            <a:off x="14324202" y="1993029"/>
            <a:ext cx="3733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Andrew Fleming</a:t>
            </a:r>
          </a:p>
          <a:p>
            <a:r>
              <a:rPr lang="en-US" sz="2400" dirty="0">
                <a:ea typeface="Calibri"/>
                <a:cs typeface="Calibri"/>
              </a:rPr>
              <a:t>Chief Technology Architect</a:t>
            </a:r>
          </a:p>
        </p:txBody>
      </p:sp>
      <p:sp>
        <p:nvSpPr>
          <p:cNvPr id="33" name="TextBox 32">
            <a:extLst>
              <a:ext uri="{FF2B5EF4-FFF2-40B4-BE49-F238E27FC236}">
                <a16:creationId xmlns:a16="http://schemas.microsoft.com/office/drawing/2014/main" id="{B9310BB5-C975-42CE-991E-EDE82157F26E}"/>
              </a:ext>
            </a:extLst>
          </p:cNvPr>
          <p:cNvSpPr txBox="1"/>
          <p:nvPr/>
        </p:nvSpPr>
        <p:spPr>
          <a:xfrm>
            <a:off x="14324202" y="4740239"/>
            <a:ext cx="3733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Marcus </a:t>
            </a:r>
            <a:r>
              <a:rPr lang="en-US" sz="2400" b="1" dirty="0" err="1">
                <a:ea typeface="Calibri"/>
                <a:cs typeface="Calibri"/>
              </a:rPr>
              <a:t>Rompton</a:t>
            </a:r>
            <a:endParaRPr lang="en-US" sz="2400" b="1" dirty="0">
              <a:ea typeface="Calibri"/>
              <a:cs typeface="Calibri"/>
            </a:endParaRPr>
          </a:p>
          <a:p>
            <a:r>
              <a:rPr lang="en-US" sz="2400" dirty="0">
                <a:ea typeface="Calibri"/>
                <a:cs typeface="Calibri"/>
              </a:rPr>
              <a:t>Senior Principal</a:t>
            </a:r>
          </a:p>
        </p:txBody>
      </p:sp>
      <p:sp>
        <p:nvSpPr>
          <p:cNvPr id="34" name="TextBox 33">
            <a:extLst>
              <a:ext uri="{FF2B5EF4-FFF2-40B4-BE49-F238E27FC236}">
                <a16:creationId xmlns:a16="http://schemas.microsoft.com/office/drawing/2014/main" id="{863BB754-2725-87FA-9E9C-43998C11AD6A}"/>
              </a:ext>
            </a:extLst>
          </p:cNvPr>
          <p:cNvSpPr txBox="1"/>
          <p:nvPr/>
        </p:nvSpPr>
        <p:spPr>
          <a:xfrm>
            <a:off x="14233965" y="7898528"/>
            <a:ext cx="3733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Pratham Patel</a:t>
            </a:r>
          </a:p>
          <a:p>
            <a:r>
              <a:rPr lang="en-US" sz="2400" dirty="0">
                <a:ea typeface="Calibri"/>
                <a:cs typeface="Calibri"/>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A296C0E-6043-48CB-35F4-7783832BA8E2}"/>
              </a:ext>
            </a:extLst>
          </p:cNvPr>
          <p:cNvSpPr txBox="1"/>
          <p:nvPr/>
        </p:nvSpPr>
        <p:spPr>
          <a:xfrm>
            <a:off x="4260264" y="1584709"/>
            <a:ext cx="8284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Understanding the Data in the Data Sets</a:t>
            </a:r>
            <a:endParaRPr lang="en-US"/>
          </a:p>
        </p:txBody>
      </p:sp>
      <p:sp>
        <p:nvSpPr>
          <p:cNvPr id="40" name="TextBox 39">
            <a:extLst>
              <a:ext uri="{FF2B5EF4-FFF2-40B4-BE49-F238E27FC236}">
                <a16:creationId xmlns:a16="http://schemas.microsoft.com/office/drawing/2014/main" id="{948ADA80-B271-CF45-36A9-90F2C581336E}"/>
              </a:ext>
            </a:extLst>
          </p:cNvPr>
          <p:cNvSpPr txBox="1"/>
          <p:nvPr/>
        </p:nvSpPr>
        <p:spPr>
          <a:xfrm>
            <a:off x="6285579" y="3198945"/>
            <a:ext cx="8284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Cleaning the Data Sets</a:t>
            </a:r>
          </a:p>
        </p:txBody>
      </p:sp>
      <p:sp>
        <p:nvSpPr>
          <p:cNvPr id="41" name="TextBox 40">
            <a:extLst>
              <a:ext uri="{FF2B5EF4-FFF2-40B4-BE49-F238E27FC236}">
                <a16:creationId xmlns:a16="http://schemas.microsoft.com/office/drawing/2014/main" id="{5884F6D3-05E6-3D50-9BE6-3498D9066E03}"/>
              </a:ext>
            </a:extLst>
          </p:cNvPr>
          <p:cNvSpPr txBox="1"/>
          <p:nvPr/>
        </p:nvSpPr>
        <p:spPr>
          <a:xfrm>
            <a:off x="8190580" y="4823209"/>
            <a:ext cx="8284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Data Modeling</a:t>
            </a:r>
            <a:endParaRPr lang="en-US" dirty="0">
              <a:solidFill>
                <a:schemeClr val="bg1"/>
              </a:solidFill>
            </a:endParaRPr>
          </a:p>
        </p:txBody>
      </p:sp>
      <p:sp>
        <p:nvSpPr>
          <p:cNvPr id="43" name="TextBox 42">
            <a:extLst>
              <a:ext uri="{FF2B5EF4-FFF2-40B4-BE49-F238E27FC236}">
                <a16:creationId xmlns:a16="http://schemas.microsoft.com/office/drawing/2014/main" id="{C7A47C8A-36F5-4D99-AE56-47FD5CDF3058}"/>
              </a:ext>
            </a:extLst>
          </p:cNvPr>
          <p:cNvSpPr txBox="1"/>
          <p:nvPr/>
        </p:nvSpPr>
        <p:spPr>
          <a:xfrm>
            <a:off x="10005343" y="6417393"/>
            <a:ext cx="8284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Data Analysis</a:t>
            </a:r>
            <a:endParaRPr lang="en-US" dirty="0"/>
          </a:p>
        </p:txBody>
      </p:sp>
      <p:sp>
        <p:nvSpPr>
          <p:cNvPr id="44" name="TextBox 43">
            <a:extLst>
              <a:ext uri="{FF2B5EF4-FFF2-40B4-BE49-F238E27FC236}">
                <a16:creationId xmlns:a16="http://schemas.microsoft.com/office/drawing/2014/main" id="{3EC3D10C-F198-DDC5-A3DC-44D1A9BB08E4}"/>
              </a:ext>
            </a:extLst>
          </p:cNvPr>
          <p:cNvSpPr txBox="1"/>
          <p:nvPr/>
        </p:nvSpPr>
        <p:spPr>
          <a:xfrm>
            <a:off x="11930395" y="8041656"/>
            <a:ext cx="8284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Calibri"/>
                <a:cs typeface="Calibri"/>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F7121940-0452-D903-B493-7F1CBC8876EB}"/>
              </a:ext>
            </a:extLst>
          </p:cNvPr>
          <p:cNvSpPr txBox="1"/>
          <p:nvPr/>
        </p:nvSpPr>
        <p:spPr>
          <a:xfrm>
            <a:off x="2258496" y="3699342"/>
            <a:ext cx="2701126" cy="14465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A100FF"/>
                </a:solidFill>
                <a:ea typeface="Calibri"/>
                <a:cs typeface="Calibri"/>
              </a:rPr>
              <a:t>16 Unique</a:t>
            </a:r>
          </a:p>
          <a:p>
            <a:r>
              <a:rPr lang="en-US" sz="4400" dirty="0">
                <a:solidFill>
                  <a:srgbClr val="A100FF"/>
                </a:solidFill>
                <a:ea typeface="Calibri"/>
                <a:cs typeface="Calibri"/>
              </a:rPr>
              <a:t>Categories</a:t>
            </a:r>
          </a:p>
        </p:txBody>
      </p:sp>
      <p:sp>
        <p:nvSpPr>
          <p:cNvPr id="16" name="TextBox 15">
            <a:extLst>
              <a:ext uri="{FF2B5EF4-FFF2-40B4-BE49-F238E27FC236}">
                <a16:creationId xmlns:a16="http://schemas.microsoft.com/office/drawing/2014/main" id="{D492257C-BEA6-8244-4452-1DCCD3401EB5}"/>
              </a:ext>
            </a:extLst>
          </p:cNvPr>
          <p:cNvSpPr txBox="1"/>
          <p:nvPr/>
        </p:nvSpPr>
        <p:spPr>
          <a:xfrm>
            <a:off x="6900680" y="3699342"/>
            <a:ext cx="3573414" cy="14465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A100FF"/>
                </a:solidFill>
                <a:ea typeface="Calibri"/>
                <a:cs typeface="Calibri"/>
              </a:rPr>
              <a:t>Top Category:</a:t>
            </a:r>
          </a:p>
          <a:p>
            <a:r>
              <a:rPr lang="en-US" sz="4400" dirty="0">
                <a:solidFill>
                  <a:schemeClr val="tx1"/>
                </a:solidFill>
                <a:ea typeface="Calibri"/>
                <a:cs typeface="Calibri"/>
              </a:rPr>
              <a:t>Technology</a:t>
            </a:r>
          </a:p>
        </p:txBody>
      </p:sp>
      <p:sp>
        <p:nvSpPr>
          <p:cNvPr id="17" name="TextBox 16">
            <a:extLst>
              <a:ext uri="{FF2B5EF4-FFF2-40B4-BE49-F238E27FC236}">
                <a16:creationId xmlns:a16="http://schemas.microsoft.com/office/drawing/2014/main" id="{937E2331-809F-F077-ADAD-AFB54A8C0122}"/>
              </a:ext>
            </a:extLst>
          </p:cNvPr>
          <p:cNvSpPr txBox="1"/>
          <p:nvPr/>
        </p:nvSpPr>
        <p:spPr>
          <a:xfrm>
            <a:off x="11673206" y="3699342"/>
            <a:ext cx="4947020" cy="14465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A100FF"/>
                </a:solidFill>
                <a:ea typeface="Calibri"/>
                <a:cs typeface="Calibri"/>
              </a:rPr>
              <a:t>Highest Post Month:</a:t>
            </a:r>
          </a:p>
          <a:p>
            <a:r>
              <a:rPr lang="en-US" sz="4400" dirty="0">
                <a:solidFill>
                  <a:schemeClr val="tx1"/>
                </a:solidFill>
                <a:ea typeface="Calibri"/>
                <a:cs typeface="Calibri"/>
              </a:rPr>
              <a:t>November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graph of different sizes and colors&#10;&#10;Description automatically generated">
            <a:extLst>
              <a:ext uri="{FF2B5EF4-FFF2-40B4-BE49-F238E27FC236}">
                <a16:creationId xmlns:a16="http://schemas.microsoft.com/office/drawing/2014/main" id="{50D70805-ED4A-439D-5A7D-48C7B9CE25D1}"/>
              </a:ext>
            </a:extLst>
          </p:cNvPr>
          <p:cNvPicPr>
            <a:picLocks noChangeAspect="1"/>
          </p:cNvPicPr>
          <p:nvPr/>
        </p:nvPicPr>
        <p:blipFill>
          <a:blip r:embed="rId7"/>
          <a:stretch>
            <a:fillRect/>
          </a:stretch>
        </p:blipFill>
        <p:spPr>
          <a:xfrm>
            <a:off x="4800600" y="2505075"/>
            <a:ext cx="11140579" cy="6765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descr="A graph with numbers and a red line">
            <a:extLst>
              <a:ext uri="{FF2B5EF4-FFF2-40B4-BE49-F238E27FC236}">
                <a16:creationId xmlns:a16="http://schemas.microsoft.com/office/drawing/2014/main" id="{833020D4-3174-2C34-C50C-925E51F65269}"/>
              </a:ext>
            </a:extLst>
          </p:cNvPr>
          <p:cNvPicPr>
            <a:picLocks noChangeAspect="1"/>
          </p:cNvPicPr>
          <p:nvPr/>
        </p:nvPicPr>
        <p:blipFill>
          <a:blip r:embed="rId7"/>
          <a:stretch>
            <a:fillRect/>
          </a:stretch>
        </p:blipFill>
        <p:spPr>
          <a:xfrm>
            <a:off x="3774908" y="1542549"/>
            <a:ext cx="13254789" cy="7201902"/>
          </a:xfrm>
          <a:prstGeom prst="rect">
            <a:avLst/>
          </a:prstGeom>
        </p:spPr>
      </p:pic>
    </p:spTree>
    <p:extLst>
      <p:ext uri="{BB962C8B-B14F-4D97-AF65-F5344CB8AC3E}">
        <p14:creationId xmlns:p14="http://schemas.microsoft.com/office/powerpoint/2010/main" val="2767101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56</Words>
  <Application>Microsoft Office PowerPoint</Application>
  <PresentationFormat>Custom</PresentationFormat>
  <Paragraphs>43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Annabel Gurney</cp:lastModifiedBy>
  <cp:revision>271</cp:revision>
  <dcterms:created xsi:type="dcterms:W3CDTF">2006-08-16T00:00:00Z</dcterms:created>
  <dcterms:modified xsi:type="dcterms:W3CDTF">2024-03-14T14:03:46Z</dcterms:modified>
  <dc:identifier>DAEhDyfaYKE</dc:identifier>
</cp:coreProperties>
</file>