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5"/>
  </p:notesMasterIdLst>
  <p:sldIdLst>
    <p:sldId id="262" r:id="rId2"/>
    <p:sldId id="269" r:id="rId3"/>
    <p:sldId id="268" r:id="rId4"/>
    <p:sldId id="270" r:id="rId5"/>
    <p:sldId id="271" r:id="rId6"/>
    <p:sldId id="272" r:id="rId7"/>
    <p:sldId id="273" r:id="rId8"/>
    <p:sldId id="274" r:id="rId9"/>
    <p:sldId id="275" r:id="rId10"/>
    <p:sldId id="276" r:id="rId11"/>
    <p:sldId id="277" r:id="rId12"/>
    <p:sldId id="278" r:id="rId13"/>
    <p:sldId id="266"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6" d="100"/>
          <a:sy n="86" d="100"/>
        </p:scale>
        <p:origin x="137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31-10-2020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Master" Target="../slideMasters/slideMaster1.xml" /><Relationship Id="rId4" Type="http://schemas.openxmlformats.org/officeDocument/2006/relationships/image" Target="../media/image5.pn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4.png"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4.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10/31/2020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7.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499336"/>
          </a:xfrm>
        </p:spPr>
        <p:txBody>
          <a:bodyPr/>
          <a:lstStyle>
            <a:lvl1pPr algn="ctr">
              <a:defRPr sz="2800" b="1">
                <a:latin typeface="+mn-lt"/>
              </a:defRPr>
            </a:lvl1pPr>
          </a:lstStyle>
          <a:p>
            <a:r>
              <a:rPr lang="en-US" dirty="0">
                <a:latin typeface="Arial Black" panose="020B0A04020102020204" pitchFamily="34" charset="0"/>
              </a:rPr>
              <a:t>IMPACT OF DIGTALIZATION ON INDIAN FINANCIAL SYSTEM</a:t>
            </a:r>
            <a:br>
              <a:rPr lang="en-US" dirty="0"/>
            </a:br>
            <a:endParaRPr lang="en-IN" dirty="0"/>
          </a:p>
        </p:txBody>
      </p:sp>
      <p:sp>
        <p:nvSpPr>
          <p:cNvPr id="9" name="Text Placeholder 2"/>
          <p:cNvSpPr>
            <a:spLocks noGrp="1"/>
          </p:cNvSpPr>
          <p:nvPr>
            <p:ph type="body" idx="4294967295"/>
          </p:nvPr>
        </p:nvSpPr>
        <p:spPr>
          <a:xfrm>
            <a:off x="1069520" y="3224241"/>
            <a:ext cx="7247166" cy="423370"/>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gn="r"/>
            <a:endParaRPr lang="en-US" dirty="0"/>
          </a:p>
          <a:p>
            <a:pPr lvl="0" algn="r"/>
            <a:endParaRPr lang="en-US" dirty="0"/>
          </a:p>
        </p:txBody>
      </p:sp>
      <p:sp>
        <p:nvSpPr>
          <p:cNvPr id="14" name="Text Placeholder 2"/>
          <p:cNvSpPr>
            <a:spLocks noGrp="1"/>
          </p:cNvSpPr>
          <p:nvPr>
            <p:ph type="body" idx="4294967295"/>
          </p:nvPr>
        </p:nvSpPr>
        <p:spPr>
          <a:xfrm>
            <a:off x="1069520" y="5035228"/>
            <a:ext cx="7247166" cy="423370"/>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gn="r"/>
            <a:r>
              <a:rPr lang="en-US" b="1" dirty="0"/>
              <a:t>By PRATHAM GOYAL</a:t>
            </a:r>
          </a:p>
          <a:p>
            <a:pPr lvl="0" algn="r"/>
            <a:r>
              <a:rPr lang="en-US" b="1" dirty="0"/>
              <a:t>19115093</a:t>
            </a:r>
          </a:p>
        </p:txBody>
      </p:sp>
      <p:pic>
        <p:nvPicPr>
          <p:cNvPr id="1026" name="Picture 2" descr="Indian Economy Towards Digitalization and Its Impact on Retail | by Swati  Rawat | O4S.IO | Medium">
            <a:extLst>
              <a:ext uri="{FF2B5EF4-FFF2-40B4-BE49-F238E27FC236}">
                <a16:creationId xmlns:a16="http://schemas.microsoft.com/office/drawing/2014/main" id="{1A4D4095-D9B4-4EA5-B0BB-01E9C74C6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451" y="1872510"/>
            <a:ext cx="5823750" cy="270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AE692-57B2-4BFA-9261-48D963A12CD2}"/>
              </a:ext>
            </a:extLst>
          </p:cNvPr>
          <p:cNvSpPr txBox="1"/>
          <p:nvPr/>
        </p:nvSpPr>
        <p:spPr>
          <a:xfrm>
            <a:off x="62144" y="479394"/>
            <a:ext cx="7847860" cy="523220"/>
          </a:xfrm>
          <a:prstGeom prst="rect">
            <a:avLst/>
          </a:prstGeom>
          <a:noFill/>
        </p:spPr>
        <p:txBody>
          <a:bodyPr wrap="square" rtlCol="0">
            <a:spAutoFit/>
          </a:bodyPr>
          <a:lstStyle/>
          <a:p>
            <a:r>
              <a:rPr lang="en-US" sz="2800" b="1" dirty="0"/>
              <a:t>Advantages and Disadvantages of Digital Banking</a:t>
            </a:r>
            <a:endParaRPr lang="en-IN" sz="2800" b="1" dirty="0"/>
          </a:p>
        </p:txBody>
      </p:sp>
      <p:sp>
        <p:nvSpPr>
          <p:cNvPr id="3" name="TextBox 2">
            <a:extLst>
              <a:ext uri="{FF2B5EF4-FFF2-40B4-BE49-F238E27FC236}">
                <a16:creationId xmlns:a16="http://schemas.microsoft.com/office/drawing/2014/main" id="{F037D63B-3C4D-4643-9A84-68BF063C2181}"/>
              </a:ext>
            </a:extLst>
          </p:cNvPr>
          <p:cNvSpPr txBox="1"/>
          <p:nvPr/>
        </p:nvSpPr>
        <p:spPr>
          <a:xfrm>
            <a:off x="0" y="1002614"/>
            <a:ext cx="91440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Advantages:-</a:t>
            </a:r>
          </a:p>
          <a:p>
            <a:pPr marL="457200" indent="-457200">
              <a:buFont typeface="+mj-lt"/>
              <a:buAutoNum type="arabicPeriod"/>
            </a:pPr>
            <a:r>
              <a:rPr lang="en-US" sz="2000" dirty="0"/>
              <a:t>Cost effective for banks</a:t>
            </a:r>
          </a:p>
          <a:p>
            <a:pPr marL="457200" indent="-457200">
              <a:buFont typeface="+mj-lt"/>
              <a:buAutoNum type="arabicPeriod"/>
            </a:pPr>
            <a:r>
              <a:rPr lang="en-IN" sz="2000" dirty="0"/>
              <a:t>No need to handle large amounts of cash </a:t>
            </a:r>
          </a:p>
          <a:p>
            <a:pPr marL="457200" indent="-457200">
              <a:buFont typeface="+mj-lt"/>
              <a:buAutoNum type="arabicPeriod"/>
            </a:pPr>
            <a:r>
              <a:rPr lang="en-IN" sz="2000" dirty="0"/>
              <a:t>24*7 access to accounts</a:t>
            </a:r>
          </a:p>
          <a:p>
            <a:pPr marL="457200" indent="-457200">
              <a:buFont typeface="+mj-lt"/>
              <a:buAutoNum type="arabicPeriod"/>
            </a:pPr>
            <a:r>
              <a:rPr lang="en-IN" sz="2000" dirty="0"/>
              <a:t>Record of past transactions is automatically stored so no need to keep track of that manually</a:t>
            </a:r>
          </a:p>
          <a:p>
            <a:pPr marL="457200" indent="-457200">
              <a:buFont typeface="+mj-lt"/>
              <a:buAutoNum type="arabicPeriod"/>
            </a:pPr>
            <a:r>
              <a:rPr lang="en-IN" sz="2000" dirty="0"/>
              <a:t>Convenient for customers as transactions can be made from anywhere</a:t>
            </a:r>
          </a:p>
          <a:p>
            <a:pPr marL="457200" indent="-457200">
              <a:buFont typeface="+mj-lt"/>
              <a:buAutoNum type="arabicPeriod"/>
            </a:pPr>
            <a:r>
              <a:rPr lang="en-IN" sz="2000" dirty="0"/>
              <a:t>Accuracy increased</a:t>
            </a:r>
          </a:p>
          <a:p>
            <a:pPr marL="457200" indent="-457200">
              <a:buFont typeface="+mj-lt"/>
              <a:buAutoNum type="arabicPeriod"/>
            </a:pPr>
            <a:r>
              <a:rPr lang="en-IN" sz="2000" dirty="0"/>
              <a:t>Several accounts can be managed through internet banking</a:t>
            </a:r>
          </a:p>
          <a:p>
            <a:endParaRPr lang="en-IN" sz="2000" dirty="0"/>
          </a:p>
          <a:p>
            <a:endParaRPr lang="en-IN" sz="2000" b="1" dirty="0"/>
          </a:p>
          <a:p>
            <a:r>
              <a:rPr lang="en-IN" sz="2000" b="1" dirty="0"/>
              <a:t>The biggest disadvantage of using digital banking is the risk of data thefts and frauds.</a:t>
            </a:r>
          </a:p>
          <a:p>
            <a:pPr marL="457200" indent="-457200">
              <a:buFont typeface="+mj-lt"/>
              <a:buAutoNum type="arabicPeriod"/>
            </a:pPr>
            <a:endParaRPr lang="en-IN" sz="2000" b="1" dirty="0"/>
          </a:p>
        </p:txBody>
      </p:sp>
    </p:spTree>
    <p:extLst>
      <p:ext uri="{BB962C8B-B14F-4D97-AF65-F5344CB8AC3E}">
        <p14:creationId xmlns:p14="http://schemas.microsoft.com/office/powerpoint/2010/main" val="134566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85BE9-8D9D-425C-A15C-8003838F5C0A}"/>
              </a:ext>
            </a:extLst>
          </p:cNvPr>
          <p:cNvSpPr txBox="1"/>
          <p:nvPr/>
        </p:nvSpPr>
        <p:spPr>
          <a:xfrm>
            <a:off x="106532" y="-79899"/>
            <a:ext cx="8114190" cy="1077218"/>
          </a:xfrm>
          <a:prstGeom prst="rect">
            <a:avLst/>
          </a:prstGeom>
          <a:noFill/>
        </p:spPr>
        <p:txBody>
          <a:bodyPr wrap="square" rtlCol="0">
            <a:spAutoFit/>
          </a:bodyPr>
          <a:lstStyle/>
          <a:p>
            <a:r>
              <a:rPr lang="en-US" sz="3200" b="1" dirty="0"/>
              <a:t>OBSTACLES IN THE PROCESS OF DIGITALIZATION</a:t>
            </a:r>
            <a:endParaRPr lang="en-IN" sz="3200" b="1" dirty="0"/>
          </a:p>
        </p:txBody>
      </p:sp>
      <p:sp>
        <p:nvSpPr>
          <p:cNvPr id="5" name="TextBox 4">
            <a:extLst>
              <a:ext uri="{FF2B5EF4-FFF2-40B4-BE49-F238E27FC236}">
                <a16:creationId xmlns:a16="http://schemas.microsoft.com/office/drawing/2014/main" id="{D0123DF0-226E-42D9-8FA5-95731CD0CB4D}"/>
              </a:ext>
            </a:extLst>
          </p:cNvPr>
          <p:cNvSpPr txBox="1"/>
          <p:nvPr/>
        </p:nvSpPr>
        <p:spPr>
          <a:xfrm>
            <a:off x="0" y="997319"/>
            <a:ext cx="9064101"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resistance of the people to change during emergence of new technologies.</a:t>
            </a:r>
          </a:p>
          <a:p>
            <a:endParaRPr lang="en-US" sz="2000" dirty="0"/>
          </a:p>
          <a:p>
            <a:pPr marL="285750" indent="-285750">
              <a:buFont typeface="Arial" panose="020B0604020202020204" pitchFamily="34" charset="0"/>
              <a:buChar char="•"/>
            </a:pPr>
            <a:r>
              <a:rPr lang="en-US" sz="2000" dirty="0"/>
              <a:t>People fear that using the new technologies their money might be lost as they are not very secure.</a:t>
            </a:r>
          </a:p>
          <a:p>
            <a:endParaRPr lang="en-US" sz="2000" dirty="0"/>
          </a:p>
          <a:p>
            <a:pPr marL="285750" indent="-285750">
              <a:buFont typeface="Arial" panose="020B0604020202020204" pitchFamily="34" charset="0"/>
              <a:buChar char="•"/>
            </a:pPr>
            <a:r>
              <a:rPr lang="en-US" sz="2000" dirty="0"/>
              <a:t>Lack of knowledge about its uses and benefits.</a:t>
            </a:r>
          </a:p>
          <a:p>
            <a:endParaRPr lang="en-US" sz="2000" dirty="0"/>
          </a:p>
          <a:p>
            <a:pPr marL="285750" indent="-285750">
              <a:buFont typeface="Arial" panose="020B0604020202020204" pitchFamily="34" charset="0"/>
              <a:buChar char="•"/>
            </a:pPr>
            <a:r>
              <a:rPr lang="en-US" sz="2000" dirty="0"/>
              <a:t>Infrastructure requirement and its unavailability.</a:t>
            </a:r>
          </a:p>
          <a:p>
            <a:endParaRPr lang="en-US" sz="2000" dirty="0"/>
          </a:p>
          <a:p>
            <a:pPr marL="285750" indent="-285750">
              <a:buFont typeface="Arial" panose="020B0604020202020204" pitchFamily="34" charset="0"/>
              <a:buChar char="•"/>
            </a:pPr>
            <a:r>
              <a:rPr lang="en-US" sz="2000" dirty="0"/>
              <a:t>Lack of financial literacy among people.</a:t>
            </a:r>
            <a:endParaRPr lang="en-IN" sz="2000" dirty="0"/>
          </a:p>
        </p:txBody>
      </p:sp>
      <p:pic>
        <p:nvPicPr>
          <p:cNvPr id="6" name="Picture 5">
            <a:extLst>
              <a:ext uri="{FF2B5EF4-FFF2-40B4-BE49-F238E27FC236}">
                <a16:creationId xmlns:a16="http://schemas.microsoft.com/office/drawing/2014/main" id="{487F74F1-E76E-41F7-AFD5-097D58339794}"/>
              </a:ext>
            </a:extLst>
          </p:cNvPr>
          <p:cNvPicPr>
            <a:picLocks noChangeAspect="1"/>
          </p:cNvPicPr>
          <p:nvPr/>
        </p:nvPicPr>
        <p:blipFill>
          <a:blip r:embed="rId2"/>
          <a:stretch>
            <a:fillRect/>
          </a:stretch>
        </p:blipFill>
        <p:spPr>
          <a:xfrm>
            <a:off x="3627115" y="4055813"/>
            <a:ext cx="5227773" cy="2377646"/>
          </a:xfrm>
          <a:prstGeom prst="rect">
            <a:avLst/>
          </a:prstGeom>
        </p:spPr>
      </p:pic>
    </p:spTree>
    <p:extLst>
      <p:ext uri="{BB962C8B-B14F-4D97-AF65-F5344CB8AC3E}">
        <p14:creationId xmlns:p14="http://schemas.microsoft.com/office/powerpoint/2010/main" val="114655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985BA-A424-4697-A407-7F37B34B0255}"/>
              </a:ext>
            </a:extLst>
          </p:cNvPr>
          <p:cNvSpPr txBox="1"/>
          <p:nvPr/>
        </p:nvSpPr>
        <p:spPr>
          <a:xfrm>
            <a:off x="150921" y="328474"/>
            <a:ext cx="8096434" cy="584775"/>
          </a:xfrm>
          <a:prstGeom prst="rect">
            <a:avLst/>
          </a:prstGeom>
          <a:noFill/>
        </p:spPr>
        <p:txBody>
          <a:bodyPr wrap="square" rtlCol="0">
            <a:spAutoFit/>
          </a:bodyPr>
          <a:lstStyle/>
          <a:p>
            <a:r>
              <a:rPr lang="en-US" sz="3200" b="1" dirty="0"/>
              <a:t>Conclusion</a:t>
            </a:r>
            <a:endParaRPr lang="en-IN" sz="3200" b="1" dirty="0"/>
          </a:p>
        </p:txBody>
      </p:sp>
      <p:sp>
        <p:nvSpPr>
          <p:cNvPr id="6" name="TextBox 5">
            <a:extLst>
              <a:ext uri="{FF2B5EF4-FFF2-40B4-BE49-F238E27FC236}">
                <a16:creationId xmlns:a16="http://schemas.microsoft.com/office/drawing/2014/main" id="{8E950DAF-A3CD-4129-9175-BD9BA9BE73D6}"/>
              </a:ext>
            </a:extLst>
          </p:cNvPr>
          <p:cNvSpPr txBox="1"/>
          <p:nvPr/>
        </p:nvSpPr>
        <p:spPr>
          <a:xfrm>
            <a:off x="0" y="1029811"/>
            <a:ext cx="9037468" cy="4401205"/>
          </a:xfrm>
          <a:prstGeom prst="rect">
            <a:avLst/>
          </a:prstGeom>
          <a:noFill/>
        </p:spPr>
        <p:txBody>
          <a:bodyPr wrap="square">
            <a:spAutoFit/>
          </a:bodyPr>
          <a:lstStyle/>
          <a:p>
            <a:pPr algn="l"/>
            <a:r>
              <a:rPr lang="en-US" sz="2800" b="0" i="0" u="none" strike="noStrike" baseline="0" dirty="0">
                <a:latin typeface="Times New Roman" panose="02020603050405020304" pitchFamily="18" charset="0"/>
              </a:rPr>
              <a:t>The digitalization brings innovation, ease of working , new job opportunities and growth in the economy. It helps to bring transparency in the system and more transparent are the flow of funds in the economy and resolves many problems like tax evasion etc. But with all these benefits available it also makes it necessary for the people to have basic financial knowledge and a push towards the importance of the </a:t>
            </a:r>
            <a:r>
              <a:rPr lang="en-IN" sz="2800" b="0" i="0" u="none" strike="noStrike" baseline="0" dirty="0">
                <a:latin typeface="Times New Roman" panose="02020603050405020304" pitchFamily="18" charset="0"/>
              </a:rPr>
              <a:t>financial literacy. Also more technologies like blockchain and machine learning must be used to enhance the security and eliminate the chances of frauds.</a:t>
            </a:r>
            <a:endParaRPr lang="en-IN" sz="2800" dirty="0"/>
          </a:p>
        </p:txBody>
      </p:sp>
    </p:spTree>
    <p:extLst>
      <p:ext uri="{BB962C8B-B14F-4D97-AF65-F5344CB8AC3E}">
        <p14:creationId xmlns:p14="http://schemas.microsoft.com/office/powerpoint/2010/main" val="70524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416797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DIGITALIZATION?</a:t>
            </a:r>
          </a:p>
        </p:txBody>
      </p:sp>
      <p:pic>
        <p:nvPicPr>
          <p:cNvPr id="2060" name="Picture 12" descr="Digitalisation is a must and a prerequisite for Digital Transformation |  ccecosystems.news">
            <a:extLst>
              <a:ext uri="{FF2B5EF4-FFF2-40B4-BE49-F238E27FC236}">
                <a16:creationId xmlns:a16="http://schemas.microsoft.com/office/drawing/2014/main" id="{EE0A3253-13C8-4B07-9970-A8D168AD32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35837" y="4465467"/>
            <a:ext cx="5842963" cy="20221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00378F3-D6B0-4391-82B8-20C006F7DF3D}"/>
              </a:ext>
            </a:extLst>
          </p:cNvPr>
          <p:cNvSpPr txBox="1"/>
          <p:nvPr/>
        </p:nvSpPr>
        <p:spPr>
          <a:xfrm>
            <a:off x="0" y="1091953"/>
            <a:ext cx="9144000" cy="3108543"/>
          </a:xfrm>
          <a:prstGeom prst="rect">
            <a:avLst/>
          </a:prstGeom>
          <a:noFill/>
        </p:spPr>
        <p:txBody>
          <a:bodyPr wrap="square">
            <a:spAutoFit/>
          </a:bodyPr>
          <a:lstStyle/>
          <a:p>
            <a:pPr marL="285750" indent="-285750">
              <a:buFont typeface="Arial" panose="020B0604020202020204" pitchFamily="34" charset="0"/>
              <a:buChar char="•"/>
            </a:pPr>
            <a:r>
              <a:rPr lang="en-IN" sz="2800" i="1" dirty="0">
                <a:solidFill>
                  <a:srgbClr val="000000"/>
                </a:solidFill>
                <a:effectLst/>
                <a:latin typeface="Arial" panose="020B0604020202020204" pitchFamily="34" charset="0"/>
                <a:ea typeface="Calibri" panose="020F0502020204030204" pitchFamily="34" charset="0"/>
              </a:rPr>
              <a:t>Digitalization is the generic term for the Digital Transformation of society and the economy. </a:t>
            </a:r>
          </a:p>
          <a:p>
            <a:endParaRPr lang="en-IN" sz="2800" i="1" dirty="0">
              <a:solidFill>
                <a:srgbClr val="000000"/>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2800" i="1" dirty="0">
                <a:solidFill>
                  <a:srgbClr val="000000"/>
                </a:solidFill>
                <a:effectLst/>
                <a:latin typeface="Arial" panose="020B0604020202020204" pitchFamily="34" charset="0"/>
                <a:ea typeface="Calibri" panose="020F0502020204030204" pitchFamily="34" charset="0"/>
              </a:rPr>
              <a:t>It describes the transition from an industrial age characterized by analogue technologies to an age of knowledge and creativity characterized by digital technologies </a:t>
            </a:r>
            <a:endParaRPr lang="en-IN" sz="2800" dirty="0"/>
          </a:p>
        </p:txBody>
      </p:sp>
    </p:spTree>
    <p:extLst>
      <p:ext uri="{BB962C8B-B14F-4D97-AF65-F5344CB8AC3E}">
        <p14:creationId xmlns:p14="http://schemas.microsoft.com/office/powerpoint/2010/main" val="27897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i="0" dirty="0">
                <a:solidFill>
                  <a:srgbClr val="333333"/>
                </a:solidFill>
                <a:effectLst/>
                <a:latin typeface="Merriweather"/>
              </a:rPr>
            </a:br>
            <a:r>
              <a:rPr lang="en-US" b="1" i="0" dirty="0">
                <a:solidFill>
                  <a:srgbClr val="333333"/>
                </a:solidFill>
                <a:effectLst/>
                <a:latin typeface="Merriweather"/>
              </a:rPr>
              <a:t>A Very Short History of Digitalization</a:t>
            </a:r>
            <a:br>
              <a:rPr lang="en-US" b="1" i="0" dirty="0">
                <a:solidFill>
                  <a:srgbClr val="333333"/>
                </a:solidFill>
                <a:effectLst/>
                <a:latin typeface="Merriweather"/>
              </a:rPr>
            </a:br>
            <a:endParaRPr lang="en-US" dirty="0"/>
          </a:p>
        </p:txBody>
      </p:sp>
      <p:sp>
        <p:nvSpPr>
          <p:cNvPr id="8" name="TextBox 7">
            <a:extLst>
              <a:ext uri="{FF2B5EF4-FFF2-40B4-BE49-F238E27FC236}">
                <a16:creationId xmlns:a16="http://schemas.microsoft.com/office/drawing/2014/main" id="{B198FE6E-0624-4320-BCE3-6488173A1A97}"/>
              </a:ext>
            </a:extLst>
          </p:cNvPr>
          <p:cNvSpPr txBox="1"/>
          <p:nvPr/>
        </p:nvSpPr>
        <p:spPr>
          <a:xfrm>
            <a:off x="180654" y="1283693"/>
            <a:ext cx="8856814" cy="4893647"/>
          </a:xfrm>
          <a:prstGeom prst="rect">
            <a:avLst/>
          </a:prstGeom>
          <a:noFill/>
        </p:spPr>
        <p:txBody>
          <a:bodyPr wrap="square">
            <a:spAutoFit/>
          </a:bodyPr>
          <a:lstStyle/>
          <a:p>
            <a:pPr marL="285750" indent="-285750">
              <a:buFont typeface="Arial" panose="020B0604020202020204" pitchFamily="34" charset="0"/>
              <a:buChar char="•"/>
            </a:pPr>
            <a:r>
              <a:rPr lang="en-US" sz="2400" dirty="0"/>
              <a:t>The 1990s saw the entrance of technology in India and people were introduced with the use of computers and internet.</a:t>
            </a:r>
          </a:p>
          <a:p>
            <a:endParaRPr lang="en-US" sz="2400" dirty="0"/>
          </a:p>
          <a:p>
            <a:pPr marL="285750" indent="-285750">
              <a:buFont typeface="Arial" panose="020B0604020202020204" pitchFamily="34" charset="0"/>
              <a:buChar char="•"/>
            </a:pPr>
            <a:r>
              <a:rPr lang="en-US" sz="2400" b="0" i="0" dirty="0">
                <a:effectLst/>
                <a:latin typeface="Slate W02 Light"/>
              </a:rPr>
              <a:t>The path toward digitalization in India started with the e-commerce start-ups, such as FlipKart, Jabong, SnapDeal etc. </a:t>
            </a:r>
            <a:endParaRPr lang="en-US" sz="2400" dirty="0"/>
          </a:p>
          <a:p>
            <a:endParaRPr lang="en-US" sz="2400" dirty="0"/>
          </a:p>
          <a:p>
            <a:pPr marL="285750" indent="-285750">
              <a:buFont typeface="Arial" panose="020B0604020202020204" pitchFamily="34" charset="0"/>
              <a:buChar char="•"/>
            </a:pPr>
            <a:r>
              <a:rPr lang="en-US" sz="2400" dirty="0"/>
              <a:t>In a developing country like India the process of digital soundness has been slow and got a huge push to go digital when the demonetization shook everyone on 8</a:t>
            </a:r>
            <a:r>
              <a:rPr lang="en-US" sz="2400" baseline="30000" dirty="0"/>
              <a:t>th</a:t>
            </a:r>
            <a:r>
              <a:rPr lang="en-US" sz="2400" dirty="0"/>
              <a:t> November,2016.</a:t>
            </a:r>
          </a:p>
          <a:p>
            <a:endParaRPr lang="en-US" sz="2400" dirty="0"/>
          </a:p>
          <a:p>
            <a:pPr marL="342900" indent="-342900">
              <a:buFont typeface="Arial" panose="020B0604020202020204" pitchFamily="34" charset="0"/>
              <a:buChar char="•"/>
            </a:pPr>
            <a:r>
              <a:rPr lang="en-US" sz="2400" b="0" i="0" dirty="0">
                <a:effectLst/>
                <a:latin typeface="+mn-lt"/>
              </a:rPr>
              <a:t>According to media reports, including in the Economic Times, transactions in e-wallet companies had increased by more than 700% in the first few days after demonetization.</a:t>
            </a:r>
            <a:endParaRPr lang="en-IN" sz="2400" dirty="0">
              <a:latin typeface="+mn-lt"/>
            </a:endParaRPr>
          </a:p>
        </p:txBody>
      </p:sp>
    </p:spTree>
    <p:extLst>
      <p:ext uri="{BB962C8B-B14F-4D97-AF65-F5344CB8AC3E}">
        <p14:creationId xmlns:p14="http://schemas.microsoft.com/office/powerpoint/2010/main" val="419700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674A0-D51B-4CE8-B87C-20E3613212CC}"/>
              </a:ext>
            </a:extLst>
          </p:cNvPr>
          <p:cNvSpPr txBox="1"/>
          <p:nvPr/>
        </p:nvSpPr>
        <p:spPr>
          <a:xfrm>
            <a:off x="71021" y="71021"/>
            <a:ext cx="7492754" cy="707886"/>
          </a:xfrm>
          <a:prstGeom prst="rect">
            <a:avLst/>
          </a:prstGeom>
          <a:noFill/>
        </p:spPr>
        <p:txBody>
          <a:bodyPr wrap="square" rtlCol="0">
            <a:spAutoFit/>
          </a:bodyPr>
          <a:lstStyle/>
          <a:p>
            <a:r>
              <a:rPr lang="en-US" sz="4000" b="1" dirty="0"/>
              <a:t>Initiatives taken by Government</a:t>
            </a:r>
            <a:endParaRPr lang="en-IN" sz="4000" b="1" dirty="0"/>
          </a:p>
        </p:txBody>
      </p:sp>
      <p:sp>
        <p:nvSpPr>
          <p:cNvPr id="5" name="TextBox 4">
            <a:extLst>
              <a:ext uri="{FF2B5EF4-FFF2-40B4-BE49-F238E27FC236}">
                <a16:creationId xmlns:a16="http://schemas.microsoft.com/office/drawing/2014/main" id="{6D391D5C-9505-4045-99E8-C6DB072BB486}"/>
              </a:ext>
            </a:extLst>
          </p:cNvPr>
          <p:cNvSpPr txBox="1"/>
          <p:nvPr/>
        </p:nvSpPr>
        <p:spPr>
          <a:xfrm>
            <a:off x="328473" y="1147840"/>
            <a:ext cx="5149049" cy="618630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Open Sans"/>
              </a:rPr>
              <a:t>A</a:t>
            </a:r>
            <a:r>
              <a:rPr lang="en-US" sz="2000" b="0" i="0" dirty="0">
                <a:effectLst/>
                <a:latin typeface="Open Sans"/>
              </a:rPr>
              <a:t> very important initiative is the Digital India . Digital India is a campaign launched by the Government of India on July 1, 2015 under the visionary leadership of Hon’ble Prime Minister, Shri Narendra Modi.</a:t>
            </a:r>
          </a:p>
          <a:p>
            <a:pPr algn="just"/>
            <a:endParaRPr lang="en-US" sz="2000" b="0" i="0" dirty="0">
              <a:effectLst/>
              <a:latin typeface="Open Sans"/>
            </a:endParaRPr>
          </a:p>
          <a:p>
            <a:pPr marL="285750" indent="-285750" algn="just">
              <a:buFont typeface="Arial" panose="020B0604020202020204" pitchFamily="34" charset="0"/>
              <a:buChar char="•"/>
            </a:pPr>
            <a:r>
              <a:rPr lang="en-US" sz="2000" dirty="0">
                <a:latin typeface="Open Sans"/>
              </a:rPr>
              <a:t>Under this program </a:t>
            </a:r>
            <a:r>
              <a:rPr lang="en-US" sz="2000" b="1" i="0" dirty="0">
                <a:solidFill>
                  <a:srgbClr val="6E6E6E"/>
                </a:solidFill>
                <a:effectLst/>
                <a:latin typeface="Open Sans"/>
              </a:rPr>
              <a:t> </a:t>
            </a:r>
            <a:r>
              <a:rPr lang="en-US" sz="2000" b="0" i="0" dirty="0">
                <a:effectLst/>
                <a:latin typeface="Open Sans"/>
              </a:rPr>
              <a:t>India is on its way to becoming a digitally advanced country through the launch of various projects and initiatives such as </a:t>
            </a:r>
            <a:r>
              <a:rPr lang="en-US" sz="2000" b="1" i="0" dirty="0">
                <a:effectLst/>
                <a:latin typeface="Open Sans"/>
              </a:rPr>
              <a:t>MyGov.in, Digi Locker, e-hospital, e-education, etc.</a:t>
            </a:r>
          </a:p>
          <a:p>
            <a:pPr algn="just"/>
            <a:endParaRPr lang="en-US" sz="2000" dirty="0">
              <a:latin typeface="Open Sans"/>
            </a:endParaRPr>
          </a:p>
          <a:p>
            <a:pPr marL="342900" indent="-342900" algn="just">
              <a:buFont typeface="Arial" panose="020B0604020202020204" pitchFamily="34" charset="0"/>
              <a:buChar char="•"/>
            </a:pPr>
            <a:r>
              <a:rPr lang="en-US" sz="2000" dirty="0">
                <a:latin typeface="Source Sans Pro" panose="020B0604020202020204" pitchFamily="34" charset="0"/>
              </a:rPr>
              <a:t>GST Council </a:t>
            </a:r>
            <a:r>
              <a:rPr lang="en-US" sz="2000" b="0" i="0" dirty="0">
                <a:effectLst/>
                <a:latin typeface="Source Sans Pro" panose="020B0604020202020204" pitchFamily="34" charset="0"/>
              </a:rPr>
              <a:t>has announced in the </a:t>
            </a:r>
            <a:r>
              <a:rPr lang="en-US" sz="2000" dirty="0">
                <a:latin typeface="Source Sans Pro" panose="020B0604020202020204" pitchFamily="34" charset="0"/>
              </a:rPr>
              <a:t>29th GST Council meeting</a:t>
            </a:r>
            <a:r>
              <a:rPr lang="en-US" sz="2000" b="0" i="0" dirty="0">
                <a:effectLst/>
                <a:latin typeface="Source Sans Pro" panose="020B0604020202020204" pitchFamily="34" charset="0"/>
              </a:rPr>
              <a:t> an incentive in the form of a cashback to consumers for making payments of their GST Bills via prescribed Digital modes. </a:t>
            </a:r>
          </a:p>
          <a:p>
            <a:pPr marL="285750" indent="-285750" algn="just">
              <a:buFont typeface="Arial" panose="020B0604020202020204" pitchFamily="34" charset="0"/>
              <a:buChar char="•"/>
            </a:pPr>
            <a:endParaRPr lang="en-US" dirty="0">
              <a:latin typeface="Source Sans Pro" panose="020B0604020202020204" pitchFamily="34" charset="0"/>
            </a:endParaRPr>
          </a:p>
          <a:p>
            <a:pPr algn="just"/>
            <a:r>
              <a:rPr lang="en-US" b="0" i="0" dirty="0">
                <a:solidFill>
                  <a:srgbClr val="6E6E6E"/>
                </a:solidFill>
                <a:effectLst/>
                <a:latin typeface="Open Sans"/>
              </a:rPr>
              <a:t> </a:t>
            </a:r>
            <a:endParaRPr lang="en-US" b="0" i="0" dirty="0">
              <a:solidFill>
                <a:srgbClr val="1E314F"/>
              </a:solidFill>
              <a:effectLst/>
              <a:latin typeface="Source Sans Pro" panose="020B0604020202020204" pitchFamily="34" charset="0"/>
            </a:endParaRPr>
          </a:p>
        </p:txBody>
      </p:sp>
      <p:pic>
        <p:nvPicPr>
          <p:cNvPr id="3074" name="Picture 2" descr="Programme Pillars | Digital India Programme | Ministry of Electronics &amp;  Information Technology(MeitY) Government of India">
            <a:extLst>
              <a:ext uri="{FF2B5EF4-FFF2-40B4-BE49-F238E27FC236}">
                <a16:creationId xmlns:a16="http://schemas.microsoft.com/office/drawing/2014/main" id="{A88A519F-4D04-4F2B-9E0B-3E431AFFB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525" y="1402672"/>
            <a:ext cx="3740475" cy="392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36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328BCA-753C-42AE-A450-22A86C6AC65C}"/>
              </a:ext>
            </a:extLst>
          </p:cNvPr>
          <p:cNvSpPr txBox="1"/>
          <p:nvPr/>
        </p:nvSpPr>
        <p:spPr>
          <a:xfrm flipH="1">
            <a:off x="213064" y="266330"/>
            <a:ext cx="7837652" cy="584775"/>
          </a:xfrm>
          <a:prstGeom prst="rect">
            <a:avLst/>
          </a:prstGeom>
          <a:noFill/>
        </p:spPr>
        <p:txBody>
          <a:bodyPr wrap="square" rtlCol="0">
            <a:spAutoFit/>
          </a:bodyPr>
          <a:lstStyle/>
          <a:p>
            <a:r>
              <a:rPr lang="en-US" sz="3200" b="1" dirty="0"/>
              <a:t>Impacts of Digitalization</a:t>
            </a:r>
            <a:endParaRPr lang="en-IN" sz="3200" b="1" dirty="0"/>
          </a:p>
        </p:txBody>
      </p:sp>
      <p:pic>
        <p:nvPicPr>
          <p:cNvPr id="5" name="Picture 4">
            <a:extLst>
              <a:ext uri="{FF2B5EF4-FFF2-40B4-BE49-F238E27FC236}">
                <a16:creationId xmlns:a16="http://schemas.microsoft.com/office/drawing/2014/main" id="{254C92F7-A679-44BF-BAA5-D0309B3B91EA}"/>
              </a:ext>
            </a:extLst>
          </p:cNvPr>
          <p:cNvPicPr>
            <a:picLocks noChangeAspect="1"/>
          </p:cNvPicPr>
          <p:nvPr/>
        </p:nvPicPr>
        <p:blipFill>
          <a:blip r:embed="rId2"/>
          <a:stretch>
            <a:fillRect/>
          </a:stretch>
        </p:blipFill>
        <p:spPr>
          <a:xfrm>
            <a:off x="8152" y="1029810"/>
            <a:ext cx="9135848" cy="5362112"/>
          </a:xfrm>
          <a:prstGeom prst="rect">
            <a:avLst/>
          </a:prstGeom>
        </p:spPr>
      </p:pic>
    </p:spTree>
    <p:extLst>
      <p:ext uri="{BB962C8B-B14F-4D97-AF65-F5344CB8AC3E}">
        <p14:creationId xmlns:p14="http://schemas.microsoft.com/office/powerpoint/2010/main" val="325970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A24A5-7959-4168-8796-A28EAB088730}"/>
              </a:ext>
            </a:extLst>
          </p:cNvPr>
          <p:cNvSpPr txBox="1"/>
          <p:nvPr/>
        </p:nvSpPr>
        <p:spPr>
          <a:xfrm>
            <a:off x="328474" y="0"/>
            <a:ext cx="8176334" cy="1077218"/>
          </a:xfrm>
          <a:prstGeom prst="rect">
            <a:avLst/>
          </a:prstGeom>
          <a:noFill/>
        </p:spPr>
        <p:txBody>
          <a:bodyPr wrap="square" rtlCol="0">
            <a:spAutoFit/>
          </a:bodyPr>
          <a:lstStyle/>
          <a:p>
            <a:pPr algn="ctr"/>
            <a:r>
              <a:rPr lang="en-US" sz="3200" b="1" i="0" cap="all" dirty="0">
                <a:effectLst/>
                <a:latin typeface="GTAmericaBlack"/>
              </a:rPr>
              <a:t>HOW IS DIGITALization CHANGING THE FINANCIAL INDUSTRY?</a:t>
            </a:r>
          </a:p>
        </p:txBody>
      </p:sp>
      <p:sp>
        <p:nvSpPr>
          <p:cNvPr id="4" name="TextBox 3">
            <a:extLst>
              <a:ext uri="{FF2B5EF4-FFF2-40B4-BE49-F238E27FC236}">
                <a16:creationId xmlns:a16="http://schemas.microsoft.com/office/drawing/2014/main" id="{288CE004-511D-49D5-8CE4-CCE20526D38A}"/>
              </a:ext>
            </a:extLst>
          </p:cNvPr>
          <p:cNvSpPr txBox="1"/>
          <p:nvPr/>
        </p:nvSpPr>
        <p:spPr>
          <a:xfrm>
            <a:off x="142044" y="1233996"/>
            <a:ext cx="8904302" cy="3354765"/>
          </a:xfrm>
          <a:prstGeom prst="rect">
            <a:avLst/>
          </a:prstGeom>
          <a:noFill/>
        </p:spPr>
        <p:txBody>
          <a:bodyPr wrap="square" rtlCol="0">
            <a:spAutoFit/>
          </a:bodyPr>
          <a:lstStyle/>
          <a:p>
            <a:r>
              <a:rPr lang="en-US" sz="2000" b="1" dirty="0"/>
              <a:t>The key changes that are shaping the financial industry due to digitalization:-</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dirty="0"/>
              <a:t>Blockchain Technology</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Machine Learning Technologies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Evolving Workforce</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Digital Banking and digital modes of payments</a:t>
            </a:r>
            <a:endParaRPr lang="en-IN" sz="2400" dirty="0"/>
          </a:p>
        </p:txBody>
      </p:sp>
      <p:pic>
        <p:nvPicPr>
          <p:cNvPr id="4098" name="Picture 2" descr="Artificial Intelligence and Blockchain can help banks to be more relevant  in fintech age – Tech Observer">
            <a:extLst>
              <a:ext uri="{FF2B5EF4-FFF2-40B4-BE49-F238E27FC236}">
                <a16:creationId xmlns:a16="http://schemas.microsoft.com/office/drawing/2014/main" id="{7232825B-F257-44BF-AA3D-461562F15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74" y="4592965"/>
            <a:ext cx="2933425" cy="19303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lockchain Technology | Blockchain in Banking Industry | Digital Banking">
            <a:extLst>
              <a:ext uri="{FF2B5EF4-FFF2-40B4-BE49-F238E27FC236}">
                <a16:creationId xmlns:a16="http://schemas.microsoft.com/office/drawing/2014/main" id="{8A32DBD5-BBBA-40DC-BB4B-62481A63D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747" y="459296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anking with Artificial Intelligence | by Deena Zaidi | Chatbots Magazine">
            <a:extLst>
              <a:ext uri="{FF2B5EF4-FFF2-40B4-BE49-F238E27FC236}">
                <a16:creationId xmlns:a16="http://schemas.microsoft.com/office/drawing/2014/main" id="{893C4177-27C8-499D-AB6F-395C8BC31A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546" y="4621641"/>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7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FCFA88-4019-456F-8165-D6144CD22D15}"/>
              </a:ext>
            </a:extLst>
          </p:cNvPr>
          <p:cNvSpPr txBox="1"/>
          <p:nvPr/>
        </p:nvSpPr>
        <p:spPr>
          <a:xfrm>
            <a:off x="115411" y="204186"/>
            <a:ext cx="7901126" cy="646331"/>
          </a:xfrm>
          <a:prstGeom prst="rect">
            <a:avLst/>
          </a:prstGeom>
          <a:noFill/>
        </p:spPr>
        <p:txBody>
          <a:bodyPr wrap="square" rtlCol="0">
            <a:spAutoFit/>
          </a:bodyPr>
          <a:lstStyle/>
          <a:p>
            <a:r>
              <a:rPr lang="en-US" sz="3600" b="1" dirty="0"/>
              <a:t>BLOCKCHAIN Technology In Finance</a:t>
            </a:r>
            <a:endParaRPr lang="en-IN" sz="3600" b="1" dirty="0"/>
          </a:p>
        </p:txBody>
      </p:sp>
      <p:sp>
        <p:nvSpPr>
          <p:cNvPr id="4" name="TextBox 3">
            <a:extLst>
              <a:ext uri="{FF2B5EF4-FFF2-40B4-BE49-F238E27FC236}">
                <a16:creationId xmlns:a16="http://schemas.microsoft.com/office/drawing/2014/main" id="{81F03AD7-3C99-4745-92DE-9CC54F52DC98}"/>
              </a:ext>
            </a:extLst>
          </p:cNvPr>
          <p:cNvSpPr txBox="1"/>
          <p:nvPr/>
        </p:nvSpPr>
        <p:spPr>
          <a:xfrm>
            <a:off x="115411" y="1161157"/>
            <a:ext cx="4616387" cy="5693866"/>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82828"/>
                </a:solidFill>
                <a:effectLst/>
                <a:latin typeface="nunito sans"/>
              </a:rPr>
              <a:t>It is a technology that allows blocks of information to be created and stored in a chain. Each time a new block is created it is added to this chain to form what has been called a ’</a:t>
            </a:r>
            <a:r>
              <a:rPr lang="en-US" sz="2000" dirty="0">
                <a:latin typeface="nunito sans"/>
              </a:rPr>
              <a:t>digital ledger</a:t>
            </a:r>
            <a:r>
              <a:rPr lang="en-US" sz="2000" b="0" i="0" dirty="0">
                <a:solidFill>
                  <a:srgbClr val="282828"/>
                </a:solidFill>
                <a:effectLst/>
                <a:latin typeface="nunito sans"/>
              </a:rPr>
              <a:t>‘.</a:t>
            </a:r>
          </a:p>
          <a:p>
            <a:pPr marL="285750" indent="-285750">
              <a:buFont typeface="Arial" panose="020B0604020202020204" pitchFamily="34" charset="0"/>
              <a:buChar char="•"/>
            </a:pPr>
            <a:endParaRPr lang="en-US" sz="2000" b="0" i="0" dirty="0">
              <a:solidFill>
                <a:srgbClr val="282828"/>
              </a:solidFill>
              <a:effectLst/>
              <a:latin typeface="nunito sans"/>
            </a:endParaRPr>
          </a:p>
          <a:p>
            <a:pPr marL="285750" indent="-285750">
              <a:buFont typeface="Arial" panose="020B0604020202020204" pitchFamily="34" charset="0"/>
              <a:buChar char="•"/>
            </a:pPr>
            <a:r>
              <a:rPr lang="en-US" sz="2000" b="1" dirty="0">
                <a:solidFill>
                  <a:srgbClr val="282828"/>
                </a:solidFill>
                <a:latin typeface="nunito sans"/>
              </a:rPr>
              <a:t>Advantages</a:t>
            </a:r>
            <a:r>
              <a:rPr lang="en-US" sz="2000" dirty="0">
                <a:solidFill>
                  <a:srgbClr val="282828"/>
                </a:solidFill>
                <a:latin typeface="nunito sans"/>
              </a:rPr>
              <a:t>:-</a:t>
            </a:r>
          </a:p>
          <a:p>
            <a:pPr marL="457200" indent="-457200">
              <a:buFont typeface="+mj-lt"/>
              <a:buAutoNum type="arabicPeriod"/>
            </a:pPr>
            <a:r>
              <a:rPr lang="en-US" sz="2000" dirty="0">
                <a:solidFill>
                  <a:srgbClr val="282828"/>
                </a:solidFill>
                <a:latin typeface="nunito sans"/>
              </a:rPr>
              <a:t>Decentralized</a:t>
            </a:r>
          </a:p>
          <a:p>
            <a:pPr marL="457200" indent="-457200">
              <a:buFont typeface="+mj-lt"/>
              <a:buAutoNum type="arabicPeriod"/>
            </a:pPr>
            <a:r>
              <a:rPr lang="en-US" sz="2000" dirty="0">
                <a:solidFill>
                  <a:srgbClr val="282828"/>
                </a:solidFill>
                <a:latin typeface="nunito sans"/>
              </a:rPr>
              <a:t>Secure</a:t>
            </a:r>
          </a:p>
          <a:p>
            <a:pPr marL="457200" indent="-457200">
              <a:buFont typeface="+mj-lt"/>
              <a:buAutoNum type="arabicPeriod"/>
            </a:pPr>
            <a:r>
              <a:rPr lang="en-US" sz="2000" dirty="0">
                <a:solidFill>
                  <a:srgbClr val="282828"/>
                </a:solidFill>
                <a:latin typeface="nunito sans"/>
              </a:rPr>
              <a:t>Unalterable</a:t>
            </a:r>
          </a:p>
          <a:p>
            <a:endParaRPr lang="en-IN" spc="-30" dirty="0">
              <a:solidFill>
                <a:srgbClr val="9E1DAF"/>
              </a:solidFill>
              <a:latin typeface="Arial" panose="020B0604020202020204" pitchFamily="34" charset="0"/>
              <a:ea typeface="Calibri" panose="020F0502020204030204" pitchFamily="34" charset="0"/>
              <a:cs typeface="Times New Roman" panose="02020603050405020304" pitchFamily="18" charset="0"/>
            </a:endParaRPr>
          </a:p>
          <a:p>
            <a:r>
              <a:rPr lang="en-IN" spc="-30" dirty="0">
                <a:latin typeface="Arial" panose="020B0604020202020204" pitchFamily="34" charset="0"/>
                <a:ea typeface="Calibri" panose="020F0502020204030204" pitchFamily="34" charset="0"/>
                <a:cs typeface="Times New Roman" panose="02020603050405020304" pitchFamily="18" charset="0"/>
              </a:rPr>
              <a:t>A MarketWatch report</a:t>
            </a:r>
            <a:r>
              <a:rPr lang="en-IN" sz="1800" spc="-30" dirty="0">
                <a:effectLst/>
                <a:latin typeface="Arial" panose="020B0604020202020204" pitchFamily="34" charset="0"/>
                <a:ea typeface="Calibri" panose="020F0502020204030204" pitchFamily="34" charset="0"/>
                <a:cs typeface="Times New Roman" panose="02020603050405020304" pitchFamily="18" charset="0"/>
              </a:rPr>
              <a:t> </a:t>
            </a:r>
            <a:r>
              <a:rPr lang="en-IN" sz="1800" spc="-30" dirty="0">
                <a:solidFill>
                  <a:srgbClr val="282828"/>
                </a:solidFill>
                <a:effectLst/>
                <a:latin typeface="Arial" panose="020B0604020202020204" pitchFamily="34" charset="0"/>
                <a:ea typeface="Calibri" panose="020F0502020204030204" pitchFamily="34" charset="0"/>
                <a:cs typeface="Times New Roman" panose="02020603050405020304" pitchFamily="18" charset="0"/>
              </a:rPr>
              <a:t>states that total investment in blockchain in the banking and financial services sector amounted to $2.3 billion in 2018. The report states that this spending will likely reach $17.47 billion by the end of 2025, with a CAGR of 33.6% during the 2019-2025 period.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IN" sz="2000" dirty="0"/>
          </a:p>
        </p:txBody>
      </p:sp>
      <p:pic>
        <p:nvPicPr>
          <p:cNvPr id="5122" name="Picture 2" descr="Image result for What is blockchain?">
            <a:extLst>
              <a:ext uri="{FF2B5EF4-FFF2-40B4-BE49-F238E27FC236}">
                <a16:creationId xmlns:a16="http://schemas.microsoft.com/office/drawing/2014/main" id="{E5170D41-2B91-4269-984F-37190C7B67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012899"/>
            <a:ext cx="5027359" cy="269796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 schematic representation of blockchain technology ">
            <a:extLst>
              <a:ext uri="{FF2B5EF4-FFF2-40B4-BE49-F238E27FC236}">
                <a16:creationId xmlns:a16="http://schemas.microsoft.com/office/drawing/2014/main" id="{AD50A423-10CE-4509-A641-CE70D62BD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898" y="3710867"/>
            <a:ext cx="4492101" cy="274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71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42411-84A0-4D20-942B-1239609EF83D}"/>
              </a:ext>
            </a:extLst>
          </p:cNvPr>
          <p:cNvSpPr txBox="1"/>
          <p:nvPr/>
        </p:nvSpPr>
        <p:spPr>
          <a:xfrm>
            <a:off x="0" y="284086"/>
            <a:ext cx="8105313" cy="584775"/>
          </a:xfrm>
          <a:prstGeom prst="rect">
            <a:avLst/>
          </a:prstGeom>
          <a:noFill/>
        </p:spPr>
        <p:txBody>
          <a:bodyPr wrap="square" rtlCol="0">
            <a:spAutoFit/>
          </a:bodyPr>
          <a:lstStyle/>
          <a:p>
            <a:r>
              <a:rPr lang="en-US" sz="3200" b="1" dirty="0"/>
              <a:t>Machine Learning Technologies In Finance</a:t>
            </a:r>
            <a:endParaRPr lang="en-IN" sz="3200" b="1" dirty="0"/>
          </a:p>
        </p:txBody>
      </p:sp>
      <p:sp>
        <p:nvSpPr>
          <p:cNvPr id="4" name="TextBox 3">
            <a:extLst>
              <a:ext uri="{FF2B5EF4-FFF2-40B4-BE49-F238E27FC236}">
                <a16:creationId xmlns:a16="http://schemas.microsoft.com/office/drawing/2014/main" id="{6A1575B1-9F76-4DA9-9D46-9C9A6704E744}"/>
              </a:ext>
            </a:extLst>
          </p:cNvPr>
          <p:cNvSpPr txBox="1"/>
          <p:nvPr/>
        </p:nvSpPr>
        <p:spPr>
          <a:xfrm>
            <a:off x="221942" y="1225118"/>
            <a:ext cx="8389398"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rgbClr val="292929"/>
                </a:solidFill>
                <a:latin typeface="charter"/>
              </a:rPr>
              <a:t>M</a:t>
            </a:r>
            <a:r>
              <a:rPr lang="en-US" sz="2000" b="1" i="0" dirty="0">
                <a:solidFill>
                  <a:srgbClr val="292929"/>
                </a:solidFill>
                <a:effectLst/>
                <a:latin typeface="charter"/>
              </a:rPr>
              <a:t>achine learning (ML) is a subset of data science</a:t>
            </a:r>
            <a:r>
              <a:rPr lang="en-US" sz="2000" b="0" i="0" dirty="0">
                <a:solidFill>
                  <a:srgbClr val="292929"/>
                </a:solidFill>
                <a:effectLst/>
                <a:latin typeface="charter"/>
              </a:rPr>
              <a:t> that uses statistical models to draw insights and make predictions.</a:t>
            </a:r>
          </a:p>
          <a:p>
            <a:pPr marL="285750" indent="-285750">
              <a:buFont typeface="Arial" panose="020B0604020202020204" pitchFamily="34" charset="0"/>
              <a:buChar char="•"/>
            </a:pPr>
            <a:r>
              <a:rPr lang="en-US" sz="2000" dirty="0">
                <a:solidFill>
                  <a:srgbClr val="292929"/>
                </a:solidFill>
                <a:latin typeface="charter"/>
              </a:rPr>
              <a:t>ML is very important to enable digitalization of services.</a:t>
            </a:r>
          </a:p>
          <a:p>
            <a:pPr marL="285750" indent="-285750">
              <a:buFont typeface="Arial" panose="020B0604020202020204" pitchFamily="34" charset="0"/>
              <a:buChar char="•"/>
            </a:pPr>
            <a:r>
              <a:rPr lang="en-US" sz="2000" b="1" dirty="0">
                <a:solidFill>
                  <a:srgbClr val="292929"/>
                </a:solidFill>
                <a:latin typeface="charter"/>
              </a:rPr>
              <a:t>Advantages/Applications in finance</a:t>
            </a:r>
            <a:r>
              <a:rPr lang="en-US" sz="2000" dirty="0">
                <a:solidFill>
                  <a:srgbClr val="292929"/>
                </a:solidFill>
                <a:latin typeface="charter"/>
              </a:rPr>
              <a:t>:-</a:t>
            </a:r>
          </a:p>
          <a:p>
            <a:pPr marL="457200" indent="-457200">
              <a:buFont typeface="+mj-lt"/>
              <a:buAutoNum type="arabicPeriod"/>
            </a:pPr>
            <a:r>
              <a:rPr lang="en-US" sz="2000" dirty="0">
                <a:solidFill>
                  <a:srgbClr val="292929"/>
                </a:solidFill>
                <a:latin typeface="charter"/>
              </a:rPr>
              <a:t>Process Automation(chatbots ,call center automation ,etc.)</a:t>
            </a:r>
          </a:p>
          <a:p>
            <a:pPr marL="457200" indent="-457200">
              <a:buFont typeface="+mj-lt"/>
              <a:buAutoNum type="arabicPeriod"/>
            </a:pPr>
            <a:r>
              <a:rPr lang="en-IN" sz="2000" b="0" i="0" dirty="0">
                <a:solidFill>
                  <a:srgbClr val="292929"/>
                </a:solidFill>
                <a:effectLst/>
                <a:latin typeface="sohne"/>
              </a:rPr>
              <a:t>Security</a:t>
            </a:r>
          </a:p>
          <a:p>
            <a:pPr marL="457200" indent="-457200">
              <a:buFont typeface="+mj-lt"/>
              <a:buAutoNum type="arabicPeriod"/>
            </a:pPr>
            <a:r>
              <a:rPr lang="en-IN" sz="2000" b="0" i="0" dirty="0">
                <a:solidFill>
                  <a:srgbClr val="292929"/>
                </a:solidFill>
                <a:effectLst/>
                <a:latin typeface="sohne"/>
              </a:rPr>
              <a:t>Algorithmic trading</a:t>
            </a:r>
          </a:p>
          <a:p>
            <a:pPr marL="457200" indent="-457200">
              <a:buFont typeface="+mj-lt"/>
              <a:buAutoNum type="arabicPeriod"/>
            </a:pPr>
            <a:r>
              <a:rPr lang="en-US" sz="2000" dirty="0">
                <a:solidFill>
                  <a:srgbClr val="292929"/>
                </a:solidFill>
                <a:latin typeface="charter"/>
              </a:rPr>
              <a:t>Robo-Advisory</a:t>
            </a:r>
          </a:p>
          <a:p>
            <a:pPr marL="457200" indent="-457200">
              <a:buFont typeface="+mj-lt"/>
              <a:buAutoNum type="arabicPeriod"/>
            </a:pPr>
            <a:endParaRPr lang="en-IN" sz="2000" dirty="0"/>
          </a:p>
        </p:txBody>
      </p:sp>
      <p:pic>
        <p:nvPicPr>
          <p:cNvPr id="6146" name="Picture 2" descr="Machine Learning in Finance - 15 Applications for Data Science Aspirants -  DataFlair">
            <a:extLst>
              <a:ext uri="{FF2B5EF4-FFF2-40B4-BE49-F238E27FC236}">
                <a16:creationId xmlns:a16="http://schemas.microsoft.com/office/drawing/2014/main" id="{D6479163-EC8D-4106-9EA3-201200020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300" y="3178205"/>
            <a:ext cx="5848481" cy="306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2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87CB4B-5A48-48CA-A18C-8724A9B42145}"/>
              </a:ext>
            </a:extLst>
          </p:cNvPr>
          <p:cNvSpPr txBox="1"/>
          <p:nvPr/>
        </p:nvSpPr>
        <p:spPr>
          <a:xfrm>
            <a:off x="0" y="417251"/>
            <a:ext cx="8052047" cy="523220"/>
          </a:xfrm>
          <a:prstGeom prst="rect">
            <a:avLst/>
          </a:prstGeom>
          <a:noFill/>
        </p:spPr>
        <p:txBody>
          <a:bodyPr wrap="square" rtlCol="0">
            <a:spAutoFit/>
          </a:bodyPr>
          <a:lstStyle/>
          <a:p>
            <a:r>
              <a:rPr lang="en-US" sz="2800" b="1" dirty="0"/>
              <a:t>DIGITAL BANKING</a:t>
            </a:r>
            <a:endParaRPr lang="en-IN" sz="2800" b="1" dirty="0"/>
          </a:p>
        </p:txBody>
      </p:sp>
      <p:sp>
        <p:nvSpPr>
          <p:cNvPr id="3" name="TextBox 2">
            <a:extLst>
              <a:ext uri="{FF2B5EF4-FFF2-40B4-BE49-F238E27FC236}">
                <a16:creationId xmlns:a16="http://schemas.microsoft.com/office/drawing/2014/main" id="{C94FFE0C-AF1E-4F2A-B2B7-4F20EEE9B8E2}"/>
              </a:ext>
            </a:extLst>
          </p:cNvPr>
          <p:cNvSpPr txBox="1"/>
          <p:nvPr/>
        </p:nvSpPr>
        <p:spPr>
          <a:xfrm>
            <a:off x="150921" y="1065320"/>
            <a:ext cx="8904302" cy="4524315"/>
          </a:xfrm>
          <a:prstGeom prst="rect">
            <a:avLst/>
          </a:prstGeom>
          <a:noFill/>
        </p:spPr>
        <p:txBody>
          <a:bodyPr wrap="square" rtlCol="0">
            <a:spAutoFit/>
          </a:bodyPr>
          <a:lstStyle/>
          <a:p>
            <a:r>
              <a:rPr lang="en-IN" sz="2400" dirty="0">
                <a:solidFill>
                  <a:srgbClr val="202122"/>
                </a:solidFill>
                <a:latin typeface="Arial" panose="020B0604020202020204" pitchFamily="34" charset="0"/>
              </a:rPr>
              <a:t>Digital Banking is a technology where banking services are delivered over the internet via applications and websites.</a:t>
            </a:r>
          </a:p>
          <a:p>
            <a:endParaRPr lang="en-IN" sz="2400" dirty="0">
              <a:solidFill>
                <a:srgbClr val="202122"/>
              </a:solidFill>
              <a:latin typeface="Arial" panose="020B0604020202020204" pitchFamily="34" charset="0"/>
            </a:endParaRPr>
          </a:p>
          <a:p>
            <a:r>
              <a:rPr lang="en-IN" sz="2400" dirty="0">
                <a:solidFill>
                  <a:srgbClr val="202122"/>
                </a:solidFill>
                <a:latin typeface="Arial" panose="020B0604020202020204" pitchFamily="34" charset="0"/>
              </a:rPr>
              <a:t>Digital Banking includes various digital modes of payments such as:-</a:t>
            </a:r>
          </a:p>
          <a:p>
            <a:pPr marL="342900" indent="-342900">
              <a:buFont typeface="Arial" panose="020B0604020202020204" pitchFamily="34" charset="0"/>
              <a:buChar char="•"/>
            </a:pPr>
            <a:r>
              <a:rPr lang="en-IN" sz="2400" dirty="0">
                <a:solidFill>
                  <a:srgbClr val="202122"/>
                </a:solidFill>
                <a:latin typeface="Arial" panose="020B0604020202020204" pitchFamily="34" charset="0"/>
              </a:rPr>
              <a:t>UPI</a:t>
            </a:r>
          </a:p>
          <a:p>
            <a:pPr marL="342900" indent="-342900">
              <a:buFont typeface="Arial" panose="020B0604020202020204" pitchFamily="34" charset="0"/>
              <a:buChar char="•"/>
            </a:pPr>
            <a:r>
              <a:rPr lang="en-IN" sz="2400" dirty="0">
                <a:solidFill>
                  <a:srgbClr val="202122"/>
                </a:solidFill>
                <a:latin typeface="Arial" panose="020B0604020202020204" pitchFamily="34" charset="0"/>
              </a:rPr>
              <a:t>AEPS</a:t>
            </a:r>
          </a:p>
          <a:p>
            <a:pPr marL="342900" indent="-342900">
              <a:buFont typeface="Arial" panose="020B0604020202020204" pitchFamily="34" charset="0"/>
              <a:buChar char="•"/>
            </a:pPr>
            <a:r>
              <a:rPr lang="en-IN" sz="2400" dirty="0">
                <a:solidFill>
                  <a:srgbClr val="202122"/>
                </a:solidFill>
                <a:latin typeface="Arial" panose="020B0604020202020204" pitchFamily="34" charset="0"/>
              </a:rPr>
              <a:t>Cards</a:t>
            </a:r>
          </a:p>
          <a:p>
            <a:pPr marL="342900" indent="-342900">
              <a:buFont typeface="Arial" panose="020B0604020202020204" pitchFamily="34" charset="0"/>
              <a:buChar char="•"/>
            </a:pPr>
            <a:r>
              <a:rPr lang="en-IN" sz="2400" dirty="0">
                <a:solidFill>
                  <a:srgbClr val="202122"/>
                </a:solidFill>
                <a:latin typeface="Arial" panose="020B0604020202020204" pitchFamily="34" charset="0"/>
              </a:rPr>
              <a:t>E-Wallets</a:t>
            </a:r>
          </a:p>
          <a:p>
            <a:pPr marL="342900" indent="-342900">
              <a:buFont typeface="Arial" panose="020B0604020202020204" pitchFamily="34" charset="0"/>
              <a:buChar char="•"/>
            </a:pPr>
            <a:endParaRPr lang="en-IN" sz="2400" dirty="0">
              <a:solidFill>
                <a:srgbClr val="202122"/>
              </a:solidFill>
              <a:latin typeface="Arial" panose="020B0604020202020204" pitchFamily="34" charset="0"/>
            </a:endParaRPr>
          </a:p>
          <a:p>
            <a:endParaRPr lang="en-IN" sz="2400" dirty="0">
              <a:solidFill>
                <a:srgbClr val="202122"/>
              </a:solidFill>
              <a:latin typeface="Arial" panose="020B0604020202020204" pitchFamily="34" charset="0"/>
            </a:endParaRPr>
          </a:p>
          <a:p>
            <a:r>
              <a:rPr lang="en-IN" sz="2400" b="0" dirty="0">
                <a:solidFill>
                  <a:srgbClr val="202122"/>
                </a:solidFill>
                <a:effectLst/>
                <a:latin typeface="Arial" panose="020B0604020202020204" pitchFamily="34" charset="0"/>
              </a:rPr>
              <a:t>  </a:t>
            </a:r>
            <a:endParaRPr lang="en-IN" sz="2400" dirty="0"/>
          </a:p>
        </p:txBody>
      </p:sp>
      <p:pic>
        <p:nvPicPr>
          <p:cNvPr id="4" name="Picture 3">
            <a:extLst>
              <a:ext uri="{FF2B5EF4-FFF2-40B4-BE49-F238E27FC236}">
                <a16:creationId xmlns:a16="http://schemas.microsoft.com/office/drawing/2014/main" id="{CC4E930E-2AE6-4827-839D-D422A7CF12BF}"/>
              </a:ext>
            </a:extLst>
          </p:cNvPr>
          <p:cNvPicPr>
            <a:picLocks noChangeAspect="1"/>
          </p:cNvPicPr>
          <p:nvPr/>
        </p:nvPicPr>
        <p:blipFill>
          <a:blip r:embed="rId2"/>
          <a:stretch>
            <a:fillRect/>
          </a:stretch>
        </p:blipFill>
        <p:spPr>
          <a:xfrm>
            <a:off x="2362792" y="2623684"/>
            <a:ext cx="5982218" cy="3421677"/>
          </a:xfrm>
          <a:prstGeom prst="rect">
            <a:avLst/>
          </a:prstGeom>
        </p:spPr>
      </p:pic>
    </p:spTree>
    <p:extLst>
      <p:ext uri="{BB962C8B-B14F-4D97-AF65-F5344CB8AC3E}">
        <p14:creationId xmlns:p14="http://schemas.microsoft.com/office/powerpoint/2010/main" val="2068846975"/>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1531</TotalTime>
  <Words>750</Words>
  <Application>Microsoft Office PowerPoint</Application>
  <PresentationFormat>On-screen Show (4:3)</PresentationFormat>
  <Paragraphs>87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IITR_PPT_Template</vt:lpstr>
      <vt:lpstr>IMPACT OF DIGTALIZATION ON INDIAN FINANCIAL SYSTEM </vt:lpstr>
      <vt:lpstr>WHAT IS DIGITALIZATION?</vt:lpstr>
      <vt:lpstr> A Very Short History of Digitalization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PRATHAM MUKESH GOYAL</cp:lastModifiedBy>
  <cp:revision>99</cp:revision>
  <dcterms:created xsi:type="dcterms:W3CDTF">2015-07-18T13:17:54Z</dcterms:created>
  <dcterms:modified xsi:type="dcterms:W3CDTF">2020-10-31T06:10:09Z</dcterms:modified>
  <cp:version>v1</cp:version>
</cp:coreProperties>
</file>