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1" r:id="rId2"/>
  </p:sldMasterIdLst>
  <p:notesMasterIdLst>
    <p:notesMasterId r:id="rId53"/>
  </p:notesMasterIdLst>
  <p:sldIdLst>
    <p:sldId id="256" r:id="rId3"/>
    <p:sldId id="257" r:id="rId4"/>
    <p:sldId id="258" r:id="rId5"/>
    <p:sldId id="259" r:id="rId6"/>
    <p:sldId id="279" r:id="rId7"/>
    <p:sldId id="280" r:id="rId8"/>
    <p:sldId id="281" r:id="rId9"/>
    <p:sldId id="282" r:id="rId10"/>
    <p:sldId id="283" r:id="rId11"/>
    <p:sldId id="310" r:id="rId12"/>
    <p:sldId id="263" r:id="rId13"/>
    <p:sldId id="264" r:id="rId14"/>
    <p:sldId id="265" r:id="rId15"/>
    <p:sldId id="285" r:id="rId16"/>
    <p:sldId id="267" r:id="rId17"/>
    <p:sldId id="300" r:id="rId18"/>
    <p:sldId id="301" r:id="rId19"/>
    <p:sldId id="302" r:id="rId20"/>
    <p:sldId id="303" r:id="rId21"/>
    <p:sldId id="304" r:id="rId22"/>
    <p:sldId id="305" r:id="rId23"/>
    <p:sldId id="306" r:id="rId24"/>
    <p:sldId id="307" r:id="rId25"/>
    <p:sldId id="314" r:id="rId26"/>
    <p:sldId id="268" r:id="rId27"/>
    <p:sldId id="313" r:id="rId28"/>
    <p:sldId id="269" r:id="rId29"/>
    <p:sldId id="270" r:id="rId30"/>
    <p:sldId id="309" r:id="rId31"/>
    <p:sldId id="273" r:id="rId32"/>
    <p:sldId id="276" r:id="rId33"/>
    <p:sldId id="336" r:id="rId34"/>
    <p:sldId id="375" r:id="rId35"/>
    <p:sldId id="335" r:id="rId36"/>
    <p:sldId id="340" r:id="rId37"/>
    <p:sldId id="376" r:id="rId38"/>
    <p:sldId id="342" r:id="rId39"/>
    <p:sldId id="343" r:id="rId40"/>
    <p:sldId id="341" r:id="rId41"/>
    <p:sldId id="344" r:id="rId42"/>
    <p:sldId id="345" r:id="rId43"/>
    <p:sldId id="274" r:id="rId44"/>
    <p:sldId id="287" r:id="rId45"/>
    <p:sldId id="288" r:id="rId46"/>
    <p:sldId id="289" r:id="rId47"/>
    <p:sldId id="291" r:id="rId48"/>
    <p:sldId id="292" r:id="rId49"/>
    <p:sldId id="293" r:id="rId50"/>
    <p:sldId id="294" r:id="rId51"/>
    <p:sldId id="308" r:id="rId52"/>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53D449-D974-47D2-A3B4-E5C34F5A6496}" v="2" dt="2025-01-24T14:25:00.42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790"/>
  </p:normalViewPr>
  <p:slideViewPr>
    <p:cSldViewPr snapToGrid="0">
      <p:cViewPr varScale="1">
        <p:scale>
          <a:sx n="52" d="100"/>
          <a:sy n="52" d="100"/>
        </p:scale>
        <p:origin x="952" y="3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ANANTHARAMAN ." userId="657a97e1-2ce3-4dca-9a02-0407d9519339" providerId="ADAL" clId="{3653D449-D974-47D2-A3B4-E5C34F5A6496}"/>
    <pc:docChg chg="modSld">
      <pc:chgData name="K ANANTHARAMAN ." userId="657a97e1-2ce3-4dca-9a02-0407d9519339" providerId="ADAL" clId="{3653D449-D974-47D2-A3B4-E5C34F5A6496}" dt="2025-01-24T14:25:00.425" v="1"/>
      <pc:docMkLst>
        <pc:docMk/>
      </pc:docMkLst>
      <pc:sldChg chg="modSp">
        <pc:chgData name="K ANANTHARAMAN ." userId="657a97e1-2ce3-4dca-9a02-0407d9519339" providerId="ADAL" clId="{3653D449-D974-47D2-A3B4-E5C34F5A6496}" dt="2025-01-24T14:25:00.425" v="1"/>
        <pc:sldMkLst>
          <pc:docMk/>
          <pc:sldMk cId="0" sldId="256"/>
        </pc:sldMkLst>
        <pc:spChg chg="mod">
          <ac:chgData name="K ANANTHARAMAN ." userId="657a97e1-2ce3-4dca-9a02-0407d9519339" providerId="ADAL" clId="{3653D449-D974-47D2-A3B4-E5C34F5A6496}" dt="2025-01-24T14:24:37.439" v="0"/>
          <ac:spMkLst>
            <pc:docMk/>
            <pc:sldMk cId="0" sldId="256"/>
            <ac:spMk id="417" creationId="{00000000-0000-0000-0000-000000000000}"/>
          </ac:spMkLst>
        </pc:spChg>
        <pc:spChg chg="mod">
          <ac:chgData name="K ANANTHARAMAN ." userId="657a97e1-2ce3-4dca-9a02-0407d9519339" providerId="ADAL" clId="{3653D449-D974-47D2-A3B4-E5C34F5A6496}" dt="2025-01-24T14:25:00.425" v="1"/>
          <ac:spMkLst>
            <pc:docMk/>
            <pc:sldMk cId="0" sldId="256"/>
            <ac:spMk id="418" creationId="{00000000-0000-0000-0000-000000000000}"/>
          </ac:spMkLst>
        </pc:spChg>
        <pc:spChg chg="mod">
          <ac:chgData name="K ANANTHARAMAN ." userId="657a97e1-2ce3-4dca-9a02-0407d9519339" providerId="ADAL" clId="{3653D449-D974-47D2-A3B4-E5C34F5A6496}" dt="2025-01-24T14:24:37.439" v="0"/>
          <ac:spMkLst>
            <pc:docMk/>
            <pc:sldMk cId="0" sldId="256"/>
            <ac:spMk id="420" creationId="{00000000-0000-0000-0000-000000000000}"/>
          </ac:spMkLst>
        </pc:spChg>
      </pc:sldChg>
      <pc:sldChg chg="modSp">
        <pc:chgData name="K ANANTHARAMAN ." userId="657a97e1-2ce3-4dca-9a02-0407d9519339" providerId="ADAL" clId="{3653D449-D974-47D2-A3B4-E5C34F5A6496}" dt="2025-01-24T14:25:00.425" v="1"/>
        <pc:sldMkLst>
          <pc:docMk/>
          <pc:sldMk cId="0" sldId="257"/>
        </pc:sldMkLst>
        <pc:spChg chg="mod">
          <ac:chgData name="K ANANTHARAMAN ." userId="657a97e1-2ce3-4dca-9a02-0407d9519339" providerId="ADAL" clId="{3653D449-D974-47D2-A3B4-E5C34F5A6496}" dt="2025-01-24T14:24:37.439" v="0"/>
          <ac:spMkLst>
            <pc:docMk/>
            <pc:sldMk cId="0" sldId="257"/>
            <ac:spMk id="423" creationId="{00000000-0000-0000-0000-000000000000}"/>
          </ac:spMkLst>
        </pc:spChg>
        <pc:spChg chg="mod">
          <ac:chgData name="K ANANTHARAMAN ." userId="657a97e1-2ce3-4dca-9a02-0407d9519339" providerId="ADAL" clId="{3653D449-D974-47D2-A3B4-E5C34F5A6496}" dt="2025-01-24T14:25:00.425" v="1"/>
          <ac:spMkLst>
            <pc:docMk/>
            <pc:sldMk cId="0" sldId="257"/>
            <ac:spMk id="424" creationId="{00000000-0000-0000-0000-000000000000}"/>
          </ac:spMkLst>
        </pc:spChg>
      </pc:sldChg>
      <pc:sldChg chg="modSp">
        <pc:chgData name="K ANANTHARAMAN ." userId="657a97e1-2ce3-4dca-9a02-0407d9519339" providerId="ADAL" clId="{3653D449-D974-47D2-A3B4-E5C34F5A6496}" dt="2025-01-24T14:25:00.425" v="1"/>
        <pc:sldMkLst>
          <pc:docMk/>
          <pc:sldMk cId="0" sldId="258"/>
        </pc:sldMkLst>
        <pc:spChg chg="mod">
          <ac:chgData name="K ANANTHARAMAN ." userId="657a97e1-2ce3-4dca-9a02-0407d9519339" providerId="ADAL" clId="{3653D449-D974-47D2-A3B4-E5C34F5A6496}" dt="2025-01-24T14:24:37.439" v="0"/>
          <ac:spMkLst>
            <pc:docMk/>
            <pc:sldMk cId="0" sldId="258"/>
            <ac:spMk id="429" creationId="{00000000-0000-0000-0000-000000000000}"/>
          </ac:spMkLst>
        </pc:spChg>
        <pc:spChg chg="mod">
          <ac:chgData name="K ANANTHARAMAN ." userId="657a97e1-2ce3-4dca-9a02-0407d9519339" providerId="ADAL" clId="{3653D449-D974-47D2-A3B4-E5C34F5A6496}" dt="2025-01-24T14:25:00.425" v="1"/>
          <ac:spMkLst>
            <pc:docMk/>
            <pc:sldMk cId="0" sldId="258"/>
            <ac:spMk id="430" creationId="{00000000-0000-0000-0000-000000000000}"/>
          </ac:spMkLst>
        </pc:spChg>
      </pc:sldChg>
      <pc:sldChg chg="modSp">
        <pc:chgData name="K ANANTHARAMAN ." userId="657a97e1-2ce3-4dca-9a02-0407d9519339" providerId="ADAL" clId="{3653D449-D974-47D2-A3B4-E5C34F5A6496}" dt="2025-01-24T14:25:00.425" v="1"/>
        <pc:sldMkLst>
          <pc:docMk/>
          <pc:sldMk cId="0" sldId="259"/>
        </pc:sldMkLst>
        <pc:spChg chg="mod">
          <ac:chgData name="K ANANTHARAMAN ." userId="657a97e1-2ce3-4dca-9a02-0407d9519339" providerId="ADAL" clId="{3653D449-D974-47D2-A3B4-E5C34F5A6496}" dt="2025-01-24T14:24:37.439" v="0"/>
          <ac:spMkLst>
            <pc:docMk/>
            <pc:sldMk cId="0" sldId="259"/>
            <ac:spMk id="434" creationId="{00000000-0000-0000-0000-000000000000}"/>
          </ac:spMkLst>
        </pc:spChg>
        <pc:spChg chg="mod">
          <ac:chgData name="K ANANTHARAMAN ." userId="657a97e1-2ce3-4dca-9a02-0407d9519339" providerId="ADAL" clId="{3653D449-D974-47D2-A3B4-E5C34F5A6496}" dt="2025-01-24T14:25:00.425" v="1"/>
          <ac:spMkLst>
            <pc:docMk/>
            <pc:sldMk cId="0" sldId="259"/>
            <ac:spMk id="435" creationId="{00000000-0000-0000-0000-000000000000}"/>
          </ac:spMkLst>
        </pc:spChg>
      </pc:sldChg>
      <pc:sldChg chg="modSp">
        <pc:chgData name="K ANANTHARAMAN ." userId="657a97e1-2ce3-4dca-9a02-0407d9519339" providerId="ADAL" clId="{3653D449-D974-47D2-A3B4-E5C34F5A6496}" dt="2025-01-24T14:25:00.425" v="1"/>
        <pc:sldMkLst>
          <pc:docMk/>
          <pc:sldMk cId="0" sldId="263"/>
        </pc:sldMkLst>
        <pc:spChg chg="mod">
          <ac:chgData name="K ANANTHARAMAN ." userId="657a97e1-2ce3-4dca-9a02-0407d9519339" providerId="ADAL" clId="{3653D449-D974-47D2-A3B4-E5C34F5A6496}" dt="2025-01-24T14:24:37.439" v="0"/>
          <ac:spMkLst>
            <pc:docMk/>
            <pc:sldMk cId="0" sldId="263"/>
            <ac:spMk id="467" creationId="{00000000-0000-0000-0000-000000000000}"/>
          </ac:spMkLst>
        </pc:spChg>
        <pc:spChg chg="mod">
          <ac:chgData name="K ANANTHARAMAN ." userId="657a97e1-2ce3-4dca-9a02-0407d9519339" providerId="ADAL" clId="{3653D449-D974-47D2-A3B4-E5C34F5A6496}" dt="2025-01-24T14:25:00.425" v="1"/>
          <ac:spMkLst>
            <pc:docMk/>
            <pc:sldMk cId="0" sldId="263"/>
            <ac:spMk id="468" creationId="{00000000-0000-0000-0000-000000000000}"/>
          </ac:spMkLst>
        </pc:spChg>
      </pc:sldChg>
      <pc:sldChg chg="modSp">
        <pc:chgData name="K ANANTHARAMAN ." userId="657a97e1-2ce3-4dca-9a02-0407d9519339" providerId="ADAL" clId="{3653D449-D974-47D2-A3B4-E5C34F5A6496}" dt="2025-01-24T14:25:00.425" v="1"/>
        <pc:sldMkLst>
          <pc:docMk/>
          <pc:sldMk cId="0" sldId="264"/>
        </pc:sldMkLst>
        <pc:spChg chg="mod">
          <ac:chgData name="K ANANTHARAMAN ." userId="657a97e1-2ce3-4dca-9a02-0407d9519339" providerId="ADAL" clId="{3653D449-D974-47D2-A3B4-E5C34F5A6496}" dt="2025-01-24T14:24:37.439" v="0"/>
          <ac:spMkLst>
            <pc:docMk/>
            <pc:sldMk cId="0" sldId="264"/>
            <ac:spMk id="471" creationId="{00000000-0000-0000-0000-000000000000}"/>
          </ac:spMkLst>
        </pc:spChg>
        <pc:spChg chg="mod">
          <ac:chgData name="K ANANTHARAMAN ." userId="657a97e1-2ce3-4dca-9a02-0407d9519339" providerId="ADAL" clId="{3653D449-D974-47D2-A3B4-E5C34F5A6496}" dt="2025-01-24T14:25:00.425" v="1"/>
          <ac:spMkLst>
            <pc:docMk/>
            <pc:sldMk cId="0" sldId="264"/>
            <ac:spMk id="472" creationId="{00000000-0000-0000-0000-000000000000}"/>
          </ac:spMkLst>
        </pc:spChg>
      </pc:sldChg>
      <pc:sldChg chg="modSp">
        <pc:chgData name="K ANANTHARAMAN ." userId="657a97e1-2ce3-4dca-9a02-0407d9519339" providerId="ADAL" clId="{3653D449-D974-47D2-A3B4-E5C34F5A6496}" dt="2025-01-24T14:25:00.425" v="1"/>
        <pc:sldMkLst>
          <pc:docMk/>
          <pc:sldMk cId="0" sldId="265"/>
        </pc:sldMkLst>
        <pc:spChg chg="mod">
          <ac:chgData name="K ANANTHARAMAN ." userId="657a97e1-2ce3-4dca-9a02-0407d9519339" providerId="ADAL" clId="{3653D449-D974-47D2-A3B4-E5C34F5A6496}" dt="2025-01-24T14:24:37.439" v="0"/>
          <ac:spMkLst>
            <pc:docMk/>
            <pc:sldMk cId="0" sldId="265"/>
            <ac:spMk id="482" creationId="{00000000-0000-0000-0000-000000000000}"/>
          </ac:spMkLst>
        </pc:spChg>
        <pc:spChg chg="mod">
          <ac:chgData name="K ANANTHARAMAN ." userId="657a97e1-2ce3-4dca-9a02-0407d9519339" providerId="ADAL" clId="{3653D449-D974-47D2-A3B4-E5C34F5A6496}" dt="2025-01-24T14:25:00.425" v="1"/>
          <ac:spMkLst>
            <pc:docMk/>
            <pc:sldMk cId="0" sldId="265"/>
            <ac:spMk id="483" creationId="{00000000-0000-0000-0000-000000000000}"/>
          </ac:spMkLst>
        </pc:spChg>
      </pc:sldChg>
      <pc:sldChg chg="modSp">
        <pc:chgData name="K ANANTHARAMAN ." userId="657a97e1-2ce3-4dca-9a02-0407d9519339" providerId="ADAL" clId="{3653D449-D974-47D2-A3B4-E5C34F5A6496}" dt="2025-01-24T14:25:00.425" v="1"/>
        <pc:sldMkLst>
          <pc:docMk/>
          <pc:sldMk cId="0" sldId="267"/>
        </pc:sldMkLst>
        <pc:spChg chg="mod">
          <ac:chgData name="K ANANTHARAMAN ." userId="657a97e1-2ce3-4dca-9a02-0407d9519339" providerId="ADAL" clId="{3653D449-D974-47D2-A3B4-E5C34F5A6496}" dt="2025-01-24T14:24:37.439" v="0"/>
          <ac:spMkLst>
            <pc:docMk/>
            <pc:sldMk cId="0" sldId="267"/>
            <ac:spMk id="500" creationId="{00000000-0000-0000-0000-000000000000}"/>
          </ac:spMkLst>
        </pc:spChg>
        <pc:spChg chg="mod">
          <ac:chgData name="K ANANTHARAMAN ." userId="657a97e1-2ce3-4dca-9a02-0407d9519339" providerId="ADAL" clId="{3653D449-D974-47D2-A3B4-E5C34F5A6496}" dt="2025-01-24T14:25:00.425" v="1"/>
          <ac:spMkLst>
            <pc:docMk/>
            <pc:sldMk cId="0" sldId="267"/>
            <ac:spMk id="501" creationId="{00000000-0000-0000-0000-000000000000}"/>
          </ac:spMkLst>
        </pc:spChg>
      </pc:sldChg>
      <pc:sldChg chg="modSp">
        <pc:chgData name="K ANANTHARAMAN ." userId="657a97e1-2ce3-4dca-9a02-0407d9519339" providerId="ADAL" clId="{3653D449-D974-47D2-A3B4-E5C34F5A6496}" dt="2025-01-24T14:25:00.425" v="1"/>
        <pc:sldMkLst>
          <pc:docMk/>
          <pc:sldMk cId="0" sldId="268"/>
        </pc:sldMkLst>
        <pc:spChg chg="mod">
          <ac:chgData name="K ANANTHARAMAN ." userId="657a97e1-2ce3-4dca-9a02-0407d9519339" providerId="ADAL" clId="{3653D449-D974-47D2-A3B4-E5C34F5A6496}" dt="2025-01-24T14:24:37.439" v="0"/>
          <ac:spMkLst>
            <pc:docMk/>
            <pc:sldMk cId="0" sldId="268"/>
            <ac:spMk id="505" creationId="{00000000-0000-0000-0000-000000000000}"/>
          </ac:spMkLst>
        </pc:spChg>
        <pc:spChg chg="mod">
          <ac:chgData name="K ANANTHARAMAN ." userId="657a97e1-2ce3-4dca-9a02-0407d9519339" providerId="ADAL" clId="{3653D449-D974-47D2-A3B4-E5C34F5A6496}" dt="2025-01-24T14:25:00.425" v="1"/>
          <ac:spMkLst>
            <pc:docMk/>
            <pc:sldMk cId="0" sldId="268"/>
            <ac:spMk id="506" creationId="{00000000-0000-0000-0000-000000000000}"/>
          </ac:spMkLst>
        </pc:spChg>
      </pc:sldChg>
      <pc:sldChg chg="modSp">
        <pc:chgData name="K ANANTHARAMAN ." userId="657a97e1-2ce3-4dca-9a02-0407d9519339" providerId="ADAL" clId="{3653D449-D974-47D2-A3B4-E5C34F5A6496}" dt="2025-01-24T14:24:37.439" v="0"/>
        <pc:sldMkLst>
          <pc:docMk/>
          <pc:sldMk cId="0" sldId="269"/>
        </pc:sldMkLst>
        <pc:spChg chg="mod">
          <ac:chgData name="K ANANTHARAMAN ." userId="657a97e1-2ce3-4dca-9a02-0407d9519339" providerId="ADAL" clId="{3653D449-D974-47D2-A3B4-E5C34F5A6496}" dt="2025-01-24T14:24:37.439" v="0"/>
          <ac:spMkLst>
            <pc:docMk/>
            <pc:sldMk cId="0" sldId="269"/>
            <ac:spMk id="516" creationId="{00000000-0000-0000-0000-000000000000}"/>
          </ac:spMkLst>
        </pc:spChg>
      </pc:sldChg>
      <pc:sldChg chg="modSp">
        <pc:chgData name="K ANANTHARAMAN ." userId="657a97e1-2ce3-4dca-9a02-0407d9519339" providerId="ADAL" clId="{3653D449-D974-47D2-A3B4-E5C34F5A6496}" dt="2025-01-24T14:24:37.439" v="0"/>
        <pc:sldMkLst>
          <pc:docMk/>
          <pc:sldMk cId="0" sldId="270"/>
        </pc:sldMkLst>
        <pc:spChg chg="mod">
          <ac:chgData name="K ANANTHARAMAN ." userId="657a97e1-2ce3-4dca-9a02-0407d9519339" providerId="ADAL" clId="{3653D449-D974-47D2-A3B4-E5C34F5A6496}" dt="2025-01-24T14:24:37.439" v="0"/>
          <ac:spMkLst>
            <pc:docMk/>
            <pc:sldMk cId="0" sldId="270"/>
            <ac:spMk id="528" creationId="{00000000-0000-0000-0000-000000000000}"/>
          </ac:spMkLst>
        </pc:spChg>
      </pc:sldChg>
      <pc:sldChg chg="modSp">
        <pc:chgData name="K ANANTHARAMAN ." userId="657a97e1-2ce3-4dca-9a02-0407d9519339" providerId="ADAL" clId="{3653D449-D974-47D2-A3B4-E5C34F5A6496}" dt="2025-01-24T14:24:37.439" v="0"/>
        <pc:sldMkLst>
          <pc:docMk/>
          <pc:sldMk cId="0" sldId="273"/>
        </pc:sldMkLst>
        <pc:spChg chg="mod">
          <ac:chgData name="K ANANTHARAMAN ." userId="657a97e1-2ce3-4dca-9a02-0407d9519339" providerId="ADAL" clId="{3653D449-D974-47D2-A3B4-E5C34F5A6496}" dt="2025-01-24T14:24:37.439" v="0"/>
          <ac:spMkLst>
            <pc:docMk/>
            <pc:sldMk cId="0" sldId="273"/>
            <ac:spMk id="549" creationId="{00000000-0000-0000-0000-000000000000}"/>
          </ac:spMkLst>
        </pc:spChg>
      </pc:sldChg>
      <pc:sldChg chg="modSp">
        <pc:chgData name="K ANANTHARAMAN ." userId="657a97e1-2ce3-4dca-9a02-0407d9519339" providerId="ADAL" clId="{3653D449-D974-47D2-A3B4-E5C34F5A6496}" dt="2025-01-24T14:25:00.425" v="1"/>
        <pc:sldMkLst>
          <pc:docMk/>
          <pc:sldMk cId="0" sldId="274"/>
        </pc:sldMkLst>
        <pc:spChg chg="mod">
          <ac:chgData name="K ANANTHARAMAN ." userId="657a97e1-2ce3-4dca-9a02-0407d9519339" providerId="ADAL" clId="{3653D449-D974-47D2-A3B4-E5C34F5A6496}" dt="2025-01-24T14:24:37.439" v="0"/>
          <ac:spMkLst>
            <pc:docMk/>
            <pc:sldMk cId="0" sldId="274"/>
            <ac:spMk id="553" creationId="{00000000-0000-0000-0000-000000000000}"/>
          </ac:spMkLst>
        </pc:spChg>
        <pc:spChg chg="mod">
          <ac:chgData name="K ANANTHARAMAN ." userId="657a97e1-2ce3-4dca-9a02-0407d9519339" providerId="ADAL" clId="{3653D449-D974-47D2-A3B4-E5C34F5A6496}" dt="2025-01-24T14:25:00.425" v="1"/>
          <ac:spMkLst>
            <pc:docMk/>
            <pc:sldMk cId="0" sldId="274"/>
            <ac:spMk id="554" creationId="{00000000-0000-0000-0000-000000000000}"/>
          </ac:spMkLst>
        </pc:spChg>
      </pc:sldChg>
      <pc:sldChg chg="modSp">
        <pc:chgData name="K ANANTHARAMAN ." userId="657a97e1-2ce3-4dca-9a02-0407d9519339" providerId="ADAL" clId="{3653D449-D974-47D2-A3B4-E5C34F5A6496}" dt="2025-01-24T14:24:37.439" v="0"/>
        <pc:sldMkLst>
          <pc:docMk/>
          <pc:sldMk cId="0" sldId="276"/>
        </pc:sldMkLst>
        <pc:spChg chg="mod">
          <ac:chgData name="K ANANTHARAMAN ." userId="657a97e1-2ce3-4dca-9a02-0407d9519339" providerId="ADAL" clId="{3653D449-D974-47D2-A3B4-E5C34F5A6496}" dt="2025-01-24T14:24:37.439" v="0"/>
          <ac:spMkLst>
            <pc:docMk/>
            <pc:sldMk cId="0" sldId="276"/>
            <ac:spMk id="2" creationId="{00B77386-CC61-D97B-FD21-2A7033454A75}"/>
          </ac:spMkLst>
        </pc:spChg>
      </pc:sldChg>
      <pc:sldChg chg="modSp">
        <pc:chgData name="K ANANTHARAMAN ." userId="657a97e1-2ce3-4dca-9a02-0407d9519339" providerId="ADAL" clId="{3653D449-D974-47D2-A3B4-E5C34F5A6496}" dt="2025-01-24T14:25:00.425" v="1"/>
        <pc:sldMkLst>
          <pc:docMk/>
          <pc:sldMk cId="59762982" sldId="279"/>
        </pc:sldMkLst>
        <pc:spChg chg="mod">
          <ac:chgData name="K ANANTHARAMAN ." userId="657a97e1-2ce3-4dca-9a02-0407d9519339" providerId="ADAL" clId="{3653D449-D974-47D2-A3B4-E5C34F5A6496}" dt="2025-01-24T14:24:37.439" v="0"/>
          <ac:spMkLst>
            <pc:docMk/>
            <pc:sldMk cId="59762982" sldId="279"/>
            <ac:spMk id="583" creationId="{00000000-0000-0000-0000-000000000000}"/>
          </ac:spMkLst>
        </pc:spChg>
        <pc:spChg chg="mod">
          <ac:chgData name="K ANANTHARAMAN ." userId="657a97e1-2ce3-4dca-9a02-0407d9519339" providerId="ADAL" clId="{3653D449-D974-47D2-A3B4-E5C34F5A6496}" dt="2025-01-24T14:25:00.425" v="1"/>
          <ac:spMkLst>
            <pc:docMk/>
            <pc:sldMk cId="59762982" sldId="279"/>
            <ac:spMk id="584" creationId="{00000000-0000-0000-0000-000000000000}"/>
          </ac:spMkLst>
        </pc:spChg>
      </pc:sldChg>
      <pc:sldChg chg="modSp">
        <pc:chgData name="K ANANTHARAMAN ." userId="657a97e1-2ce3-4dca-9a02-0407d9519339" providerId="ADAL" clId="{3653D449-D974-47D2-A3B4-E5C34F5A6496}" dt="2025-01-24T14:25:00.425" v="1"/>
        <pc:sldMkLst>
          <pc:docMk/>
          <pc:sldMk cId="1395051373" sldId="280"/>
        </pc:sldMkLst>
        <pc:spChg chg="mod">
          <ac:chgData name="K ANANTHARAMAN ." userId="657a97e1-2ce3-4dca-9a02-0407d9519339" providerId="ADAL" clId="{3653D449-D974-47D2-A3B4-E5C34F5A6496}" dt="2025-01-24T14:24:37.439" v="0"/>
          <ac:spMkLst>
            <pc:docMk/>
            <pc:sldMk cId="1395051373" sldId="280"/>
            <ac:spMk id="589" creationId="{00000000-0000-0000-0000-000000000000}"/>
          </ac:spMkLst>
        </pc:spChg>
        <pc:spChg chg="mod">
          <ac:chgData name="K ANANTHARAMAN ." userId="657a97e1-2ce3-4dca-9a02-0407d9519339" providerId="ADAL" clId="{3653D449-D974-47D2-A3B4-E5C34F5A6496}" dt="2025-01-24T14:25:00.425" v="1"/>
          <ac:spMkLst>
            <pc:docMk/>
            <pc:sldMk cId="1395051373" sldId="280"/>
            <ac:spMk id="590" creationId="{00000000-0000-0000-0000-000000000000}"/>
          </ac:spMkLst>
        </pc:spChg>
      </pc:sldChg>
      <pc:sldChg chg="modSp">
        <pc:chgData name="K ANANTHARAMAN ." userId="657a97e1-2ce3-4dca-9a02-0407d9519339" providerId="ADAL" clId="{3653D449-D974-47D2-A3B4-E5C34F5A6496}" dt="2025-01-24T14:25:00.425" v="1"/>
        <pc:sldMkLst>
          <pc:docMk/>
          <pc:sldMk cId="3058110545" sldId="281"/>
        </pc:sldMkLst>
        <pc:spChg chg="mod">
          <ac:chgData name="K ANANTHARAMAN ." userId="657a97e1-2ce3-4dca-9a02-0407d9519339" providerId="ADAL" clId="{3653D449-D974-47D2-A3B4-E5C34F5A6496}" dt="2025-01-24T14:24:37.439" v="0"/>
          <ac:spMkLst>
            <pc:docMk/>
            <pc:sldMk cId="3058110545" sldId="281"/>
            <ac:spMk id="600" creationId="{00000000-0000-0000-0000-000000000000}"/>
          </ac:spMkLst>
        </pc:spChg>
        <pc:spChg chg="mod">
          <ac:chgData name="K ANANTHARAMAN ." userId="657a97e1-2ce3-4dca-9a02-0407d9519339" providerId="ADAL" clId="{3653D449-D974-47D2-A3B4-E5C34F5A6496}" dt="2025-01-24T14:25:00.425" v="1"/>
          <ac:spMkLst>
            <pc:docMk/>
            <pc:sldMk cId="3058110545" sldId="281"/>
            <ac:spMk id="601" creationId="{00000000-0000-0000-0000-000000000000}"/>
          </ac:spMkLst>
        </pc:spChg>
      </pc:sldChg>
      <pc:sldChg chg="modSp">
        <pc:chgData name="K ANANTHARAMAN ." userId="657a97e1-2ce3-4dca-9a02-0407d9519339" providerId="ADAL" clId="{3653D449-D974-47D2-A3B4-E5C34F5A6496}" dt="2025-01-24T14:25:00.425" v="1"/>
        <pc:sldMkLst>
          <pc:docMk/>
          <pc:sldMk cId="763942771" sldId="282"/>
        </pc:sldMkLst>
        <pc:spChg chg="mod">
          <ac:chgData name="K ANANTHARAMAN ." userId="657a97e1-2ce3-4dca-9a02-0407d9519339" providerId="ADAL" clId="{3653D449-D974-47D2-A3B4-E5C34F5A6496}" dt="2025-01-24T14:24:37.439" v="0"/>
          <ac:spMkLst>
            <pc:docMk/>
            <pc:sldMk cId="763942771" sldId="282"/>
            <ac:spMk id="610" creationId="{00000000-0000-0000-0000-000000000000}"/>
          </ac:spMkLst>
        </pc:spChg>
        <pc:spChg chg="mod">
          <ac:chgData name="K ANANTHARAMAN ." userId="657a97e1-2ce3-4dca-9a02-0407d9519339" providerId="ADAL" clId="{3653D449-D974-47D2-A3B4-E5C34F5A6496}" dt="2025-01-24T14:25:00.425" v="1"/>
          <ac:spMkLst>
            <pc:docMk/>
            <pc:sldMk cId="763942771" sldId="282"/>
            <ac:spMk id="611" creationId="{00000000-0000-0000-0000-000000000000}"/>
          </ac:spMkLst>
        </pc:spChg>
      </pc:sldChg>
      <pc:sldChg chg="modSp">
        <pc:chgData name="K ANANTHARAMAN ." userId="657a97e1-2ce3-4dca-9a02-0407d9519339" providerId="ADAL" clId="{3653D449-D974-47D2-A3B4-E5C34F5A6496}" dt="2025-01-24T14:25:00.425" v="1"/>
        <pc:sldMkLst>
          <pc:docMk/>
          <pc:sldMk cId="3371258181" sldId="283"/>
        </pc:sldMkLst>
        <pc:spChg chg="mod">
          <ac:chgData name="K ANANTHARAMAN ." userId="657a97e1-2ce3-4dca-9a02-0407d9519339" providerId="ADAL" clId="{3653D449-D974-47D2-A3B4-E5C34F5A6496}" dt="2025-01-24T14:24:37.439" v="0"/>
          <ac:spMkLst>
            <pc:docMk/>
            <pc:sldMk cId="3371258181" sldId="283"/>
            <ac:spMk id="617" creationId="{00000000-0000-0000-0000-000000000000}"/>
          </ac:spMkLst>
        </pc:spChg>
        <pc:spChg chg="mod">
          <ac:chgData name="K ANANTHARAMAN ." userId="657a97e1-2ce3-4dca-9a02-0407d9519339" providerId="ADAL" clId="{3653D449-D974-47D2-A3B4-E5C34F5A6496}" dt="2025-01-24T14:25:00.425" v="1"/>
          <ac:spMkLst>
            <pc:docMk/>
            <pc:sldMk cId="3371258181" sldId="283"/>
            <ac:spMk id="618" creationId="{00000000-0000-0000-0000-000000000000}"/>
          </ac:spMkLst>
        </pc:spChg>
      </pc:sldChg>
      <pc:sldChg chg="modSp">
        <pc:chgData name="K ANANTHARAMAN ." userId="657a97e1-2ce3-4dca-9a02-0407d9519339" providerId="ADAL" clId="{3653D449-D974-47D2-A3B4-E5C34F5A6496}" dt="2025-01-24T14:25:00.425" v="1"/>
        <pc:sldMkLst>
          <pc:docMk/>
          <pc:sldMk cId="0" sldId="285"/>
        </pc:sldMkLst>
        <pc:spChg chg="mod">
          <ac:chgData name="K ANANTHARAMAN ." userId="657a97e1-2ce3-4dca-9a02-0407d9519339" providerId="ADAL" clId="{3653D449-D974-47D2-A3B4-E5C34F5A6496}" dt="2025-01-24T14:24:37.439" v="0"/>
          <ac:spMkLst>
            <pc:docMk/>
            <pc:sldMk cId="0" sldId="285"/>
            <ac:spMk id="646" creationId="{00000000-0000-0000-0000-000000000000}"/>
          </ac:spMkLst>
        </pc:spChg>
        <pc:spChg chg="mod">
          <ac:chgData name="K ANANTHARAMAN ." userId="657a97e1-2ce3-4dca-9a02-0407d9519339" providerId="ADAL" clId="{3653D449-D974-47D2-A3B4-E5C34F5A6496}" dt="2025-01-24T14:25:00.425" v="1"/>
          <ac:spMkLst>
            <pc:docMk/>
            <pc:sldMk cId="0" sldId="285"/>
            <ac:spMk id="647" creationId="{00000000-0000-0000-0000-000000000000}"/>
          </ac:spMkLst>
        </pc:spChg>
      </pc:sldChg>
      <pc:sldChg chg="modSp">
        <pc:chgData name="K ANANTHARAMAN ." userId="657a97e1-2ce3-4dca-9a02-0407d9519339" providerId="ADAL" clId="{3653D449-D974-47D2-A3B4-E5C34F5A6496}" dt="2025-01-24T14:24:37.439" v="0"/>
        <pc:sldMkLst>
          <pc:docMk/>
          <pc:sldMk cId="0" sldId="287"/>
        </pc:sldMkLst>
        <pc:spChg chg="mod">
          <ac:chgData name="K ANANTHARAMAN ." userId="657a97e1-2ce3-4dca-9a02-0407d9519339" providerId="ADAL" clId="{3653D449-D974-47D2-A3B4-E5C34F5A6496}" dt="2025-01-24T14:24:37.439" v="0"/>
          <ac:spMkLst>
            <pc:docMk/>
            <pc:sldMk cId="0" sldId="287"/>
            <ac:spMk id="665" creationId="{00000000-0000-0000-0000-000000000000}"/>
          </ac:spMkLst>
        </pc:spChg>
      </pc:sldChg>
      <pc:sldChg chg="modSp">
        <pc:chgData name="K ANANTHARAMAN ." userId="657a97e1-2ce3-4dca-9a02-0407d9519339" providerId="ADAL" clId="{3653D449-D974-47D2-A3B4-E5C34F5A6496}" dt="2025-01-24T14:24:37.439" v="0"/>
        <pc:sldMkLst>
          <pc:docMk/>
          <pc:sldMk cId="0" sldId="288"/>
        </pc:sldMkLst>
        <pc:spChg chg="mod">
          <ac:chgData name="K ANANTHARAMAN ." userId="657a97e1-2ce3-4dca-9a02-0407d9519339" providerId="ADAL" clId="{3653D449-D974-47D2-A3B4-E5C34F5A6496}" dt="2025-01-24T14:24:37.439" v="0"/>
          <ac:spMkLst>
            <pc:docMk/>
            <pc:sldMk cId="0" sldId="288"/>
            <ac:spMk id="672" creationId="{00000000-0000-0000-0000-000000000000}"/>
          </ac:spMkLst>
        </pc:spChg>
      </pc:sldChg>
      <pc:sldChg chg="modSp">
        <pc:chgData name="K ANANTHARAMAN ." userId="657a97e1-2ce3-4dca-9a02-0407d9519339" providerId="ADAL" clId="{3653D449-D974-47D2-A3B4-E5C34F5A6496}" dt="2025-01-24T14:24:37.439" v="0"/>
        <pc:sldMkLst>
          <pc:docMk/>
          <pc:sldMk cId="0" sldId="289"/>
        </pc:sldMkLst>
        <pc:spChg chg="mod">
          <ac:chgData name="K ANANTHARAMAN ." userId="657a97e1-2ce3-4dca-9a02-0407d9519339" providerId="ADAL" clId="{3653D449-D974-47D2-A3B4-E5C34F5A6496}" dt="2025-01-24T14:24:37.439" v="0"/>
          <ac:spMkLst>
            <pc:docMk/>
            <pc:sldMk cId="0" sldId="289"/>
            <ac:spMk id="681" creationId="{00000000-0000-0000-0000-000000000000}"/>
          </ac:spMkLst>
        </pc:spChg>
      </pc:sldChg>
      <pc:sldChg chg="modSp">
        <pc:chgData name="K ANANTHARAMAN ." userId="657a97e1-2ce3-4dca-9a02-0407d9519339" providerId="ADAL" clId="{3653D449-D974-47D2-A3B4-E5C34F5A6496}" dt="2025-01-24T14:24:37.439" v="0"/>
        <pc:sldMkLst>
          <pc:docMk/>
          <pc:sldMk cId="0" sldId="291"/>
        </pc:sldMkLst>
        <pc:spChg chg="mod">
          <ac:chgData name="K ANANTHARAMAN ." userId="657a97e1-2ce3-4dca-9a02-0407d9519339" providerId="ADAL" clId="{3653D449-D974-47D2-A3B4-E5C34F5A6496}" dt="2025-01-24T14:24:37.439" v="0"/>
          <ac:spMkLst>
            <pc:docMk/>
            <pc:sldMk cId="0" sldId="291"/>
            <ac:spMk id="697" creationId="{00000000-0000-0000-0000-000000000000}"/>
          </ac:spMkLst>
        </pc:spChg>
      </pc:sldChg>
      <pc:sldChg chg="modSp">
        <pc:chgData name="K ANANTHARAMAN ." userId="657a97e1-2ce3-4dca-9a02-0407d9519339" providerId="ADAL" clId="{3653D449-D974-47D2-A3B4-E5C34F5A6496}" dt="2025-01-24T14:24:37.439" v="0"/>
        <pc:sldMkLst>
          <pc:docMk/>
          <pc:sldMk cId="0" sldId="292"/>
        </pc:sldMkLst>
        <pc:spChg chg="mod">
          <ac:chgData name="K ANANTHARAMAN ." userId="657a97e1-2ce3-4dca-9a02-0407d9519339" providerId="ADAL" clId="{3653D449-D974-47D2-A3B4-E5C34F5A6496}" dt="2025-01-24T14:24:37.439" v="0"/>
          <ac:spMkLst>
            <pc:docMk/>
            <pc:sldMk cId="0" sldId="292"/>
            <ac:spMk id="704" creationId="{00000000-0000-0000-0000-000000000000}"/>
          </ac:spMkLst>
        </pc:spChg>
      </pc:sldChg>
      <pc:sldChg chg="modSp">
        <pc:chgData name="K ANANTHARAMAN ." userId="657a97e1-2ce3-4dca-9a02-0407d9519339" providerId="ADAL" clId="{3653D449-D974-47D2-A3B4-E5C34F5A6496}" dt="2025-01-24T14:24:37.439" v="0"/>
        <pc:sldMkLst>
          <pc:docMk/>
          <pc:sldMk cId="0" sldId="293"/>
        </pc:sldMkLst>
        <pc:spChg chg="mod">
          <ac:chgData name="K ANANTHARAMAN ." userId="657a97e1-2ce3-4dca-9a02-0407d9519339" providerId="ADAL" clId="{3653D449-D974-47D2-A3B4-E5C34F5A6496}" dt="2025-01-24T14:24:37.439" v="0"/>
          <ac:spMkLst>
            <pc:docMk/>
            <pc:sldMk cId="0" sldId="293"/>
            <ac:spMk id="711" creationId="{00000000-0000-0000-0000-000000000000}"/>
          </ac:spMkLst>
        </pc:spChg>
      </pc:sldChg>
      <pc:sldChg chg="modSp">
        <pc:chgData name="K ANANTHARAMAN ." userId="657a97e1-2ce3-4dca-9a02-0407d9519339" providerId="ADAL" clId="{3653D449-D974-47D2-A3B4-E5C34F5A6496}" dt="2025-01-24T14:24:37.439" v="0"/>
        <pc:sldMkLst>
          <pc:docMk/>
          <pc:sldMk cId="0" sldId="294"/>
        </pc:sldMkLst>
        <pc:spChg chg="mod">
          <ac:chgData name="K ANANTHARAMAN ." userId="657a97e1-2ce3-4dca-9a02-0407d9519339" providerId="ADAL" clId="{3653D449-D974-47D2-A3B4-E5C34F5A6496}" dt="2025-01-24T14:24:37.439" v="0"/>
          <ac:spMkLst>
            <pc:docMk/>
            <pc:sldMk cId="0" sldId="294"/>
            <ac:spMk id="718" creationId="{00000000-0000-0000-0000-000000000000}"/>
          </ac:spMkLst>
        </pc:spChg>
      </pc:sldChg>
      <pc:sldChg chg="modSp">
        <pc:chgData name="K ANANTHARAMAN ." userId="657a97e1-2ce3-4dca-9a02-0407d9519339" providerId="ADAL" clId="{3653D449-D974-47D2-A3B4-E5C34F5A6496}" dt="2025-01-24T14:25:00.425" v="1"/>
        <pc:sldMkLst>
          <pc:docMk/>
          <pc:sldMk cId="936114849" sldId="300"/>
        </pc:sldMkLst>
        <pc:spChg chg="mod">
          <ac:chgData name="K ANANTHARAMAN ." userId="657a97e1-2ce3-4dca-9a02-0407d9519339" providerId="ADAL" clId="{3653D449-D974-47D2-A3B4-E5C34F5A6496}" dt="2025-01-24T14:24:37.439" v="0"/>
          <ac:spMkLst>
            <pc:docMk/>
            <pc:sldMk cId="936114849" sldId="300"/>
            <ac:spMk id="764" creationId="{00000000-0000-0000-0000-000000000000}"/>
          </ac:spMkLst>
        </pc:spChg>
        <pc:spChg chg="mod">
          <ac:chgData name="K ANANTHARAMAN ." userId="657a97e1-2ce3-4dca-9a02-0407d9519339" providerId="ADAL" clId="{3653D449-D974-47D2-A3B4-E5C34F5A6496}" dt="2025-01-24T14:25:00.425" v="1"/>
          <ac:spMkLst>
            <pc:docMk/>
            <pc:sldMk cId="936114849" sldId="300"/>
            <ac:spMk id="765" creationId="{00000000-0000-0000-0000-000000000000}"/>
          </ac:spMkLst>
        </pc:spChg>
      </pc:sldChg>
      <pc:sldChg chg="modSp">
        <pc:chgData name="K ANANTHARAMAN ." userId="657a97e1-2ce3-4dca-9a02-0407d9519339" providerId="ADAL" clId="{3653D449-D974-47D2-A3B4-E5C34F5A6496}" dt="2025-01-24T14:25:00.425" v="1"/>
        <pc:sldMkLst>
          <pc:docMk/>
          <pc:sldMk cId="260218918" sldId="301"/>
        </pc:sldMkLst>
        <pc:spChg chg="mod">
          <ac:chgData name="K ANANTHARAMAN ." userId="657a97e1-2ce3-4dca-9a02-0407d9519339" providerId="ADAL" clId="{3653D449-D974-47D2-A3B4-E5C34F5A6496}" dt="2025-01-24T14:24:37.439" v="0"/>
          <ac:spMkLst>
            <pc:docMk/>
            <pc:sldMk cId="260218918" sldId="301"/>
            <ac:spMk id="769" creationId="{00000000-0000-0000-0000-000000000000}"/>
          </ac:spMkLst>
        </pc:spChg>
        <pc:spChg chg="mod">
          <ac:chgData name="K ANANTHARAMAN ." userId="657a97e1-2ce3-4dca-9a02-0407d9519339" providerId="ADAL" clId="{3653D449-D974-47D2-A3B4-E5C34F5A6496}" dt="2025-01-24T14:25:00.425" v="1"/>
          <ac:spMkLst>
            <pc:docMk/>
            <pc:sldMk cId="260218918" sldId="301"/>
            <ac:spMk id="770" creationId="{00000000-0000-0000-0000-000000000000}"/>
          </ac:spMkLst>
        </pc:spChg>
      </pc:sldChg>
      <pc:sldChg chg="modSp">
        <pc:chgData name="K ANANTHARAMAN ." userId="657a97e1-2ce3-4dca-9a02-0407d9519339" providerId="ADAL" clId="{3653D449-D974-47D2-A3B4-E5C34F5A6496}" dt="2025-01-24T14:25:00.425" v="1"/>
        <pc:sldMkLst>
          <pc:docMk/>
          <pc:sldMk cId="1528299510" sldId="302"/>
        </pc:sldMkLst>
        <pc:spChg chg="mod">
          <ac:chgData name="K ANANTHARAMAN ." userId="657a97e1-2ce3-4dca-9a02-0407d9519339" providerId="ADAL" clId="{3653D449-D974-47D2-A3B4-E5C34F5A6496}" dt="2025-01-24T14:24:37.439" v="0"/>
          <ac:spMkLst>
            <pc:docMk/>
            <pc:sldMk cId="1528299510" sldId="302"/>
            <ac:spMk id="779" creationId="{00000000-0000-0000-0000-000000000000}"/>
          </ac:spMkLst>
        </pc:spChg>
        <pc:spChg chg="mod">
          <ac:chgData name="K ANANTHARAMAN ." userId="657a97e1-2ce3-4dca-9a02-0407d9519339" providerId="ADAL" clId="{3653D449-D974-47D2-A3B4-E5C34F5A6496}" dt="2025-01-24T14:25:00.425" v="1"/>
          <ac:spMkLst>
            <pc:docMk/>
            <pc:sldMk cId="1528299510" sldId="302"/>
            <ac:spMk id="780" creationId="{00000000-0000-0000-0000-000000000000}"/>
          </ac:spMkLst>
        </pc:spChg>
      </pc:sldChg>
      <pc:sldChg chg="modSp">
        <pc:chgData name="K ANANTHARAMAN ." userId="657a97e1-2ce3-4dca-9a02-0407d9519339" providerId="ADAL" clId="{3653D449-D974-47D2-A3B4-E5C34F5A6496}" dt="2025-01-24T14:25:00.425" v="1"/>
        <pc:sldMkLst>
          <pc:docMk/>
          <pc:sldMk cId="3786054182" sldId="303"/>
        </pc:sldMkLst>
        <pc:spChg chg="mod">
          <ac:chgData name="K ANANTHARAMAN ." userId="657a97e1-2ce3-4dca-9a02-0407d9519339" providerId="ADAL" clId="{3653D449-D974-47D2-A3B4-E5C34F5A6496}" dt="2025-01-24T14:24:37.439" v="0"/>
          <ac:spMkLst>
            <pc:docMk/>
            <pc:sldMk cId="3786054182" sldId="303"/>
            <ac:spMk id="786" creationId="{00000000-0000-0000-0000-000000000000}"/>
          </ac:spMkLst>
        </pc:spChg>
        <pc:spChg chg="mod">
          <ac:chgData name="K ANANTHARAMAN ." userId="657a97e1-2ce3-4dca-9a02-0407d9519339" providerId="ADAL" clId="{3653D449-D974-47D2-A3B4-E5C34F5A6496}" dt="2025-01-24T14:25:00.425" v="1"/>
          <ac:spMkLst>
            <pc:docMk/>
            <pc:sldMk cId="3786054182" sldId="303"/>
            <ac:spMk id="787" creationId="{00000000-0000-0000-0000-000000000000}"/>
          </ac:spMkLst>
        </pc:spChg>
      </pc:sldChg>
      <pc:sldChg chg="modSp">
        <pc:chgData name="K ANANTHARAMAN ." userId="657a97e1-2ce3-4dca-9a02-0407d9519339" providerId="ADAL" clId="{3653D449-D974-47D2-A3B4-E5C34F5A6496}" dt="2025-01-24T14:25:00.425" v="1"/>
        <pc:sldMkLst>
          <pc:docMk/>
          <pc:sldMk cId="3261678203" sldId="304"/>
        </pc:sldMkLst>
        <pc:spChg chg="mod">
          <ac:chgData name="K ANANTHARAMAN ." userId="657a97e1-2ce3-4dca-9a02-0407d9519339" providerId="ADAL" clId="{3653D449-D974-47D2-A3B4-E5C34F5A6496}" dt="2025-01-24T14:24:37.439" v="0"/>
          <ac:spMkLst>
            <pc:docMk/>
            <pc:sldMk cId="3261678203" sldId="304"/>
            <ac:spMk id="795" creationId="{00000000-0000-0000-0000-000000000000}"/>
          </ac:spMkLst>
        </pc:spChg>
        <pc:spChg chg="mod">
          <ac:chgData name="K ANANTHARAMAN ." userId="657a97e1-2ce3-4dca-9a02-0407d9519339" providerId="ADAL" clId="{3653D449-D974-47D2-A3B4-E5C34F5A6496}" dt="2025-01-24T14:25:00.425" v="1"/>
          <ac:spMkLst>
            <pc:docMk/>
            <pc:sldMk cId="3261678203" sldId="304"/>
            <ac:spMk id="796" creationId="{00000000-0000-0000-0000-000000000000}"/>
          </ac:spMkLst>
        </pc:spChg>
      </pc:sldChg>
      <pc:sldChg chg="modSp">
        <pc:chgData name="K ANANTHARAMAN ." userId="657a97e1-2ce3-4dca-9a02-0407d9519339" providerId="ADAL" clId="{3653D449-D974-47D2-A3B4-E5C34F5A6496}" dt="2025-01-24T14:25:00.425" v="1"/>
        <pc:sldMkLst>
          <pc:docMk/>
          <pc:sldMk cId="3843595309" sldId="305"/>
        </pc:sldMkLst>
        <pc:spChg chg="mod">
          <ac:chgData name="K ANANTHARAMAN ." userId="657a97e1-2ce3-4dca-9a02-0407d9519339" providerId="ADAL" clId="{3653D449-D974-47D2-A3B4-E5C34F5A6496}" dt="2025-01-24T14:24:37.439" v="0"/>
          <ac:spMkLst>
            <pc:docMk/>
            <pc:sldMk cId="3843595309" sldId="305"/>
            <ac:spMk id="801" creationId="{00000000-0000-0000-0000-000000000000}"/>
          </ac:spMkLst>
        </pc:spChg>
        <pc:spChg chg="mod">
          <ac:chgData name="K ANANTHARAMAN ." userId="657a97e1-2ce3-4dca-9a02-0407d9519339" providerId="ADAL" clId="{3653D449-D974-47D2-A3B4-E5C34F5A6496}" dt="2025-01-24T14:25:00.425" v="1"/>
          <ac:spMkLst>
            <pc:docMk/>
            <pc:sldMk cId="3843595309" sldId="305"/>
            <ac:spMk id="802" creationId="{00000000-0000-0000-0000-000000000000}"/>
          </ac:spMkLst>
        </pc:spChg>
      </pc:sldChg>
      <pc:sldChg chg="modSp">
        <pc:chgData name="K ANANTHARAMAN ." userId="657a97e1-2ce3-4dca-9a02-0407d9519339" providerId="ADAL" clId="{3653D449-D974-47D2-A3B4-E5C34F5A6496}" dt="2025-01-24T14:25:00.425" v="1"/>
        <pc:sldMkLst>
          <pc:docMk/>
          <pc:sldMk cId="442169792" sldId="306"/>
        </pc:sldMkLst>
        <pc:spChg chg="mod">
          <ac:chgData name="K ANANTHARAMAN ." userId="657a97e1-2ce3-4dca-9a02-0407d9519339" providerId="ADAL" clId="{3653D449-D974-47D2-A3B4-E5C34F5A6496}" dt="2025-01-24T14:24:37.439" v="0"/>
          <ac:spMkLst>
            <pc:docMk/>
            <pc:sldMk cId="442169792" sldId="306"/>
            <ac:spMk id="811" creationId="{00000000-0000-0000-0000-000000000000}"/>
          </ac:spMkLst>
        </pc:spChg>
        <pc:spChg chg="mod">
          <ac:chgData name="K ANANTHARAMAN ." userId="657a97e1-2ce3-4dca-9a02-0407d9519339" providerId="ADAL" clId="{3653D449-D974-47D2-A3B4-E5C34F5A6496}" dt="2025-01-24T14:25:00.425" v="1"/>
          <ac:spMkLst>
            <pc:docMk/>
            <pc:sldMk cId="442169792" sldId="306"/>
            <ac:spMk id="812" creationId="{00000000-0000-0000-0000-000000000000}"/>
          </ac:spMkLst>
        </pc:spChg>
      </pc:sldChg>
      <pc:sldChg chg="modSp">
        <pc:chgData name="K ANANTHARAMAN ." userId="657a97e1-2ce3-4dca-9a02-0407d9519339" providerId="ADAL" clId="{3653D449-D974-47D2-A3B4-E5C34F5A6496}" dt="2025-01-24T14:25:00.425" v="1"/>
        <pc:sldMkLst>
          <pc:docMk/>
          <pc:sldMk cId="4219357600" sldId="307"/>
        </pc:sldMkLst>
        <pc:spChg chg="mod">
          <ac:chgData name="K ANANTHARAMAN ." userId="657a97e1-2ce3-4dca-9a02-0407d9519339" providerId="ADAL" clId="{3653D449-D974-47D2-A3B4-E5C34F5A6496}" dt="2025-01-24T14:24:37.439" v="0"/>
          <ac:spMkLst>
            <pc:docMk/>
            <pc:sldMk cId="4219357600" sldId="307"/>
            <ac:spMk id="819" creationId="{00000000-0000-0000-0000-000000000000}"/>
          </ac:spMkLst>
        </pc:spChg>
        <pc:spChg chg="mod">
          <ac:chgData name="K ANANTHARAMAN ." userId="657a97e1-2ce3-4dca-9a02-0407d9519339" providerId="ADAL" clId="{3653D449-D974-47D2-A3B4-E5C34F5A6496}" dt="2025-01-24T14:25:00.425" v="1"/>
          <ac:spMkLst>
            <pc:docMk/>
            <pc:sldMk cId="4219357600" sldId="307"/>
            <ac:spMk id="820" creationId="{00000000-0000-0000-0000-000000000000}"/>
          </ac:spMkLst>
        </pc:spChg>
      </pc:sldChg>
      <pc:sldChg chg="modSp">
        <pc:chgData name="K ANANTHARAMAN ." userId="657a97e1-2ce3-4dca-9a02-0407d9519339" providerId="ADAL" clId="{3653D449-D974-47D2-A3B4-E5C34F5A6496}" dt="2025-01-24T14:25:00.425" v="1"/>
        <pc:sldMkLst>
          <pc:docMk/>
          <pc:sldMk cId="0" sldId="308"/>
        </pc:sldMkLst>
        <pc:spChg chg="mod">
          <ac:chgData name="K ANANTHARAMAN ." userId="657a97e1-2ce3-4dca-9a02-0407d9519339" providerId="ADAL" clId="{3653D449-D974-47D2-A3B4-E5C34F5A6496}" dt="2025-01-24T14:24:37.439" v="0"/>
          <ac:spMkLst>
            <pc:docMk/>
            <pc:sldMk cId="0" sldId="308"/>
            <ac:spMk id="829" creationId="{00000000-0000-0000-0000-000000000000}"/>
          </ac:spMkLst>
        </pc:spChg>
        <pc:spChg chg="mod">
          <ac:chgData name="K ANANTHARAMAN ." userId="657a97e1-2ce3-4dca-9a02-0407d9519339" providerId="ADAL" clId="{3653D449-D974-47D2-A3B4-E5C34F5A6496}" dt="2025-01-24T14:25:00.425" v="1"/>
          <ac:spMkLst>
            <pc:docMk/>
            <pc:sldMk cId="0" sldId="308"/>
            <ac:spMk id="830" creationId="{00000000-0000-0000-0000-000000000000}"/>
          </ac:spMkLst>
        </pc:spChg>
      </pc:sldChg>
      <pc:sldChg chg="modSp">
        <pc:chgData name="K ANANTHARAMAN ." userId="657a97e1-2ce3-4dca-9a02-0407d9519339" providerId="ADAL" clId="{3653D449-D974-47D2-A3B4-E5C34F5A6496}" dt="2025-01-24T14:24:37.439" v="0"/>
        <pc:sldMkLst>
          <pc:docMk/>
          <pc:sldMk cId="0" sldId="309"/>
        </pc:sldMkLst>
        <pc:spChg chg="mod">
          <ac:chgData name="K ANANTHARAMAN ." userId="657a97e1-2ce3-4dca-9a02-0407d9519339" providerId="ADAL" clId="{3653D449-D974-47D2-A3B4-E5C34F5A6496}" dt="2025-01-24T14:24:37.439" v="0"/>
          <ac:spMkLst>
            <pc:docMk/>
            <pc:sldMk cId="0" sldId="309"/>
            <ac:spMk id="3" creationId="{FDB90A84-F973-214F-E18F-D4D935060D7B}"/>
          </ac:spMkLst>
        </pc:spChg>
      </pc:sldChg>
      <pc:sldChg chg="modSp">
        <pc:chgData name="K ANANTHARAMAN ." userId="657a97e1-2ce3-4dca-9a02-0407d9519339" providerId="ADAL" clId="{3653D449-D974-47D2-A3B4-E5C34F5A6496}" dt="2025-01-24T14:25:00.425" v="1"/>
        <pc:sldMkLst>
          <pc:docMk/>
          <pc:sldMk cId="2597517521" sldId="310"/>
        </pc:sldMkLst>
        <pc:spChg chg="mod">
          <ac:chgData name="K ANANTHARAMAN ." userId="657a97e1-2ce3-4dca-9a02-0407d9519339" providerId="ADAL" clId="{3653D449-D974-47D2-A3B4-E5C34F5A6496}" dt="2025-01-24T14:24:37.439" v="0"/>
          <ac:spMkLst>
            <pc:docMk/>
            <pc:sldMk cId="2597517521" sldId="310"/>
            <ac:spMk id="429" creationId="{00000000-0000-0000-0000-000000000000}"/>
          </ac:spMkLst>
        </pc:spChg>
        <pc:spChg chg="mod">
          <ac:chgData name="K ANANTHARAMAN ." userId="657a97e1-2ce3-4dca-9a02-0407d9519339" providerId="ADAL" clId="{3653D449-D974-47D2-A3B4-E5C34F5A6496}" dt="2025-01-24T14:25:00.425" v="1"/>
          <ac:spMkLst>
            <pc:docMk/>
            <pc:sldMk cId="2597517521" sldId="310"/>
            <ac:spMk id="430" creationId="{00000000-0000-0000-0000-000000000000}"/>
          </ac:spMkLst>
        </pc:spChg>
      </pc:sldChg>
      <pc:sldChg chg="modSp">
        <pc:chgData name="K ANANTHARAMAN ." userId="657a97e1-2ce3-4dca-9a02-0407d9519339" providerId="ADAL" clId="{3653D449-D974-47D2-A3B4-E5C34F5A6496}" dt="2025-01-24T14:25:00.425" v="1"/>
        <pc:sldMkLst>
          <pc:docMk/>
          <pc:sldMk cId="2911483307" sldId="314"/>
        </pc:sldMkLst>
        <pc:spChg chg="mod">
          <ac:chgData name="K ANANTHARAMAN ." userId="657a97e1-2ce3-4dca-9a02-0407d9519339" providerId="ADAL" clId="{3653D449-D974-47D2-A3B4-E5C34F5A6496}" dt="2025-01-24T14:24:37.439" v="0"/>
          <ac:spMkLst>
            <pc:docMk/>
            <pc:sldMk cId="2911483307" sldId="314"/>
            <ac:spMk id="500" creationId="{00000000-0000-0000-0000-000000000000}"/>
          </ac:spMkLst>
        </pc:spChg>
        <pc:spChg chg="mod">
          <ac:chgData name="K ANANTHARAMAN ." userId="657a97e1-2ce3-4dca-9a02-0407d9519339" providerId="ADAL" clId="{3653D449-D974-47D2-A3B4-E5C34F5A6496}" dt="2025-01-24T14:25:00.425" v="1"/>
          <ac:spMkLst>
            <pc:docMk/>
            <pc:sldMk cId="2911483307" sldId="314"/>
            <ac:spMk id="501" creationId="{00000000-0000-0000-0000-000000000000}"/>
          </ac:spMkLst>
        </pc:spChg>
      </pc:sldChg>
      <pc:sldChg chg="modSp">
        <pc:chgData name="K ANANTHARAMAN ." userId="657a97e1-2ce3-4dca-9a02-0407d9519339" providerId="ADAL" clId="{3653D449-D974-47D2-A3B4-E5C34F5A6496}" dt="2025-01-24T14:24:37.439" v="0"/>
        <pc:sldMkLst>
          <pc:docMk/>
          <pc:sldMk cId="0" sldId="335"/>
        </pc:sldMkLst>
        <pc:spChg chg="mod">
          <ac:chgData name="K ANANTHARAMAN ." userId="657a97e1-2ce3-4dca-9a02-0407d9519339" providerId="ADAL" clId="{3653D449-D974-47D2-A3B4-E5C34F5A6496}" dt="2025-01-24T14:24:37.439" v="0"/>
          <ac:spMkLst>
            <pc:docMk/>
            <pc:sldMk cId="0" sldId="335"/>
            <ac:spMk id="2" creationId="{EDFA9DAD-02D0-EA1E-969F-15B58CBE0155}"/>
          </ac:spMkLst>
        </pc:spChg>
      </pc:sldChg>
      <pc:sldChg chg="modSp">
        <pc:chgData name="K ANANTHARAMAN ." userId="657a97e1-2ce3-4dca-9a02-0407d9519339" providerId="ADAL" clId="{3653D449-D974-47D2-A3B4-E5C34F5A6496}" dt="2025-01-24T14:24:37.439" v="0"/>
        <pc:sldMkLst>
          <pc:docMk/>
          <pc:sldMk cId="0" sldId="336"/>
        </pc:sldMkLst>
        <pc:spChg chg="mod">
          <ac:chgData name="K ANANTHARAMAN ." userId="657a97e1-2ce3-4dca-9a02-0407d9519339" providerId="ADAL" clId="{3653D449-D974-47D2-A3B4-E5C34F5A6496}" dt="2025-01-24T14:24:37.439" v="0"/>
          <ac:spMkLst>
            <pc:docMk/>
            <pc:sldMk cId="0" sldId="336"/>
            <ac:spMk id="9" creationId="{ED1E449D-4302-11ED-00AD-7A2EFA3CEA7F}"/>
          </ac:spMkLst>
        </pc:spChg>
      </pc:sldChg>
      <pc:sldChg chg="modSp">
        <pc:chgData name="K ANANTHARAMAN ." userId="657a97e1-2ce3-4dca-9a02-0407d9519339" providerId="ADAL" clId="{3653D449-D974-47D2-A3B4-E5C34F5A6496}" dt="2025-01-24T14:24:37.439" v="0"/>
        <pc:sldMkLst>
          <pc:docMk/>
          <pc:sldMk cId="0" sldId="340"/>
        </pc:sldMkLst>
        <pc:spChg chg="mod">
          <ac:chgData name="K ANANTHARAMAN ." userId="657a97e1-2ce3-4dca-9a02-0407d9519339" providerId="ADAL" clId="{3653D449-D974-47D2-A3B4-E5C34F5A6496}" dt="2025-01-24T14:24:37.439" v="0"/>
          <ac:spMkLst>
            <pc:docMk/>
            <pc:sldMk cId="0" sldId="340"/>
            <ac:spMk id="2" creationId="{F4F08DF5-33EF-B7A1-8E3A-17F5CF60BB81}"/>
          </ac:spMkLst>
        </pc:spChg>
      </pc:sldChg>
      <pc:sldChg chg="modSp">
        <pc:chgData name="K ANANTHARAMAN ." userId="657a97e1-2ce3-4dca-9a02-0407d9519339" providerId="ADAL" clId="{3653D449-D974-47D2-A3B4-E5C34F5A6496}" dt="2025-01-24T14:24:37.439" v="0"/>
        <pc:sldMkLst>
          <pc:docMk/>
          <pc:sldMk cId="0" sldId="341"/>
        </pc:sldMkLst>
        <pc:spChg chg="mod">
          <ac:chgData name="K ANANTHARAMAN ." userId="657a97e1-2ce3-4dca-9a02-0407d9519339" providerId="ADAL" clId="{3653D449-D974-47D2-A3B4-E5C34F5A6496}" dt="2025-01-24T14:24:37.439" v="0"/>
          <ac:spMkLst>
            <pc:docMk/>
            <pc:sldMk cId="0" sldId="341"/>
            <ac:spMk id="2" creationId="{9579E045-4AAA-3342-D226-AF6FE48B6DEF}"/>
          </ac:spMkLst>
        </pc:spChg>
      </pc:sldChg>
      <pc:sldChg chg="modSp">
        <pc:chgData name="K ANANTHARAMAN ." userId="657a97e1-2ce3-4dca-9a02-0407d9519339" providerId="ADAL" clId="{3653D449-D974-47D2-A3B4-E5C34F5A6496}" dt="2025-01-24T14:24:37.439" v="0"/>
        <pc:sldMkLst>
          <pc:docMk/>
          <pc:sldMk cId="0" sldId="342"/>
        </pc:sldMkLst>
        <pc:spChg chg="mod">
          <ac:chgData name="K ANANTHARAMAN ." userId="657a97e1-2ce3-4dca-9a02-0407d9519339" providerId="ADAL" clId="{3653D449-D974-47D2-A3B4-E5C34F5A6496}" dt="2025-01-24T14:24:37.439" v="0"/>
          <ac:spMkLst>
            <pc:docMk/>
            <pc:sldMk cId="0" sldId="342"/>
            <ac:spMk id="2" creationId="{06A8F03C-CC56-CF7E-FE8A-3D8A913A35D5}"/>
          </ac:spMkLst>
        </pc:spChg>
      </pc:sldChg>
      <pc:sldChg chg="modSp">
        <pc:chgData name="K ANANTHARAMAN ." userId="657a97e1-2ce3-4dca-9a02-0407d9519339" providerId="ADAL" clId="{3653D449-D974-47D2-A3B4-E5C34F5A6496}" dt="2025-01-24T14:24:37.439" v="0"/>
        <pc:sldMkLst>
          <pc:docMk/>
          <pc:sldMk cId="0" sldId="343"/>
        </pc:sldMkLst>
        <pc:spChg chg="mod">
          <ac:chgData name="K ANANTHARAMAN ." userId="657a97e1-2ce3-4dca-9a02-0407d9519339" providerId="ADAL" clId="{3653D449-D974-47D2-A3B4-E5C34F5A6496}" dt="2025-01-24T14:24:37.439" v="0"/>
          <ac:spMkLst>
            <pc:docMk/>
            <pc:sldMk cId="0" sldId="343"/>
            <ac:spMk id="2" creationId="{56C7942D-A476-C98F-7A55-0743720B69DD}"/>
          </ac:spMkLst>
        </pc:spChg>
      </pc:sldChg>
      <pc:sldChg chg="modSp">
        <pc:chgData name="K ANANTHARAMAN ." userId="657a97e1-2ce3-4dca-9a02-0407d9519339" providerId="ADAL" clId="{3653D449-D974-47D2-A3B4-E5C34F5A6496}" dt="2025-01-24T14:24:37.439" v="0"/>
        <pc:sldMkLst>
          <pc:docMk/>
          <pc:sldMk cId="0" sldId="344"/>
        </pc:sldMkLst>
        <pc:spChg chg="mod">
          <ac:chgData name="K ANANTHARAMAN ." userId="657a97e1-2ce3-4dca-9a02-0407d9519339" providerId="ADAL" clId="{3653D449-D974-47D2-A3B4-E5C34F5A6496}" dt="2025-01-24T14:24:37.439" v="0"/>
          <ac:spMkLst>
            <pc:docMk/>
            <pc:sldMk cId="0" sldId="344"/>
            <ac:spMk id="2" creationId="{E816741F-91A4-BD7A-311B-D0115043CFD4}"/>
          </ac:spMkLst>
        </pc:spChg>
      </pc:sldChg>
      <pc:sldChg chg="modSp">
        <pc:chgData name="K ANANTHARAMAN ." userId="657a97e1-2ce3-4dca-9a02-0407d9519339" providerId="ADAL" clId="{3653D449-D974-47D2-A3B4-E5C34F5A6496}" dt="2025-01-24T14:24:37.439" v="0"/>
        <pc:sldMkLst>
          <pc:docMk/>
          <pc:sldMk cId="0" sldId="345"/>
        </pc:sldMkLst>
        <pc:spChg chg="mod">
          <ac:chgData name="K ANANTHARAMAN ." userId="657a97e1-2ce3-4dca-9a02-0407d9519339" providerId="ADAL" clId="{3653D449-D974-47D2-A3B4-E5C34F5A6496}" dt="2025-01-24T14:24:37.439" v="0"/>
          <ac:spMkLst>
            <pc:docMk/>
            <pc:sldMk cId="0" sldId="345"/>
            <ac:spMk id="2" creationId="{CF5196A5-EBD0-BE77-2197-79CBC6A38B3B}"/>
          </ac:spMkLst>
        </pc:spChg>
      </pc:sldChg>
      <pc:sldChg chg="modSp">
        <pc:chgData name="K ANANTHARAMAN ." userId="657a97e1-2ce3-4dca-9a02-0407d9519339" providerId="ADAL" clId="{3653D449-D974-47D2-A3B4-E5C34F5A6496}" dt="2025-01-24T14:24:37.439" v="0"/>
        <pc:sldMkLst>
          <pc:docMk/>
          <pc:sldMk cId="0" sldId="375"/>
        </pc:sldMkLst>
        <pc:spChg chg="mod">
          <ac:chgData name="K ANANTHARAMAN ." userId="657a97e1-2ce3-4dca-9a02-0407d9519339" providerId="ADAL" clId="{3653D449-D974-47D2-A3B4-E5C34F5A6496}" dt="2025-01-24T14:24:37.439" v="0"/>
          <ac:spMkLst>
            <pc:docMk/>
            <pc:sldMk cId="0" sldId="375"/>
            <ac:spMk id="2" creationId="{04D118D3-73BC-B368-1F14-5C5EC82D6D87}"/>
          </ac:spMkLst>
        </pc:spChg>
      </pc:sldChg>
      <pc:sldChg chg="modSp">
        <pc:chgData name="K ANANTHARAMAN ." userId="657a97e1-2ce3-4dca-9a02-0407d9519339" providerId="ADAL" clId="{3653D449-D974-47D2-A3B4-E5C34F5A6496}" dt="2025-01-24T14:24:37.439" v="0"/>
        <pc:sldMkLst>
          <pc:docMk/>
          <pc:sldMk cId="0" sldId="376"/>
        </pc:sldMkLst>
        <pc:spChg chg="mod">
          <ac:chgData name="K ANANTHARAMAN ." userId="657a97e1-2ce3-4dca-9a02-0407d9519339" providerId="ADAL" clId="{3653D449-D974-47D2-A3B4-E5C34F5A6496}" dt="2025-01-24T14:24:37.439" v="0"/>
          <ac:spMkLst>
            <pc:docMk/>
            <pc:sldMk cId="0" sldId="376"/>
            <ac:spMk id="2" creationId="{03AB320B-79FF-96D4-19FC-CD90BC5558A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2" name="Shape 412"/>
          <p:cNvSpPr>
            <a:spLocks noGrp="1" noRot="1" noChangeAspect="1"/>
          </p:cNvSpPr>
          <p:nvPr>
            <p:ph type="sldImg"/>
          </p:nvPr>
        </p:nvSpPr>
        <p:spPr>
          <a:xfrm>
            <a:off x="1143000" y="685800"/>
            <a:ext cx="4572000" cy="3429000"/>
          </a:xfrm>
          <a:prstGeom prst="rect">
            <a:avLst/>
          </a:prstGeom>
        </p:spPr>
        <p:txBody>
          <a:bodyPr/>
          <a:lstStyle/>
          <a:p>
            <a:endParaRPr/>
          </a:p>
        </p:txBody>
      </p:sp>
      <p:sp>
        <p:nvSpPr>
          <p:cNvPr id="413" name="Shape 41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Calibri"/>
      </a:defRPr>
    </a:lvl1pPr>
    <a:lvl2pPr indent="228600" latinLnBrk="0">
      <a:spcBef>
        <a:spcPts val="400"/>
      </a:spcBef>
      <a:defRPr sz="1200">
        <a:latin typeface="+mj-lt"/>
        <a:ea typeface="+mj-ea"/>
        <a:cs typeface="+mj-cs"/>
        <a:sym typeface="Calibri"/>
      </a:defRPr>
    </a:lvl2pPr>
    <a:lvl3pPr indent="457200" latinLnBrk="0">
      <a:spcBef>
        <a:spcPts val="400"/>
      </a:spcBef>
      <a:defRPr sz="1200">
        <a:latin typeface="+mj-lt"/>
        <a:ea typeface="+mj-ea"/>
        <a:cs typeface="+mj-cs"/>
        <a:sym typeface="Calibri"/>
      </a:defRPr>
    </a:lvl3pPr>
    <a:lvl4pPr indent="685800" latinLnBrk="0">
      <a:spcBef>
        <a:spcPts val="400"/>
      </a:spcBef>
      <a:defRPr sz="1200">
        <a:latin typeface="+mj-lt"/>
        <a:ea typeface="+mj-ea"/>
        <a:cs typeface="+mj-cs"/>
        <a:sym typeface="Calibri"/>
      </a:defRPr>
    </a:lvl4pPr>
    <a:lvl5pPr indent="914400" latinLnBrk="0">
      <a:spcBef>
        <a:spcPts val="400"/>
      </a:spcBef>
      <a:defRPr sz="1200">
        <a:latin typeface="+mj-lt"/>
        <a:ea typeface="+mj-ea"/>
        <a:cs typeface="+mj-cs"/>
        <a:sym typeface="Calibri"/>
      </a:defRPr>
    </a:lvl5pPr>
    <a:lvl6pPr indent="1143000" latinLnBrk="0">
      <a:spcBef>
        <a:spcPts val="400"/>
      </a:spcBef>
      <a:defRPr sz="1200">
        <a:latin typeface="+mj-lt"/>
        <a:ea typeface="+mj-ea"/>
        <a:cs typeface="+mj-cs"/>
        <a:sym typeface="Calibri"/>
      </a:defRPr>
    </a:lvl6pPr>
    <a:lvl7pPr indent="1371600" latinLnBrk="0">
      <a:spcBef>
        <a:spcPts val="400"/>
      </a:spcBef>
      <a:defRPr sz="1200">
        <a:latin typeface="+mj-lt"/>
        <a:ea typeface="+mj-ea"/>
        <a:cs typeface="+mj-cs"/>
        <a:sym typeface="Calibri"/>
      </a:defRPr>
    </a:lvl7pPr>
    <a:lvl8pPr indent="1600200" latinLnBrk="0">
      <a:spcBef>
        <a:spcPts val="400"/>
      </a:spcBef>
      <a:defRPr sz="1200">
        <a:latin typeface="+mj-lt"/>
        <a:ea typeface="+mj-ea"/>
        <a:cs typeface="+mj-cs"/>
        <a:sym typeface="Calibri"/>
      </a:defRPr>
    </a:lvl8pPr>
    <a:lvl9pPr indent="1828800" latinLnBrk="0">
      <a:spcBef>
        <a:spcPts val="400"/>
      </a:spcBef>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295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4224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555168-0BEF-2B40-B4A1-24A785955F6A}" type="slidenum">
              <a:rPr lang="en-US" altLang="en-US" smtClean="0"/>
              <a:pPr/>
              <a:t>41</a:t>
            </a:fld>
            <a:endParaRPr lang="en-US" altLang="en-US"/>
          </a:p>
        </p:txBody>
      </p:sp>
    </p:spTree>
    <p:extLst>
      <p:ext uri="{BB962C8B-B14F-4D97-AF65-F5344CB8AC3E}">
        <p14:creationId xmlns:p14="http://schemas.microsoft.com/office/powerpoint/2010/main" val="979227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21_Default">
    <p:spTree>
      <p:nvGrpSpPr>
        <p:cNvPr id="1" name=""/>
        <p:cNvGrpSpPr/>
        <p:nvPr/>
      </p:nvGrpSpPr>
      <p:grpSpPr>
        <a:xfrm>
          <a:off x="0" y="0"/>
          <a:ext cx="0" cy="0"/>
          <a:chOff x="0" y="0"/>
          <a:chExt cx="0" cy="0"/>
        </a:xfrm>
      </p:grpSpPr>
      <p:sp>
        <p:nvSpPr>
          <p:cNvPr id="11" name="Title Text"/>
          <p:cNvSpPr txBox="1">
            <a:spLocks noGrp="1"/>
          </p:cNvSpPr>
          <p:nvPr>
            <p:ph type="title"/>
          </p:nvPr>
        </p:nvSpPr>
        <p:spPr>
          <a:prstGeom prst="rect">
            <a:avLst/>
          </a:prstGeom>
        </p:spPr>
        <p:txBody>
          <a:bodyPr/>
          <a:lstStyle/>
          <a:p>
            <a:r>
              <a:t>Title Text</a:t>
            </a:r>
          </a:p>
        </p:txBody>
      </p:sp>
      <p:sp>
        <p:nvSpPr>
          <p:cNvPr id="1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84" name="Group"/>
          <p:cNvGrpSpPr/>
          <p:nvPr/>
        </p:nvGrpSpPr>
        <p:grpSpPr>
          <a:xfrm>
            <a:off x="-1" y="1295399"/>
            <a:ext cx="7010401" cy="46039"/>
            <a:chOff x="0" y="0"/>
            <a:chExt cx="7010400" cy="46037"/>
          </a:xfrm>
        </p:grpSpPr>
        <p:sp>
          <p:nvSpPr>
            <p:cNvPr id="181"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82"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83"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188" name="Group"/>
          <p:cNvGrpSpPr/>
          <p:nvPr/>
        </p:nvGrpSpPr>
        <p:grpSpPr>
          <a:xfrm>
            <a:off x="2133599" y="6553199"/>
            <a:ext cx="7010401" cy="46039"/>
            <a:chOff x="0" y="0"/>
            <a:chExt cx="7010400" cy="46037"/>
          </a:xfrm>
        </p:grpSpPr>
        <p:sp>
          <p:nvSpPr>
            <p:cNvPr id="185"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86"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87"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189"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90" name="BITS Pilani, Pilani Campus"/>
          <p:cNvSpPr txBox="1"/>
          <p:nvPr/>
        </p:nvSpPr>
        <p:spPr>
          <a:xfrm>
            <a:off x="3322320" y="6596062"/>
            <a:ext cx="5775960" cy="2616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sp>
        <p:nvSpPr>
          <p:cNvPr id="191" name="Title Text"/>
          <p:cNvSpPr txBox="1">
            <a:spLocks noGrp="1"/>
          </p:cNvSpPr>
          <p:nvPr>
            <p:ph type="title"/>
          </p:nvPr>
        </p:nvSpPr>
        <p:spPr>
          <a:prstGeom prst="rect">
            <a:avLst/>
          </a:prstGeom>
        </p:spPr>
        <p:txBody>
          <a:bodyPr/>
          <a:lstStyle/>
          <a:p>
            <a:r>
              <a:t>Title Text</a:t>
            </a:r>
          </a:p>
        </p:txBody>
      </p:sp>
      <p:sp>
        <p:nvSpPr>
          <p:cNvPr id="19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9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203" name="Group"/>
          <p:cNvGrpSpPr/>
          <p:nvPr/>
        </p:nvGrpSpPr>
        <p:grpSpPr>
          <a:xfrm>
            <a:off x="7573962" y="0"/>
            <a:ext cx="46039" cy="5181601"/>
            <a:chOff x="0" y="0"/>
            <a:chExt cx="46037" cy="5181600"/>
          </a:xfrm>
        </p:grpSpPr>
        <p:sp>
          <p:nvSpPr>
            <p:cNvPr id="200" name="Rectangle"/>
            <p:cNvSpPr/>
            <p:nvPr/>
          </p:nvSpPr>
          <p:spPr>
            <a:xfrm rot="5400000">
              <a:off x="-837407" y="2583656"/>
              <a:ext cx="1720851"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01" name="Rectangle"/>
            <p:cNvSpPr/>
            <p:nvPr/>
          </p:nvSpPr>
          <p:spPr>
            <a:xfrm rot="5400000">
              <a:off x="-850107" y="850106"/>
              <a:ext cx="1746251" cy="46038"/>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02" name="Rectangle"/>
            <p:cNvSpPr/>
            <p:nvPr/>
          </p:nvSpPr>
          <p:spPr>
            <a:xfrm rot="5400000">
              <a:off x="-837407" y="4298156"/>
              <a:ext cx="1720851" cy="46038"/>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204" name="Picture 7.png" descr="Picture 7.png"/>
          <p:cNvPicPr>
            <a:picLocks noChangeAspect="1"/>
          </p:cNvPicPr>
          <p:nvPr/>
        </p:nvPicPr>
        <p:blipFill>
          <a:blip r:embed="rId2"/>
          <a:srcRect l="5335" t="1922"/>
          <a:stretch>
            <a:fillRect/>
          </a:stretch>
        </p:blipFill>
        <p:spPr>
          <a:xfrm>
            <a:off x="-7938" y="380999"/>
            <a:ext cx="692151" cy="2193926"/>
          </a:xfrm>
          <a:prstGeom prst="rect">
            <a:avLst/>
          </a:prstGeom>
          <a:ln w="12700">
            <a:miter lim="400000"/>
          </a:ln>
        </p:spPr>
      </p:pic>
      <p:sp>
        <p:nvSpPr>
          <p:cNvPr id="205" name="BITS Pilani, Pilani Campus"/>
          <p:cNvSpPr txBox="1"/>
          <p:nvPr/>
        </p:nvSpPr>
        <p:spPr>
          <a:xfrm rot="5400000">
            <a:off x="-2736937" y="3808884"/>
            <a:ext cx="5775961" cy="23083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r">
              <a:defRPr sz="900" b="1">
                <a:solidFill>
                  <a:srgbClr val="101141"/>
                </a:solidFill>
                <a:latin typeface="+mj-lt"/>
                <a:ea typeface="+mj-ea"/>
                <a:cs typeface="+mj-cs"/>
                <a:sym typeface="Calibri"/>
              </a:defRPr>
            </a:pPr>
            <a:r>
              <a:t>BITS </a:t>
            </a:r>
            <a:r>
              <a:rPr b="0"/>
              <a:t>Pilani, Pilani Campus</a:t>
            </a:r>
          </a:p>
        </p:txBody>
      </p:sp>
      <p:sp>
        <p:nvSpPr>
          <p:cNvPr id="206" name="Title Text"/>
          <p:cNvSpPr txBox="1">
            <a:spLocks noGrp="1"/>
          </p:cNvSpPr>
          <p:nvPr>
            <p:ph type="title"/>
          </p:nvPr>
        </p:nvSpPr>
        <p:spPr>
          <a:prstGeom prst="rect">
            <a:avLst/>
          </a:prstGeom>
        </p:spPr>
        <p:txBody>
          <a:bodyPr/>
          <a:lstStyle/>
          <a:p>
            <a:r>
              <a:t>Title Text</a:t>
            </a:r>
          </a:p>
        </p:txBody>
      </p:sp>
      <p:sp>
        <p:nvSpPr>
          <p:cNvPr id="20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0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57" name="BITS Pilani, Pilani Campus"/>
          <p:cNvSpPr txBox="1"/>
          <p:nvPr/>
        </p:nvSpPr>
        <p:spPr>
          <a:xfrm>
            <a:off x="3322320" y="6596062"/>
            <a:ext cx="5775960" cy="2616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grpSp>
        <p:nvGrpSpPr>
          <p:cNvPr id="261" name="Group"/>
          <p:cNvGrpSpPr/>
          <p:nvPr/>
        </p:nvGrpSpPr>
        <p:grpSpPr>
          <a:xfrm>
            <a:off x="2084387" y="6550025"/>
            <a:ext cx="7059613" cy="49213"/>
            <a:chOff x="0" y="0"/>
            <a:chExt cx="7059612" cy="49212"/>
          </a:xfrm>
        </p:grpSpPr>
        <p:sp>
          <p:nvSpPr>
            <p:cNvPr id="258"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59"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60"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262"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266" name="Group"/>
          <p:cNvGrpSpPr/>
          <p:nvPr/>
        </p:nvGrpSpPr>
        <p:grpSpPr>
          <a:xfrm>
            <a:off x="2133599" y="6553199"/>
            <a:ext cx="7010401" cy="46039"/>
            <a:chOff x="0" y="0"/>
            <a:chExt cx="7010400" cy="46037"/>
          </a:xfrm>
        </p:grpSpPr>
        <p:sp>
          <p:nvSpPr>
            <p:cNvPr id="263"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64"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65"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270" name="Group"/>
          <p:cNvGrpSpPr/>
          <p:nvPr/>
        </p:nvGrpSpPr>
        <p:grpSpPr>
          <a:xfrm>
            <a:off x="-1" y="1295399"/>
            <a:ext cx="7010401" cy="46039"/>
            <a:chOff x="0" y="0"/>
            <a:chExt cx="7010400" cy="46037"/>
          </a:xfrm>
        </p:grpSpPr>
        <p:sp>
          <p:nvSpPr>
            <p:cNvPr id="267"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68"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69"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27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pic>
        <p:nvPicPr>
          <p:cNvPr id="278" name="\\Server\D\jyoti\FI023_BITS_v1\styleguide img\IMG_5627_b.jpg" descr="\\Server\D\jyoti\FI023_BITS_v1\styleguide img\IMG_5627_b.jpg"/>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279" name="Rectangle"/>
          <p:cNvSpPr/>
          <p:nvPr/>
        </p:nvSpPr>
        <p:spPr>
          <a:xfrm>
            <a:off x="-1" y="4281487"/>
            <a:ext cx="9144002" cy="2576513"/>
          </a:xfrm>
          <a:prstGeom prst="rect">
            <a:avLst/>
          </a:prstGeom>
          <a:solidFill>
            <a:srgbClr val="FFFFFF"/>
          </a:solidFill>
          <a:ln>
            <a:solidFill>
              <a:srgbClr val="4A7EBB"/>
            </a:solidFill>
          </a:ln>
          <a:effectLst>
            <a:outerShdw blurRad="38100" dist="23000" dir="5400000" rotWithShape="0">
              <a:srgbClr val="000000">
                <a:alpha val="34999"/>
              </a:srgbClr>
            </a:outerShdw>
          </a:effectLst>
        </p:spPr>
        <p:txBody>
          <a:bodyPr lIns="45719" rIns="45719" anchor="ctr"/>
          <a:lstStyle/>
          <a:p>
            <a:pPr algn="ctr">
              <a:defRPr>
                <a:solidFill>
                  <a:srgbClr val="FFFFFF"/>
                </a:solidFill>
                <a:latin typeface="+mj-lt"/>
                <a:ea typeface="+mj-ea"/>
                <a:cs typeface="+mj-cs"/>
                <a:sym typeface="Calibri"/>
              </a:defRPr>
            </a:pPr>
            <a:endParaRPr/>
          </a:p>
        </p:txBody>
      </p:sp>
      <p:pic>
        <p:nvPicPr>
          <p:cNvPr id="280" name="Picture 7.png" descr="Picture 7.png"/>
          <p:cNvPicPr>
            <a:picLocks noChangeAspect="1"/>
          </p:cNvPicPr>
          <p:nvPr/>
        </p:nvPicPr>
        <p:blipFill>
          <a:blip r:embed="rId3"/>
          <a:srcRect l="1922" b="5336"/>
          <a:stretch>
            <a:fillRect/>
          </a:stretch>
        </p:blipFill>
        <p:spPr>
          <a:xfrm>
            <a:off x="6629399" y="-1"/>
            <a:ext cx="2193926" cy="692151"/>
          </a:xfrm>
          <a:prstGeom prst="rect">
            <a:avLst/>
          </a:prstGeom>
          <a:ln w="12700">
            <a:miter lim="400000"/>
          </a:ln>
        </p:spPr>
      </p:pic>
      <p:sp>
        <p:nvSpPr>
          <p:cNvPr id="281" name="Rectangle"/>
          <p:cNvSpPr/>
          <p:nvPr/>
        </p:nvSpPr>
        <p:spPr>
          <a:xfrm>
            <a:off x="2882900" y="677545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2" name="Rectangle"/>
          <p:cNvSpPr/>
          <p:nvPr/>
        </p:nvSpPr>
        <p:spPr>
          <a:xfrm>
            <a:off x="-12700" y="677545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3" name="Rectangle"/>
          <p:cNvSpPr/>
          <p:nvPr/>
        </p:nvSpPr>
        <p:spPr>
          <a:xfrm>
            <a:off x="5778500" y="677545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4" name="BITS Pilani"/>
          <p:cNvSpPr txBox="1"/>
          <p:nvPr/>
        </p:nvSpPr>
        <p:spPr>
          <a:xfrm>
            <a:off x="6903719" y="762000"/>
            <a:ext cx="2118361" cy="53860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ctr">
              <a:defRPr sz="2900" b="1">
                <a:solidFill>
                  <a:srgbClr val="FFFFFF"/>
                </a:solidFill>
                <a:latin typeface="+mj-lt"/>
                <a:ea typeface="+mj-ea"/>
                <a:cs typeface="+mj-cs"/>
                <a:sym typeface="Calibri"/>
              </a:defRPr>
            </a:pPr>
            <a:r>
              <a:t>BITS</a:t>
            </a:r>
            <a:r>
              <a:rPr b="0"/>
              <a:t> Pilani</a:t>
            </a:r>
          </a:p>
        </p:txBody>
      </p:sp>
      <p:sp>
        <p:nvSpPr>
          <p:cNvPr id="285" name="Pilani Campus"/>
          <p:cNvSpPr txBox="1"/>
          <p:nvPr/>
        </p:nvSpPr>
        <p:spPr>
          <a:xfrm>
            <a:off x="7132319" y="1171575"/>
            <a:ext cx="18135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200">
                <a:solidFill>
                  <a:srgbClr val="FFFFFF"/>
                </a:solidFill>
                <a:latin typeface="+mj-lt"/>
                <a:ea typeface="+mj-ea"/>
                <a:cs typeface="+mj-cs"/>
                <a:sym typeface="Calibri"/>
              </a:defRPr>
            </a:lvl1pPr>
          </a:lstStyle>
          <a:p>
            <a:r>
              <a:t>Pilani Campus</a:t>
            </a:r>
          </a:p>
        </p:txBody>
      </p:sp>
      <p:sp>
        <p:nvSpPr>
          <p:cNvPr id="28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93" name="BITS Pilani, Pilani Campus"/>
          <p:cNvSpPr txBox="1"/>
          <p:nvPr/>
        </p:nvSpPr>
        <p:spPr>
          <a:xfrm>
            <a:off x="3322320" y="6596062"/>
            <a:ext cx="5775960" cy="2616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grpSp>
        <p:nvGrpSpPr>
          <p:cNvPr id="297" name="Group"/>
          <p:cNvGrpSpPr/>
          <p:nvPr/>
        </p:nvGrpSpPr>
        <p:grpSpPr>
          <a:xfrm>
            <a:off x="2084387" y="6550025"/>
            <a:ext cx="7059613" cy="49213"/>
            <a:chOff x="0" y="0"/>
            <a:chExt cx="7059612" cy="49212"/>
          </a:xfrm>
        </p:grpSpPr>
        <p:sp>
          <p:nvSpPr>
            <p:cNvPr id="294"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5"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6"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298"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302" name="Group"/>
          <p:cNvGrpSpPr/>
          <p:nvPr/>
        </p:nvGrpSpPr>
        <p:grpSpPr>
          <a:xfrm>
            <a:off x="2133599" y="6553199"/>
            <a:ext cx="7010401" cy="46039"/>
            <a:chOff x="0" y="0"/>
            <a:chExt cx="7010400" cy="46037"/>
          </a:xfrm>
        </p:grpSpPr>
        <p:sp>
          <p:nvSpPr>
            <p:cNvPr id="299"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00"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01"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306" name="Group"/>
          <p:cNvGrpSpPr/>
          <p:nvPr/>
        </p:nvGrpSpPr>
        <p:grpSpPr>
          <a:xfrm>
            <a:off x="-1" y="1295399"/>
            <a:ext cx="7010401" cy="46039"/>
            <a:chOff x="0" y="0"/>
            <a:chExt cx="7010400" cy="46037"/>
          </a:xfrm>
        </p:grpSpPr>
        <p:sp>
          <p:nvSpPr>
            <p:cNvPr id="303"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04"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05"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307"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14" name="BITS Pilani, Pilani Campus"/>
          <p:cNvSpPr txBox="1"/>
          <p:nvPr/>
        </p:nvSpPr>
        <p:spPr>
          <a:xfrm>
            <a:off x="3322320" y="6596062"/>
            <a:ext cx="5775960" cy="2616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grpSp>
        <p:nvGrpSpPr>
          <p:cNvPr id="318" name="Group"/>
          <p:cNvGrpSpPr/>
          <p:nvPr/>
        </p:nvGrpSpPr>
        <p:grpSpPr>
          <a:xfrm>
            <a:off x="2084387" y="6550025"/>
            <a:ext cx="7059613" cy="49213"/>
            <a:chOff x="0" y="0"/>
            <a:chExt cx="7059612" cy="49212"/>
          </a:xfrm>
        </p:grpSpPr>
        <p:sp>
          <p:nvSpPr>
            <p:cNvPr id="315"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16"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17"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319"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323" name="Group"/>
          <p:cNvGrpSpPr/>
          <p:nvPr/>
        </p:nvGrpSpPr>
        <p:grpSpPr>
          <a:xfrm>
            <a:off x="2133599" y="6553199"/>
            <a:ext cx="7010401" cy="46039"/>
            <a:chOff x="0" y="0"/>
            <a:chExt cx="7010400" cy="46037"/>
          </a:xfrm>
        </p:grpSpPr>
        <p:sp>
          <p:nvSpPr>
            <p:cNvPr id="320"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21"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22"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327" name="Group"/>
          <p:cNvGrpSpPr/>
          <p:nvPr/>
        </p:nvGrpSpPr>
        <p:grpSpPr>
          <a:xfrm>
            <a:off x="-1" y="1295399"/>
            <a:ext cx="7010401" cy="46039"/>
            <a:chOff x="0" y="0"/>
            <a:chExt cx="7010400" cy="46037"/>
          </a:xfrm>
        </p:grpSpPr>
        <p:sp>
          <p:nvSpPr>
            <p:cNvPr id="324"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25"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26"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32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pic>
        <p:nvPicPr>
          <p:cNvPr id="335" name="\\Server\D\jyoti\FI023_BITS_v1\styleguide img\IMG_5627_b.jpg" descr="\\Server\D\jyoti\FI023_BITS_v1\styleguide img\IMG_5627_b.jpg"/>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336" name="Rectangle"/>
          <p:cNvSpPr/>
          <p:nvPr/>
        </p:nvSpPr>
        <p:spPr>
          <a:xfrm>
            <a:off x="-1" y="4281487"/>
            <a:ext cx="9144002" cy="2576513"/>
          </a:xfrm>
          <a:prstGeom prst="rect">
            <a:avLst/>
          </a:prstGeom>
          <a:solidFill>
            <a:srgbClr val="FFFFFF"/>
          </a:solidFill>
          <a:ln>
            <a:solidFill>
              <a:srgbClr val="4A7EBB"/>
            </a:solidFill>
          </a:ln>
          <a:effectLst>
            <a:outerShdw blurRad="38100" dist="23000" dir="5400000" rotWithShape="0">
              <a:srgbClr val="000000">
                <a:alpha val="34999"/>
              </a:srgbClr>
            </a:outerShdw>
          </a:effectLst>
        </p:spPr>
        <p:txBody>
          <a:bodyPr lIns="45719" rIns="45719" anchor="ctr"/>
          <a:lstStyle/>
          <a:p>
            <a:pPr algn="ctr">
              <a:defRPr>
                <a:solidFill>
                  <a:srgbClr val="FFFFFF"/>
                </a:solidFill>
                <a:latin typeface="+mj-lt"/>
                <a:ea typeface="+mj-ea"/>
                <a:cs typeface="+mj-cs"/>
                <a:sym typeface="Calibri"/>
              </a:defRPr>
            </a:pPr>
            <a:endParaRPr/>
          </a:p>
        </p:txBody>
      </p:sp>
      <p:pic>
        <p:nvPicPr>
          <p:cNvPr id="337" name="Picture 7.png" descr="Picture 7.png"/>
          <p:cNvPicPr>
            <a:picLocks noChangeAspect="1"/>
          </p:cNvPicPr>
          <p:nvPr/>
        </p:nvPicPr>
        <p:blipFill>
          <a:blip r:embed="rId3"/>
          <a:srcRect l="1922" b="5336"/>
          <a:stretch>
            <a:fillRect/>
          </a:stretch>
        </p:blipFill>
        <p:spPr>
          <a:xfrm>
            <a:off x="6629399" y="-1"/>
            <a:ext cx="2193926" cy="692151"/>
          </a:xfrm>
          <a:prstGeom prst="rect">
            <a:avLst/>
          </a:prstGeom>
          <a:ln w="12700">
            <a:miter lim="400000"/>
          </a:ln>
        </p:spPr>
      </p:pic>
      <p:sp>
        <p:nvSpPr>
          <p:cNvPr id="338" name="Rectangle"/>
          <p:cNvSpPr/>
          <p:nvPr/>
        </p:nvSpPr>
        <p:spPr>
          <a:xfrm>
            <a:off x="2882900" y="677545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339" name="Rectangle"/>
          <p:cNvSpPr/>
          <p:nvPr/>
        </p:nvSpPr>
        <p:spPr>
          <a:xfrm>
            <a:off x="-12700" y="677545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340" name="Rectangle"/>
          <p:cNvSpPr/>
          <p:nvPr/>
        </p:nvSpPr>
        <p:spPr>
          <a:xfrm>
            <a:off x="5778500" y="677545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341" name="BITS Pilani"/>
          <p:cNvSpPr txBox="1"/>
          <p:nvPr/>
        </p:nvSpPr>
        <p:spPr>
          <a:xfrm>
            <a:off x="6903719" y="762000"/>
            <a:ext cx="2118361" cy="53860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ctr">
              <a:defRPr sz="2900" b="1">
                <a:solidFill>
                  <a:srgbClr val="FFFFFF"/>
                </a:solidFill>
                <a:latin typeface="+mj-lt"/>
                <a:ea typeface="+mj-ea"/>
                <a:cs typeface="+mj-cs"/>
                <a:sym typeface="Calibri"/>
              </a:defRPr>
            </a:pPr>
            <a:r>
              <a:t>BITS</a:t>
            </a:r>
            <a:r>
              <a:rPr b="0"/>
              <a:t> Pilani</a:t>
            </a:r>
          </a:p>
        </p:txBody>
      </p:sp>
      <p:sp>
        <p:nvSpPr>
          <p:cNvPr id="342" name="Pilani Campus"/>
          <p:cNvSpPr txBox="1"/>
          <p:nvPr/>
        </p:nvSpPr>
        <p:spPr>
          <a:xfrm>
            <a:off x="7132319" y="1171575"/>
            <a:ext cx="18135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200">
                <a:solidFill>
                  <a:srgbClr val="FFFFFF"/>
                </a:solidFill>
                <a:latin typeface="+mj-lt"/>
                <a:ea typeface="+mj-ea"/>
                <a:cs typeface="+mj-cs"/>
                <a:sym typeface="Calibri"/>
              </a:defRPr>
            </a:lvl1pPr>
          </a:lstStyle>
          <a:p>
            <a:r>
              <a:t>Pilani Campus</a:t>
            </a:r>
          </a:p>
        </p:txBody>
      </p:sp>
      <p:sp>
        <p:nvSpPr>
          <p:cNvPr id="34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50" name="BITS Pilani, Pilani Campus"/>
          <p:cNvSpPr txBox="1"/>
          <p:nvPr/>
        </p:nvSpPr>
        <p:spPr>
          <a:xfrm>
            <a:off x="3322320" y="6596062"/>
            <a:ext cx="5775960" cy="2616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grpSp>
        <p:nvGrpSpPr>
          <p:cNvPr id="354" name="Group"/>
          <p:cNvGrpSpPr/>
          <p:nvPr/>
        </p:nvGrpSpPr>
        <p:grpSpPr>
          <a:xfrm>
            <a:off x="2084387" y="6550025"/>
            <a:ext cx="7059613" cy="49213"/>
            <a:chOff x="0" y="0"/>
            <a:chExt cx="7059612" cy="49212"/>
          </a:xfrm>
        </p:grpSpPr>
        <p:sp>
          <p:nvSpPr>
            <p:cNvPr id="351"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52"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53"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355"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359" name="Group"/>
          <p:cNvGrpSpPr/>
          <p:nvPr/>
        </p:nvGrpSpPr>
        <p:grpSpPr>
          <a:xfrm>
            <a:off x="2133599" y="6553199"/>
            <a:ext cx="7010401" cy="46039"/>
            <a:chOff x="0" y="0"/>
            <a:chExt cx="7010400" cy="46037"/>
          </a:xfrm>
        </p:grpSpPr>
        <p:sp>
          <p:nvSpPr>
            <p:cNvPr id="356"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57"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58"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363" name="Group"/>
          <p:cNvGrpSpPr/>
          <p:nvPr/>
        </p:nvGrpSpPr>
        <p:grpSpPr>
          <a:xfrm>
            <a:off x="-1" y="1295399"/>
            <a:ext cx="7010401" cy="46039"/>
            <a:chOff x="0" y="0"/>
            <a:chExt cx="7010400" cy="46037"/>
          </a:xfrm>
        </p:grpSpPr>
        <p:sp>
          <p:nvSpPr>
            <p:cNvPr id="360"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61"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62"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36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71" name="BITS Pilani, Pilani Campus"/>
          <p:cNvSpPr txBox="1"/>
          <p:nvPr/>
        </p:nvSpPr>
        <p:spPr>
          <a:xfrm>
            <a:off x="3322320" y="6596062"/>
            <a:ext cx="5775960" cy="2616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grpSp>
        <p:nvGrpSpPr>
          <p:cNvPr id="375" name="Group"/>
          <p:cNvGrpSpPr/>
          <p:nvPr/>
        </p:nvGrpSpPr>
        <p:grpSpPr>
          <a:xfrm>
            <a:off x="2084387" y="6550025"/>
            <a:ext cx="7059613" cy="49213"/>
            <a:chOff x="0" y="0"/>
            <a:chExt cx="7059612" cy="49212"/>
          </a:xfrm>
        </p:grpSpPr>
        <p:sp>
          <p:nvSpPr>
            <p:cNvPr id="372"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73"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74"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376"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380" name="Group"/>
          <p:cNvGrpSpPr/>
          <p:nvPr/>
        </p:nvGrpSpPr>
        <p:grpSpPr>
          <a:xfrm>
            <a:off x="2133599" y="6553199"/>
            <a:ext cx="7010401" cy="46039"/>
            <a:chOff x="0" y="0"/>
            <a:chExt cx="7010400" cy="46037"/>
          </a:xfrm>
        </p:grpSpPr>
        <p:sp>
          <p:nvSpPr>
            <p:cNvPr id="377"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78"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79"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384" name="Group"/>
          <p:cNvGrpSpPr/>
          <p:nvPr/>
        </p:nvGrpSpPr>
        <p:grpSpPr>
          <a:xfrm>
            <a:off x="-1" y="1295399"/>
            <a:ext cx="7010401" cy="46039"/>
            <a:chOff x="0" y="0"/>
            <a:chExt cx="7010400" cy="46037"/>
          </a:xfrm>
        </p:grpSpPr>
        <p:sp>
          <p:nvSpPr>
            <p:cNvPr id="381"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82"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83"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38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392" name="BITS Pilani, Pilani Campus"/>
          <p:cNvSpPr txBox="1"/>
          <p:nvPr/>
        </p:nvSpPr>
        <p:spPr>
          <a:xfrm>
            <a:off x="3322320" y="6596062"/>
            <a:ext cx="5775960" cy="2616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grpSp>
        <p:nvGrpSpPr>
          <p:cNvPr id="396" name="Group"/>
          <p:cNvGrpSpPr/>
          <p:nvPr/>
        </p:nvGrpSpPr>
        <p:grpSpPr>
          <a:xfrm>
            <a:off x="2084387" y="6550025"/>
            <a:ext cx="7059613" cy="49213"/>
            <a:chOff x="0" y="0"/>
            <a:chExt cx="7059612" cy="49212"/>
          </a:xfrm>
        </p:grpSpPr>
        <p:sp>
          <p:nvSpPr>
            <p:cNvPr id="393"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94"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95"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397"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401" name="Group"/>
          <p:cNvGrpSpPr/>
          <p:nvPr/>
        </p:nvGrpSpPr>
        <p:grpSpPr>
          <a:xfrm>
            <a:off x="2133599" y="6553199"/>
            <a:ext cx="7010401" cy="46039"/>
            <a:chOff x="0" y="0"/>
            <a:chExt cx="7010400" cy="46037"/>
          </a:xfrm>
        </p:grpSpPr>
        <p:sp>
          <p:nvSpPr>
            <p:cNvPr id="398"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399"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400"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405" name="Group"/>
          <p:cNvGrpSpPr/>
          <p:nvPr/>
        </p:nvGrpSpPr>
        <p:grpSpPr>
          <a:xfrm>
            <a:off x="-1" y="1295399"/>
            <a:ext cx="7010401" cy="46039"/>
            <a:chOff x="0" y="0"/>
            <a:chExt cx="7010400" cy="46037"/>
          </a:xfrm>
        </p:grpSpPr>
        <p:sp>
          <p:nvSpPr>
            <p:cNvPr id="402"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403"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404"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40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0" name="Rectangle"/>
          <p:cNvSpPr/>
          <p:nvPr/>
        </p:nvSpPr>
        <p:spPr>
          <a:xfrm>
            <a:off x="0" y="3352800"/>
            <a:ext cx="8686800" cy="2743200"/>
          </a:xfrm>
          <a:prstGeom prst="rect">
            <a:avLst/>
          </a:prstGeom>
          <a:solidFill>
            <a:srgbClr val="101141"/>
          </a:solidFill>
          <a:ln w="12700">
            <a:miter lim="400000"/>
          </a:ln>
        </p:spPr>
        <p:txBody>
          <a:bodyPr lIns="45719" rIns="45719" anchor="ctr"/>
          <a:lstStyle/>
          <a:p>
            <a:pPr>
              <a:defRPr>
                <a:solidFill>
                  <a:srgbClr val="FFFFFF"/>
                </a:solidFill>
                <a:latin typeface="+mj-lt"/>
                <a:ea typeface="+mj-ea"/>
                <a:cs typeface="+mj-cs"/>
                <a:sym typeface="Calibri"/>
              </a:defRPr>
            </a:pPr>
            <a:endParaRPr dirty="0"/>
          </a:p>
        </p:txBody>
      </p:sp>
      <p:sp>
        <p:nvSpPr>
          <p:cNvPr id="21" name="Rectangle"/>
          <p:cNvSpPr/>
          <p:nvPr/>
        </p:nvSpPr>
        <p:spPr>
          <a:xfrm>
            <a:off x="2895600" y="609600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j-lt"/>
                <a:ea typeface="+mj-ea"/>
                <a:cs typeface="+mj-cs"/>
                <a:sym typeface="Calibri"/>
              </a:defRPr>
            </a:pPr>
            <a:endParaRPr dirty="0"/>
          </a:p>
        </p:txBody>
      </p:sp>
      <p:sp>
        <p:nvSpPr>
          <p:cNvPr id="22" name="Rectangle"/>
          <p:cNvSpPr/>
          <p:nvPr/>
        </p:nvSpPr>
        <p:spPr>
          <a:xfrm>
            <a:off x="0" y="609600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j-lt"/>
                <a:ea typeface="+mj-ea"/>
                <a:cs typeface="+mj-cs"/>
                <a:sym typeface="Calibri"/>
              </a:defRPr>
            </a:pPr>
            <a:endParaRPr dirty="0"/>
          </a:p>
        </p:txBody>
      </p:sp>
      <p:sp>
        <p:nvSpPr>
          <p:cNvPr id="23" name="Rectangle"/>
          <p:cNvSpPr/>
          <p:nvPr/>
        </p:nvSpPr>
        <p:spPr>
          <a:xfrm>
            <a:off x="5791200" y="609600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j-lt"/>
                <a:ea typeface="+mj-ea"/>
                <a:cs typeface="+mj-cs"/>
                <a:sym typeface="Calibri"/>
              </a:defRPr>
            </a:pPr>
            <a:endParaRPr dirty="0"/>
          </a:p>
        </p:txBody>
      </p:sp>
      <p:pic>
        <p:nvPicPr>
          <p:cNvPr id="24" name="BITS_university_logo_whitevert.png" descr="BITS_university_logo_whitevert.png"/>
          <p:cNvPicPr>
            <a:picLocks noChangeAspect="1"/>
          </p:cNvPicPr>
          <p:nvPr/>
        </p:nvPicPr>
        <p:blipFill>
          <a:blip r:embed="rId3"/>
          <a:srcRect t="1" b="28591"/>
          <a:stretch>
            <a:fillRect/>
          </a:stretch>
        </p:blipFill>
        <p:spPr>
          <a:xfrm>
            <a:off x="76200" y="3352800"/>
            <a:ext cx="2057400" cy="1979613"/>
          </a:xfrm>
          <a:prstGeom prst="rect">
            <a:avLst/>
          </a:prstGeom>
          <a:ln w="12700">
            <a:miter lim="400000"/>
          </a:ln>
        </p:spPr>
      </p:pic>
      <p:sp>
        <p:nvSpPr>
          <p:cNvPr id="25" name="BITS Pilani"/>
          <p:cNvSpPr txBox="1"/>
          <p:nvPr/>
        </p:nvSpPr>
        <p:spPr>
          <a:xfrm>
            <a:off x="-30481" y="5257800"/>
            <a:ext cx="2118362" cy="53860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ctr">
              <a:defRPr sz="2900" b="1">
                <a:solidFill>
                  <a:srgbClr val="FFFFFF"/>
                </a:solidFill>
                <a:latin typeface="+mj-lt"/>
                <a:ea typeface="+mj-ea"/>
                <a:cs typeface="+mj-cs"/>
                <a:sym typeface="Calibri"/>
              </a:defRPr>
            </a:pPr>
            <a:r>
              <a:rPr dirty="0"/>
              <a:t>BITS</a:t>
            </a:r>
            <a:r>
              <a:rPr b="0" dirty="0"/>
              <a:t> Pilani</a:t>
            </a:r>
          </a:p>
        </p:txBody>
      </p:sp>
      <p:sp>
        <p:nvSpPr>
          <p:cNvPr id="26" name="Pilani Campus"/>
          <p:cNvSpPr txBox="1"/>
          <p:nvPr/>
        </p:nvSpPr>
        <p:spPr>
          <a:xfrm>
            <a:off x="198120" y="5667375"/>
            <a:ext cx="18135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200">
                <a:solidFill>
                  <a:srgbClr val="FFFFFF"/>
                </a:solidFill>
                <a:latin typeface="+mj-lt"/>
                <a:ea typeface="+mj-ea"/>
                <a:cs typeface="+mj-cs"/>
                <a:sym typeface="Calibri"/>
              </a:defRPr>
            </a:lvl1pPr>
          </a:lstStyle>
          <a:p>
            <a:r>
              <a:rPr dirty="0" err="1"/>
              <a:t>Pilani</a:t>
            </a:r>
            <a:r>
              <a:rPr dirty="0"/>
              <a:t> Campus</a:t>
            </a:r>
          </a:p>
        </p:txBody>
      </p:sp>
      <p:sp>
        <p:nvSpPr>
          <p:cNvPr id="27" name="Title Text"/>
          <p:cNvSpPr txBox="1">
            <a:spLocks noGrp="1"/>
          </p:cNvSpPr>
          <p:nvPr>
            <p:ph type="title"/>
          </p:nvPr>
        </p:nvSpPr>
        <p:spPr>
          <a:prstGeom prst="rect">
            <a:avLst/>
          </a:prstGeom>
        </p:spPr>
        <p:txBody>
          <a:bodyPr/>
          <a:lstStyle/>
          <a:p>
            <a:r>
              <a:t>Title Text</a:t>
            </a:r>
          </a:p>
        </p:txBody>
      </p:sp>
      <p:sp>
        <p:nvSpPr>
          <p:cNvPr id="2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pic>
        <p:nvPicPr>
          <p:cNvPr id="2" name="Picture 6" descr="\\Server\D\jyoti\FI023_BITS_v1\styleguide img\IMG_5627_b.jpg">
            <a:extLst>
              <a:ext uri="{FF2B5EF4-FFF2-40B4-BE49-F238E27FC236}">
                <a16:creationId xmlns:a16="http://schemas.microsoft.com/office/drawing/2014/main" id="{ADEDF58D-6C09-B146-FE22-262E9FFA3F6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BC553752-76E1-0D72-314E-3EF290051799}"/>
              </a:ext>
            </a:extLst>
          </p:cNvPr>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 name="Picture 8" descr="Picture 7.png">
            <a:extLst>
              <a:ext uri="{FF2B5EF4-FFF2-40B4-BE49-F238E27FC236}">
                <a16:creationId xmlns:a16="http://schemas.microsoft.com/office/drawing/2014/main" id="{A6316E79-34AD-1CF6-59B1-634BD6C089EE}"/>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BB3B54FA-79FF-EA89-FB9E-115A9020A1F6}"/>
              </a:ext>
            </a:extLst>
          </p:cNvPr>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F3897CF1-2AD5-B2BE-CF7C-ABAC6C26AD61}"/>
              </a:ext>
            </a:extLst>
          </p:cNvPr>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687FFF92-EDEE-9A27-99C2-7D2DD28A7B91}"/>
              </a:ext>
            </a:extLst>
          </p:cNvPr>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a:extLst>
              <a:ext uri="{FF2B5EF4-FFF2-40B4-BE49-F238E27FC236}">
                <a16:creationId xmlns:a16="http://schemas.microsoft.com/office/drawing/2014/main" id="{A92EFB6E-3D03-216F-68C5-A0B84E0ED66D}"/>
              </a:ext>
            </a:extLst>
          </p:cNvPr>
          <p:cNvSpPr txBox="1"/>
          <p:nvPr userDrawn="1"/>
        </p:nvSpPr>
        <p:spPr>
          <a:xfrm>
            <a:off x="6858000" y="762000"/>
            <a:ext cx="2209800" cy="538163"/>
          </a:xfrm>
          <a:prstGeom prst="rect">
            <a:avLst/>
          </a:prstGeom>
          <a:noFill/>
        </p:spPr>
        <p:txBody>
          <a:bodyPr>
            <a:spAutoFit/>
          </a:bodyPr>
          <a:lstStyle/>
          <a:p>
            <a:pPr algn="ctr" fontAlgn="auto">
              <a:spcBef>
                <a:spcPts val="0"/>
              </a:spcBef>
              <a:spcAft>
                <a:spcPts val="0"/>
              </a:spcAft>
              <a:defRPr/>
            </a:pPr>
            <a:r>
              <a:rPr lang="en-US" sz="2900" b="1" spc="-150">
                <a:solidFill>
                  <a:schemeClr val="bg1"/>
                </a:solidFill>
                <a:latin typeface="Arial"/>
                <a:cs typeface="Arial"/>
              </a:rPr>
              <a:t>BITS</a:t>
            </a:r>
            <a:r>
              <a:rPr lang="en-US" sz="2900" spc="-150">
                <a:solidFill>
                  <a:schemeClr val="bg1"/>
                </a:solidFill>
                <a:latin typeface="Arial"/>
                <a:cs typeface="Arial"/>
              </a:rPr>
              <a:t> Pilani</a:t>
            </a:r>
          </a:p>
        </p:txBody>
      </p:sp>
      <p:sp>
        <p:nvSpPr>
          <p:cNvPr id="9" name="TextBox 8">
            <a:extLst>
              <a:ext uri="{FF2B5EF4-FFF2-40B4-BE49-F238E27FC236}">
                <a16:creationId xmlns:a16="http://schemas.microsoft.com/office/drawing/2014/main" id="{8E1360F5-3EFF-C035-E06A-13C543A11052}"/>
              </a:ext>
            </a:extLst>
          </p:cNvPr>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a:solidFill>
                  <a:srgbClr val="FFFFFF"/>
                </a:solidFil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
        <p:nvSpPr>
          <p:cNvPr id="13" name="Title 12"/>
          <p:cNvSpPr>
            <a:spLocks noGrp="1"/>
          </p:cNvSpPr>
          <p:nvPr>
            <p:ph type="title"/>
          </p:nvPr>
        </p:nvSpPr>
        <p:spPr/>
        <p:txBody>
          <a:bodyPr/>
          <a:lstStyle/>
          <a:p>
            <a:r>
              <a:rPr lang="en-US"/>
              <a:t>Click to edit Master title style</a:t>
            </a:r>
          </a:p>
        </p:txBody>
      </p:sp>
      <p:sp>
        <p:nvSpPr>
          <p:cNvPr id="10" name="Date Placeholder 1">
            <a:extLst>
              <a:ext uri="{FF2B5EF4-FFF2-40B4-BE49-F238E27FC236}">
                <a16:creationId xmlns:a16="http://schemas.microsoft.com/office/drawing/2014/main" id="{0658AB4A-E640-700E-DBB1-7E472FDD3424}"/>
              </a:ext>
            </a:extLst>
          </p:cNvPr>
          <p:cNvSpPr>
            <a:spLocks noGrp="1"/>
          </p:cNvSpPr>
          <p:nvPr>
            <p:ph type="dt" sz="half" idx="11"/>
          </p:nvPr>
        </p:nvSpPr>
        <p:spPr/>
        <p:txBody>
          <a:bodyPr/>
          <a:lstStyle>
            <a:lvl1pPr>
              <a:defRPr/>
            </a:lvl1pPr>
          </a:lstStyle>
          <a:p>
            <a:pPr>
              <a:defRPr/>
            </a:pPr>
            <a:fld id="{8C5E2881-E332-A649-8D5F-A726909E003C}" type="datetime1">
              <a:rPr lang="en-US"/>
              <a:pPr>
                <a:defRPr/>
              </a:pPr>
              <a:t>1/24/2025</a:t>
            </a:fld>
            <a:endParaRPr lang="en-US"/>
          </a:p>
        </p:txBody>
      </p:sp>
      <p:sp>
        <p:nvSpPr>
          <p:cNvPr id="11" name="Footer Placeholder 10">
            <a:extLst>
              <a:ext uri="{FF2B5EF4-FFF2-40B4-BE49-F238E27FC236}">
                <a16:creationId xmlns:a16="http://schemas.microsoft.com/office/drawing/2014/main" id="{B7160908-895A-7820-6842-8D6E01979E54}"/>
              </a:ext>
            </a:extLst>
          </p:cNvPr>
          <p:cNvSpPr>
            <a:spLocks noGrp="1"/>
          </p:cNvSpPr>
          <p:nvPr>
            <p:ph type="ftr" sz="quarter" idx="12"/>
          </p:nvPr>
        </p:nvSpPr>
        <p:spPr/>
        <p:txBody>
          <a:bodyPr/>
          <a:lstStyle>
            <a:lvl1pPr>
              <a:defRPr/>
            </a:lvl1pPr>
          </a:lstStyle>
          <a:p>
            <a:pPr>
              <a:defRPr/>
            </a:pPr>
            <a:r>
              <a:rPr lang="en-US"/>
              <a:t>S1-20_SEZG544 - Agile Software Process</a:t>
            </a:r>
          </a:p>
        </p:txBody>
      </p:sp>
      <p:sp>
        <p:nvSpPr>
          <p:cNvPr id="12" name="Slide Number Placeholder 11">
            <a:extLst>
              <a:ext uri="{FF2B5EF4-FFF2-40B4-BE49-F238E27FC236}">
                <a16:creationId xmlns:a16="http://schemas.microsoft.com/office/drawing/2014/main" id="{FE5356C2-9EB9-2D83-D3D5-A00CED459381}"/>
              </a:ext>
            </a:extLst>
          </p:cNvPr>
          <p:cNvSpPr>
            <a:spLocks noGrp="1"/>
          </p:cNvSpPr>
          <p:nvPr>
            <p:ph type="sldNum" sz="quarter" idx="13"/>
          </p:nvPr>
        </p:nvSpPr>
        <p:spPr/>
        <p:txBody>
          <a:bodyPr/>
          <a:lstStyle>
            <a:lvl1pPr>
              <a:defRPr/>
            </a:lvl1pPr>
          </a:lstStyle>
          <a:p>
            <a:fld id="{EF9D5E51-2FF2-554B-B804-D8C9BBE88EDA}" type="slidenum">
              <a:rPr lang="en-US" altLang="en-US"/>
              <a:pPr/>
              <a:t>‹#›</a:t>
            </a:fld>
            <a:endParaRPr lang="en-US" altLang="en-US"/>
          </a:p>
        </p:txBody>
      </p:sp>
    </p:spTree>
    <p:extLst>
      <p:ext uri="{BB962C8B-B14F-4D97-AF65-F5344CB8AC3E}">
        <p14:creationId xmlns:p14="http://schemas.microsoft.com/office/powerpoint/2010/main" val="7107994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F68619-35E0-E561-CA7E-C050A3C04B81}"/>
              </a:ext>
            </a:extLst>
          </p:cNvPr>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grpSp>
        <p:nvGrpSpPr>
          <p:cNvPr id="4" name="Group 11">
            <a:extLst>
              <a:ext uri="{FF2B5EF4-FFF2-40B4-BE49-F238E27FC236}">
                <a16:creationId xmlns:a16="http://schemas.microsoft.com/office/drawing/2014/main" id="{B387617F-22D2-FB80-4D41-EF4CBC275186}"/>
              </a:ext>
            </a:extLst>
          </p:cNvPr>
          <p:cNvGrpSpPr>
            <a:grpSpLocks/>
          </p:cNvGrpSpPr>
          <p:nvPr userDrawn="1"/>
        </p:nvGrpSpPr>
        <p:grpSpPr bwMode="auto">
          <a:xfrm>
            <a:off x="2084388" y="6550025"/>
            <a:ext cx="7059612" cy="49213"/>
            <a:chOff x="2083888" y="6550671"/>
            <a:chExt cx="7060112" cy="48665"/>
          </a:xfrm>
        </p:grpSpPr>
        <p:sp>
          <p:nvSpPr>
            <p:cNvPr id="5" name="Rectangle 4">
              <a:extLst>
                <a:ext uri="{FF2B5EF4-FFF2-40B4-BE49-F238E27FC236}">
                  <a16:creationId xmlns:a16="http://schemas.microsoft.com/office/drawing/2014/main" id="{6C02B42B-65B3-5CA1-C6E7-8F46FDAB4A7A}"/>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B2254071-E30F-D414-0ADA-F8006A3CA564}"/>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4C39C8E7-37ED-C617-5DE7-8EF8E10FF9BF}"/>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8" name="Picture 11" descr="Picture 7.png">
            <a:extLst>
              <a:ext uri="{FF2B5EF4-FFF2-40B4-BE49-F238E27FC236}">
                <a16:creationId xmlns:a16="http://schemas.microsoft.com/office/drawing/2014/main" id="{AB0F182A-4831-5990-CC1C-651CE90868C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8">
            <a:extLst>
              <a:ext uri="{FF2B5EF4-FFF2-40B4-BE49-F238E27FC236}">
                <a16:creationId xmlns:a16="http://schemas.microsoft.com/office/drawing/2014/main" id="{8B9E62F8-CAC2-0794-4247-72F53C3E6D1E}"/>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9F4D0250-76AB-D1AB-11FA-C6655C34B8BE}"/>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2B01AB7C-0A13-7922-6829-811B8011505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1644A02A-E62D-A9AB-DBA1-19DAFEBB530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22">
            <a:extLst>
              <a:ext uri="{FF2B5EF4-FFF2-40B4-BE49-F238E27FC236}">
                <a16:creationId xmlns:a16="http://schemas.microsoft.com/office/drawing/2014/main" id="{23A6EF35-D6FF-10F3-796B-65351D982C8B}"/>
              </a:ext>
            </a:extLst>
          </p:cNvPr>
          <p:cNvGrpSpPr>
            <a:grpSpLocks/>
          </p:cNvGrpSpPr>
          <p:nvPr userDrawn="1"/>
        </p:nvGrpSpPr>
        <p:grpSpPr bwMode="auto">
          <a:xfrm>
            <a:off x="0" y="1295400"/>
            <a:ext cx="7010400" cy="46038"/>
            <a:chOff x="1905000" y="6553200"/>
            <a:chExt cx="7010400" cy="45719"/>
          </a:xfrm>
        </p:grpSpPr>
        <p:sp>
          <p:nvSpPr>
            <p:cNvPr id="14" name="Rectangle 13">
              <a:extLst>
                <a:ext uri="{FF2B5EF4-FFF2-40B4-BE49-F238E27FC236}">
                  <a16:creationId xmlns:a16="http://schemas.microsoft.com/office/drawing/2014/main" id="{F0B87F60-3850-7EB0-973B-DDBE0467FF2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a:extLst>
                <a:ext uri="{FF2B5EF4-FFF2-40B4-BE49-F238E27FC236}">
                  <a16:creationId xmlns:a16="http://schemas.microsoft.com/office/drawing/2014/main" id="{FB071EFA-B448-47EE-A36B-5B6D6331FEB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a:extLst>
                <a:ext uri="{FF2B5EF4-FFF2-40B4-BE49-F238E27FC236}">
                  <a16:creationId xmlns:a16="http://schemas.microsoft.com/office/drawing/2014/main" id="{2F54DDF5-BA43-B0B3-023A-774EC2628EB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8"/>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20" name="Title 19"/>
          <p:cNvSpPr>
            <a:spLocks noGrp="1"/>
          </p:cNvSpPr>
          <p:nvPr>
            <p:ph type="title"/>
          </p:nvPr>
        </p:nvSpPr>
        <p:spPr/>
        <p:txBody>
          <a:bodyPr/>
          <a:lstStyle/>
          <a:p>
            <a:r>
              <a:rPr lang="en-US" dirty="0"/>
              <a:t>Click to edit Master title style</a:t>
            </a:r>
          </a:p>
        </p:txBody>
      </p:sp>
      <p:sp>
        <p:nvSpPr>
          <p:cNvPr id="17" name="Date Placeholder 1">
            <a:extLst>
              <a:ext uri="{FF2B5EF4-FFF2-40B4-BE49-F238E27FC236}">
                <a16:creationId xmlns:a16="http://schemas.microsoft.com/office/drawing/2014/main" id="{13D346D3-C4D6-C358-B940-5566878EB87F}"/>
              </a:ext>
            </a:extLst>
          </p:cNvPr>
          <p:cNvSpPr>
            <a:spLocks noGrp="1"/>
          </p:cNvSpPr>
          <p:nvPr>
            <p:ph type="dt" sz="half" idx="11"/>
          </p:nvPr>
        </p:nvSpPr>
        <p:spPr/>
        <p:txBody>
          <a:bodyPr/>
          <a:lstStyle>
            <a:lvl1pPr>
              <a:defRPr/>
            </a:lvl1pPr>
          </a:lstStyle>
          <a:p>
            <a:pPr>
              <a:defRPr/>
            </a:pPr>
            <a:fld id="{E0D2B0D8-CBBD-264A-BF34-AB972A87E79B}" type="datetime1">
              <a:rPr lang="en-US"/>
              <a:pPr>
                <a:defRPr/>
              </a:pPr>
              <a:t>1/24/2025</a:t>
            </a:fld>
            <a:endParaRPr lang="en-US"/>
          </a:p>
        </p:txBody>
      </p:sp>
      <p:sp>
        <p:nvSpPr>
          <p:cNvPr id="18" name="Footer Placeholder 17">
            <a:extLst>
              <a:ext uri="{FF2B5EF4-FFF2-40B4-BE49-F238E27FC236}">
                <a16:creationId xmlns:a16="http://schemas.microsoft.com/office/drawing/2014/main" id="{F98661EF-F6BA-8153-270E-57DB3A7740EA}"/>
              </a:ext>
            </a:extLst>
          </p:cNvPr>
          <p:cNvSpPr>
            <a:spLocks noGrp="1"/>
          </p:cNvSpPr>
          <p:nvPr>
            <p:ph type="ftr" sz="quarter" idx="12"/>
          </p:nvPr>
        </p:nvSpPr>
        <p:spPr/>
        <p:txBody>
          <a:bodyPr/>
          <a:lstStyle>
            <a:lvl1pPr>
              <a:defRPr/>
            </a:lvl1pPr>
          </a:lstStyle>
          <a:p>
            <a:pPr>
              <a:defRPr/>
            </a:pPr>
            <a:r>
              <a:rPr lang="en-US"/>
              <a:t>S1-20_SEZG544 - Agile Software Process</a:t>
            </a:r>
          </a:p>
        </p:txBody>
      </p:sp>
      <p:sp>
        <p:nvSpPr>
          <p:cNvPr id="19" name="Slide Number Placeholder 18">
            <a:extLst>
              <a:ext uri="{FF2B5EF4-FFF2-40B4-BE49-F238E27FC236}">
                <a16:creationId xmlns:a16="http://schemas.microsoft.com/office/drawing/2014/main" id="{00439B1C-044D-B363-8FA0-D01F80FADEB6}"/>
              </a:ext>
            </a:extLst>
          </p:cNvPr>
          <p:cNvSpPr>
            <a:spLocks noGrp="1"/>
          </p:cNvSpPr>
          <p:nvPr>
            <p:ph type="sldNum" sz="quarter" idx="13"/>
          </p:nvPr>
        </p:nvSpPr>
        <p:spPr/>
        <p:txBody>
          <a:bodyPr/>
          <a:lstStyle>
            <a:lvl1pPr>
              <a:defRPr/>
            </a:lvl1pPr>
          </a:lstStyle>
          <a:p>
            <a:fld id="{2A65B09F-676C-1343-BE8D-7AFF37606460}" type="slidenum">
              <a:rPr lang="en-US" altLang="en-US"/>
              <a:pPr/>
              <a:t>‹#›</a:t>
            </a:fld>
            <a:endParaRPr lang="en-US" altLang="en-US"/>
          </a:p>
        </p:txBody>
      </p:sp>
    </p:spTree>
    <p:extLst>
      <p:ext uri="{BB962C8B-B14F-4D97-AF65-F5344CB8AC3E}">
        <p14:creationId xmlns:p14="http://schemas.microsoft.com/office/powerpoint/2010/main" val="13402904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870B87-0861-CED1-B0E6-069928BFC602}"/>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latin typeface="Arial" pitchFamily="34" charset="0"/>
              <a:cs typeface="Arial" pitchFamily="34" charset="0"/>
            </a:endParaRPr>
          </a:p>
        </p:txBody>
      </p:sp>
      <p:sp>
        <p:nvSpPr>
          <p:cNvPr id="3" name="Rectangle 2">
            <a:extLst>
              <a:ext uri="{FF2B5EF4-FFF2-40B4-BE49-F238E27FC236}">
                <a16:creationId xmlns:a16="http://schemas.microsoft.com/office/drawing/2014/main" id="{08251E5F-A352-3FBE-102B-F0FAB487E0F0}"/>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a:extLst>
              <a:ext uri="{FF2B5EF4-FFF2-40B4-BE49-F238E27FC236}">
                <a16:creationId xmlns:a16="http://schemas.microsoft.com/office/drawing/2014/main" id="{B8DCA772-8F06-16D0-C4E8-AC21B77D2450}"/>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AD962A2F-5FA1-1E88-8934-F7AE7DEC233C}"/>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10" descr="BITS_university_logo_whitevert.png">
            <a:extLst>
              <a:ext uri="{FF2B5EF4-FFF2-40B4-BE49-F238E27FC236}">
                <a16:creationId xmlns:a16="http://schemas.microsoft.com/office/drawing/2014/main" id="{F2A7B402-F707-694B-3630-E36554E4D0DE}"/>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59D0A4AB-43E1-7BB4-ADCD-54F79FB875F1}"/>
              </a:ext>
            </a:extLst>
          </p:cNvPr>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a:solidFill>
                  <a:schemeClr val="bg1"/>
                </a:solidFill>
                <a:latin typeface="Arial"/>
                <a:cs typeface="Arial"/>
              </a:rPr>
              <a:t>BITS</a:t>
            </a:r>
            <a:r>
              <a:rPr lang="en-US" sz="2900" spc="-150">
                <a:solidFill>
                  <a:schemeClr val="bg1"/>
                </a:solidFill>
                <a:latin typeface="Arial"/>
                <a:cs typeface="Arial"/>
              </a:rPr>
              <a:t> Pilani</a:t>
            </a:r>
          </a:p>
        </p:txBody>
      </p:sp>
      <p:sp>
        <p:nvSpPr>
          <p:cNvPr id="8" name="TextBox 7">
            <a:extLst>
              <a:ext uri="{FF2B5EF4-FFF2-40B4-BE49-F238E27FC236}">
                <a16:creationId xmlns:a16="http://schemas.microsoft.com/office/drawing/2014/main" id="{B838DC6F-2BC5-56A9-A686-3FCF5D7B9785}"/>
              </a:ext>
            </a:extLst>
          </p:cNvPr>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a:solidFill>
                  <a:srgbClr val="FFFFFF"/>
                </a:solidFill>
                <a:latin typeface="Arial"/>
                <a:cs typeface="Aria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39660059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0368E3-3211-94C9-F3E6-AB28B3069863}"/>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latin typeface="Arial" pitchFamily="34" charset="0"/>
              <a:cs typeface="Arial" pitchFamily="34" charset="0"/>
            </a:endParaRPr>
          </a:p>
        </p:txBody>
      </p:sp>
      <p:sp>
        <p:nvSpPr>
          <p:cNvPr id="4" name="Rectangle 3">
            <a:extLst>
              <a:ext uri="{FF2B5EF4-FFF2-40B4-BE49-F238E27FC236}">
                <a16:creationId xmlns:a16="http://schemas.microsoft.com/office/drawing/2014/main" id="{15C1917D-E2C0-F5A6-ABB3-D20E9A88707D}"/>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F46435C9-64F3-93A1-1385-53782B464B23}"/>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6A53F132-FE63-34CD-6AA7-EBA8D410465D}"/>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8" name="Picture 10" descr="BITS_university_logo_whitevert.png">
            <a:extLst>
              <a:ext uri="{FF2B5EF4-FFF2-40B4-BE49-F238E27FC236}">
                <a16:creationId xmlns:a16="http://schemas.microsoft.com/office/drawing/2014/main" id="{698EFC86-AB93-D16A-310C-1028A42D5E00}"/>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CBADFE5E-EF6E-0864-56CC-689DF4E6F2C2}"/>
              </a:ext>
            </a:extLst>
          </p:cNvPr>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a:solidFill>
                  <a:schemeClr val="bg1"/>
                </a:solidFill>
                <a:latin typeface="Arial"/>
                <a:cs typeface="Arial"/>
              </a:rPr>
              <a:t>BITS</a:t>
            </a:r>
            <a:r>
              <a:rPr lang="en-US" sz="2900" spc="-150">
                <a:solidFill>
                  <a:schemeClr val="bg1"/>
                </a:solidFill>
                <a:latin typeface="Arial"/>
                <a:cs typeface="Arial"/>
              </a:rPr>
              <a:t> Pilani</a:t>
            </a:r>
          </a:p>
        </p:txBody>
      </p:sp>
      <p:sp>
        <p:nvSpPr>
          <p:cNvPr id="10" name="TextBox 9">
            <a:extLst>
              <a:ext uri="{FF2B5EF4-FFF2-40B4-BE49-F238E27FC236}">
                <a16:creationId xmlns:a16="http://schemas.microsoft.com/office/drawing/2014/main" id="{8FFBCE96-BDB5-61DE-AAFF-F98EF1AB2596}"/>
              </a:ext>
            </a:extLst>
          </p:cNvPr>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a:solidFill>
                  <a:srgbClr val="FFFFFF"/>
                </a:solidFill>
                <a:latin typeface="Arial"/>
                <a:cs typeface="Aria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18975569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2" name="Picture 6" descr="\\Server\D\jyoti\FI023_BITS_v1\styleguide img\IMG_5627_b.jpg">
            <a:extLst>
              <a:ext uri="{FF2B5EF4-FFF2-40B4-BE49-F238E27FC236}">
                <a16:creationId xmlns:a16="http://schemas.microsoft.com/office/drawing/2014/main" id="{34E2B997-EF5A-F972-2AA4-AE42FCD5E5A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0FC358D1-FAE4-FBDE-EE74-F2F3E937CDDA}"/>
              </a:ext>
            </a:extLst>
          </p:cNvPr>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 name="Picture 8" descr="Picture 7.png">
            <a:extLst>
              <a:ext uri="{FF2B5EF4-FFF2-40B4-BE49-F238E27FC236}">
                <a16:creationId xmlns:a16="http://schemas.microsoft.com/office/drawing/2014/main" id="{4FD3CB12-B5E9-212D-913B-830304C16E12}"/>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3D21A1C2-B348-74A6-AC3A-7951F8C4BE31}"/>
              </a:ext>
            </a:extLst>
          </p:cNvPr>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948C10B7-5468-EFBE-5EDA-3204ED29F0D1}"/>
              </a:ext>
            </a:extLst>
          </p:cNvPr>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6C250DE4-0D99-4307-A832-A6C261B39731}"/>
              </a:ext>
            </a:extLst>
          </p:cNvPr>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a:extLst>
              <a:ext uri="{FF2B5EF4-FFF2-40B4-BE49-F238E27FC236}">
                <a16:creationId xmlns:a16="http://schemas.microsoft.com/office/drawing/2014/main" id="{7605CD6A-4600-30C3-FD93-DC2816140AF3}"/>
              </a:ext>
            </a:extLst>
          </p:cNvPr>
          <p:cNvSpPr txBox="1"/>
          <p:nvPr userDrawn="1"/>
        </p:nvSpPr>
        <p:spPr>
          <a:xfrm>
            <a:off x="6858000" y="762000"/>
            <a:ext cx="2209800" cy="554038"/>
          </a:xfrm>
          <a:prstGeom prst="rect">
            <a:avLst/>
          </a:prstGeom>
          <a:noFill/>
        </p:spPr>
        <p:txBody>
          <a:bodyPr>
            <a:spAutoFit/>
          </a:bodyPr>
          <a:lstStyle/>
          <a:p>
            <a:pPr algn="ctr" fontAlgn="auto">
              <a:spcBef>
                <a:spcPts val="0"/>
              </a:spcBef>
              <a:spcAft>
                <a:spcPts val="0"/>
              </a:spcAft>
              <a:defRPr/>
            </a:pPr>
            <a:r>
              <a:rPr lang="en-US" sz="2900" b="1" spc="-150">
                <a:solidFill>
                  <a:schemeClr val="bg1"/>
                </a:solidFill>
                <a:latin typeface="Arial"/>
                <a:cs typeface="Arial"/>
              </a:rPr>
              <a:t>BITS</a:t>
            </a:r>
            <a:r>
              <a:rPr lang="en-US" sz="2900" spc="-150">
                <a:solidFill>
                  <a:schemeClr val="bg1"/>
                </a:solidFill>
                <a:latin typeface="Arial"/>
                <a:cs typeface="Arial"/>
              </a:rPr>
              <a:t> Pilani</a:t>
            </a:r>
          </a:p>
        </p:txBody>
      </p:sp>
      <p:sp>
        <p:nvSpPr>
          <p:cNvPr id="9" name="TextBox 8">
            <a:extLst>
              <a:ext uri="{FF2B5EF4-FFF2-40B4-BE49-F238E27FC236}">
                <a16:creationId xmlns:a16="http://schemas.microsoft.com/office/drawing/2014/main" id="{D9D1CC23-D1B8-9693-AB79-93050AA22354}"/>
              </a:ext>
            </a:extLst>
          </p:cNvPr>
          <p:cNvSpPr txBox="1"/>
          <p:nvPr userDrawn="1"/>
        </p:nvSpPr>
        <p:spPr>
          <a:xfrm>
            <a:off x="7086600" y="1171575"/>
            <a:ext cx="1905000" cy="276225"/>
          </a:xfrm>
          <a:prstGeom prst="rect">
            <a:avLst/>
          </a:prstGeom>
          <a:noFill/>
        </p:spPr>
        <p:txBody>
          <a:bodyPr>
            <a:spAutoFit/>
          </a:bodyPr>
          <a:lstStyle/>
          <a:p>
            <a:pPr fontAlgn="auto">
              <a:spcBef>
                <a:spcPts val="0"/>
              </a:spcBef>
              <a:spcAft>
                <a:spcPts val="0"/>
              </a:spcAft>
              <a:defRPr/>
            </a:pPr>
            <a:r>
              <a:rPr lang="en-US" sz="1200">
                <a:solidFill>
                  <a:srgbClr val="FFFFFF"/>
                </a:solidFill>
                <a:latin typeface="Arial"/>
                <a:cs typeface="Aria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111280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6856AF-1087-9B15-A4BE-B9886D38C4C5}"/>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grpSp>
        <p:nvGrpSpPr>
          <p:cNvPr id="4" name="Group 11">
            <a:extLst>
              <a:ext uri="{FF2B5EF4-FFF2-40B4-BE49-F238E27FC236}">
                <a16:creationId xmlns:a16="http://schemas.microsoft.com/office/drawing/2014/main" id="{03627E4A-07E2-D101-C4A7-F32B64FEA84E}"/>
              </a:ext>
            </a:extLst>
          </p:cNvPr>
          <p:cNvGrpSpPr>
            <a:grpSpLocks/>
          </p:cNvGrpSpPr>
          <p:nvPr userDrawn="1"/>
        </p:nvGrpSpPr>
        <p:grpSpPr bwMode="auto">
          <a:xfrm>
            <a:off x="2084388" y="6550025"/>
            <a:ext cx="7059612" cy="49213"/>
            <a:chOff x="2083888" y="6550671"/>
            <a:chExt cx="7060112" cy="48665"/>
          </a:xfrm>
        </p:grpSpPr>
        <p:sp>
          <p:nvSpPr>
            <p:cNvPr id="5" name="Rectangle 4">
              <a:extLst>
                <a:ext uri="{FF2B5EF4-FFF2-40B4-BE49-F238E27FC236}">
                  <a16:creationId xmlns:a16="http://schemas.microsoft.com/office/drawing/2014/main" id="{082828E4-A50F-538C-E82C-660170B05633}"/>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D3BDA8BC-62B9-44EB-ABFF-EEFB9FADD958}"/>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BE5B9EC9-297D-DA88-45BD-C0611AC6A4A4}"/>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8" name="Picture 11" descr="Picture 7.png">
            <a:extLst>
              <a:ext uri="{FF2B5EF4-FFF2-40B4-BE49-F238E27FC236}">
                <a16:creationId xmlns:a16="http://schemas.microsoft.com/office/drawing/2014/main" id="{CB919D6B-5EA8-3C6B-F12A-58BEBF3193E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8">
            <a:extLst>
              <a:ext uri="{FF2B5EF4-FFF2-40B4-BE49-F238E27FC236}">
                <a16:creationId xmlns:a16="http://schemas.microsoft.com/office/drawing/2014/main" id="{2A264C18-CA35-96C7-93FD-AC904BABF409}"/>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8A7429E1-45F2-E636-B971-705782E5028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13BBFFF8-BA3F-54E1-39B4-BAA7CE1AE46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16FF4411-44D4-CC4E-9BBA-C1ABF6F424F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22">
            <a:extLst>
              <a:ext uri="{FF2B5EF4-FFF2-40B4-BE49-F238E27FC236}">
                <a16:creationId xmlns:a16="http://schemas.microsoft.com/office/drawing/2014/main" id="{52D4E24D-F6F5-FCD6-16DB-909BB5C5C7A0}"/>
              </a:ext>
            </a:extLst>
          </p:cNvPr>
          <p:cNvGrpSpPr>
            <a:grpSpLocks/>
          </p:cNvGrpSpPr>
          <p:nvPr userDrawn="1"/>
        </p:nvGrpSpPr>
        <p:grpSpPr bwMode="auto">
          <a:xfrm>
            <a:off x="0" y="1295400"/>
            <a:ext cx="7010400" cy="46038"/>
            <a:chOff x="1905000" y="6553200"/>
            <a:chExt cx="7010400" cy="45719"/>
          </a:xfrm>
        </p:grpSpPr>
        <p:sp>
          <p:nvSpPr>
            <p:cNvPr id="14" name="Rectangle 13">
              <a:extLst>
                <a:ext uri="{FF2B5EF4-FFF2-40B4-BE49-F238E27FC236}">
                  <a16:creationId xmlns:a16="http://schemas.microsoft.com/office/drawing/2014/main" id="{50AF5065-FA2D-9A6F-A05C-8018259FDAA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a:extLst>
                <a:ext uri="{FF2B5EF4-FFF2-40B4-BE49-F238E27FC236}">
                  <a16:creationId xmlns:a16="http://schemas.microsoft.com/office/drawing/2014/main" id="{11EE3B8A-CF49-1C1D-F802-34D5BF8AD943}"/>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a:extLst>
                <a:ext uri="{FF2B5EF4-FFF2-40B4-BE49-F238E27FC236}">
                  <a16:creationId xmlns:a16="http://schemas.microsoft.com/office/drawing/2014/main" id="{C4D8208C-D2D1-156C-F8F8-3DDC9A84BE4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081392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 name="Picture 6" descr="Picture 7.png">
            <a:extLst>
              <a:ext uri="{FF2B5EF4-FFF2-40B4-BE49-F238E27FC236}">
                <a16:creationId xmlns:a16="http://schemas.microsoft.com/office/drawing/2014/main" id="{E806D8AA-A4F7-9DC5-E38B-9718DBED702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9">
            <a:extLst>
              <a:ext uri="{FF2B5EF4-FFF2-40B4-BE49-F238E27FC236}">
                <a16:creationId xmlns:a16="http://schemas.microsoft.com/office/drawing/2014/main" id="{F4915667-19C5-767A-7A64-4FE3CF027E57}"/>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3371E504-4450-9FC5-7047-6DA9A8C3E9C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3160324C-1C2C-A2FE-074C-8160053BD90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67B8CDC5-858A-D195-3175-AF7CFA06D6C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28">
            <a:extLst>
              <a:ext uri="{FF2B5EF4-FFF2-40B4-BE49-F238E27FC236}">
                <a16:creationId xmlns:a16="http://schemas.microsoft.com/office/drawing/2014/main" id="{FE7771F7-6CCC-798E-6D3F-F93D236B3912}"/>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F2C6EB9C-D373-5B16-07FE-86B1BF5EB29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3956B68B-63C5-D2EA-8EB9-0BD8CD1A3D7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3AB5AD38-00AF-64F2-766A-27717D6E31A1}"/>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13" name="TextBox 12">
            <a:extLst>
              <a:ext uri="{FF2B5EF4-FFF2-40B4-BE49-F238E27FC236}">
                <a16:creationId xmlns:a16="http://schemas.microsoft.com/office/drawing/2014/main" id="{28E63482-45C8-7C48-2DA9-0831A17FF6A5}"/>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4242773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FDEBBF9A-52C5-33E8-FF1A-D5FD2F0F172B}"/>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E3E8AC44-EF7A-F4FD-88F8-FF0228C657CE}"/>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94ACCCD8-779C-9E53-426D-14FD368EB2C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23DB78E2-A4FA-F1F8-A00E-60C2E39E73A4}"/>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1" name="Group 15">
            <a:extLst>
              <a:ext uri="{FF2B5EF4-FFF2-40B4-BE49-F238E27FC236}">
                <a16:creationId xmlns:a16="http://schemas.microsoft.com/office/drawing/2014/main" id="{7CD474F8-1AD8-E4D8-FA8C-96A52AF01C59}"/>
              </a:ext>
            </a:extLst>
          </p:cNvPr>
          <p:cNvGrpSpPr>
            <a:grpSpLocks/>
          </p:cNvGrpSpPr>
          <p:nvPr userDrawn="1"/>
        </p:nvGrpSpPr>
        <p:grpSpPr bwMode="auto">
          <a:xfrm>
            <a:off x="2133600" y="6553200"/>
            <a:ext cx="7010400" cy="46038"/>
            <a:chOff x="1905000" y="6553200"/>
            <a:chExt cx="7010400" cy="45719"/>
          </a:xfrm>
        </p:grpSpPr>
        <p:sp>
          <p:nvSpPr>
            <p:cNvPr id="12" name="Rectangle 11">
              <a:extLst>
                <a:ext uri="{FF2B5EF4-FFF2-40B4-BE49-F238E27FC236}">
                  <a16:creationId xmlns:a16="http://schemas.microsoft.com/office/drawing/2014/main" id="{3152C3A6-14FA-5358-C783-34B2A749BDF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12047FAB-BA34-CA53-313F-C953D6F809B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ectangle 13">
              <a:extLst>
                <a:ext uri="{FF2B5EF4-FFF2-40B4-BE49-F238E27FC236}">
                  <a16:creationId xmlns:a16="http://schemas.microsoft.com/office/drawing/2014/main" id="{BBC06E80-B5BC-BC36-F56D-D45F172DEF7C}"/>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5" name="Picture 14" descr="Picture 7.png">
            <a:extLst>
              <a:ext uri="{FF2B5EF4-FFF2-40B4-BE49-F238E27FC236}">
                <a16:creationId xmlns:a16="http://schemas.microsoft.com/office/drawing/2014/main" id="{368576C1-91F3-2B58-DDB9-7C016B275234}"/>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E1FD8CC1-E9C6-3CAB-76ED-1A33503B0B2D}"/>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a:solidFill>
                  <a:srgbClr val="101141"/>
                </a:solidFill>
                <a:latin typeface="Arial"/>
                <a:cs typeface="Arial"/>
              </a:rPr>
              <a:t>BITS </a:t>
            </a:r>
            <a:r>
              <a:rPr lang="en-US" sz="110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146795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3A7CB10D-23CE-26FC-14BB-F70FA9E1E8AD}"/>
              </a:ext>
            </a:extLst>
          </p:cNvPr>
          <p:cNvGrpSpPr>
            <a:grpSpLocks/>
          </p:cNvGrpSpPr>
          <p:nvPr userDrawn="1"/>
        </p:nvGrpSpPr>
        <p:grpSpPr bwMode="auto">
          <a:xfrm>
            <a:off x="0" y="1295400"/>
            <a:ext cx="7010400" cy="46038"/>
            <a:chOff x="1905000" y="6553200"/>
            <a:chExt cx="7010400" cy="45719"/>
          </a:xfrm>
        </p:grpSpPr>
        <p:sp>
          <p:nvSpPr>
            <p:cNvPr id="3" name="Rectangle 2">
              <a:extLst>
                <a:ext uri="{FF2B5EF4-FFF2-40B4-BE49-F238E27FC236}">
                  <a16:creationId xmlns:a16="http://schemas.microsoft.com/office/drawing/2014/main" id="{E5C9296F-115E-5118-F328-A5D62C7A98B5}"/>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a:extLst>
                <a:ext uri="{FF2B5EF4-FFF2-40B4-BE49-F238E27FC236}">
                  <a16:creationId xmlns:a16="http://schemas.microsoft.com/office/drawing/2014/main" id="{172336CC-B798-A489-4CE5-26DDF4E0FDB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381C17D4-4C47-13CF-F07A-3D9E11BF9F9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7" name="Group 10">
            <a:extLst>
              <a:ext uri="{FF2B5EF4-FFF2-40B4-BE49-F238E27FC236}">
                <a16:creationId xmlns:a16="http://schemas.microsoft.com/office/drawing/2014/main" id="{55E8B376-4DCA-801B-BABD-EDF7BC477EAD}"/>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3E749E57-7E10-ACC4-6E91-3B9DBF7376B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6614C9DD-A0DE-BD30-9DE4-6E263A769AA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a:extLst>
                <a:ext uri="{FF2B5EF4-FFF2-40B4-BE49-F238E27FC236}">
                  <a16:creationId xmlns:a16="http://schemas.microsoft.com/office/drawing/2014/main" id="{F1150CA1-6FD7-7DA7-8728-702D1CD0C36E}"/>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06A62B0E-353D-6BD2-6654-F7492CB0542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1FE84AAB-C1D8-4370-DFFC-78BAB4746CAD}"/>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a:solidFill>
                  <a:srgbClr val="101141"/>
                </a:solidFill>
                <a:latin typeface="Arial"/>
                <a:cs typeface="Arial"/>
              </a:rPr>
              <a:t>BITS </a:t>
            </a:r>
            <a:r>
              <a:rPr lang="en-US" sz="110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53847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2" name="Group 8">
            <a:extLst>
              <a:ext uri="{FF2B5EF4-FFF2-40B4-BE49-F238E27FC236}">
                <a16:creationId xmlns:a16="http://schemas.microsoft.com/office/drawing/2014/main" id="{379F94D7-A096-D062-CEC3-BBDF828471C4}"/>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0339D049-1842-86B5-C174-4F3CDF2CE60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7FC03C8A-C468-93FE-ACAB-CFCF110DE7FA}"/>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4FD74C29-9357-8701-7C6F-C64F116466B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13">
            <a:extLst>
              <a:ext uri="{FF2B5EF4-FFF2-40B4-BE49-F238E27FC236}">
                <a16:creationId xmlns:a16="http://schemas.microsoft.com/office/drawing/2014/main" id="{4682C91E-58E8-CF5E-E7BA-5694FC8186B8}"/>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9CD3D8A0-D465-DE20-76D2-1AF248E1978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16:creationId xmlns:a16="http://schemas.microsoft.com/office/drawing/2014/main" id="{1FDBB923-2174-F148-78C6-EA3951F31A1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781C760C-12F3-9D79-9368-B4FB08A8CCA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3" name="Picture 14" descr="Picture 7.png">
            <a:extLst>
              <a:ext uri="{FF2B5EF4-FFF2-40B4-BE49-F238E27FC236}">
                <a16:creationId xmlns:a16="http://schemas.microsoft.com/office/drawing/2014/main" id="{E744E304-1BA8-AC73-74B3-3B4A3CD229F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A43C17D1-6E4B-88FB-98ED-415EC7941F58}"/>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177026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6" name="Rectangle"/>
          <p:cNvSpPr/>
          <p:nvPr/>
        </p:nvSpPr>
        <p:spPr>
          <a:xfrm>
            <a:off x="0" y="3352800"/>
            <a:ext cx="8686800" cy="2743200"/>
          </a:xfrm>
          <a:prstGeom prst="rect">
            <a:avLst/>
          </a:prstGeom>
          <a:solidFill>
            <a:srgbClr val="101141"/>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37" name="Rectangle"/>
          <p:cNvSpPr/>
          <p:nvPr/>
        </p:nvSpPr>
        <p:spPr>
          <a:xfrm>
            <a:off x="2895600" y="609600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38" name="Rectangle"/>
          <p:cNvSpPr/>
          <p:nvPr/>
        </p:nvSpPr>
        <p:spPr>
          <a:xfrm>
            <a:off x="0" y="609600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39" name="Rectangle"/>
          <p:cNvSpPr/>
          <p:nvPr/>
        </p:nvSpPr>
        <p:spPr>
          <a:xfrm>
            <a:off x="5791200" y="609600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pic>
        <p:nvPicPr>
          <p:cNvPr id="40" name="BITS_university_logo_whitevert.png" descr="BITS_university_logo_whitevert.png"/>
          <p:cNvPicPr>
            <a:picLocks noChangeAspect="1"/>
          </p:cNvPicPr>
          <p:nvPr/>
        </p:nvPicPr>
        <p:blipFill>
          <a:blip r:embed="rId3"/>
          <a:srcRect t="1" b="28591"/>
          <a:stretch>
            <a:fillRect/>
          </a:stretch>
        </p:blipFill>
        <p:spPr>
          <a:xfrm>
            <a:off x="76200" y="3352800"/>
            <a:ext cx="2057400" cy="1979613"/>
          </a:xfrm>
          <a:prstGeom prst="rect">
            <a:avLst/>
          </a:prstGeom>
          <a:ln w="12700">
            <a:miter lim="400000"/>
          </a:ln>
        </p:spPr>
      </p:pic>
      <p:sp>
        <p:nvSpPr>
          <p:cNvPr id="41" name="BITS Pilani"/>
          <p:cNvSpPr txBox="1"/>
          <p:nvPr/>
        </p:nvSpPr>
        <p:spPr>
          <a:xfrm>
            <a:off x="-30481" y="5257800"/>
            <a:ext cx="2118362" cy="53860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ctr">
              <a:defRPr sz="2900" b="1">
                <a:solidFill>
                  <a:srgbClr val="FFFFFF"/>
                </a:solidFill>
                <a:latin typeface="+mj-lt"/>
                <a:ea typeface="+mj-ea"/>
                <a:cs typeface="+mj-cs"/>
                <a:sym typeface="Calibri"/>
              </a:defRPr>
            </a:pPr>
            <a:r>
              <a:t>BITS</a:t>
            </a:r>
            <a:r>
              <a:rPr b="0"/>
              <a:t> Pilani</a:t>
            </a:r>
          </a:p>
        </p:txBody>
      </p:sp>
      <p:sp>
        <p:nvSpPr>
          <p:cNvPr id="42" name="Pilani Campus"/>
          <p:cNvSpPr txBox="1"/>
          <p:nvPr/>
        </p:nvSpPr>
        <p:spPr>
          <a:xfrm>
            <a:off x="198120" y="5667375"/>
            <a:ext cx="18135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200">
                <a:solidFill>
                  <a:srgbClr val="FFFFFF"/>
                </a:solidFill>
                <a:latin typeface="+mj-lt"/>
                <a:ea typeface="+mj-ea"/>
                <a:cs typeface="+mj-cs"/>
                <a:sym typeface="Calibri"/>
              </a:defRPr>
            </a:lvl1pPr>
          </a:lstStyle>
          <a:p>
            <a:r>
              <a:t>Pilani Campus</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7459D358-C113-7B0D-D3CC-3D2FFFE3BBEB}"/>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262545B6-A41A-339F-27B5-BF0238F7723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EFD03EFE-51FF-F36F-2CDE-D4B8F7BBEA5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FF735286-3709-3A3B-4227-AD36F6CD91D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0">
            <a:extLst>
              <a:ext uri="{FF2B5EF4-FFF2-40B4-BE49-F238E27FC236}">
                <a16:creationId xmlns:a16="http://schemas.microsoft.com/office/drawing/2014/main" id="{6DFB6B2E-640C-4E45-712C-B4C8A7852C2B}"/>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34810816-39FB-65DE-7658-4B5FB421FC1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32318DE4-A8FA-1683-8E29-A48D0114D9A8}"/>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a:extLst>
                <a:ext uri="{FF2B5EF4-FFF2-40B4-BE49-F238E27FC236}">
                  <a16:creationId xmlns:a16="http://schemas.microsoft.com/office/drawing/2014/main" id="{8581A78C-C1DE-F684-760D-E469C3FA6BD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BFB42378-A419-29ED-2A3F-D3932EE9434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CE16F55A-AE12-314C-0510-8380604A7AF2}"/>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1448461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2" name="Group 19">
            <a:extLst>
              <a:ext uri="{FF2B5EF4-FFF2-40B4-BE49-F238E27FC236}">
                <a16:creationId xmlns:a16="http://schemas.microsoft.com/office/drawing/2014/main" id="{C02D107C-2FB5-F0AF-B207-52F1CB4573ED}"/>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17655ACB-5AFA-F377-09FE-FD2B413B531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F25A5FE0-0D9F-690B-2AC7-59B1793189D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E7EBBE11-1C2D-D2BA-7CAE-99EE8FB0DD9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7" name="Group 24">
            <a:extLst>
              <a:ext uri="{FF2B5EF4-FFF2-40B4-BE49-F238E27FC236}">
                <a16:creationId xmlns:a16="http://schemas.microsoft.com/office/drawing/2014/main" id="{D1AA1244-7D8E-DA5A-07C9-6BC2E560D6D9}"/>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3BFC5291-5BA2-F1EC-D8D9-6548D05B617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16:creationId xmlns:a16="http://schemas.microsoft.com/office/drawing/2014/main" id="{38B9E997-5780-DD56-EF99-E3EFF59ACB9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a:extLst>
                <a:ext uri="{FF2B5EF4-FFF2-40B4-BE49-F238E27FC236}">
                  <a16:creationId xmlns:a16="http://schemas.microsoft.com/office/drawing/2014/main" id="{D68E7138-2C67-055E-E554-B49AB64B70C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77500DB4-7714-571F-CEF1-33B8A46E5BD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1EDA9BEF-8FF8-2D8D-F6FE-62B3EB4E722B}"/>
              </a:ext>
            </a:extLst>
          </p:cNvPr>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1249181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105D8FE3-521B-20EB-9D6F-0E717562BFC3}"/>
              </a:ext>
            </a:extLst>
          </p:cNvPr>
          <p:cNvGrpSpPr>
            <a:grpSpLocks/>
          </p:cNvGrpSpPr>
          <p:nvPr userDrawn="1"/>
        </p:nvGrpSpPr>
        <p:grpSpPr bwMode="auto">
          <a:xfrm rot="5400000">
            <a:off x="5006182" y="2567781"/>
            <a:ext cx="5181600" cy="46037"/>
            <a:chOff x="1905000" y="6553200"/>
            <a:chExt cx="7010400" cy="45719"/>
          </a:xfrm>
        </p:grpSpPr>
        <p:sp>
          <p:nvSpPr>
            <p:cNvPr id="4" name="Rectangle 3">
              <a:extLst>
                <a:ext uri="{FF2B5EF4-FFF2-40B4-BE49-F238E27FC236}">
                  <a16:creationId xmlns:a16="http://schemas.microsoft.com/office/drawing/2014/main" id="{63392563-904A-5F96-96A3-1CD56E316DDC}"/>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805264CD-0BA3-F52E-252C-4B023460E891}"/>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DC7B3B1E-F6BB-2836-7B0A-E1ACC29924D0}"/>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8" name="Picture 10" descr="Picture 7.png">
            <a:extLst>
              <a:ext uri="{FF2B5EF4-FFF2-40B4-BE49-F238E27FC236}">
                <a16:creationId xmlns:a16="http://schemas.microsoft.com/office/drawing/2014/main" id="{F6FBABB5-265A-1D64-1FA7-2D52383FC5F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1F755E86-E2E9-74D7-A06E-C844E9D4310E}"/>
              </a:ext>
            </a:extLst>
          </p:cNvPr>
          <p:cNvSpPr txBox="1"/>
          <p:nvPr userDrawn="1"/>
        </p:nvSpPr>
        <p:spPr>
          <a:xfrm rot="5400000">
            <a:off x="-2794793" y="3809206"/>
            <a:ext cx="5867400" cy="230187"/>
          </a:xfrm>
          <a:prstGeom prst="rect">
            <a:avLst/>
          </a:prstGeom>
          <a:noFill/>
        </p:spPr>
        <p:txBody>
          <a:bodyPr>
            <a:spAutoFit/>
          </a:bodyPr>
          <a:lstStyle/>
          <a:p>
            <a:pPr algn="r" fontAlgn="auto">
              <a:spcBef>
                <a:spcPts val="0"/>
              </a:spcBef>
              <a:spcAft>
                <a:spcPts val="0"/>
              </a:spcAft>
              <a:defRPr/>
            </a:pPr>
            <a:r>
              <a:rPr lang="en-US" sz="900" b="1">
                <a:solidFill>
                  <a:srgbClr val="101141"/>
                </a:solidFill>
                <a:latin typeface="Arial"/>
                <a:cs typeface="Arial"/>
              </a:rPr>
              <a:t>BITS </a:t>
            </a:r>
            <a:r>
              <a:rPr lang="en-US" sz="90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362340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pic>
        <p:nvPicPr>
          <p:cNvPr id="50" name="\\Server\D\jyoti\FI023_BITS_v1\styleguide img\IMG_5627_b.jpg" descr="\\Server\D\jyoti\FI023_BITS_v1\styleguide img\IMG_5627_b.jpg"/>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51" name="Rectangle"/>
          <p:cNvSpPr/>
          <p:nvPr/>
        </p:nvSpPr>
        <p:spPr>
          <a:xfrm>
            <a:off x="-1" y="4281487"/>
            <a:ext cx="9144002" cy="2576513"/>
          </a:xfrm>
          <a:prstGeom prst="rect">
            <a:avLst/>
          </a:prstGeom>
          <a:solidFill>
            <a:srgbClr val="FFFFFF"/>
          </a:solidFill>
          <a:ln>
            <a:solidFill>
              <a:srgbClr val="4A7EBB"/>
            </a:solidFill>
          </a:ln>
          <a:effectLst>
            <a:outerShdw blurRad="38100" dist="23000" dir="5400000" rotWithShape="0">
              <a:srgbClr val="000000">
                <a:alpha val="34999"/>
              </a:srgbClr>
            </a:outerShdw>
          </a:effectLst>
        </p:spPr>
        <p:txBody>
          <a:bodyPr lIns="45719" rIns="45719" anchor="ctr"/>
          <a:lstStyle/>
          <a:p>
            <a:pPr algn="ctr">
              <a:defRPr>
                <a:solidFill>
                  <a:srgbClr val="FFFFFF"/>
                </a:solidFill>
                <a:latin typeface="+mj-lt"/>
                <a:ea typeface="+mj-ea"/>
                <a:cs typeface="+mj-cs"/>
                <a:sym typeface="Calibri"/>
              </a:defRPr>
            </a:pPr>
            <a:endParaRPr/>
          </a:p>
        </p:txBody>
      </p:sp>
      <p:pic>
        <p:nvPicPr>
          <p:cNvPr id="52" name="Picture 7.png" descr="Picture 7.png"/>
          <p:cNvPicPr>
            <a:picLocks noChangeAspect="1"/>
          </p:cNvPicPr>
          <p:nvPr/>
        </p:nvPicPr>
        <p:blipFill>
          <a:blip r:embed="rId3"/>
          <a:srcRect l="1922" b="5336"/>
          <a:stretch>
            <a:fillRect/>
          </a:stretch>
        </p:blipFill>
        <p:spPr>
          <a:xfrm>
            <a:off x="6629399" y="-1"/>
            <a:ext cx="2193926" cy="692151"/>
          </a:xfrm>
          <a:prstGeom prst="rect">
            <a:avLst/>
          </a:prstGeom>
          <a:ln w="12700">
            <a:miter lim="400000"/>
          </a:ln>
        </p:spPr>
      </p:pic>
      <p:sp>
        <p:nvSpPr>
          <p:cNvPr id="53" name="Rectangle"/>
          <p:cNvSpPr/>
          <p:nvPr/>
        </p:nvSpPr>
        <p:spPr>
          <a:xfrm>
            <a:off x="2882900" y="6775450"/>
            <a:ext cx="2895600" cy="76200"/>
          </a:xfrm>
          <a:prstGeom prst="rect">
            <a:avLst/>
          </a:prstGeom>
          <a:solidFill>
            <a:srgbClr val="76C2E5"/>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54" name="Rectangle"/>
          <p:cNvSpPr/>
          <p:nvPr/>
        </p:nvSpPr>
        <p:spPr>
          <a:xfrm>
            <a:off x="-12700" y="6775450"/>
            <a:ext cx="2895600" cy="76200"/>
          </a:xfrm>
          <a:prstGeom prst="rect">
            <a:avLst/>
          </a:prstGeom>
          <a:solidFill>
            <a:srgbClr val="FCB017"/>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55" name="Rectangle"/>
          <p:cNvSpPr/>
          <p:nvPr/>
        </p:nvSpPr>
        <p:spPr>
          <a:xfrm>
            <a:off x="5778500" y="6775450"/>
            <a:ext cx="2895600" cy="76200"/>
          </a:xfrm>
          <a:prstGeom prst="rect">
            <a:avLst/>
          </a:prstGeom>
          <a:solidFill>
            <a:srgbClr val="FF0000"/>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56" name="BITS Pilani"/>
          <p:cNvSpPr txBox="1"/>
          <p:nvPr/>
        </p:nvSpPr>
        <p:spPr>
          <a:xfrm>
            <a:off x="6903719" y="762000"/>
            <a:ext cx="2118361" cy="53860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ctr">
              <a:defRPr sz="2900" b="1">
                <a:solidFill>
                  <a:srgbClr val="FFFFFF"/>
                </a:solidFill>
                <a:latin typeface="+mj-lt"/>
                <a:ea typeface="+mj-ea"/>
                <a:cs typeface="+mj-cs"/>
                <a:sym typeface="Calibri"/>
              </a:defRPr>
            </a:pPr>
            <a:r>
              <a:t>BITS</a:t>
            </a:r>
            <a:r>
              <a:rPr b="0"/>
              <a:t> Pilani</a:t>
            </a:r>
          </a:p>
        </p:txBody>
      </p:sp>
      <p:sp>
        <p:nvSpPr>
          <p:cNvPr id="57" name="Pilani Campus"/>
          <p:cNvSpPr txBox="1"/>
          <p:nvPr/>
        </p:nvSpPr>
        <p:spPr>
          <a:xfrm>
            <a:off x="7132319" y="1171575"/>
            <a:ext cx="18135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200">
                <a:solidFill>
                  <a:srgbClr val="FFFFFF"/>
                </a:solidFill>
                <a:latin typeface="+mj-lt"/>
                <a:ea typeface="+mj-ea"/>
                <a:cs typeface="+mj-cs"/>
                <a:sym typeface="Calibri"/>
              </a:defRPr>
            </a:lvl1pPr>
          </a:lstStyle>
          <a:p>
            <a:r>
              <a:t>Pilani Campus</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5" name="BITS Pilani, Pilani Campus"/>
          <p:cNvSpPr txBox="1"/>
          <p:nvPr/>
        </p:nvSpPr>
        <p:spPr>
          <a:xfrm>
            <a:off x="3322320" y="6596062"/>
            <a:ext cx="5775960" cy="2616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grpSp>
        <p:nvGrpSpPr>
          <p:cNvPr id="69" name="Group"/>
          <p:cNvGrpSpPr/>
          <p:nvPr/>
        </p:nvGrpSpPr>
        <p:grpSpPr>
          <a:xfrm>
            <a:off x="2084387" y="6550025"/>
            <a:ext cx="7059613" cy="49213"/>
            <a:chOff x="0" y="0"/>
            <a:chExt cx="7059612" cy="49212"/>
          </a:xfrm>
        </p:grpSpPr>
        <p:sp>
          <p:nvSpPr>
            <p:cNvPr id="66" name="Rectangle"/>
            <p:cNvSpPr/>
            <p:nvPr/>
          </p:nvSpPr>
          <p:spPr>
            <a:xfrm>
              <a:off x="2546349" y="0"/>
              <a:ext cx="2328863" cy="49213"/>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67" name="Rectangle"/>
            <p:cNvSpPr/>
            <p:nvPr/>
          </p:nvSpPr>
          <p:spPr>
            <a:xfrm>
              <a:off x="4824412" y="0"/>
              <a:ext cx="2235201" cy="46038"/>
            </a:xfrm>
            <a:prstGeom prst="rect">
              <a:avLst/>
            </a:prstGeom>
            <a:solidFill>
              <a:srgbClr val="E31C2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68" name="Rectangle"/>
            <p:cNvSpPr/>
            <p:nvPr/>
          </p:nvSpPr>
          <p:spPr>
            <a:xfrm>
              <a:off x="0" y="0"/>
              <a:ext cx="2581276" cy="49213"/>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70"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grpSp>
        <p:nvGrpSpPr>
          <p:cNvPr id="74" name="Group"/>
          <p:cNvGrpSpPr/>
          <p:nvPr/>
        </p:nvGrpSpPr>
        <p:grpSpPr>
          <a:xfrm>
            <a:off x="2133599" y="6553199"/>
            <a:ext cx="7010401" cy="46039"/>
            <a:chOff x="0" y="0"/>
            <a:chExt cx="7010400" cy="46037"/>
          </a:xfrm>
        </p:grpSpPr>
        <p:sp>
          <p:nvSpPr>
            <p:cNvPr id="71"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72"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73"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78" name="Group"/>
          <p:cNvGrpSpPr/>
          <p:nvPr/>
        </p:nvGrpSpPr>
        <p:grpSpPr>
          <a:xfrm>
            <a:off x="-1" y="1295399"/>
            <a:ext cx="7010401" cy="46039"/>
            <a:chOff x="0" y="0"/>
            <a:chExt cx="7010400" cy="46037"/>
          </a:xfrm>
        </p:grpSpPr>
        <p:sp>
          <p:nvSpPr>
            <p:cNvPr id="75"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76"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77"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sp>
        <p:nvSpPr>
          <p:cNvPr id="79"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08" name="Group"/>
          <p:cNvGrpSpPr/>
          <p:nvPr/>
        </p:nvGrpSpPr>
        <p:grpSpPr>
          <a:xfrm>
            <a:off x="-1" y="1295399"/>
            <a:ext cx="7010401" cy="46039"/>
            <a:chOff x="0" y="0"/>
            <a:chExt cx="7010400" cy="46037"/>
          </a:xfrm>
        </p:grpSpPr>
        <p:sp>
          <p:nvSpPr>
            <p:cNvPr id="105"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06"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07"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112" name="Group"/>
          <p:cNvGrpSpPr/>
          <p:nvPr/>
        </p:nvGrpSpPr>
        <p:grpSpPr>
          <a:xfrm>
            <a:off x="2133599" y="6553199"/>
            <a:ext cx="7010401" cy="46039"/>
            <a:chOff x="0" y="0"/>
            <a:chExt cx="7010400" cy="46037"/>
          </a:xfrm>
        </p:grpSpPr>
        <p:sp>
          <p:nvSpPr>
            <p:cNvPr id="109"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10"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11"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113"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14" name="BITS Pilani, Deemed to be University under Section 3 of UGC Act, 1956"/>
          <p:cNvSpPr txBox="1"/>
          <p:nvPr/>
        </p:nvSpPr>
        <p:spPr>
          <a:xfrm>
            <a:off x="3322320" y="6596062"/>
            <a:ext cx="5775960" cy="2616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Deemed to be University under Section 3 of UGC Act, 1956</a:t>
            </a:r>
          </a:p>
        </p:txBody>
      </p:sp>
      <p:sp>
        <p:nvSpPr>
          <p:cNvPr id="115" name="Title Text"/>
          <p:cNvSpPr txBox="1">
            <a:spLocks noGrp="1"/>
          </p:cNvSpPr>
          <p:nvPr>
            <p:ph type="title"/>
          </p:nvPr>
        </p:nvSpPr>
        <p:spPr>
          <a:prstGeom prst="rect">
            <a:avLst/>
          </a:prstGeom>
        </p:spPr>
        <p:txBody>
          <a:bodyPr/>
          <a:lstStyle/>
          <a:p>
            <a:r>
              <a:t>Title Text</a:t>
            </a:r>
          </a:p>
        </p:txBody>
      </p:sp>
      <p:sp>
        <p:nvSpPr>
          <p:cNvPr id="11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7" name="Slide Number"/>
          <p:cNvSpPr txBox="1">
            <a:spLocks noGrp="1"/>
          </p:cNvSpPr>
          <p:nvPr>
            <p:ph type="sldNum" sz="quarter" idx="2"/>
          </p:nvPr>
        </p:nvSpPr>
        <p:spPr>
          <a:xfrm>
            <a:off x="4419600" y="6172200"/>
            <a:ext cx="2133600" cy="368301"/>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27" name="Group"/>
          <p:cNvGrpSpPr/>
          <p:nvPr/>
        </p:nvGrpSpPr>
        <p:grpSpPr>
          <a:xfrm>
            <a:off x="-1" y="1295399"/>
            <a:ext cx="7010401" cy="46039"/>
            <a:chOff x="0" y="0"/>
            <a:chExt cx="7010400" cy="46037"/>
          </a:xfrm>
        </p:grpSpPr>
        <p:sp>
          <p:nvSpPr>
            <p:cNvPr id="124"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25"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26"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131" name="Group"/>
          <p:cNvGrpSpPr/>
          <p:nvPr/>
        </p:nvGrpSpPr>
        <p:grpSpPr>
          <a:xfrm>
            <a:off x="2133599" y="6553199"/>
            <a:ext cx="7010401" cy="46039"/>
            <a:chOff x="0" y="0"/>
            <a:chExt cx="7010400" cy="46037"/>
          </a:xfrm>
        </p:grpSpPr>
        <p:sp>
          <p:nvSpPr>
            <p:cNvPr id="128"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29"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30"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132"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33" name="BITS Pilani, Deemed to be University under Section 3 of UGC Act, 1956"/>
          <p:cNvSpPr txBox="1"/>
          <p:nvPr/>
        </p:nvSpPr>
        <p:spPr>
          <a:xfrm>
            <a:off x="3322320" y="6596062"/>
            <a:ext cx="5775960" cy="2616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Deemed to be University under Section 3 of UGC Act, 1956</a:t>
            </a:r>
          </a:p>
        </p:txBody>
      </p:sp>
      <p:sp>
        <p:nvSpPr>
          <p:cNvPr id="134" name="Title Text"/>
          <p:cNvSpPr txBox="1">
            <a:spLocks noGrp="1"/>
          </p:cNvSpPr>
          <p:nvPr>
            <p:ph type="title"/>
          </p:nvPr>
        </p:nvSpPr>
        <p:spPr>
          <a:prstGeom prst="rect">
            <a:avLst/>
          </a:prstGeom>
        </p:spPr>
        <p:txBody>
          <a:bodyPr/>
          <a:lstStyle/>
          <a:p>
            <a:r>
              <a:t>Title Text</a:t>
            </a:r>
          </a:p>
        </p:txBody>
      </p:sp>
      <p:sp>
        <p:nvSpPr>
          <p:cNvPr id="13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6"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46" name="Group"/>
          <p:cNvGrpSpPr/>
          <p:nvPr/>
        </p:nvGrpSpPr>
        <p:grpSpPr>
          <a:xfrm>
            <a:off x="-1" y="1295399"/>
            <a:ext cx="7010401" cy="46039"/>
            <a:chOff x="0" y="0"/>
            <a:chExt cx="7010400" cy="46037"/>
          </a:xfrm>
        </p:grpSpPr>
        <p:sp>
          <p:nvSpPr>
            <p:cNvPr id="143"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44"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45"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150" name="Group"/>
          <p:cNvGrpSpPr/>
          <p:nvPr/>
        </p:nvGrpSpPr>
        <p:grpSpPr>
          <a:xfrm>
            <a:off x="2133599" y="6553199"/>
            <a:ext cx="7010401" cy="46039"/>
            <a:chOff x="0" y="0"/>
            <a:chExt cx="7010400" cy="46037"/>
          </a:xfrm>
        </p:grpSpPr>
        <p:sp>
          <p:nvSpPr>
            <p:cNvPr id="147"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48"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49"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151"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52" name="BITS Pilani, Pilani Campus"/>
          <p:cNvSpPr txBox="1"/>
          <p:nvPr/>
        </p:nvSpPr>
        <p:spPr>
          <a:xfrm>
            <a:off x="3322320" y="6596062"/>
            <a:ext cx="5775960" cy="2616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sp>
        <p:nvSpPr>
          <p:cNvPr id="153" name="Title Text"/>
          <p:cNvSpPr txBox="1">
            <a:spLocks noGrp="1"/>
          </p:cNvSpPr>
          <p:nvPr>
            <p:ph type="title"/>
          </p:nvPr>
        </p:nvSpPr>
        <p:spPr>
          <a:prstGeom prst="rect">
            <a:avLst/>
          </a:prstGeom>
        </p:spPr>
        <p:txBody>
          <a:bodyPr/>
          <a:lstStyle/>
          <a:p>
            <a:r>
              <a:t>Title Text</a:t>
            </a:r>
          </a:p>
        </p:txBody>
      </p:sp>
      <p:sp>
        <p:nvSpPr>
          <p:cNvPr id="154"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65" name="Group"/>
          <p:cNvGrpSpPr/>
          <p:nvPr/>
        </p:nvGrpSpPr>
        <p:grpSpPr>
          <a:xfrm>
            <a:off x="-1" y="1295399"/>
            <a:ext cx="7010401" cy="46039"/>
            <a:chOff x="0" y="0"/>
            <a:chExt cx="7010400" cy="46037"/>
          </a:xfrm>
        </p:grpSpPr>
        <p:sp>
          <p:nvSpPr>
            <p:cNvPr id="162"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63"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64"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grpSp>
        <p:nvGrpSpPr>
          <p:cNvPr id="169" name="Group"/>
          <p:cNvGrpSpPr/>
          <p:nvPr/>
        </p:nvGrpSpPr>
        <p:grpSpPr>
          <a:xfrm>
            <a:off x="2133599" y="6553199"/>
            <a:ext cx="7010401" cy="46039"/>
            <a:chOff x="0" y="0"/>
            <a:chExt cx="7010400" cy="46037"/>
          </a:xfrm>
        </p:grpSpPr>
        <p:sp>
          <p:nvSpPr>
            <p:cNvPr id="166" name="Rectangle"/>
            <p:cNvSpPr/>
            <p:nvPr/>
          </p:nvSpPr>
          <p:spPr>
            <a:xfrm>
              <a:off x="2362200" y="-1"/>
              <a:ext cx="2328864" cy="46039"/>
            </a:xfrm>
            <a:prstGeom prst="rect">
              <a:avLst/>
            </a:prstGeom>
            <a:solidFill>
              <a:srgbClr val="76C2E5"/>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67" name="Rectangle"/>
            <p:cNvSpPr/>
            <p:nvPr/>
          </p:nvSpPr>
          <p:spPr>
            <a:xfrm>
              <a:off x="-1" y="-1"/>
              <a:ext cx="2362201" cy="46039"/>
            </a:xfrm>
            <a:prstGeom prst="rect">
              <a:avLst/>
            </a:prstGeom>
            <a:solidFill>
              <a:srgbClr val="FCB017"/>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168" name="Rectangle"/>
            <p:cNvSpPr/>
            <p:nvPr/>
          </p:nvSpPr>
          <p:spPr>
            <a:xfrm>
              <a:off x="4681537" y="-1"/>
              <a:ext cx="2328863" cy="46039"/>
            </a:xfrm>
            <a:prstGeom prst="rect">
              <a:avLst/>
            </a:prstGeom>
            <a:solidFill>
              <a:srgbClr val="FF0000"/>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grpSp>
      <p:pic>
        <p:nvPicPr>
          <p:cNvPr id="170" name="Picture 7.png" descr="Picture 7.png"/>
          <p:cNvPicPr>
            <a:picLocks noChangeAspect="1"/>
          </p:cNvPicPr>
          <p:nvPr/>
        </p:nvPicPr>
        <p:blipFill>
          <a:blip r:embed="rId2"/>
          <a:srcRect l="1922" b="5336"/>
          <a:stretch>
            <a:fillRect/>
          </a:stretch>
        </p:blipFill>
        <p:spPr>
          <a:xfrm>
            <a:off x="6629399" y="-1"/>
            <a:ext cx="2193926" cy="692151"/>
          </a:xfrm>
          <a:prstGeom prst="rect">
            <a:avLst/>
          </a:prstGeom>
          <a:ln w="12700">
            <a:miter lim="400000"/>
          </a:ln>
        </p:spPr>
      </p:pic>
      <p:sp>
        <p:nvSpPr>
          <p:cNvPr id="171" name="BITS Pilani, Pilani Campus"/>
          <p:cNvSpPr txBox="1"/>
          <p:nvPr/>
        </p:nvSpPr>
        <p:spPr>
          <a:xfrm>
            <a:off x="3322320" y="6596062"/>
            <a:ext cx="5775960" cy="26161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lgn="r">
              <a:defRPr sz="1100" b="1">
                <a:solidFill>
                  <a:srgbClr val="101141"/>
                </a:solidFill>
                <a:latin typeface="+mj-lt"/>
                <a:ea typeface="+mj-ea"/>
                <a:cs typeface="+mj-cs"/>
                <a:sym typeface="Calibri"/>
              </a:defRPr>
            </a:pPr>
            <a:r>
              <a:t>BITS </a:t>
            </a:r>
            <a:r>
              <a:rPr b="0"/>
              <a:t>Pilani, Pilani Campus</a:t>
            </a:r>
          </a:p>
        </p:txBody>
      </p:sp>
      <p:sp>
        <p:nvSpPr>
          <p:cNvPr id="172" name="Title Text"/>
          <p:cNvSpPr txBox="1">
            <a:spLocks noGrp="1"/>
          </p:cNvSpPr>
          <p:nvPr>
            <p:ph type="title"/>
          </p:nvPr>
        </p:nvSpPr>
        <p:spPr>
          <a:prstGeom prst="rect">
            <a:avLst/>
          </a:prstGeom>
        </p:spPr>
        <p:txBody>
          <a:bodyPr/>
          <a:lstStyle/>
          <a:p>
            <a:r>
              <a:t>Title Text</a:t>
            </a:r>
          </a:p>
        </p:txBody>
      </p:sp>
      <p:sp>
        <p:nvSpPr>
          <p:cNvPr id="17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7"/>
            <a:ext cx="8229600" cy="114300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98989"/>
                </a:solidFill>
                <a:latin typeface="+mj-lt"/>
                <a:ea typeface="+mj-ea"/>
                <a:cs typeface="+mj-cs"/>
                <a:sym typeface="Calibri"/>
              </a:defRPr>
            </a:lvl1pPr>
          </a:lstStyle>
          <a:p>
            <a:fld id="{86CB4B4D-7CA3-9044-876B-883B54F8677D}" type="slidenum">
              <a:rPr/>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83" r:id="rId20"/>
    <p:sldLayoutId id="2147483684" r:id="rId21"/>
  </p:sldLayoutIdLst>
  <p:transition spd="med"/>
  <p:hf hdr="0" ftr="0" dt="0"/>
  <p:txStyles>
    <p:titleStyle>
      <a:lvl1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5pPr>
      <a:lvl6pPr marL="0" marR="0" indent="45720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6pPr>
      <a:lvl7pPr marL="0" marR="0" indent="91440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7pPr>
      <a:lvl8pPr marL="0" marR="0" indent="137160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8pPr>
      <a:lvl9pPr marL="0" marR="0" indent="182880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6EF7FA-01A0-EB56-7F12-B763F3CBC64C}"/>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27" name="Text Placeholder 2">
            <a:extLst>
              <a:ext uri="{FF2B5EF4-FFF2-40B4-BE49-F238E27FC236}">
                <a16:creationId xmlns:a16="http://schemas.microsoft.com/office/drawing/2014/main" id="{5D2F65D1-FBF8-C403-0C22-55F432CD8CA7}"/>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5EAF6E8-4446-073A-2F7C-209994BFD206}"/>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dirty="0"/>
          </a:p>
        </p:txBody>
      </p:sp>
      <p:sp>
        <p:nvSpPr>
          <p:cNvPr id="5" name="Footer Placeholder 4">
            <a:extLst>
              <a:ext uri="{FF2B5EF4-FFF2-40B4-BE49-F238E27FC236}">
                <a16:creationId xmlns:a16="http://schemas.microsoft.com/office/drawing/2014/main" id="{6BA14CE2-3DF6-D2FF-5266-37C9A0A7D372}"/>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a:t>S1-20_SEZG544 - Agile Software Process</a:t>
            </a:r>
            <a:endParaRPr lang="en-US" dirty="0"/>
          </a:p>
        </p:txBody>
      </p:sp>
      <p:sp>
        <p:nvSpPr>
          <p:cNvPr id="6" name="Slide Number Placeholder 5">
            <a:extLst>
              <a:ext uri="{FF2B5EF4-FFF2-40B4-BE49-F238E27FC236}">
                <a16:creationId xmlns:a16="http://schemas.microsoft.com/office/drawing/2014/main" id="{18B832ED-9A13-30C7-4EDC-202DEC63066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FB407371-0841-2B4B-9BB1-397693A231F0}" type="slidenum">
              <a:rPr lang="en-US" altLang="en-US"/>
              <a:pPr/>
              <a:t>‹#›</a:t>
            </a:fld>
            <a:endParaRPr lang="en-US" altLang="en-US" dirty="0"/>
          </a:p>
        </p:txBody>
      </p:sp>
    </p:spTree>
    <p:extLst>
      <p:ext uri="{BB962C8B-B14F-4D97-AF65-F5344CB8AC3E}">
        <p14:creationId xmlns:p14="http://schemas.microsoft.com/office/powerpoint/2010/main" val="133546591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anantharaman@wilp.bits-pilani.ac.in" TargetMode="Externa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ing.oreilly.com/library/view/beginning-software-engineering/9781118969175/" TargetMode="External"/><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hyperlink" Target="https://learning.oreilly.com/search/?query=author%3A%22Rod%20Stephens%22&amp;sort=relevance&amp;highlight=tru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forms.gle/7XCdp9E7yr9ABG2r8"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www.agilebusiness.org/" TargetMode="External"/><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forms.gle/7XCdp9E7yr9ABG2r8"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hyperlink" Target="https://www.forbes.com/sites/stevedenning/2019/08/13/understanding-the-agile-mindset/?sh=5a66a5545c17" TargetMode="External"/><Relationship Id="rId2" Type="http://schemas.openxmlformats.org/officeDocument/2006/relationships/image" Target="../media/image22.jpe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hyperlink" Target="https://forms.gle/3USQSAg2vKScGPZf7" TargetMode="Externa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izenbridge.com/blog/project-management-life-cycle-iterative-adaptive/" TargetMode="External"/><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izenbridge.com/" TargetMode="External"/><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s://www.izenbridge.com/"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ww.izenbridge.com/" TargetMode="External"/><Relationship Id="rId2" Type="http://schemas.openxmlformats.org/officeDocument/2006/relationships/image" Target="../media/image8.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BITS Pilani presentation"/>
          <p:cNvSpPr txBox="1">
            <a:spLocks noGrp="1"/>
          </p:cNvSpPr>
          <p:nvPr>
            <p:ph type="title" idx="4294967295"/>
          </p:nvPr>
        </p:nvSpPr>
        <p:spPr>
          <a:xfrm>
            <a:off x="2514600" y="3810000"/>
            <a:ext cx="6019800" cy="1524000"/>
          </a:xfrm>
          <a:prstGeom prst="rect">
            <a:avLst/>
          </a:prstGeom>
        </p:spPr>
        <p:txBody>
          <a:bodyPr/>
          <a:lstStyle>
            <a:lvl1pPr>
              <a:lnSpc>
                <a:spcPts val="4000"/>
              </a:lnSpc>
              <a:defRPr sz="4400">
                <a:solidFill>
                  <a:srgbClr val="FFFFFF"/>
                </a:solidFill>
              </a:defRPr>
            </a:lvl1pPr>
          </a:lstStyle>
          <a:p>
            <a:r>
              <a:rPr dirty="0"/>
              <a:t>BITS </a:t>
            </a:r>
            <a:r>
              <a:rPr dirty="0" err="1"/>
              <a:t>Pilani</a:t>
            </a:r>
            <a:r>
              <a:t> presentation</a:t>
            </a:r>
          </a:p>
        </p:txBody>
      </p:sp>
      <p:sp>
        <p:nvSpPr>
          <p:cNvPr id="416" name="K.Anantharaman…"/>
          <p:cNvSpPr txBox="1">
            <a:spLocks noGrp="1"/>
          </p:cNvSpPr>
          <p:nvPr>
            <p:ph type="body" sz="quarter" idx="4294967295"/>
          </p:nvPr>
        </p:nvSpPr>
        <p:spPr>
          <a:xfrm>
            <a:off x="2514600" y="4953000"/>
            <a:ext cx="6019800" cy="990600"/>
          </a:xfrm>
          <a:prstGeom prst="rect">
            <a:avLst/>
          </a:prstGeom>
        </p:spPr>
        <p:txBody>
          <a:bodyPr anchor="b"/>
          <a:lstStyle/>
          <a:p>
            <a:pPr marL="0" indent="0" algn="r" defTabSz="896111">
              <a:lnSpc>
                <a:spcPts val="1700"/>
              </a:lnSpc>
              <a:spcBef>
                <a:spcPts val="0"/>
              </a:spcBef>
              <a:buSzTx/>
              <a:buNone/>
              <a:defRPr sz="1764">
                <a:solidFill>
                  <a:srgbClr val="FFFFFF"/>
                </a:solidFill>
              </a:defRPr>
            </a:pPr>
            <a:r>
              <a:t>K.Anantharaman</a:t>
            </a:r>
          </a:p>
          <a:p>
            <a:pPr marL="0" indent="0" algn="r" defTabSz="896111">
              <a:lnSpc>
                <a:spcPts val="1700"/>
              </a:lnSpc>
              <a:spcBef>
                <a:spcPts val="0"/>
              </a:spcBef>
              <a:buSzTx/>
              <a:buNone/>
              <a:defRPr sz="1764">
                <a:solidFill>
                  <a:srgbClr val="FFFFFF"/>
                </a:solidFill>
              </a:defRPr>
            </a:pPr>
            <a:r>
              <a:t>Faculty CS Department</a:t>
            </a:r>
          </a:p>
          <a:p>
            <a:pPr marL="0" indent="0" algn="r" defTabSz="896111">
              <a:lnSpc>
                <a:spcPts val="1700"/>
              </a:lnSpc>
              <a:spcBef>
                <a:spcPts val="0"/>
              </a:spcBef>
              <a:buSzTx/>
              <a:buNone/>
              <a:defRPr sz="1764">
                <a:solidFill>
                  <a:srgbClr val="FFFFFF"/>
                </a:solidFill>
              </a:defRPr>
            </a:pPr>
            <a:r>
              <a:rPr u="sng">
                <a:solidFill>
                  <a:srgbClr val="0000FF"/>
                </a:solidFill>
                <a:uFill>
                  <a:solidFill>
                    <a:srgbClr val="0000FF"/>
                  </a:solidFill>
                </a:uFill>
                <a:hlinkClick r:id="rId2"/>
              </a:rPr>
              <a:t>kanantharaman@wilp.bits-pilani.ac.in</a:t>
            </a:r>
          </a:p>
          <a:p>
            <a:pPr marL="0" indent="0" algn="r" defTabSz="896111">
              <a:lnSpc>
                <a:spcPts val="1700"/>
              </a:lnSpc>
              <a:spcBef>
                <a:spcPts val="0"/>
              </a:spcBef>
              <a:buSzTx/>
              <a:buNone/>
              <a:defRPr sz="1764">
                <a:solidFill>
                  <a:srgbClr val="FFFFFF"/>
                </a:solidFill>
              </a:defRPr>
            </a:pPr>
            <a:r>
              <a:t> </a:t>
            </a:r>
          </a:p>
        </p:txBody>
      </p:sp>
      <p:sp>
        <p:nvSpPr>
          <p:cNvPr id="417" name="30/8/22"/>
          <p:cNvSpPr txBox="1"/>
          <p:nvPr/>
        </p:nvSpPr>
        <p:spPr>
          <a:xfrm>
            <a:off x="502919" y="6400413"/>
            <a:ext cx="2042162"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
        <p:nvSpPr>
          <p:cNvPr id="418"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S2-24_SEZG544 </a:t>
            </a:r>
            <a:r>
              <a:rPr dirty="0"/>
              <a:t>- Agile Software Process</a:t>
            </a:r>
          </a:p>
        </p:txBody>
      </p:sp>
      <p:sp>
        <p:nvSpPr>
          <p:cNvPr id="419"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1</a:t>
            </a:fld>
            <a:endParaRPr/>
          </a:p>
        </p:txBody>
      </p:sp>
      <p:sp>
        <p:nvSpPr>
          <p:cNvPr id="420" name="30/8/22"/>
          <p:cNvSpPr txBox="1"/>
          <p:nvPr/>
        </p:nvSpPr>
        <p:spPr>
          <a:xfrm>
            <a:off x="492373" y="6400413"/>
            <a:ext cx="20421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Slide Number"/>
          <p:cNvSpPr txBox="1">
            <a:spLocks noGrp="1"/>
          </p:cNvSpPr>
          <p:nvPr>
            <p:ph type="sldNum" sz="quarter" idx="2"/>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10</a:t>
            </a:fld>
            <a:endParaRPr/>
          </a:p>
        </p:txBody>
      </p:sp>
      <p:sp>
        <p:nvSpPr>
          <p:cNvPr id="428" name="Module-2 Topics"/>
          <p:cNvSpPr txBox="1"/>
          <p:nvPr/>
        </p:nvSpPr>
        <p:spPr>
          <a:xfrm>
            <a:off x="350520" y="152399"/>
            <a:ext cx="6233160" cy="114300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normAutofit/>
          </a:bodyPr>
          <a:lstStyle>
            <a:lvl1pPr marL="342900" indent="-685800">
              <a:lnSpc>
                <a:spcPts val="3600"/>
              </a:lnSpc>
              <a:defRPr sz="3600" b="1"/>
            </a:lvl1pPr>
          </a:lstStyle>
          <a:p>
            <a:r>
              <a:rPr lang="en-US" dirty="0"/>
              <a:t>Project Life Cycle Models</a:t>
            </a:r>
          </a:p>
        </p:txBody>
      </p:sp>
      <p:sp>
        <p:nvSpPr>
          <p:cNvPr id="429" name="30/8/22"/>
          <p:cNvSpPr txBox="1"/>
          <p:nvPr/>
        </p:nvSpPr>
        <p:spPr>
          <a:xfrm>
            <a:off x="492373" y="6400413"/>
            <a:ext cx="20421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
        <p:nvSpPr>
          <p:cNvPr id="430"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S2-24_SEZG544 </a:t>
            </a:r>
            <a:r>
              <a:rPr dirty="0"/>
              <a:t>- Agile Software Process</a:t>
            </a:r>
          </a:p>
        </p:txBody>
      </p:sp>
      <p:sp>
        <p:nvSpPr>
          <p:cNvPr id="3" name="TextBox 2">
            <a:extLst>
              <a:ext uri="{FF2B5EF4-FFF2-40B4-BE49-F238E27FC236}">
                <a16:creationId xmlns:a16="http://schemas.microsoft.com/office/drawing/2014/main" id="{11CF2DC2-AE0E-B261-2AE6-E6839FC908E8}"/>
              </a:ext>
            </a:extLst>
          </p:cNvPr>
          <p:cNvSpPr txBox="1"/>
          <p:nvPr/>
        </p:nvSpPr>
        <p:spPr>
          <a:xfrm>
            <a:off x="-129312" y="926069"/>
            <a:ext cx="86868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b="0" i="0">
                <a:solidFill>
                  <a:srgbClr val="343434"/>
                </a:solidFill>
                <a:effectLst/>
                <a:latin typeface="Times New Roman" panose="02020603050405020304" pitchFamily="18" charset="0"/>
                <a:cs typeface="Times New Roman" panose="02020603050405020304" pitchFamily="18" charset="0"/>
              </a:rPr>
              <a:t>Different development approaches add features and increase fidelity in different ways.</a:t>
            </a:r>
            <a:endParaRPr lang="en-US">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4E6A68F-AB3D-1A3A-93F2-D725696ADB98}"/>
              </a:ext>
            </a:extLst>
          </p:cNvPr>
          <p:cNvPicPr>
            <a:picLocks noChangeAspect="1"/>
          </p:cNvPicPr>
          <p:nvPr/>
        </p:nvPicPr>
        <p:blipFill>
          <a:blip r:embed="rId2"/>
          <a:stretch>
            <a:fillRect/>
          </a:stretch>
        </p:blipFill>
        <p:spPr>
          <a:xfrm>
            <a:off x="322580" y="1840174"/>
            <a:ext cx="5651500" cy="4462644"/>
          </a:xfrm>
          <a:prstGeom prst="rect">
            <a:avLst/>
          </a:prstGeom>
        </p:spPr>
      </p:pic>
      <p:sp>
        <p:nvSpPr>
          <p:cNvPr id="6" name="TextBox 5">
            <a:extLst>
              <a:ext uri="{FF2B5EF4-FFF2-40B4-BE49-F238E27FC236}">
                <a16:creationId xmlns:a16="http://schemas.microsoft.com/office/drawing/2014/main" id="{972D7A66-48E0-A032-4999-CFCB0427D4E8}"/>
              </a:ext>
            </a:extLst>
          </p:cNvPr>
          <p:cNvSpPr txBox="1"/>
          <p:nvPr/>
        </p:nvSpPr>
        <p:spPr>
          <a:xfrm>
            <a:off x="4572000" y="6247841"/>
            <a:ext cx="3794761"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800" b="0" i="0" u="none" strike="noStrike">
                <a:solidFill>
                  <a:schemeClr val="tx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Ref: Beginning Software Engineering</a:t>
            </a:r>
            <a:r>
              <a:rPr lang="en-US" sz="800" u="none" strike="noStrike">
                <a:solidFill>
                  <a:schemeClr val="tx1"/>
                </a:solidFill>
                <a:latin typeface="Times New Roman" panose="02020603050405020304" pitchFamily="18" charset="0"/>
                <a:cs typeface="Times New Roman" panose="02020603050405020304" pitchFamily="18" charset="0"/>
              </a:rPr>
              <a:t> by </a:t>
            </a:r>
            <a:r>
              <a:rPr lang="en-US" sz="800" b="0" i="0">
                <a:solidFill>
                  <a:schemeClr val="tx1"/>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Rod Stephens</a:t>
            </a:r>
            <a:endParaRPr lang="en-US" sz="800" b="0" i="0">
              <a:solidFill>
                <a:schemeClr val="tx1"/>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D11A673-0E26-320D-7A63-CB509C966943}"/>
              </a:ext>
            </a:extLst>
          </p:cNvPr>
          <p:cNvSpPr txBox="1"/>
          <p:nvPr/>
        </p:nvSpPr>
        <p:spPr>
          <a:xfrm>
            <a:off x="5974080" y="1993385"/>
            <a:ext cx="3169920"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t>Cost, Requirements-Fixed, Single Delivery</a:t>
            </a:r>
          </a:p>
        </p:txBody>
      </p:sp>
      <p:sp>
        <p:nvSpPr>
          <p:cNvPr id="9" name="TextBox 8">
            <a:extLst>
              <a:ext uri="{FF2B5EF4-FFF2-40B4-BE49-F238E27FC236}">
                <a16:creationId xmlns:a16="http://schemas.microsoft.com/office/drawing/2014/main" id="{51AD0A16-EC19-031B-A09C-8CC41C529A83}"/>
              </a:ext>
            </a:extLst>
          </p:cNvPr>
          <p:cNvSpPr txBox="1"/>
          <p:nvPr/>
        </p:nvSpPr>
        <p:spPr>
          <a:xfrm>
            <a:off x="5974080" y="3099893"/>
            <a:ext cx="316992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dirty="0"/>
              <a:t>Accuracy/Correctness, final single delivery</a:t>
            </a:r>
          </a:p>
          <a:p>
            <a:r>
              <a:rPr lang="en-US" sz="1200" dirty="0"/>
              <a:t>Intermediate delivery – may no be usable</a:t>
            </a:r>
          </a:p>
          <a:p>
            <a:r>
              <a:rPr lang="en-US" sz="1200" b="1" dirty="0"/>
              <a:t>Example</a:t>
            </a:r>
            <a:r>
              <a:rPr lang="en-US" sz="1200" dirty="0"/>
              <a:t>: Customized outfit/coat, Website</a:t>
            </a:r>
          </a:p>
        </p:txBody>
      </p:sp>
      <p:sp>
        <p:nvSpPr>
          <p:cNvPr id="10" name="TextBox 9">
            <a:extLst>
              <a:ext uri="{FF2B5EF4-FFF2-40B4-BE49-F238E27FC236}">
                <a16:creationId xmlns:a16="http://schemas.microsoft.com/office/drawing/2014/main" id="{8DF53C59-CED3-10E3-EFF5-9F4EAC7A9B06}"/>
              </a:ext>
            </a:extLst>
          </p:cNvPr>
          <p:cNvSpPr txBox="1"/>
          <p:nvPr/>
        </p:nvSpPr>
        <p:spPr>
          <a:xfrm>
            <a:off x="5974080" y="1679522"/>
            <a:ext cx="316992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u="sng" dirty="0"/>
              <a:t>Goals/Characteristics</a:t>
            </a:r>
          </a:p>
        </p:txBody>
      </p:sp>
      <p:sp>
        <p:nvSpPr>
          <p:cNvPr id="11" name="TextBox 10">
            <a:extLst>
              <a:ext uri="{FF2B5EF4-FFF2-40B4-BE49-F238E27FC236}">
                <a16:creationId xmlns:a16="http://schemas.microsoft.com/office/drawing/2014/main" id="{FE9D231B-CA57-C560-9B9A-52DC65EB4E04}"/>
              </a:ext>
            </a:extLst>
          </p:cNvPr>
          <p:cNvSpPr txBox="1"/>
          <p:nvPr/>
        </p:nvSpPr>
        <p:spPr>
          <a:xfrm>
            <a:off x="5974080" y="4348059"/>
            <a:ext cx="316992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dirty="0"/>
              <a:t>Accuracy/Correctness, Multiple Delivery,</a:t>
            </a:r>
          </a:p>
          <a:p>
            <a:r>
              <a:rPr lang="en-US" sz="1200" dirty="0"/>
              <a:t>Intermediate delivery –usable</a:t>
            </a:r>
          </a:p>
          <a:p>
            <a:r>
              <a:rPr lang="en-US" sz="1200" b="1" dirty="0"/>
              <a:t>Example</a:t>
            </a:r>
            <a:r>
              <a:rPr lang="en-US" sz="1200" dirty="0"/>
              <a:t>: Visit to a restaurant</a:t>
            </a:r>
          </a:p>
        </p:txBody>
      </p:sp>
      <p:sp>
        <p:nvSpPr>
          <p:cNvPr id="12" name="TextBox 11">
            <a:extLst>
              <a:ext uri="{FF2B5EF4-FFF2-40B4-BE49-F238E27FC236}">
                <a16:creationId xmlns:a16="http://schemas.microsoft.com/office/drawing/2014/main" id="{D51DA722-CCD6-F490-90DC-45383557EDAC}"/>
              </a:ext>
            </a:extLst>
          </p:cNvPr>
          <p:cNvSpPr txBox="1"/>
          <p:nvPr/>
        </p:nvSpPr>
        <p:spPr>
          <a:xfrm>
            <a:off x="1973580" y="1426621"/>
            <a:ext cx="316992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sz="1400"/>
              <a:t>Timeline</a:t>
            </a:r>
          </a:p>
        </p:txBody>
      </p:sp>
      <p:cxnSp>
        <p:nvCxnSpPr>
          <p:cNvPr id="14" name="Straight Arrow Connector 13">
            <a:extLst>
              <a:ext uri="{FF2B5EF4-FFF2-40B4-BE49-F238E27FC236}">
                <a16:creationId xmlns:a16="http://schemas.microsoft.com/office/drawing/2014/main" id="{A1EC33B6-4EEE-D487-F7FD-006ED0C07138}"/>
              </a:ext>
            </a:extLst>
          </p:cNvPr>
          <p:cNvCxnSpPr/>
          <p:nvPr/>
        </p:nvCxnSpPr>
        <p:spPr>
          <a:xfrm>
            <a:off x="762000" y="1679522"/>
            <a:ext cx="4940300" cy="0"/>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5" name="TextBox 14">
            <a:extLst>
              <a:ext uri="{FF2B5EF4-FFF2-40B4-BE49-F238E27FC236}">
                <a16:creationId xmlns:a16="http://schemas.microsoft.com/office/drawing/2014/main" id="{E62D10F8-3F7A-8EB3-335B-8F8D051392A4}"/>
              </a:ext>
            </a:extLst>
          </p:cNvPr>
          <p:cNvSpPr txBox="1"/>
          <p:nvPr/>
        </p:nvSpPr>
        <p:spPr>
          <a:xfrm>
            <a:off x="5974080" y="5382119"/>
            <a:ext cx="316992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dirty="0"/>
              <a:t>Accuracy/Correctness, Multiple Delivery,</a:t>
            </a:r>
          </a:p>
          <a:p>
            <a:r>
              <a:rPr lang="en-US" sz="1200" dirty="0"/>
              <a:t>Intermediate delivery –usable</a:t>
            </a:r>
          </a:p>
          <a:p>
            <a:r>
              <a:rPr lang="en-US" sz="1200" b="1" dirty="0"/>
              <a:t>Example</a:t>
            </a:r>
            <a:r>
              <a:rPr lang="en-US" sz="1200" dirty="0"/>
              <a:t>: Game: Treasure Hunt with clues</a:t>
            </a:r>
          </a:p>
        </p:txBody>
      </p:sp>
      <p:sp>
        <p:nvSpPr>
          <p:cNvPr id="5" name="TextBox 4">
            <a:extLst>
              <a:ext uri="{FF2B5EF4-FFF2-40B4-BE49-F238E27FC236}">
                <a16:creationId xmlns:a16="http://schemas.microsoft.com/office/drawing/2014/main" id="{37B622D0-7F4E-E094-05E1-F9EE53CA5FF4}"/>
              </a:ext>
            </a:extLst>
          </p:cNvPr>
          <p:cNvSpPr txBox="1"/>
          <p:nvPr/>
        </p:nvSpPr>
        <p:spPr>
          <a:xfrm>
            <a:off x="2759710" y="1168190"/>
            <a:ext cx="5797778"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b="0" i="0" dirty="0">
                <a:solidFill>
                  <a:srgbClr val="1F1F1F"/>
                </a:solidFill>
                <a:effectLst/>
                <a:highlight>
                  <a:srgbClr val="FFFFFF"/>
                </a:highlight>
                <a:latin typeface="Arial" panose="020B0604020202020204" pitchFamily="34" charset="0"/>
              </a:rPr>
              <a:t>Fidelity: the degree of exactness with which something is copied or reproduced</a:t>
            </a:r>
            <a:r>
              <a:rPr lang="en-US" b="0" i="0" dirty="0">
                <a:solidFill>
                  <a:srgbClr val="1F1F1F"/>
                </a:solidFill>
                <a:effectLst/>
                <a:highlight>
                  <a:srgbClr val="FFFFFF"/>
                </a:highlight>
                <a:latin typeface="Arial" panose="020B0604020202020204" pitchFamily="34" charset="0"/>
              </a:rPr>
              <a:t>.</a:t>
            </a:r>
            <a:endParaRPr lang="en-US" dirty="0"/>
          </a:p>
        </p:txBody>
      </p:sp>
    </p:spTree>
    <p:extLst>
      <p:ext uri="{BB962C8B-B14F-4D97-AF65-F5344CB8AC3E}">
        <p14:creationId xmlns:p14="http://schemas.microsoft.com/office/powerpoint/2010/main" val="259751752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11</a:t>
            </a:fld>
            <a:endParaRPr/>
          </a:p>
        </p:txBody>
      </p:sp>
      <p:sp>
        <p:nvSpPr>
          <p:cNvPr id="465" name="Agile Life Cycle Models"/>
          <p:cNvSpPr txBox="1">
            <a:spLocks noGrp="1"/>
          </p:cNvSpPr>
          <p:nvPr>
            <p:ph type="title" idx="4294967295"/>
          </p:nvPr>
        </p:nvSpPr>
        <p:spPr>
          <a:xfrm>
            <a:off x="457200" y="92074"/>
            <a:ext cx="8229600" cy="1508126"/>
          </a:xfrm>
          <a:prstGeom prst="rect">
            <a:avLst/>
          </a:prstGeom>
        </p:spPr>
        <p:txBody>
          <a:bodyPr>
            <a:noAutofit/>
          </a:bodyPr>
          <a:lstStyle/>
          <a:p>
            <a:r>
              <a:t>Agile Life Cycle Models</a:t>
            </a:r>
          </a:p>
        </p:txBody>
      </p:sp>
      <p:sp>
        <p:nvSpPr>
          <p:cNvPr id="466" name="Iterative…"/>
          <p:cNvSpPr txBox="1">
            <a:spLocks noGrp="1"/>
          </p:cNvSpPr>
          <p:nvPr>
            <p:ph type="body" idx="4294967295"/>
          </p:nvPr>
        </p:nvSpPr>
        <p:spPr>
          <a:xfrm>
            <a:off x="457200" y="1600200"/>
            <a:ext cx="8229600" cy="5257800"/>
          </a:xfrm>
          <a:prstGeom prst="rect">
            <a:avLst/>
          </a:prstGeom>
        </p:spPr>
        <p:txBody>
          <a:bodyPr>
            <a:noAutofit/>
          </a:bodyPr>
          <a:lstStyle/>
          <a:p>
            <a:pPr marL="257175" indent="-257175">
              <a:buChar char="•"/>
              <a:defRPr sz="2400"/>
            </a:pPr>
            <a:r>
              <a:t>Iterative</a:t>
            </a:r>
          </a:p>
          <a:p>
            <a:pPr marL="257175" indent="-257175">
              <a:buChar char="•"/>
              <a:defRPr sz="2400"/>
            </a:pPr>
            <a:r>
              <a:t>Flow-Based</a:t>
            </a:r>
          </a:p>
        </p:txBody>
      </p:sp>
      <p:sp>
        <p:nvSpPr>
          <p:cNvPr id="467" name="30/8/22"/>
          <p:cNvSpPr txBox="1"/>
          <p:nvPr/>
        </p:nvSpPr>
        <p:spPr>
          <a:xfrm>
            <a:off x="492373" y="6400413"/>
            <a:ext cx="20421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
        <p:nvSpPr>
          <p:cNvPr id="468"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S2-24_SEZG544 </a:t>
            </a:r>
            <a:r>
              <a:rPr dirty="0"/>
              <a:t>- Agile Software Process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Agile/Adaptive Life Cycle-Iteration Based Agile"/>
          <p:cNvSpPr txBox="1"/>
          <p:nvPr/>
        </p:nvSpPr>
        <p:spPr>
          <a:xfrm>
            <a:off x="350520" y="152399"/>
            <a:ext cx="6233160" cy="114300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normAutofit/>
          </a:bodyPr>
          <a:lstStyle>
            <a:lvl1pPr marL="342900" indent="-685800">
              <a:lnSpc>
                <a:spcPts val="3600"/>
              </a:lnSpc>
              <a:defRPr sz="3600" b="1"/>
            </a:lvl1pPr>
          </a:lstStyle>
          <a:p>
            <a:r>
              <a:t>Agile/Adaptive Life Cycle-Iteration Based Agile</a:t>
            </a:r>
          </a:p>
        </p:txBody>
      </p:sp>
      <p:sp>
        <p:nvSpPr>
          <p:cNvPr id="471" name="30/8/22"/>
          <p:cNvSpPr txBox="1"/>
          <p:nvPr/>
        </p:nvSpPr>
        <p:spPr>
          <a:xfrm>
            <a:off x="502919" y="6400413"/>
            <a:ext cx="2042162"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
        <p:nvSpPr>
          <p:cNvPr id="472"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S2-24_SEZG544 </a:t>
            </a:r>
            <a:r>
              <a:rPr dirty="0"/>
              <a:t>- Agile Software Process</a:t>
            </a:r>
          </a:p>
        </p:txBody>
      </p:sp>
      <p:sp>
        <p:nvSpPr>
          <p:cNvPr id="473"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12</a:t>
            </a:fld>
            <a:endParaRPr/>
          </a:p>
        </p:txBody>
      </p:sp>
      <p:sp>
        <p:nvSpPr>
          <p:cNvPr id="475" name="Ref: Agile Practice Guide (ENGLISH) by Project Management Institute Published by Project Management Institute, 2017 (Agile methodologies)I"/>
          <p:cNvSpPr txBox="1"/>
          <p:nvPr/>
        </p:nvSpPr>
        <p:spPr>
          <a:xfrm>
            <a:off x="1264919" y="6170612"/>
            <a:ext cx="7604761" cy="23083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900"/>
            </a:lvl1pPr>
          </a:lstStyle>
          <a:p>
            <a:r>
              <a:rPr dirty="0" err="1"/>
              <a:t>Re</a:t>
            </a:r>
            <a:r>
              <a:rPr lang="en-US" dirty="0" err="1"/>
              <a:t>.</a:t>
            </a:r>
            <a:r>
              <a:rPr dirty="0" err="1"/>
              <a:t>f</a:t>
            </a:r>
            <a:r>
              <a:rPr dirty="0"/>
              <a:t>: Agile Practice Guide (ENGLISH) by Project Management Institute Published by Project Management Institute, 2017 (Agile methodologies)I</a:t>
            </a:r>
          </a:p>
        </p:txBody>
      </p:sp>
      <p:grpSp>
        <p:nvGrpSpPr>
          <p:cNvPr id="478" name="Image Gallery"/>
          <p:cNvGrpSpPr/>
          <p:nvPr/>
        </p:nvGrpSpPr>
        <p:grpSpPr>
          <a:xfrm>
            <a:off x="643662" y="1944687"/>
            <a:ext cx="6404855" cy="3088269"/>
            <a:chOff x="0" y="0"/>
            <a:chExt cx="6404854" cy="3088268"/>
          </a:xfrm>
        </p:grpSpPr>
        <p:pic>
          <p:nvPicPr>
            <p:cNvPr id="476" name="Iteration based agile.PNG" descr="Iteration based agile.PNG"/>
            <p:cNvPicPr>
              <a:picLocks noChangeAspect="1"/>
            </p:cNvPicPr>
            <p:nvPr/>
          </p:nvPicPr>
          <p:blipFill>
            <a:blip r:embed="rId2"/>
            <a:srcRect l="3389" r="3389"/>
            <a:stretch>
              <a:fillRect/>
            </a:stretch>
          </p:blipFill>
          <p:spPr>
            <a:xfrm>
              <a:off x="0" y="0"/>
              <a:ext cx="6404855" cy="2325921"/>
            </a:xfrm>
            <a:prstGeom prst="rect">
              <a:avLst/>
            </a:prstGeom>
            <a:ln w="12700" cap="flat">
              <a:noFill/>
              <a:miter lim="400000"/>
            </a:ln>
            <a:effectLst/>
          </p:spPr>
        </p:pic>
        <p:sp>
          <p:nvSpPr>
            <p:cNvPr id="477" name="Fixed Time box : 1-4 weeks equal duration for each iteration Goals and Characteristics: Value, Multiple deliveries"/>
            <p:cNvSpPr/>
            <p:nvPr/>
          </p:nvSpPr>
          <p:spPr>
            <a:xfrm>
              <a:off x="0" y="2402120"/>
              <a:ext cx="6404855" cy="686149"/>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76200" tIns="76200" rIns="76200" bIns="76200" numCol="1" anchor="t">
              <a:noAutofit/>
            </a:bodyPr>
            <a:lstStyle/>
            <a:p>
              <a:pPr>
                <a:defRPr>
                  <a:latin typeface="+mj-lt"/>
                  <a:ea typeface="+mj-ea"/>
                  <a:cs typeface="+mj-cs"/>
                  <a:sym typeface="Calibri"/>
                </a:defRPr>
              </a:pPr>
              <a:r>
                <a:t>Fixed Time box : 1-4 weeks equal duration for each iteration</a:t>
              </a:r>
              <a:br>
                <a:rPr/>
              </a:br>
              <a:r>
                <a:t>Goals and Characteristics: Value, Multiple deliveries</a:t>
              </a:r>
            </a:p>
          </p:txBody>
        </p:sp>
      </p:grpSp>
      <p:sp>
        <p:nvSpPr>
          <p:cNvPr id="3" name="TextBox 2">
            <a:extLst>
              <a:ext uri="{FF2B5EF4-FFF2-40B4-BE49-F238E27FC236}">
                <a16:creationId xmlns:a16="http://schemas.microsoft.com/office/drawing/2014/main" id="{7FC5E977-AF52-3F9F-8CD6-F3191E1DBF3B}"/>
              </a:ext>
            </a:extLst>
          </p:cNvPr>
          <p:cNvSpPr txBox="1"/>
          <p:nvPr/>
        </p:nvSpPr>
        <p:spPr>
          <a:xfrm>
            <a:off x="350519" y="1253220"/>
            <a:ext cx="8200493"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spcBef>
                <a:spcPts val="500"/>
              </a:spcBef>
              <a:buClr>
                <a:srgbClr val="101141"/>
              </a:buClr>
              <a:buChar char="•"/>
              <a:defRPr sz="2400"/>
            </a:pPr>
            <a:r>
              <a:rPr lang="en-US" dirty="0"/>
              <a:t>The project life cycle that is </a:t>
            </a:r>
            <a:r>
              <a:rPr lang="en-US" b="1" dirty="0"/>
              <a:t>iterative and incremental</a:t>
            </a:r>
          </a:p>
        </p:txBody>
      </p:sp>
      <p:sp>
        <p:nvSpPr>
          <p:cNvPr id="474" name="Plan"/>
          <p:cNvSpPr txBox="1"/>
          <p:nvPr/>
        </p:nvSpPr>
        <p:spPr>
          <a:xfrm>
            <a:off x="643662" y="1783227"/>
            <a:ext cx="609601" cy="322918"/>
          </a:xfrm>
          <a:prstGeom prst="rect">
            <a:avLst/>
          </a:prstGeom>
          <a:ln>
            <a:solidFill>
              <a:schemeClr val="accent1"/>
            </a:solid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600"/>
            </a:lvl1pPr>
          </a:lstStyle>
          <a:p>
            <a:r>
              <a:rPr dirty="0"/>
              <a:t>Plan</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The project life cycle that is iterative and incremental"/>
          <p:cNvSpPr txBox="1">
            <a:spLocks noGrp="1"/>
          </p:cNvSpPr>
          <p:nvPr>
            <p:ph type="body" idx="4294967295"/>
          </p:nvPr>
        </p:nvSpPr>
        <p:spPr>
          <a:xfrm>
            <a:off x="269732" y="1462717"/>
            <a:ext cx="8229601" cy="4830764"/>
          </a:xfrm>
          <a:prstGeom prst="rect">
            <a:avLst/>
          </a:prstGeom>
        </p:spPr>
        <p:txBody>
          <a:bodyPr/>
          <a:lstStyle/>
          <a:p>
            <a:pPr>
              <a:spcBef>
                <a:spcPts val="500"/>
              </a:spcBef>
              <a:buClr>
                <a:srgbClr val="101141"/>
              </a:buClr>
              <a:buChar char="•"/>
              <a:defRPr sz="2400"/>
            </a:pPr>
            <a:r>
              <a:rPr lang="en-US" dirty="0"/>
              <a:t>The project life cycle that is </a:t>
            </a:r>
            <a:r>
              <a:rPr lang="en-US" b="1" dirty="0"/>
              <a:t>iterative and incremental</a:t>
            </a:r>
          </a:p>
        </p:txBody>
      </p:sp>
      <p:sp>
        <p:nvSpPr>
          <p:cNvPr id="481" name="Agile/Adaptive Life Cycle-Flow-based Based Agile"/>
          <p:cNvSpPr txBox="1"/>
          <p:nvPr/>
        </p:nvSpPr>
        <p:spPr>
          <a:xfrm>
            <a:off x="350520" y="152399"/>
            <a:ext cx="6233160" cy="114300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normAutofit/>
          </a:bodyPr>
          <a:lstStyle>
            <a:lvl1pPr marL="342900" indent="-685800">
              <a:lnSpc>
                <a:spcPts val="3600"/>
              </a:lnSpc>
              <a:defRPr sz="3600" b="1"/>
            </a:lvl1pPr>
          </a:lstStyle>
          <a:p>
            <a:r>
              <a:t>Agile/Adaptive Life Cycle-Flow-based Based Agile</a:t>
            </a:r>
          </a:p>
        </p:txBody>
      </p:sp>
      <p:sp>
        <p:nvSpPr>
          <p:cNvPr id="482" name="30/8/22"/>
          <p:cNvSpPr txBox="1"/>
          <p:nvPr/>
        </p:nvSpPr>
        <p:spPr>
          <a:xfrm>
            <a:off x="502919" y="6400413"/>
            <a:ext cx="2042162"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
        <p:nvSpPr>
          <p:cNvPr id="483"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S2-24_SEZG544 </a:t>
            </a:r>
            <a:r>
              <a:rPr dirty="0"/>
              <a:t>- Agile Software Process</a:t>
            </a:r>
          </a:p>
        </p:txBody>
      </p:sp>
      <p:sp>
        <p:nvSpPr>
          <p:cNvPr id="484"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13</a:t>
            </a:fld>
            <a:endParaRPr/>
          </a:p>
        </p:txBody>
      </p:sp>
      <p:sp>
        <p:nvSpPr>
          <p:cNvPr id="485" name="Plan"/>
          <p:cNvSpPr txBox="1"/>
          <p:nvPr/>
        </p:nvSpPr>
        <p:spPr>
          <a:xfrm>
            <a:off x="107840" y="2269965"/>
            <a:ext cx="609601" cy="322919"/>
          </a:xfrm>
          <a:prstGeom prst="rect">
            <a:avLst/>
          </a:prstGeom>
          <a:ln>
            <a:solidFill>
              <a:schemeClr val="accent1"/>
            </a:solid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600"/>
            </a:lvl1pPr>
          </a:lstStyle>
          <a:p>
            <a:r>
              <a:t>Plan</a:t>
            </a:r>
          </a:p>
        </p:txBody>
      </p:sp>
      <p:sp>
        <p:nvSpPr>
          <p:cNvPr id="486" name="Ref: Agile Practice Guide (ENGLISH) by Project Management Institute Published by Project Management Institute, 2017 (Agile methodologies)I"/>
          <p:cNvSpPr txBox="1"/>
          <p:nvPr/>
        </p:nvSpPr>
        <p:spPr>
          <a:xfrm>
            <a:off x="1264919" y="6170612"/>
            <a:ext cx="7604761" cy="21470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900"/>
            </a:lvl1pPr>
          </a:lstStyle>
          <a:p>
            <a:r>
              <a:t>Ref: Agile Practice Guide (ENGLISH) by Project Management Institute Published by Project Management Institute, 2017 (Agile methodologies)I</a:t>
            </a:r>
          </a:p>
        </p:txBody>
      </p:sp>
      <p:grpSp>
        <p:nvGrpSpPr>
          <p:cNvPr id="489" name="Image Gallery"/>
          <p:cNvGrpSpPr/>
          <p:nvPr/>
        </p:nvGrpSpPr>
        <p:grpSpPr>
          <a:xfrm>
            <a:off x="1012682" y="2178627"/>
            <a:ext cx="6769101" cy="3280208"/>
            <a:chOff x="0" y="0"/>
            <a:chExt cx="6769100" cy="3280206"/>
          </a:xfrm>
        </p:grpSpPr>
        <p:pic>
          <p:nvPicPr>
            <p:cNvPr id="487" name="Flow base agile.PNG" descr="Flow base agile.PNG"/>
            <p:cNvPicPr>
              <a:picLocks noChangeAspect="1"/>
            </p:cNvPicPr>
            <p:nvPr/>
          </p:nvPicPr>
          <p:blipFill>
            <a:blip r:embed="rId2"/>
            <a:srcRect l="653" r="653"/>
            <a:stretch>
              <a:fillRect/>
            </a:stretch>
          </p:blipFill>
          <p:spPr>
            <a:xfrm>
              <a:off x="0" y="0"/>
              <a:ext cx="6769100" cy="2517860"/>
            </a:xfrm>
            <a:prstGeom prst="rect">
              <a:avLst/>
            </a:prstGeom>
            <a:ln w="12700" cap="flat">
              <a:noFill/>
              <a:miter lim="400000"/>
            </a:ln>
            <a:effectLst/>
          </p:spPr>
        </p:pic>
        <p:sp>
          <p:nvSpPr>
            <p:cNvPr id="488" name="Variable Time Box :  Goals and Characteristics: Value, Multiple deliveries"/>
            <p:cNvSpPr/>
            <p:nvPr/>
          </p:nvSpPr>
          <p:spPr>
            <a:xfrm>
              <a:off x="0" y="2594059"/>
              <a:ext cx="6769100" cy="686148"/>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76200" tIns="76200" rIns="76200" bIns="76200" numCol="1" anchor="t">
              <a:noAutofit/>
            </a:bodyPr>
            <a:lstStyle/>
            <a:p>
              <a:pPr>
                <a:defRPr>
                  <a:latin typeface="+mj-lt"/>
                  <a:ea typeface="+mj-ea"/>
                  <a:cs typeface="+mj-cs"/>
                  <a:sym typeface="Calibri"/>
                </a:defRPr>
              </a:pPr>
              <a:r>
                <a:t>Variable Time Box : </a:t>
              </a:r>
              <a:br>
                <a:rPr/>
              </a:br>
              <a:r>
                <a:t>Goals and Characteristics: Value, Multiple deliveries</a:t>
              </a:r>
            </a:p>
          </p:txBody>
        </p:sp>
      </p:gr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 name="image.png" descr="image.png"/>
          <p:cNvPicPr>
            <a:picLocks noChangeAspect="1"/>
          </p:cNvPicPr>
          <p:nvPr/>
        </p:nvPicPr>
        <p:blipFill>
          <a:blip r:embed="rId2"/>
          <a:stretch>
            <a:fillRect/>
          </a:stretch>
        </p:blipFill>
        <p:spPr>
          <a:xfrm>
            <a:off x="1144587" y="1676400"/>
            <a:ext cx="6702426" cy="2895600"/>
          </a:xfrm>
          <a:prstGeom prst="rect">
            <a:avLst/>
          </a:prstGeom>
          <a:ln w="12700">
            <a:miter lim="400000"/>
          </a:ln>
        </p:spPr>
      </p:pic>
      <p:sp>
        <p:nvSpPr>
          <p:cNvPr id="646" name="30/8/22"/>
          <p:cNvSpPr txBox="1"/>
          <p:nvPr/>
        </p:nvSpPr>
        <p:spPr>
          <a:xfrm>
            <a:off x="502919" y="6400413"/>
            <a:ext cx="2042162"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
        <p:nvSpPr>
          <p:cNvPr id="647"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S2-24_SEZG544 </a:t>
            </a:r>
            <a:r>
              <a:rPr dirty="0"/>
              <a:t>- Agile Software Process</a:t>
            </a:r>
          </a:p>
        </p:txBody>
      </p:sp>
      <p:sp>
        <p:nvSpPr>
          <p:cNvPr id="648"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14</a:t>
            </a:fld>
            <a:endParaRPr dirty="0"/>
          </a:p>
        </p:txBody>
      </p:sp>
      <p:sp>
        <p:nvSpPr>
          <p:cNvPr id="649" name="Project Life Cycles Characteristics"/>
          <p:cNvSpPr txBox="1">
            <a:spLocks noGrp="1"/>
          </p:cNvSpPr>
          <p:nvPr>
            <p:ph type="title" idx="4294967295"/>
          </p:nvPr>
        </p:nvSpPr>
        <p:spPr>
          <a:xfrm>
            <a:off x="152400" y="152399"/>
            <a:ext cx="8229600" cy="1143002"/>
          </a:xfrm>
          <a:prstGeom prst="rect">
            <a:avLst/>
          </a:prstGeom>
        </p:spPr>
        <p:txBody>
          <a:bodyPr>
            <a:normAutofit fontScale="90000"/>
          </a:bodyPr>
          <a:lstStyle/>
          <a:p>
            <a:pPr>
              <a:defRPr sz="3600"/>
            </a:pPr>
            <a:r>
              <a:rPr dirty="0"/>
              <a:t>Project Life Cycles</a:t>
            </a:r>
            <a:br>
              <a:rPr dirty="0"/>
            </a:br>
            <a:r>
              <a:rPr dirty="0"/>
              <a:t>Characteristics</a:t>
            </a:r>
          </a:p>
        </p:txBody>
      </p:sp>
      <p:sp>
        <p:nvSpPr>
          <p:cNvPr id="650" name="It should be emphasized that development life cycles are complex and multidimensional.…"/>
          <p:cNvSpPr txBox="1"/>
          <p:nvPr/>
        </p:nvSpPr>
        <p:spPr>
          <a:xfrm>
            <a:off x="350520" y="4800600"/>
            <a:ext cx="8290560" cy="168416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marL="285750" indent="-285750">
              <a:buSzPct val="100000"/>
              <a:buFont typeface="Arial"/>
              <a:buChar char="•"/>
            </a:pPr>
            <a:r>
              <a:rPr dirty="0"/>
              <a:t>It should be emphasized that </a:t>
            </a:r>
            <a:r>
              <a:rPr b="1" dirty="0"/>
              <a:t>development life cycles are complex and multidimensional.</a:t>
            </a:r>
            <a:r>
              <a:rPr dirty="0"/>
              <a:t> </a:t>
            </a:r>
          </a:p>
          <a:p>
            <a:pPr marL="285750" indent="-285750">
              <a:buSzPct val="100000"/>
              <a:buFont typeface="Arial"/>
              <a:buChar char="•"/>
            </a:pPr>
            <a:r>
              <a:rPr dirty="0"/>
              <a:t>Often, the </a:t>
            </a:r>
            <a:r>
              <a:rPr b="1" dirty="0"/>
              <a:t>different phases in a given project employ different life cycles</a:t>
            </a:r>
            <a:r>
              <a:rPr dirty="0"/>
              <a:t>, just as distinct projects within a given program may each be executed differently.</a:t>
            </a:r>
          </a:p>
        </p:txBody>
      </p:sp>
      <p:sp>
        <p:nvSpPr>
          <p:cNvPr id="651" name="Ref: Agile Practice Guide (ENGLISH) by Project Management Institute Published by Project Management Institute, 2017 (Agile methodologies)I"/>
          <p:cNvSpPr txBox="1"/>
          <p:nvPr/>
        </p:nvSpPr>
        <p:spPr>
          <a:xfrm>
            <a:off x="1493519" y="6170612"/>
            <a:ext cx="7604761" cy="21470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900"/>
            </a:lvl1pPr>
          </a:lstStyle>
          <a:p>
            <a:r>
              <a:rPr dirty="0"/>
              <a:t>Ref: Agile Practice Guide (ENGLISH) by Project Management Institute Published by Project Management Institute, 2017 (Agile methodologies)I</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Q3,Q4,Q5…"/>
          <p:cNvSpPr txBox="1">
            <a:spLocks noGrp="1"/>
          </p:cNvSpPr>
          <p:nvPr>
            <p:ph type="body" idx="4294967295"/>
          </p:nvPr>
        </p:nvSpPr>
        <p:spPr>
          <a:xfrm>
            <a:off x="304800" y="1493837"/>
            <a:ext cx="8304957" cy="4768524"/>
          </a:xfrm>
          <a:prstGeom prst="rect">
            <a:avLst/>
          </a:prstGeom>
        </p:spPr>
        <p:txBody>
          <a:bodyPr/>
          <a:lstStyle/>
          <a:p>
            <a:pPr marL="243459" indent="-243459" defTabSz="649223">
              <a:spcBef>
                <a:spcPts val="400"/>
              </a:spcBef>
              <a:buSzTx/>
              <a:buNone/>
              <a:defRPr sz="1703"/>
            </a:pPr>
            <a:endParaRPr dirty="0"/>
          </a:p>
          <a:p>
            <a:pPr marL="243459" indent="-243459" defTabSz="649223">
              <a:spcBef>
                <a:spcPts val="400"/>
              </a:spcBef>
              <a:buSzTx/>
              <a:buNone/>
              <a:defRPr sz="1703"/>
            </a:pPr>
            <a:endParaRPr u="sng" dirty="0">
              <a:solidFill>
                <a:srgbClr val="0000FF"/>
              </a:solidFill>
              <a:uFill>
                <a:solidFill>
                  <a:srgbClr val="0000FF"/>
                </a:solidFill>
              </a:uFill>
              <a:hlinkClick r:id="rId3">
                <a:extLst>
                  <a:ext uri="{A12FA001-AC4F-418D-AE19-62706E023703}">
                    <ahyp:hlinkClr xmlns:ahyp="http://schemas.microsoft.com/office/drawing/2018/hyperlinkcolor" val="tx"/>
                  </a:ext>
                </a:extLst>
              </a:hlinkClick>
            </a:endParaRPr>
          </a:p>
          <a:p>
            <a:pPr defTabSz="649223">
              <a:spcBef>
                <a:spcPts val="400"/>
              </a:spcBef>
              <a:buSzTx/>
              <a:buFont typeface="Arial" panose="020B0604020202020204" pitchFamily="34" charset="0"/>
              <a:buChar char="•"/>
              <a:defRPr sz="1703"/>
            </a:pPr>
            <a:r>
              <a:rPr lang="en-US" sz="2400" dirty="0">
                <a:solidFill>
                  <a:schemeClr val="tx1"/>
                </a:solidFill>
                <a:uFill>
                  <a:solidFill>
                    <a:srgbClr val="0000FF"/>
                  </a:solidFill>
                </a:uFill>
                <a:hlinkClick r:id="rId3">
                  <a:extLst>
                    <a:ext uri="{A12FA001-AC4F-418D-AE19-62706E023703}">
                      <ahyp:hlinkClr xmlns:ahyp="http://schemas.microsoft.com/office/drawing/2018/hyperlinkcolor" val="tx"/>
                    </a:ext>
                  </a:extLst>
                </a:hlinkClick>
              </a:rPr>
              <a:t>Set1</a:t>
            </a:r>
            <a:endParaRPr sz="2400" dirty="0">
              <a:solidFill>
                <a:schemeClr val="tx1"/>
              </a:solidFill>
              <a:uFill>
                <a:solidFill>
                  <a:srgbClr val="0000FF"/>
                </a:solidFill>
              </a:uFill>
              <a:hlinkClick r:id="rId3">
                <a:extLst>
                  <a:ext uri="{A12FA001-AC4F-418D-AE19-62706E023703}">
                    <ahyp:hlinkClr xmlns:ahyp="http://schemas.microsoft.com/office/drawing/2018/hyperlinkcolor" val="tx"/>
                  </a:ext>
                </a:extLst>
              </a:hlinkClick>
            </a:endParaRPr>
          </a:p>
          <a:p>
            <a:pPr marL="243459" indent="-243459" defTabSz="649223">
              <a:spcBef>
                <a:spcPts val="400"/>
              </a:spcBef>
              <a:buSzTx/>
              <a:buNone/>
              <a:defRPr sz="1703"/>
            </a:pPr>
            <a:endParaRPr u="sng" dirty="0">
              <a:solidFill>
                <a:srgbClr val="0000FF"/>
              </a:solidFill>
              <a:uFill>
                <a:solidFill>
                  <a:srgbClr val="0000FF"/>
                </a:solidFill>
              </a:uFill>
              <a:hlinkClick r:id="rId3">
                <a:extLst>
                  <a:ext uri="{A12FA001-AC4F-418D-AE19-62706E023703}">
                    <ahyp:hlinkClr xmlns:ahyp="http://schemas.microsoft.com/office/drawing/2018/hyperlinkcolor" val="tx"/>
                  </a:ext>
                </a:extLst>
              </a:hlinkClick>
            </a:endParaRPr>
          </a:p>
          <a:p>
            <a:pPr marL="243459" indent="-243459" defTabSz="649223">
              <a:spcBef>
                <a:spcPts val="400"/>
              </a:spcBef>
              <a:buSzTx/>
              <a:buNone/>
              <a:defRPr sz="1703"/>
            </a:pPr>
            <a:endParaRPr u="sng" dirty="0">
              <a:solidFill>
                <a:srgbClr val="0000FF"/>
              </a:solidFill>
              <a:uFill>
                <a:solidFill>
                  <a:srgbClr val="0000FF"/>
                </a:solidFill>
              </a:uFill>
              <a:hlinkClick r:id="rId3">
                <a:extLst>
                  <a:ext uri="{A12FA001-AC4F-418D-AE19-62706E023703}">
                    <ahyp:hlinkClr xmlns:ahyp="http://schemas.microsoft.com/office/drawing/2018/hyperlinkcolor" val="tx"/>
                  </a:ext>
                </a:extLst>
              </a:hlinkClick>
            </a:endParaRPr>
          </a:p>
          <a:p>
            <a:pPr marL="243459" indent="-243459" defTabSz="649223">
              <a:spcBef>
                <a:spcPts val="400"/>
              </a:spcBef>
              <a:buSzTx/>
              <a:buNone/>
              <a:defRPr sz="1703"/>
            </a:pPr>
            <a:endParaRPr u="sng" dirty="0">
              <a:solidFill>
                <a:srgbClr val="0000FF"/>
              </a:solidFill>
              <a:uFill>
                <a:solidFill>
                  <a:srgbClr val="0000FF"/>
                </a:solidFill>
              </a:uFill>
              <a:hlinkClick r:id="rId3">
                <a:extLst>
                  <a:ext uri="{A12FA001-AC4F-418D-AE19-62706E023703}">
                    <ahyp:hlinkClr xmlns:ahyp="http://schemas.microsoft.com/office/drawing/2018/hyperlinkcolor" val="tx"/>
                  </a:ext>
                </a:extLst>
              </a:hlinkClick>
            </a:endParaRPr>
          </a:p>
          <a:p>
            <a:pPr marL="243459" indent="-243459" defTabSz="649223">
              <a:spcBef>
                <a:spcPts val="400"/>
              </a:spcBef>
              <a:buSzTx/>
              <a:buNone/>
              <a:defRPr sz="1703"/>
            </a:pPr>
            <a:endParaRPr u="sng" dirty="0">
              <a:solidFill>
                <a:srgbClr val="0000FF"/>
              </a:solidFill>
              <a:uFill>
                <a:solidFill>
                  <a:srgbClr val="0000FF"/>
                </a:solidFill>
              </a:uFill>
              <a:hlinkClick r:id="rId3">
                <a:extLst>
                  <a:ext uri="{A12FA001-AC4F-418D-AE19-62706E023703}">
                    <ahyp:hlinkClr xmlns:ahyp="http://schemas.microsoft.com/office/drawing/2018/hyperlinkcolor" val="tx"/>
                  </a:ext>
                </a:extLst>
              </a:hlinkClick>
            </a:endParaRPr>
          </a:p>
          <a:p>
            <a:pPr marL="243459" indent="-243459" defTabSz="649223">
              <a:spcBef>
                <a:spcPts val="400"/>
              </a:spcBef>
              <a:buSzTx/>
              <a:buNone/>
              <a:defRPr sz="1703"/>
            </a:pPr>
            <a:endParaRPr u="sng" dirty="0">
              <a:solidFill>
                <a:srgbClr val="0000FF"/>
              </a:solidFill>
              <a:uFill>
                <a:solidFill>
                  <a:srgbClr val="0000FF"/>
                </a:solidFill>
              </a:uFill>
              <a:hlinkClick r:id="rId3">
                <a:extLst>
                  <a:ext uri="{A12FA001-AC4F-418D-AE19-62706E023703}">
                    <ahyp:hlinkClr xmlns:ahyp="http://schemas.microsoft.com/office/drawing/2018/hyperlinkcolor" val="tx"/>
                  </a:ext>
                </a:extLst>
              </a:hlinkClick>
            </a:endParaRPr>
          </a:p>
        </p:txBody>
      </p:sp>
      <p:sp>
        <p:nvSpPr>
          <p:cNvPr id="499" name="Q&amp;A"/>
          <p:cNvSpPr txBox="1"/>
          <p:nvPr/>
        </p:nvSpPr>
        <p:spPr>
          <a:xfrm>
            <a:off x="350520" y="152399"/>
            <a:ext cx="6233160" cy="114300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normAutofit/>
          </a:bodyPr>
          <a:lstStyle>
            <a:lvl1pPr marL="342900" indent="-685800">
              <a:lnSpc>
                <a:spcPts val="3600"/>
              </a:lnSpc>
              <a:defRPr sz="3600" b="1"/>
            </a:lvl1pPr>
          </a:lstStyle>
          <a:p>
            <a:r>
              <a:t>Q&amp;A</a:t>
            </a:r>
          </a:p>
        </p:txBody>
      </p:sp>
      <p:sp>
        <p:nvSpPr>
          <p:cNvPr id="500" name="30/8/22"/>
          <p:cNvSpPr txBox="1"/>
          <p:nvPr/>
        </p:nvSpPr>
        <p:spPr>
          <a:xfrm>
            <a:off x="502919" y="6400413"/>
            <a:ext cx="2042162"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
        <p:nvSpPr>
          <p:cNvPr id="501"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S2-24_SEZG544 </a:t>
            </a:r>
            <a:r>
              <a:rPr dirty="0"/>
              <a:t>- Agile Software Process</a:t>
            </a:r>
          </a:p>
        </p:txBody>
      </p:sp>
      <p:sp>
        <p:nvSpPr>
          <p:cNvPr id="502"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 name="Slide Number"/>
          <p:cNvSpPr txBox="1">
            <a:spLocks noGrp="1"/>
          </p:cNvSpPr>
          <p:nvPr>
            <p:ph type="sldNum" sz="quarter" idx="2"/>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16</a:t>
            </a:fld>
            <a:endParaRPr dirty="0"/>
          </a:p>
        </p:txBody>
      </p:sp>
      <p:sp>
        <p:nvSpPr>
          <p:cNvPr id="762" name="Some Popular Iteration Models"/>
          <p:cNvSpPr txBox="1">
            <a:spLocks noGrp="1"/>
          </p:cNvSpPr>
          <p:nvPr>
            <p:ph type="body" sz="half" idx="4294967295"/>
          </p:nvPr>
        </p:nvSpPr>
        <p:spPr>
          <a:xfrm>
            <a:off x="0" y="4648200"/>
            <a:ext cx="8458200" cy="1600200"/>
          </a:xfrm>
          <a:prstGeom prst="rect">
            <a:avLst/>
          </a:prstGeom>
        </p:spPr>
        <p:txBody>
          <a:bodyPr/>
          <a:lstStyle>
            <a:lvl1pPr marL="0" indent="0">
              <a:lnSpc>
                <a:spcPts val="4200"/>
              </a:lnSpc>
              <a:spcBef>
                <a:spcPts val="0"/>
              </a:spcBef>
              <a:buSzTx/>
              <a:buNone/>
              <a:defRPr sz="4000" b="1"/>
            </a:lvl1pPr>
          </a:lstStyle>
          <a:p>
            <a:r>
              <a:rPr dirty="0"/>
              <a:t>Some Popular Iteration Models</a:t>
            </a:r>
          </a:p>
        </p:txBody>
      </p:sp>
      <p:sp>
        <p:nvSpPr>
          <p:cNvPr id="764" name="30/8/22"/>
          <p:cNvSpPr txBox="1"/>
          <p:nvPr/>
        </p:nvSpPr>
        <p:spPr>
          <a:xfrm>
            <a:off x="502919" y="6400413"/>
            <a:ext cx="2042162"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
        <p:nvSpPr>
          <p:cNvPr id="765"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S2-24_SEZG544 </a:t>
            </a:r>
            <a:r>
              <a:rPr dirty="0"/>
              <a:t>- Agile Software Process</a:t>
            </a:r>
          </a:p>
        </p:txBody>
      </p:sp>
    </p:spTree>
    <p:extLst>
      <p:ext uri="{BB962C8B-B14F-4D97-AF65-F5344CB8AC3E}">
        <p14:creationId xmlns:p14="http://schemas.microsoft.com/office/powerpoint/2010/main" val="93611484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 name="Slide Number"/>
          <p:cNvSpPr txBox="1">
            <a:spLocks noGrp="1"/>
          </p:cNvSpPr>
          <p:nvPr>
            <p:ph type="sldNum" sz="quarter" idx="2"/>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17</a:t>
            </a:fld>
            <a:endParaRPr dirty="0"/>
          </a:p>
        </p:txBody>
      </p:sp>
      <p:sp>
        <p:nvSpPr>
          <p:cNvPr id="768" name="Spiral Risk Driven Customer driven Planning"/>
          <p:cNvSpPr txBox="1">
            <a:spLocks noGrp="1"/>
          </p:cNvSpPr>
          <p:nvPr>
            <p:ph type="body" sz="quarter" idx="4294967295"/>
          </p:nvPr>
        </p:nvSpPr>
        <p:spPr>
          <a:xfrm>
            <a:off x="0" y="152400"/>
            <a:ext cx="6324600" cy="1143000"/>
          </a:xfrm>
          <a:prstGeom prst="rect">
            <a:avLst/>
          </a:prstGeom>
        </p:spPr>
        <p:txBody>
          <a:bodyPr anchor="ctr"/>
          <a:lstStyle>
            <a:lvl1pPr indent="-685800">
              <a:lnSpc>
                <a:spcPts val="3600"/>
              </a:lnSpc>
              <a:spcBef>
                <a:spcPts val="0"/>
              </a:spcBef>
              <a:buSzTx/>
              <a:buNone/>
              <a:defRPr sz="3600" b="1"/>
            </a:lvl1pPr>
          </a:lstStyle>
          <a:p>
            <a:r>
              <a:rPr dirty="0"/>
              <a:t>Spiral Risk Driven Customer driven Planning</a:t>
            </a:r>
          </a:p>
        </p:txBody>
      </p:sp>
      <p:sp>
        <p:nvSpPr>
          <p:cNvPr id="769" name="30/8/22"/>
          <p:cNvSpPr txBox="1"/>
          <p:nvPr/>
        </p:nvSpPr>
        <p:spPr>
          <a:xfrm>
            <a:off x="502919" y="6400413"/>
            <a:ext cx="2042162"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
        <p:nvSpPr>
          <p:cNvPr id="770"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S2-24_SEZG544 </a:t>
            </a:r>
            <a:r>
              <a:rPr dirty="0"/>
              <a:t>- Agile Software Process</a:t>
            </a:r>
          </a:p>
        </p:txBody>
      </p:sp>
      <p:pic>
        <p:nvPicPr>
          <p:cNvPr id="772" name="image.png" descr="image.png"/>
          <p:cNvPicPr>
            <a:picLocks noChangeAspect="1"/>
          </p:cNvPicPr>
          <p:nvPr/>
        </p:nvPicPr>
        <p:blipFill>
          <a:blip r:embed="rId2"/>
          <a:stretch>
            <a:fillRect/>
          </a:stretch>
        </p:blipFill>
        <p:spPr>
          <a:xfrm>
            <a:off x="304800" y="1600200"/>
            <a:ext cx="4819650" cy="2330450"/>
          </a:xfrm>
          <a:prstGeom prst="rect">
            <a:avLst/>
          </a:prstGeom>
          <a:ln w="12700">
            <a:miter lim="400000"/>
          </a:ln>
        </p:spPr>
      </p:pic>
      <p:sp>
        <p:nvSpPr>
          <p:cNvPr id="773" name="Developed by Barry Boehm, 1986.…"/>
          <p:cNvSpPr txBox="1"/>
          <p:nvPr/>
        </p:nvSpPr>
        <p:spPr>
          <a:xfrm>
            <a:off x="5257800" y="1503362"/>
            <a:ext cx="3505200" cy="2971513"/>
          </a:xfrm>
          <a:prstGeom prst="rect">
            <a:avLst/>
          </a:prstGeom>
          <a:ln>
            <a:solidFill>
              <a:srgbClr val="4A7EBB"/>
            </a:solid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marL="285750" indent="-285750">
              <a:buSzPct val="100000"/>
              <a:buFont typeface="Arial"/>
              <a:buChar char="•"/>
              <a:defRPr>
                <a:latin typeface="+mj-lt"/>
                <a:ea typeface="+mj-ea"/>
                <a:cs typeface="+mj-cs"/>
                <a:sym typeface="Calibri"/>
              </a:defRPr>
            </a:pPr>
            <a:r>
              <a:rPr dirty="0"/>
              <a:t>Developed by Barry Boehm, 1986.</a:t>
            </a:r>
          </a:p>
          <a:p>
            <a:pPr marL="285750" indent="-285750">
              <a:buSzPct val="100000"/>
              <a:buFont typeface="Arial"/>
              <a:buChar char="•"/>
              <a:defRPr>
                <a:latin typeface="+mj-lt"/>
                <a:ea typeface="+mj-ea"/>
                <a:cs typeface="+mj-cs"/>
                <a:sym typeface="Calibri"/>
              </a:defRPr>
            </a:pPr>
            <a:r>
              <a:rPr dirty="0"/>
              <a:t>Easier management of risks (Theme)</a:t>
            </a:r>
          </a:p>
          <a:p>
            <a:pPr marL="285750" indent="-285750">
              <a:buSzPct val="100000"/>
              <a:buFont typeface="Arial"/>
              <a:buChar char="•"/>
              <a:defRPr>
                <a:latin typeface="+mj-lt"/>
                <a:ea typeface="+mj-ea"/>
                <a:cs typeface="+mj-cs"/>
                <a:sym typeface="Calibri"/>
              </a:defRPr>
            </a:pPr>
            <a:r>
              <a:rPr dirty="0"/>
              <a:t>Mix of water fall and iterations</a:t>
            </a:r>
          </a:p>
          <a:p>
            <a:pPr marL="285750" indent="-285750">
              <a:buSzPct val="100000"/>
              <a:buFont typeface="Arial"/>
              <a:buChar char="•"/>
              <a:defRPr>
                <a:latin typeface="+mj-lt"/>
                <a:ea typeface="+mj-ea"/>
                <a:cs typeface="+mj-cs"/>
                <a:sym typeface="Calibri"/>
              </a:defRPr>
            </a:pPr>
            <a:r>
              <a:rPr dirty="0"/>
              <a:t>Y-Axis  represents Cost</a:t>
            </a:r>
          </a:p>
          <a:p>
            <a:pPr marL="285750" indent="-285750">
              <a:buSzPct val="100000"/>
              <a:buFont typeface="Arial"/>
              <a:buChar char="•"/>
              <a:defRPr>
                <a:latin typeface="+mj-lt"/>
                <a:ea typeface="+mj-ea"/>
                <a:cs typeface="+mj-cs"/>
                <a:sym typeface="Calibri"/>
              </a:defRPr>
            </a:pPr>
            <a:r>
              <a:rPr dirty="0"/>
              <a:t>X-Axis represents Review</a:t>
            </a:r>
          </a:p>
          <a:p>
            <a:pPr marL="285750" indent="-285750">
              <a:buSzPct val="100000"/>
              <a:buFont typeface="Arial"/>
              <a:buChar char="•"/>
              <a:defRPr>
                <a:latin typeface="+mj-lt"/>
                <a:ea typeface="+mj-ea"/>
                <a:cs typeface="+mj-cs"/>
                <a:sym typeface="Calibri"/>
              </a:defRPr>
            </a:pPr>
            <a:r>
              <a:rPr dirty="0"/>
              <a:t>Prototype-1, Prototype-2 ….</a:t>
            </a:r>
          </a:p>
          <a:p>
            <a:pPr marL="285750" indent="-285750">
              <a:buSzPct val="100000"/>
              <a:buFont typeface="Arial"/>
              <a:buChar char="•"/>
              <a:defRPr>
                <a:latin typeface="+mj-lt"/>
                <a:ea typeface="+mj-ea"/>
                <a:cs typeface="+mj-cs"/>
                <a:sym typeface="Calibri"/>
              </a:defRPr>
            </a:pPr>
            <a:r>
              <a:rPr dirty="0"/>
              <a:t>Operational Prototype</a:t>
            </a:r>
          </a:p>
          <a:p>
            <a:pPr marL="285750" indent="-285750">
              <a:buSzPct val="100000"/>
              <a:buFont typeface="Arial"/>
              <a:buChar char="•"/>
              <a:defRPr>
                <a:latin typeface="+mj-lt"/>
                <a:ea typeface="+mj-ea"/>
                <a:cs typeface="+mj-cs"/>
                <a:sym typeface="Calibri"/>
              </a:defRPr>
            </a:pPr>
            <a:r>
              <a:rPr dirty="0"/>
              <a:t>Final Release</a:t>
            </a:r>
          </a:p>
        </p:txBody>
      </p:sp>
      <p:sp>
        <p:nvSpPr>
          <p:cNvPr id="774" name="Four Phases…"/>
          <p:cNvSpPr/>
          <p:nvPr/>
        </p:nvSpPr>
        <p:spPr>
          <a:xfrm>
            <a:off x="1143000" y="4800600"/>
            <a:ext cx="6858000" cy="1511013"/>
          </a:xfrm>
          <a:prstGeom prst="rect">
            <a:avLst/>
          </a:prstGeom>
          <a:ln>
            <a:solidFill>
              <a:srgbClr val="4A7EBB"/>
            </a:solid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defRPr>
                <a:latin typeface="+mj-lt"/>
                <a:ea typeface="+mj-ea"/>
                <a:cs typeface="+mj-cs"/>
                <a:sym typeface="Calibri"/>
              </a:defRPr>
            </a:pPr>
            <a:r>
              <a:rPr dirty="0"/>
              <a:t>Four Phases</a:t>
            </a:r>
          </a:p>
          <a:p>
            <a:pPr>
              <a:defRPr b="1">
                <a:latin typeface="+mj-lt"/>
                <a:ea typeface="+mj-ea"/>
                <a:cs typeface="+mj-cs"/>
                <a:sym typeface="Calibri"/>
              </a:defRPr>
            </a:pPr>
            <a:r>
              <a:rPr dirty="0"/>
              <a:t>Planning: </a:t>
            </a:r>
            <a:r>
              <a:rPr b="0" dirty="0"/>
              <a:t>Requirements Identification and Analysis</a:t>
            </a:r>
          </a:p>
          <a:p>
            <a:pPr>
              <a:defRPr b="1">
                <a:latin typeface="+mj-lt"/>
                <a:ea typeface="+mj-ea"/>
                <a:cs typeface="+mj-cs"/>
                <a:sym typeface="Calibri"/>
              </a:defRPr>
            </a:pPr>
            <a:r>
              <a:rPr dirty="0"/>
              <a:t>Risk Analysis: </a:t>
            </a:r>
            <a:r>
              <a:rPr b="0" dirty="0"/>
              <a:t>Risk identification, Prioritization and Mitigation</a:t>
            </a:r>
          </a:p>
          <a:p>
            <a:pPr>
              <a:defRPr b="1">
                <a:latin typeface="+mj-lt"/>
                <a:ea typeface="+mj-ea"/>
                <a:cs typeface="+mj-cs"/>
                <a:sym typeface="Calibri"/>
              </a:defRPr>
            </a:pPr>
            <a:r>
              <a:rPr dirty="0"/>
              <a:t>Engineering: </a:t>
            </a:r>
            <a:r>
              <a:rPr b="0" dirty="0"/>
              <a:t>Coding, Testing and Deployment</a:t>
            </a:r>
          </a:p>
          <a:p>
            <a:pPr>
              <a:defRPr b="1">
                <a:latin typeface="+mj-lt"/>
                <a:ea typeface="+mj-ea"/>
                <a:cs typeface="+mj-cs"/>
                <a:sym typeface="Calibri"/>
              </a:defRPr>
            </a:pPr>
            <a:r>
              <a:rPr dirty="0"/>
              <a:t>Evaluation: </a:t>
            </a:r>
            <a:r>
              <a:rPr b="0" dirty="0"/>
              <a:t>Review and plan for next iteration</a:t>
            </a:r>
          </a:p>
        </p:txBody>
      </p:sp>
      <p:sp>
        <p:nvSpPr>
          <p:cNvPr id="775" name="Ref: Agile Software Development with Shashi Shekhar,LinkedIn Learning"/>
          <p:cNvSpPr txBox="1"/>
          <p:nvPr/>
        </p:nvSpPr>
        <p:spPr>
          <a:xfrm>
            <a:off x="4090669" y="6323012"/>
            <a:ext cx="4861561" cy="23083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spcBef>
                <a:spcPts val="200"/>
              </a:spcBef>
              <a:defRPr sz="900"/>
            </a:lvl1pPr>
          </a:lstStyle>
          <a:p>
            <a:r>
              <a:rPr dirty="0"/>
              <a:t>Ref: Agile Software Development with Shashi Shekhar,LinkedIn Learning</a:t>
            </a:r>
          </a:p>
        </p:txBody>
      </p:sp>
    </p:spTree>
    <p:extLst>
      <p:ext uri="{BB962C8B-B14F-4D97-AF65-F5344CB8AC3E}">
        <p14:creationId xmlns:p14="http://schemas.microsoft.com/office/powerpoint/2010/main" val="26021891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 name="Slide Number"/>
          <p:cNvSpPr txBox="1">
            <a:spLocks noGrp="1"/>
          </p:cNvSpPr>
          <p:nvPr>
            <p:ph type="sldNum" sz="quarter" idx="2"/>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18</a:t>
            </a:fld>
            <a:endParaRPr dirty="0"/>
          </a:p>
        </p:txBody>
      </p:sp>
      <p:sp>
        <p:nvSpPr>
          <p:cNvPr id="777" name="1990s, Rational Software developed the Rational Unified Process as a software process product.…"/>
          <p:cNvSpPr txBox="1">
            <a:spLocks noGrp="1"/>
          </p:cNvSpPr>
          <p:nvPr>
            <p:ph type="body" idx="4294967295"/>
          </p:nvPr>
        </p:nvSpPr>
        <p:spPr>
          <a:xfrm>
            <a:off x="0" y="1493838"/>
            <a:ext cx="8229600" cy="4754562"/>
          </a:xfrm>
          <a:prstGeom prst="rect">
            <a:avLst/>
          </a:prstGeom>
        </p:spPr>
        <p:txBody>
          <a:bodyPr/>
          <a:lstStyle/>
          <a:p>
            <a:pPr marL="325754" indent="-325754" defTabSz="868680">
              <a:spcBef>
                <a:spcPts val="500"/>
              </a:spcBef>
              <a:buClr>
                <a:srgbClr val="101141"/>
              </a:buClr>
              <a:buChar char="•"/>
              <a:defRPr sz="2280"/>
            </a:pPr>
            <a:r>
              <a:rPr dirty="0"/>
              <a:t>1990s, Rational Software developed the Rational Unified Process as a software process product. </a:t>
            </a:r>
          </a:p>
          <a:p>
            <a:pPr marL="325754" indent="-325754" defTabSz="868680">
              <a:spcBef>
                <a:spcPts val="500"/>
              </a:spcBef>
              <a:buClr>
                <a:srgbClr val="101141"/>
              </a:buClr>
              <a:buChar char="•"/>
              <a:defRPr sz="2280"/>
            </a:pPr>
            <a:r>
              <a:rPr dirty="0"/>
              <a:t>IBM acquired Rational software in 2006 (</a:t>
            </a:r>
            <a:r>
              <a:rPr b="1" dirty="0"/>
              <a:t>era of OOAD,UML</a:t>
            </a:r>
            <a:r>
              <a:rPr dirty="0"/>
              <a:t>)</a:t>
            </a:r>
          </a:p>
          <a:p>
            <a:pPr marL="325754" indent="-325754" defTabSz="868680">
              <a:spcBef>
                <a:spcPts val="500"/>
              </a:spcBef>
              <a:buClr>
                <a:srgbClr val="101141"/>
              </a:buClr>
              <a:buChar char="•"/>
              <a:defRPr sz="2280"/>
            </a:pPr>
            <a:r>
              <a:rPr dirty="0"/>
              <a:t>Rational Unified Process, or RUP, was an attempt to come up with a comprehensive </a:t>
            </a:r>
            <a:r>
              <a:rPr b="1" dirty="0"/>
              <a:t>iterative software development</a:t>
            </a:r>
            <a:r>
              <a:rPr dirty="0"/>
              <a:t> process. </a:t>
            </a:r>
          </a:p>
          <a:p>
            <a:pPr marL="325754" indent="-325754" defTabSz="868680">
              <a:spcBef>
                <a:spcPts val="500"/>
              </a:spcBef>
              <a:buClr>
                <a:srgbClr val="101141"/>
              </a:buClr>
              <a:buChar char="•"/>
              <a:defRPr sz="2280"/>
            </a:pPr>
            <a:r>
              <a:rPr dirty="0"/>
              <a:t>RUP is essentially a </a:t>
            </a:r>
            <a:r>
              <a:rPr b="1" dirty="0"/>
              <a:t>large pool of knowledge</a:t>
            </a:r>
            <a:r>
              <a:rPr dirty="0"/>
              <a:t>. RUP consists of </a:t>
            </a:r>
            <a:r>
              <a:rPr b="1" dirty="0"/>
              <a:t>artifacts, processes, templates, phases</a:t>
            </a:r>
            <a:r>
              <a:rPr dirty="0"/>
              <a:t>, and disciplines. </a:t>
            </a:r>
          </a:p>
          <a:p>
            <a:pPr marL="325754" indent="-325754" defTabSz="868680">
              <a:spcBef>
                <a:spcPts val="500"/>
              </a:spcBef>
              <a:buClr>
                <a:srgbClr val="101141"/>
              </a:buClr>
              <a:buChar char="•"/>
              <a:defRPr sz="2280"/>
            </a:pPr>
            <a:r>
              <a:rPr dirty="0"/>
              <a:t>RUP is defined to be a </a:t>
            </a:r>
            <a:r>
              <a:rPr b="1" dirty="0"/>
              <a:t>customizable </a:t>
            </a:r>
            <a:r>
              <a:rPr dirty="0"/>
              <a:t>process that would work for building small, medium, and large software systems. </a:t>
            </a:r>
          </a:p>
        </p:txBody>
      </p:sp>
      <p:sp>
        <p:nvSpPr>
          <p:cNvPr id="778" name="Rational Unified Process (RUP)"/>
          <p:cNvSpPr txBox="1"/>
          <p:nvPr/>
        </p:nvSpPr>
        <p:spPr>
          <a:xfrm>
            <a:off x="350520" y="152399"/>
            <a:ext cx="6233160" cy="114300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normAutofit/>
          </a:bodyPr>
          <a:lstStyle>
            <a:lvl1pPr marL="342900" indent="-685800">
              <a:lnSpc>
                <a:spcPts val="3600"/>
              </a:lnSpc>
              <a:defRPr sz="3600" b="1"/>
            </a:lvl1pPr>
          </a:lstStyle>
          <a:p>
            <a:r>
              <a:rPr dirty="0"/>
              <a:t>Rational Unified Process (RUP)</a:t>
            </a:r>
          </a:p>
        </p:txBody>
      </p:sp>
      <p:sp>
        <p:nvSpPr>
          <p:cNvPr id="779" name="30/8/22"/>
          <p:cNvSpPr txBox="1"/>
          <p:nvPr/>
        </p:nvSpPr>
        <p:spPr>
          <a:xfrm>
            <a:off x="502919" y="6400413"/>
            <a:ext cx="2042162"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
        <p:nvSpPr>
          <p:cNvPr id="780"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S2-24_SEZG544 </a:t>
            </a:r>
            <a:r>
              <a:rPr dirty="0"/>
              <a:t>- Agile Software Process</a:t>
            </a:r>
          </a:p>
        </p:txBody>
      </p:sp>
      <p:sp>
        <p:nvSpPr>
          <p:cNvPr id="782" name="Ref: Agile Software Development with Shashi Shekhar,LinkedIn Learning"/>
          <p:cNvSpPr txBox="1"/>
          <p:nvPr/>
        </p:nvSpPr>
        <p:spPr>
          <a:xfrm>
            <a:off x="4090669" y="6170612"/>
            <a:ext cx="4861561" cy="23083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spcBef>
                <a:spcPts val="200"/>
              </a:spcBef>
              <a:defRPr sz="900"/>
            </a:lvl1pPr>
          </a:lstStyle>
          <a:p>
            <a:r>
              <a:rPr dirty="0"/>
              <a:t>Ref: Agile Software Development with Shashi Shekhar,LinkedIn Learning</a:t>
            </a:r>
          </a:p>
        </p:txBody>
      </p:sp>
    </p:spTree>
    <p:extLst>
      <p:ext uri="{BB962C8B-B14F-4D97-AF65-F5344CB8AC3E}">
        <p14:creationId xmlns:p14="http://schemas.microsoft.com/office/powerpoint/2010/main" val="152829951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4" name="image.png" descr="image.png"/>
          <p:cNvPicPr>
            <a:picLocks noChangeAspect="1"/>
          </p:cNvPicPr>
          <p:nvPr/>
        </p:nvPicPr>
        <p:blipFill>
          <a:blip r:embed="rId2"/>
          <a:stretch>
            <a:fillRect/>
          </a:stretch>
        </p:blipFill>
        <p:spPr>
          <a:xfrm>
            <a:off x="152400" y="2727325"/>
            <a:ext cx="6248400" cy="3727450"/>
          </a:xfrm>
          <a:prstGeom prst="rect">
            <a:avLst/>
          </a:prstGeom>
          <a:ln w="12700">
            <a:miter lim="400000"/>
          </a:ln>
        </p:spPr>
      </p:pic>
      <p:pic>
        <p:nvPicPr>
          <p:cNvPr id="785" name="image.png" descr="image.png"/>
          <p:cNvPicPr>
            <a:picLocks noChangeAspect="1"/>
          </p:cNvPicPr>
          <p:nvPr/>
        </p:nvPicPr>
        <p:blipFill>
          <a:blip r:embed="rId3"/>
          <a:stretch>
            <a:fillRect/>
          </a:stretch>
        </p:blipFill>
        <p:spPr>
          <a:xfrm>
            <a:off x="2433637" y="1576387"/>
            <a:ext cx="3814763" cy="1143001"/>
          </a:xfrm>
          <a:prstGeom prst="rect">
            <a:avLst/>
          </a:prstGeom>
          <a:ln w="12700">
            <a:miter lim="400000"/>
          </a:ln>
        </p:spPr>
      </p:pic>
      <p:sp>
        <p:nvSpPr>
          <p:cNvPr id="786" name="30/8/22"/>
          <p:cNvSpPr txBox="1"/>
          <p:nvPr/>
        </p:nvSpPr>
        <p:spPr>
          <a:xfrm>
            <a:off x="502919" y="6400413"/>
            <a:ext cx="2042162"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
        <p:nvSpPr>
          <p:cNvPr id="787"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S2-24_SEZG544 </a:t>
            </a:r>
            <a:r>
              <a:rPr dirty="0"/>
              <a:t>- Agile Software Process</a:t>
            </a:r>
          </a:p>
        </p:txBody>
      </p:sp>
      <p:sp>
        <p:nvSpPr>
          <p:cNvPr id="788" name="Slide Number"/>
          <p:cNvSpPr txBox="1">
            <a:spLocks noGrp="1"/>
          </p:cNvSpPr>
          <p:nvPr>
            <p:ph type="sldNum" sz="quarter" idx="2"/>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19</a:t>
            </a:fld>
            <a:endParaRPr dirty="0"/>
          </a:p>
        </p:txBody>
      </p:sp>
      <p:sp>
        <p:nvSpPr>
          <p:cNvPr id="789" name="X-Axis: RUP Phases, Dynamic…"/>
          <p:cNvSpPr/>
          <p:nvPr/>
        </p:nvSpPr>
        <p:spPr>
          <a:xfrm>
            <a:off x="6629400" y="3733800"/>
            <a:ext cx="2247900" cy="1511013"/>
          </a:xfrm>
          <a:prstGeom prst="rect">
            <a:avLst/>
          </a:prstGeom>
          <a:ln>
            <a:solidFill>
              <a:srgbClr val="4A7EBB"/>
            </a:solid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defRPr>
                <a:latin typeface="+mj-lt"/>
                <a:ea typeface="+mj-ea"/>
                <a:cs typeface="+mj-cs"/>
                <a:sym typeface="Calibri"/>
              </a:defRPr>
            </a:pPr>
            <a:r>
              <a:rPr dirty="0"/>
              <a:t>X-Axis: RUP Phases, Dynamic</a:t>
            </a:r>
          </a:p>
          <a:p>
            <a:pPr>
              <a:defRPr>
                <a:latin typeface="+mj-lt"/>
                <a:ea typeface="+mj-ea"/>
                <a:cs typeface="+mj-cs"/>
                <a:sym typeface="Calibri"/>
              </a:defRPr>
            </a:pPr>
            <a:endParaRPr dirty="0"/>
          </a:p>
          <a:p>
            <a:pPr>
              <a:defRPr>
                <a:latin typeface="+mj-lt"/>
                <a:ea typeface="+mj-ea"/>
                <a:cs typeface="+mj-cs"/>
                <a:sym typeface="Calibri"/>
              </a:defRPr>
            </a:pPr>
            <a:r>
              <a:rPr dirty="0"/>
              <a:t>Y-Axis: Organization Process, Static</a:t>
            </a:r>
          </a:p>
        </p:txBody>
      </p:sp>
      <p:sp>
        <p:nvSpPr>
          <p:cNvPr id="790" name="RUP Iterative Model"/>
          <p:cNvSpPr txBox="1"/>
          <p:nvPr/>
        </p:nvSpPr>
        <p:spPr>
          <a:xfrm>
            <a:off x="350520" y="446856"/>
            <a:ext cx="6233160" cy="55408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marL="342900" indent="-685800">
              <a:lnSpc>
                <a:spcPts val="3600"/>
              </a:lnSpc>
              <a:defRPr sz="3600" b="1"/>
            </a:lvl1pPr>
          </a:lstStyle>
          <a:p>
            <a:r>
              <a:rPr dirty="0"/>
              <a:t>RUP Iterative Model</a:t>
            </a:r>
          </a:p>
        </p:txBody>
      </p:sp>
      <p:sp>
        <p:nvSpPr>
          <p:cNvPr id="791" name="Ref: Agile Software Development with Shashi Shekhar,LinkedIn Learning"/>
          <p:cNvSpPr txBox="1"/>
          <p:nvPr/>
        </p:nvSpPr>
        <p:spPr>
          <a:xfrm>
            <a:off x="4090669" y="6272212"/>
            <a:ext cx="4861561" cy="23083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spcBef>
                <a:spcPts val="200"/>
              </a:spcBef>
              <a:defRPr sz="900"/>
            </a:lvl1pPr>
          </a:lstStyle>
          <a:p>
            <a:r>
              <a:rPr dirty="0"/>
              <a:t>Ref: Agile Software Development with Shashi Shekhar,LinkedIn Learning</a:t>
            </a:r>
          </a:p>
        </p:txBody>
      </p:sp>
    </p:spTree>
    <p:extLst>
      <p:ext uri="{BB962C8B-B14F-4D97-AF65-F5344CB8AC3E}">
        <p14:creationId xmlns:p14="http://schemas.microsoft.com/office/powerpoint/2010/main" val="378605418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SE ZG544 , Agile Software Process…"/>
          <p:cNvSpPr txBox="1">
            <a:spLocks noGrp="1"/>
          </p:cNvSpPr>
          <p:nvPr>
            <p:ph type="body" sz="half" idx="4294967295"/>
          </p:nvPr>
        </p:nvSpPr>
        <p:spPr>
          <a:xfrm>
            <a:off x="304800" y="4648200"/>
            <a:ext cx="8458200" cy="1600200"/>
          </a:xfrm>
          <a:prstGeom prst="rect">
            <a:avLst/>
          </a:prstGeom>
        </p:spPr>
        <p:txBody>
          <a:bodyPr/>
          <a:lstStyle/>
          <a:p>
            <a:pPr marL="0" indent="0" defTabSz="859536">
              <a:lnSpc>
                <a:spcPts val="3900"/>
              </a:lnSpc>
              <a:spcBef>
                <a:spcPts val="0"/>
              </a:spcBef>
              <a:buSzTx/>
              <a:buNone/>
              <a:defRPr sz="3759" b="1"/>
            </a:pPr>
            <a:r>
              <a:rPr dirty="0"/>
              <a:t>SE ZG544 , Agile Software Process</a:t>
            </a:r>
          </a:p>
          <a:p>
            <a:pPr marL="0" indent="0" defTabSz="859536">
              <a:lnSpc>
                <a:spcPts val="3900"/>
              </a:lnSpc>
              <a:spcBef>
                <a:spcPts val="0"/>
              </a:spcBef>
              <a:buSzTx/>
              <a:buNone/>
              <a:defRPr sz="3759" b="1"/>
            </a:pPr>
            <a:r>
              <a:rPr dirty="0"/>
              <a:t>Lecture No. 2 – Module-2 : Agile Software Development</a:t>
            </a:r>
          </a:p>
        </p:txBody>
      </p:sp>
      <p:sp>
        <p:nvSpPr>
          <p:cNvPr id="423" name="30/8/22"/>
          <p:cNvSpPr txBox="1"/>
          <p:nvPr/>
        </p:nvSpPr>
        <p:spPr>
          <a:xfrm>
            <a:off x="502919" y="6400413"/>
            <a:ext cx="2042162"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
        <p:nvSpPr>
          <p:cNvPr id="424"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S2-24_SEZG544 </a:t>
            </a:r>
            <a:r>
              <a:rPr dirty="0"/>
              <a:t>- Agile Software Process</a:t>
            </a:r>
          </a:p>
        </p:txBody>
      </p:sp>
      <p:sp>
        <p:nvSpPr>
          <p:cNvPr id="425"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 name="Slide Number"/>
          <p:cNvSpPr txBox="1">
            <a:spLocks noGrp="1"/>
          </p:cNvSpPr>
          <p:nvPr>
            <p:ph type="sldNum" sz="quarter" idx="2"/>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20</a:t>
            </a:fld>
            <a:endParaRPr dirty="0"/>
          </a:p>
        </p:txBody>
      </p:sp>
      <p:sp>
        <p:nvSpPr>
          <p:cNvPr id="793" name="Early Agile  Methods"/>
          <p:cNvSpPr txBox="1">
            <a:spLocks noGrp="1"/>
          </p:cNvSpPr>
          <p:nvPr>
            <p:ph type="body" sz="half" idx="4294967295"/>
          </p:nvPr>
        </p:nvSpPr>
        <p:spPr>
          <a:xfrm>
            <a:off x="0" y="4648200"/>
            <a:ext cx="8458200" cy="1600200"/>
          </a:xfrm>
          <a:prstGeom prst="rect">
            <a:avLst/>
          </a:prstGeom>
        </p:spPr>
        <p:txBody>
          <a:bodyPr/>
          <a:lstStyle>
            <a:lvl1pPr marL="0" indent="0">
              <a:lnSpc>
                <a:spcPts val="4200"/>
              </a:lnSpc>
              <a:spcBef>
                <a:spcPts val="0"/>
              </a:spcBef>
              <a:buSzTx/>
              <a:buNone/>
              <a:defRPr sz="4000" b="1"/>
            </a:lvl1pPr>
          </a:lstStyle>
          <a:p>
            <a:r>
              <a:rPr dirty="0"/>
              <a:t>Early Agile  Methods</a:t>
            </a:r>
          </a:p>
        </p:txBody>
      </p:sp>
      <p:sp>
        <p:nvSpPr>
          <p:cNvPr id="795" name="30/8/22"/>
          <p:cNvSpPr txBox="1"/>
          <p:nvPr/>
        </p:nvSpPr>
        <p:spPr>
          <a:xfrm>
            <a:off x="502919" y="6400413"/>
            <a:ext cx="2042162"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
        <p:nvSpPr>
          <p:cNvPr id="796"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S2-24_SEZG544 </a:t>
            </a:r>
            <a:r>
              <a:rPr dirty="0"/>
              <a:t>- Agile Software Process</a:t>
            </a:r>
          </a:p>
        </p:txBody>
      </p:sp>
    </p:spTree>
    <p:extLst>
      <p:ext uri="{BB962C8B-B14F-4D97-AF65-F5344CB8AC3E}">
        <p14:creationId xmlns:p14="http://schemas.microsoft.com/office/powerpoint/2010/main" val="326167820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9" name="image.png" descr="image.png"/>
          <p:cNvPicPr>
            <a:picLocks noChangeAspect="1"/>
          </p:cNvPicPr>
          <p:nvPr/>
        </p:nvPicPr>
        <p:blipFill>
          <a:blip r:embed="rId2"/>
          <a:stretch>
            <a:fillRect/>
          </a:stretch>
        </p:blipFill>
        <p:spPr>
          <a:xfrm>
            <a:off x="196850" y="1530350"/>
            <a:ext cx="5867400" cy="1708150"/>
          </a:xfrm>
          <a:prstGeom prst="rect">
            <a:avLst/>
          </a:prstGeom>
          <a:ln w="12700">
            <a:miter lim="400000"/>
          </a:ln>
        </p:spPr>
      </p:pic>
      <p:sp>
        <p:nvSpPr>
          <p:cNvPr id="803" name="Slide Number"/>
          <p:cNvSpPr txBox="1">
            <a:spLocks noGrp="1"/>
          </p:cNvSpPr>
          <p:nvPr>
            <p:ph type="sldNum" sz="quarter" idx="2"/>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21</a:t>
            </a:fld>
            <a:endParaRPr dirty="0"/>
          </a:p>
        </p:txBody>
      </p:sp>
      <p:sp>
        <p:nvSpPr>
          <p:cNvPr id="800" name="Dynamic System Development Method (DSDM)"/>
          <p:cNvSpPr txBox="1">
            <a:spLocks noGrp="1"/>
          </p:cNvSpPr>
          <p:nvPr>
            <p:ph type="body" sz="quarter" idx="4294967295"/>
          </p:nvPr>
        </p:nvSpPr>
        <p:spPr>
          <a:xfrm>
            <a:off x="0" y="152400"/>
            <a:ext cx="6324600" cy="1143000"/>
          </a:xfrm>
          <a:prstGeom prst="rect">
            <a:avLst/>
          </a:prstGeom>
        </p:spPr>
        <p:txBody>
          <a:bodyPr anchor="ctr">
            <a:normAutofit fontScale="92500"/>
          </a:bodyPr>
          <a:lstStyle/>
          <a:p>
            <a:pPr marL="332613" indent="-665226" defTabSz="886968">
              <a:lnSpc>
                <a:spcPts val="3400"/>
              </a:lnSpc>
              <a:spcBef>
                <a:spcPts val="0"/>
              </a:spcBef>
              <a:buSzTx/>
              <a:buNone/>
              <a:defRPr sz="3492" b="1" u="sng"/>
            </a:pPr>
            <a:r>
              <a:rPr dirty="0"/>
              <a:t>D</a:t>
            </a:r>
            <a:r>
              <a:rPr u="none" dirty="0"/>
              <a:t>ynamic </a:t>
            </a:r>
            <a:r>
              <a:rPr dirty="0"/>
              <a:t>S</a:t>
            </a:r>
            <a:r>
              <a:rPr u="none" dirty="0"/>
              <a:t>ystem </a:t>
            </a:r>
            <a:r>
              <a:rPr dirty="0"/>
              <a:t>D</a:t>
            </a:r>
            <a:r>
              <a:rPr u="none" dirty="0"/>
              <a:t>evelopment </a:t>
            </a:r>
            <a:r>
              <a:rPr dirty="0"/>
              <a:t>M</a:t>
            </a:r>
            <a:r>
              <a:rPr u="none" dirty="0"/>
              <a:t>ethod (DSDM)</a:t>
            </a:r>
          </a:p>
        </p:txBody>
      </p:sp>
      <p:sp>
        <p:nvSpPr>
          <p:cNvPr id="801" name="30/8/22"/>
          <p:cNvSpPr txBox="1"/>
          <p:nvPr/>
        </p:nvSpPr>
        <p:spPr>
          <a:xfrm>
            <a:off x="502919" y="6400413"/>
            <a:ext cx="2042162"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
        <p:nvSpPr>
          <p:cNvPr id="802"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S2-24_SEZG544 </a:t>
            </a:r>
            <a:r>
              <a:rPr dirty="0"/>
              <a:t>- Agile Software Process</a:t>
            </a:r>
          </a:p>
        </p:txBody>
      </p:sp>
      <p:sp>
        <p:nvSpPr>
          <p:cNvPr id="804" name="Developed in 1994…"/>
          <p:cNvSpPr txBox="1"/>
          <p:nvPr/>
        </p:nvSpPr>
        <p:spPr>
          <a:xfrm>
            <a:off x="426719" y="3276600"/>
            <a:ext cx="7071361" cy="221756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marL="285750" indent="-285750">
              <a:buSzPct val="100000"/>
              <a:buFont typeface="Arial"/>
              <a:buChar char="•"/>
            </a:pPr>
            <a:r>
              <a:rPr dirty="0"/>
              <a:t>Developed in 1994</a:t>
            </a:r>
          </a:p>
          <a:p>
            <a:pPr marL="285750" indent="-285750">
              <a:buSzPct val="100000"/>
              <a:buFont typeface="Arial"/>
              <a:buChar char="•"/>
            </a:pPr>
            <a:r>
              <a:rPr dirty="0"/>
              <a:t>Era where organization slowly moving away from waterfall model</a:t>
            </a:r>
          </a:p>
          <a:p>
            <a:pPr marL="285750" indent="-285750">
              <a:buSzPct val="100000"/>
              <a:buFont typeface="Arial"/>
              <a:buChar char="•"/>
            </a:pPr>
            <a:r>
              <a:rPr dirty="0"/>
              <a:t>During this time RAD model came into existence</a:t>
            </a:r>
          </a:p>
          <a:p>
            <a:pPr marL="285750" indent="-285750">
              <a:buSzPct val="100000"/>
              <a:buFont typeface="Arial"/>
              <a:buChar char="•"/>
            </a:pPr>
            <a:r>
              <a:rPr dirty="0"/>
              <a:t>RAD approach is very agile but has no formal process</a:t>
            </a:r>
          </a:p>
          <a:p>
            <a:pPr marL="285750" indent="-285750">
              <a:buSzPct val="100000"/>
              <a:buFont typeface="Arial"/>
              <a:buChar char="•"/>
            </a:pPr>
            <a:r>
              <a:rPr dirty="0"/>
              <a:t>DSDM was formed by group of organizations</a:t>
            </a:r>
          </a:p>
          <a:p>
            <a:pPr marL="285750" indent="-285750">
              <a:buSzPct val="100000"/>
              <a:buFont typeface="Arial"/>
              <a:buChar char="•"/>
              <a:defRPr b="1"/>
            </a:pPr>
            <a:r>
              <a:rPr dirty="0"/>
              <a:t>Project development standard in Europe </a:t>
            </a:r>
            <a:r>
              <a:rPr b="0" dirty="0"/>
              <a:t>for several years</a:t>
            </a:r>
          </a:p>
          <a:p>
            <a:pPr marL="285750" indent="-285750">
              <a:buSzPct val="100000"/>
              <a:buFont typeface="Arial"/>
              <a:buChar char="•"/>
            </a:pPr>
            <a:r>
              <a:rPr dirty="0"/>
              <a:t>In 2016 DSDM is changed its name to </a:t>
            </a:r>
            <a:r>
              <a:rPr b="1" dirty="0"/>
              <a:t>Agile business consortium</a:t>
            </a:r>
          </a:p>
        </p:txBody>
      </p:sp>
      <p:sp>
        <p:nvSpPr>
          <p:cNvPr id="805" name="https://www.agilebusiness.org/"/>
          <p:cNvSpPr txBox="1"/>
          <p:nvPr/>
        </p:nvSpPr>
        <p:spPr>
          <a:xfrm>
            <a:off x="2820670" y="5486400"/>
            <a:ext cx="3179078" cy="35066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45719" rIns="45719">
            <a:spAutoFit/>
          </a:bodyPr>
          <a:lstStyle>
            <a:lvl1pPr>
              <a:defRPr u="sng">
                <a:solidFill>
                  <a:srgbClr val="0000FF"/>
                </a:solidFill>
                <a:uFill>
                  <a:solidFill>
                    <a:srgbClr val="0000FF"/>
                  </a:solidFill>
                </a:uFill>
                <a:hlinkClick r:id="rId3"/>
              </a:defRPr>
            </a:lvl1pPr>
          </a:lstStyle>
          <a:p>
            <a:pPr>
              <a:defRPr u="none">
                <a:solidFill>
                  <a:srgbClr val="000000"/>
                </a:solidFill>
                <a:uFillTx/>
              </a:defRPr>
            </a:pPr>
            <a:r>
              <a:rPr u="sng" dirty="0">
                <a:solidFill>
                  <a:srgbClr val="0000FF"/>
                </a:solidFill>
                <a:uFill>
                  <a:solidFill>
                    <a:srgbClr val="0000FF"/>
                  </a:solidFill>
                </a:uFill>
                <a:hlinkClick r:id="rId3"/>
              </a:rPr>
              <a:t>https://www.agilebusiness.org/</a:t>
            </a:r>
          </a:p>
        </p:txBody>
      </p:sp>
      <p:pic>
        <p:nvPicPr>
          <p:cNvPr id="806" name="image.png" descr="image.png"/>
          <p:cNvPicPr>
            <a:picLocks noChangeAspect="1"/>
          </p:cNvPicPr>
          <p:nvPr/>
        </p:nvPicPr>
        <p:blipFill>
          <a:blip r:embed="rId4"/>
          <a:stretch>
            <a:fillRect/>
          </a:stretch>
        </p:blipFill>
        <p:spPr>
          <a:xfrm>
            <a:off x="6273800" y="1687512"/>
            <a:ext cx="2540000" cy="1546226"/>
          </a:xfrm>
          <a:prstGeom prst="rect">
            <a:avLst/>
          </a:prstGeom>
          <a:ln w="12700">
            <a:miter lim="400000"/>
          </a:ln>
        </p:spPr>
      </p:pic>
      <p:sp>
        <p:nvSpPr>
          <p:cNvPr id="807" name="Source:Agile Lynda.com, Agilebusiness.com"/>
          <p:cNvSpPr txBox="1"/>
          <p:nvPr/>
        </p:nvSpPr>
        <p:spPr>
          <a:xfrm>
            <a:off x="6446520" y="6246812"/>
            <a:ext cx="2423160" cy="23083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900"/>
            </a:lvl1pPr>
          </a:lstStyle>
          <a:p>
            <a:r>
              <a:rPr dirty="0"/>
              <a:t>Source:Agile Lynda.com, Agilebusiness.com</a:t>
            </a:r>
          </a:p>
        </p:txBody>
      </p:sp>
    </p:spTree>
    <p:extLst>
      <p:ext uri="{BB962C8B-B14F-4D97-AF65-F5344CB8AC3E}">
        <p14:creationId xmlns:p14="http://schemas.microsoft.com/office/powerpoint/2010/main" val="384359530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Slide Number"/>
          <p:cNvSpPr txBox="1">
            <a:spLocks noGrp="1"/>
          </p:cNvSpPr>
          <p:nvPr>
            <p:ph type="sldNum" sz="quarter" idx="2"/>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22</a:t>
            </a:fld>
            <a:endParaRPr dirty="0"/>
          </a:p>
        </p:txBody>
      </p:sp>
      <p:sp>
        <p:nvSpPr>
          <p:cNvPr id="809" name="Lightweight Agile process…"/>
          <p:cNvSpPr txBox="1">
            <a:spLocks noGrp="1"/>
          </p:cNvSpPr>
          <p:nvPr>
            <p:ph type="body" idx="4294967295"/>
          </p:nvPr>
        </p:nvSpPr>
        <p:spPr>
          <a:xfrm>
            <a:off x="0" y="1493838"/>
            <a:ext cx="8229600" cy="4754562"/>
          </a:xfrm>
          <a:prstGeom prst="rect">
            <a:avLst/>
          </a:prstGeom>
        </p:spPr>
        <p:txBody>
          <a:bodyPr/>
          <a:lstStyle/>
          <a:p>
            <a:pPr>
              <a:spcBef>
                <a:spcPts val="500"/>
              </a:spcBef>
              <a:buClr>
                <a:srgbClr val="101141"/>
              </a:buClr>
              <a:buChar char="•"/>
              <a:defRPr sz="2400"/>
            </a:pPr>
            <a:r>
              <a:rPr dirty="0"/>
              <a:t>Lightweight Agile process</a:t>
            </a:r>
          </a:p>
          <a:p>
            <a:pPr>
              <a:spcBef>
                <a:spcPts val="500"/>
              </a:spcBef>
              <a:buClr>
                <a:srgbClr val="101141"/>
              </a:buClr>
              <a:buChar char="•"/>
              <a:defRPr sz="2400"/>
            </a:pPr>
            <a:r>
              <a:rPr dirty="0"/>
              <a:t>Software is a collection of features</a:t>
            </a:r>
          </a:p>
          <a:p>
            <a:pPr>
              <a:spcBef>
                <a:spcPts val="500"/>
              </a:spcBef>
              <a:buClr>
                <a:srgbClr val="101141"/>
              </a:buClr>
              <a:buChar char="•"/>
              <a:defRPr sz="2400"/>
            </a:pPr>
            <a:r>
              <a:rPr dirty="0"/>
              <a:t>Software feature =“working functionality with business value”</a:t>
            </a:r>
          </a:p>
          <a:p>
            <a:pPr>
              <a:buClr>
                <a:srgbClr val="101141"/>
              </a:buClr>
              <a:buChar char="•"/>
              <a:defRPr sz="2400"/>
            </a:pPr>
            <a:endParaRPr dirty="0"/>
          </a:p>
          <a:p>
            <a:pPr>
              <a:buClr>
                <a:srgbClr val="101141"/>
              </a:buClr>
              <a:buChar char="•"/>
              <a:defRPr sz="2400"/>
            </a:pPr>
            <a:endParaRPr dirty="0"/>
          </a:p>
          <a:p>
            <a:pPr>
              <a:spcBef>
                <a:spcPts val="500"/>
              </a:spcBef>
              <a:buClr>
                <a:srgbClr val="101141"/>
              </a:buClr>
              <a:buChar char="•"/>
              <a:defRPr sz="2400"/>
            </a:pPr>
            <a:r>
              <a:rPr dirty="0"/>
              <a:t>Deliver working software (working feature)</a:t>
            </a:r>
          </a:p>
          <a:p>
            <a:pPr>
              <a:spcBef>
                <a:spcPts val="500"/>
              </a:spcBef>
              <a:buClr>
                <a:srgbClr val="101141"/>
              </a:buClr>
              <a:buChar char="•"/>
              <a:defRPr sz="2400"/>
            </a:pPr>
            <a:r>
              <a:rPr dirty="0"/>
              <a:t>Short iterative process with five activities </a:t>
            </a:r>
          </a:p>
          <a:p>
            <a:pPr marL="742950" lvl="1" indent="-285750">
              <a:spcBef>
                <a:spcPts val="0"/>
              </a:spcBef>
              <a:buChar char="•"/>
              <a:defRPr sz="1600" b="1"/>
            </a:pPr>
            <a:r>
              <a:rPr dirty="0"/>
              <a:t>Develop over all, Build Feature list, Plan by feature, Design by Feature Build by feature</a:t>
            </a:r>
          </a:p>
          <a:p>
            <a:pPr>
              <a:spcBef>
                <a:spcPts val="500"/>
              </a:spcBef>
              <a:buClr>
                <a:srgbClr val="101141"/>
              </a:buClr>
              <a:buChar char="•"/>
              <a:defRPr sz="2400"/>
            </a:pPr>
            <a:r>
              <a:rPr dirty="0"/>
              <a:t>FDD is used to build large banking systems successfully</a:t>
            </a:r>
          </a:p>
        </p:txBody>
      </p:sp>
      <p:sp>
        <p:nvSpPr>
          <p:cNvPr id="810" name="Feature Driven Development (FDD)"/>
          <p:cNvSpPr txBox="1"/>
          <p:nvPr/>
        </p:nvSpPr>
        <p:spPr>
          <a:xfrm>
            <a:off x="350520" y="152399"/>
            <a:ext cx="6233160" cy="114300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normAutofit/>
          </a:bodyPr>
          <a:lstStyle>
            <a:lvl1pPr marL="342900" indent="-685800">
              <a:lnSpc>
                <a:spcPts val="3600"/>
              </a:lnSpc>
              <a:defRPr sz="3600" b="1"/>
            </a:lvl1pPr>
          </a:lstStyle>
          <a:p>
            <a:r>
              <a:rPr dirty="0"/>
              <a:t>Feature Driven Development (FDD)</a:t>
            </a:r>
          </a:p>
        </p:txBody>
      </p:sp>
      <p:sp>
        <p:nvSpPr>
          <p:cNvPr id="811" name="30/8/22"/>
          <p:cNvSpPr txBox="1"/>
          <p:nvPr/>
        </p:nvSpPr>
        <p:spPr>
          <a:xfrm>
            <a:off x="502919" y="6400413"/>
            <a:ext cx="2042162"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
        <p:nvSpPr>
          <p:cNvPr id="812"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S2-24_SEZG544 </a:t>
            </a:r>
            <a:r>
              <a:rPr dirty="0"/>
              <a:t>- Agile Software Process</a:t>
            </a:r>
          </a:p>
        </p:txBody>
      </p:sp>
      <p:sp>
        <p:nvSpPr>
          <p:cNvPr id="814" name="Feature Example:…"/>
          <p:cNvSpPr/>
          <p:nvPr/>
        </p:nvSpPr>
        <p:spPr>
          <a:xfrm>
            <a:off x="1523999" y="3048000"/>
            <a:ext cx="6172202" cy="926813"/>
          </a:xfrm>
          <a:prstGeom prst="rect">
            <a:avLst/>
          </a:prstGeom>
          <a:ln>
            <a:solidFill>
              <a:srgbClr val="4A7EBB"/>
            </a:solid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defRPr b="1">
                <a:latin typeface="+mj-lt"/>
                <a:ea typeface="+mj-ea"/>
                <a:cs typeface="+mj-cs"/>
                <a:sym typeface="Calibri"/>
              </a:defRPr>
            </a:pPr>
            <a:r>
              <a:rPr dirty="0"/>
              <a:t>Feature Example:</a:t>
            </a:r>
          </a:p>
          <a:p>
            <a:pPr>
              <a:defRPr>
                <a:latin typeface="+mj-lt"/>
                <a:ea typeface="+mj-ea"/>
                <a:cs typeface="+mj-cs"/>
                <a:sym typeface="Calibri"/>
              </a:defRPr>
            </a:pPr>
            <a:r>
              <a:rPr dirty="0"/>
              <a:t>Calculate monthly interest on the account balance</a:t>
            </a:r>
          </a:p>
          <a:p>
            <a:pPr>
              <a:defRPr>
                <a:latin typeface="+mj-lt"/>
                <a:ea typeface="+mj-ea"/>
                <a:cs typeface="+mj-cs"/>
                <a:sym typeface="Calibri"/>
              </a:defRPr>
            </a:pPr>
            <a:r>
              <a:rPr dirty="0"/>
              <a:t>        (action)               (result)                 (object)</a:t>
            </a:r>
          </a:p>
        </p:txBody>
      </p:sp>
      <p:sp>
        <p:nvSpPr>
          <p:cNvPr id="815" name="Ref: Agile Software Development with Shashi Shekhar,LinkedIn Learning"/>
          <p:cNvSpPr txBox="1"/>
          <p:nvPr/>
        </p:nvSpPr>
        <p:spPr>
          <a:xfrm>
            <a:off x="4090669" y="6170612"/>
            <a:ext cx="4861561" cy="23083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spcBef>
                <a:spcPts val="200"/>
              </a:spcBef>
              <a:defRPr sz="900"/>
            </a:lvl1pPr>
          </a:lstStyle>
          <a:p>
            <a:r>
              <a:rPr dirty="0"/>
              <a:t>Ref: Agile Software Development with Shashi Shekhar,LinkedIn Learning</a:t>
            </a:r>
          </a:p>
        </p:txBody>
      </p:sp>
    </p:spTree>
    <p:extLst>
      <p:ext uri="{BB962C8B-B14F-4D97-AF65-F5344CB8AC3E}">
        <p14:creationId xmlns:p14="http://schemas.microsoft.com/office/powerpoint/2010/main" val="44216979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09">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80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80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80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814"/>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iterate>
                                    <p:tmAbs val="0"/>
                                  </p:iterate>
                                  <p:childTnLst>
                                    <p:set>
                                      <p:cBhvr>
                                        <p:cTn id="23" fill="hold"/>
                                        <p:tgtEl>
                                          <p:spTgt spid="809">
                                            <p:txEl>
                                              <p:pRg st="3" end="3"/>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iterate>
                                    <p:tmAbs val="0"/>
                                  </p:iterate>
                                  <p:childTnLst>
                                    <p:set>
                                      <p:cBhvr>
                                        <p:cTn id="26" fill="hold"/>
                                        <p:tgtEl>
                                          <p:spTgt spid="80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p:tmAbs val="0"/>
                                  </p:iterate>
                                  <p:childTnLst>
                                    <p:set>
                                      <p:cBhvr>
                                        <p:cTn id="30" fill="hold"/>
                                        <p:tgtEl>
                                          <p:spTgt spid="809">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p:tmAbs val="0"/>
                                  </p:iterate>
                                  <p:childTnLst>
                                    <p:set>
                                      <p:cBhvr>
                                        <p:cTn id="34" fill="hold"/>
                                        <p:tgtEl>
                                          <p:spTgt spid="809">
                                            <p:txEl>
                                              <p:pRg st="6" end="6"/>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iterate>
                                    <p:tmAbs val="0"/>
                                  </p:iterate>
                                  <p:childTnLst>
                                    <p:set>
                                      <p:cBhvr>
                                        <p:cTn id="37" fill="hold"/>
                                        <p:tgtEl>
                                          <p:spTgt spid="809">
                                            <p:txEl>
                                              <p:pRg st="7" end="7"/>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iterate>
                                    <p:tmAbs val="0"/>
                                  </p:iterate>
                                  <p:childTnLst>
                                    <p:set>
                                      <p:cBhvr>
                                        <p:cTn id="41" fill="hold"/>
                                        <p:tgtEl>
                                          <p:spTgt spid="80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 grpId="0" build="p" bldLvl="5" animBg="1" advAuto="0"/>
      <p:bldP spid="814"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7" name="Table"/>
          <p:cNvGraphicFramePr/>
          <p:nvPr/>
        </p:nvGraphicFramePr>
        <p:xfrm>
          <a:off x="1192212" y="1646237"/>
          <a:ext cx="7391400" cy="2673024"/>
        </p:xfrm>
        <a:graphic>
          <a:graphicData uri="http://schemas.openxmlformats.org/drawingml/2006/table">
            <a:tbl>
              <a:tblPr>
                <a:tableStyleId>{4C3C2611-4C71-4FC5-86AE-919BDF0F9419}</a:tableStyleId>
              </a:tblPr>
              <a:tblGrid>
                <a:gridCol w="1447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tblGrid>
              <a:tr h="365125">
                <a:tc>
                  <a:txBody>
                    <a:bodyPr/>
                    <a:lstStyle/>
                    <a:p>
                      <a:pPr algn="l">
                        <a:defRPr sz="1800"/>
                      </a:pPr>
                      <a:r>
                        <a:rPr dirty="0">
                          <a:latin typeface="+mj-lt"/>
                          <a:ea typeface="+mj-ea"/>
                          <a:cs typeface="+mj-cs"/>
                        </a:rPr>
                        <a:t>Life</a:t>
                      </a:r>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solidFill>
                            <a:srgbClr val="FFFF00"/>
                          </a:solidFill>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C0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948A54"/>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B3A2C7"/>
                    </a:solidFill>
                  </a:tcPr>
                </a:tc>
                <a:extLst>
                  <a:ext uri="{0D108BD9-81ED-4DB2-BD59-A6C34878D82A}">
                    <a16:rowId xmlns:a16="http://schemas.microsoft.com/office/drawing/2014/main" val="10000"/>
                  </a:ext>
                </a:extLst>
              </a:tr>
              <a:tr h="641350">
                <a:tc>
                  <a:txBody>
                    <a:bodyPr/>
                    <a:lstStyle/>
                    <a:p>
                      <a:pPr algn="l">
                        <a:defRPr sz="1800"/>
                      </a:pPr>
                      <a:r>
                        <a:rPr dirty="0">
                          <a:latin typeface="+mj-lt"/>
                          <a:ea typeface="+mj-ea"/>
                          <a:cs typeface="+mj-cs"/>
                        </a:rPr>
                        <a:t>Essential Money</a:t>
                      </a:r>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solidFill>
                            <a:srgbClr val="FFFF00"/>
                          </a:solidFill>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C0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948A54"/>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B3A2C7"/>
                    </a:solidFill>
                  </a:tcPr>
                </a:tc>
                <a:extLst>
                  <a:ext uri="{0D108BD9-81ED-4DB2-BD59-A6C34878D82A}">
                    <a16:rowId xmlns:a16="http://schemas.microsoft.com/office/drawing/2014/main" val="10001"/>
                  </a:ext>
                </a:extLst>
              </a:tr>
              <a:tr h="796925">
                <a:tc>
                  <a:txBody>
                    <a:bodyPr/>
                    <a:lstStyle/>
                    <a:p>
                      <a:pPr algn="l">
                        <a:defRPr sz="1800"/>
                      </a:pPr>
                      <a:r>
                        <a:rPr dirty="0">
                          <a:latin typeface="+mj-lt"/>
                          <a:ea typeface="+mj-ea"/>
                          <a:cs typeface="+mj-cs"/>
                        </a:rPr>
                        <a:t>Discretionary Money</a:t>
                      </a:r>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solidFill>
                            <a:srgbClr val="FFFF00"/>
                          </a:solidFill>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C0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948A54"/>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B3A2C7"/>
                    </a:solidFill>
                  </a:tcPr>
                </a:tc>
                <a:extLst>
                  <a:ext uri="{0D108BD9-81ED-4DB2-BD59-A6C34878D82A}">
                    <a16:rowId xmlns:a16="http://schemas.microsoft.com/office/drawing/2014/main" val="10002"/>
                  </a:ext>
                </a:extLst>
              </a:tr>
              <a:tr h="365125">
                <a:tc>
                  <a:txBody>
                    <a:bodyPr/>
                    <a:lstStyle/>
                    <a:p>
                      <a:pPr algn="l">
                        <a:defRPr sz="1800"/>
                      </a:pPr>
                      <a:r>
                        <a:rPr dirty="0">
                          <a:latin typeface="+mj-lt"/>
                          <a:ea typeface="+mj-ea"/>
                          <a:cs typeface="+mj-cs"/>
                        </a:rPr>
                        <a:t>Comfort</a:t>
                      </a:r>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solidFill>
                            <a:srgbClr val="FFFF00"/>
                          </a:solidFill>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FF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C0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FF0000"/>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948A54"/>
                    </a:solidFill>
                  </a:tcPr>
                </a:tc>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solidFill>
                      <a:srgbClr val="B3A2C7"/>
                    </a:solidFill>
                  </a:tcPr>
                </a:tc>
                <a:extLst>
                  <a:ext uri="{0D108BD9-81ED-4DB2-BD59-A6C34878D82A}">
                    <a16:rowId xmlns:a16="http://schemas.microsoft.com/office/drawing/2014/main" val="10003"/>
                  </a:ext>
                </a:extLst>
              </a:tr>
              <a:tr h="503237">
                <a:tc>
                  <a:txBody>
                    <a:bodyPr/>
                    <a:lstStyle/>
                    <a:p>
                      <a:pPr algn="l">
                        <a:defRPr sz="1800">
                          <a:latin typeface="+mj-lt"/>
                          <a:ea typeface="+mj-ea"/>
                          <a:cs typeface="+mj-cs"/>
                        </a:defRPr>
                      </a:pPr>
                      <a:endParaRPr dirty="0"/>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dirty="0">
                          <a:latin typeface="+mj-lt"/>
                          <a:ea typeface="+mj-ea"/>
                          <a:cs typeface="+mj-cs"/>
                        </a:rPr>
                        <a:t>1-6</a:t>
                      </a:r>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dirty="0">
                          <a:latin typeface="+mj-lt"/>
                          <a:ea typeface="+mj-ea"/>
                          <a:cs typeface="+mj-cs"/>
                        </a:rPr>
                        <a:t>7-20</a:t>
                      </a:r>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dirty="0">
                          <a:latin typeface="+mj-lt"/>
                          <a:ea typeface="+mj-ea"/>
                          <a:cs typeface="+mj-cs"/>
                        </a:rPr>
                        <a:t>21-40</a:t>
                      </a:r>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dirty="0">
                          <a:latin typeface="+mj-lt"/>
                          <a:ea typeface="+mj-ea"/>
                          <a:cs typeface="+mj-cs"/>
                        </a:rPr>
                        <a:t>41-80</a:t>
                      </a:r>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dirty="0">
                          <a:latin typeface="+mj-lt"/>
                          <a:ea typeface="+mj-ea"/>
                          <a:cs typeface="+mj-cs"/>
                        </a:rPr>
                        <a:t>81-200</a:t>
                      </a:r>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dirty="0">
                          <a:latin typeface="+mj-lt"/>
                          <a:ea typeface="+mj-ea"/>
                          <a:cs typeface="+mj-cs"/>
                        </a:rPr>
                        <a:t>Large</a:t>
                      </a:r>
                    </a:p>
                  </a:txBody>
                  <a:tcPr marL="45718" marR="45718" marT="45718" marB="45718"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4"/>
                  </a:ext>
                </a:extLst>
              </a:tr>
            </a:tbl>
          </a:graphicData>
        </a:graphic>
      </p:graphicFrame>
      <p:sp>
        <p:nvSpPr>
          <p:cNvPr id="821" name="Slide Number"/>
          <p:cNvSpPr txBox="1">
            <a:spLocks noGrp="1"/>
          </p:cNvSpPr>
          <p:nvPr>
            <p:ph type="sldNum" sz="quarter" idx="2"/>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23</a:t>
            </a:fld>
            <a:endParaRPr dirty="0"/>
          </a:p>
        </p:txBody>
      </p:sp>
      <p:sp>
        <p:nvSpPr>
          <p:cNvPr id="818" name="Crystal Method- Selecting a Model"/>
          <p:cNvSpPr txBox="1">
            <a:spLocks noGrp="1"/>
          </p:cNvSpPr>
          <p:nvPr>
            <p:ph type="body" sz="quarter" idx="4294967295"/>
          </p:nvPr>
        </p:nvSpPr>
        <p:spPr>
          <a:xfrm>
            <a:off x="0" y="152400"/>
            <a:ext cx="6324600" cy="1143000"/>
          </a:xfrm>
          <a:prstGeom prst="rect">
            <a:avLst/>
          </a:prstGeom>
        </p:spPr>
        <p:txBody>
          <a:bodyPr anchor="ctr"/>
          <a:lstStyle>
            <a:lvl1pPr indent="-685800">
              <a:lnSpc>
                <a:spcPts val="3600"/>
              </a:lnSpc>
              <a:spcBef>
                <a:spcPts val="0"/>
              </a:spcBef>
              <a:buSzTx/>
              <a:buNone/>
              <a:defRPr sz="3600" b="1"/>
            </a:lvl1pPr>
          </a:lstStyle>
          <a:p>
            <a:r>
              <a:rPr dirty="0"/>
              <a:t>Crystal Method- Selecting a Model</a:t>
            </a:r>
          </a:p>
        </p:txBody>
      </p:sp>
      <p:sp>
        <p:nvSpPr>
          <p:cNvPr id="819" name="30/8/22"/>
          <p:cNvSpPr txBox="1"/>
          <p:nvPr/>
        </p:nvSpPr>
        <p:spPr>
          <a:xfrm>
            <a:off x="502919" y="6400413"/>
            <a:ext cx="2042162"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
        <p:nvSpPr>
          <p:cNvPr id="820"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S2-24_SEZG544 </a:t>
            </a:r>
            <a:r>
              <a:rPr dirty="0"/>
              <a:t>- Agile Software Process</a:t>
            </a:r>
          </a:p>
        </p:txBody>
      </p:sp>
      <p:sp>
        <p:nvSpPr>
          <p:cNvPr id="822" name="Team Size"/>
          <p:cNvSpPr txBox="1"/>
          <p:nvPr/>
        </p:nvSpPr>
        <p:spPr>
          <a:xfrm>
            <a:off x="4160520" y="4318000"/>
            <a:ext cx="2270761" cy="35066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lgn="ctr"/>
          </a:lstStyle>
          <a:p>
            <a:r>
              <a:rPr dirty="0"/>
              <a:t>Team Size</a:t>
            </a:r>
          </a:p>
        </p:txBody>
      </p:sp>
      <p:sp>
        <p:nvSpPr>
          <p:cNvPr id="823" name="Criticality"/>
          <p:cNvSpPr txBox="1"/>
          <p:nvPr/>
        </p:nvSpPr>
        <p:spPr>
          <a:xfrm>
            <a:off x="121920" y="2819400"/>
            <a:ext cx="1127761" cy="35066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r>
              <a:rPr dirty="0"/>
              <a:t>Criticality</a:t>
            </a:r>
          </a:p>
        </p:txBody>
      </p:sp>
      <p:sp>
        <p:nvSpPr>
          <p:cNvPr id="824" name="Different crystal methodologies based on team size.…"/>
          <p:cNvSpPr txBox="1"/>
          <p:nvPr/>
        </p:nvSpPr>
        <p:spPr>
          <a:xfrm>
            <a:off x="204787" y="4800600"/>
            <a:ext cx="8382001" cy="1834119"/>
          </a:xfrm>
          <a:prstGeom prst="rect">
            <a:avLst/>
          </a:prstGeom>
          <a:ln>
            <a:solidFill>
              <a:schemeClr val="accent1"/>
            </a:solid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marL="285750" indent="-285750">
              <a:buSzPct val="100000"/>
              <a:buFont typeface="Arial"/>
              <a:buChar char="•"/>
              <a:defRPr sz="1600" b="1">
                <a:latin typeface="+mj-lt"/>
                <a:ea typeface="+mj-ea"/>
                <a:cs typeface="+mj-cs"/>
                <a:sym typeface="Calibri"/>
              </a:defRPr>
            </a:pPr>
            <a:r>
              <a:rPr dirty="0"/>
              <a:t>Different crystal methodologies based on team size.</a:t>
            </a:r>
          </a:p>
          <a:p>
            <a:pPr marL="285750" indent="-285750">
              <a:buSzPct val="100000"/>
              <a:buFont typeface="Arial"/>
              <a:buChar char="•"/>
              <a:defRPr sz="1600" b="1">
                <a:latin typeface="+mj-lt"/>
                <a:ea typeface="+mj-ea"/>
                <a:cs typeface="+mj-cs"/>
                <a:sym typeface="Calibri"/>
              </a:defRPr>
            </a:pPr>
            <a:r>
              <a:rPr dirty="0"/>
              <a:t>If Criticality increases tweak the process to address the extra risk</a:t>
            </a:r>
          </a:p>
          <a:p>
            <a:pPr marL="285750" indent="-285750">
              <a:defRPr sz="1600">
                <a:latin typeface="+mj-lt"/>
                <a:ea typeface="+mj-ea"/>
                <a:cs typeface="+mj-cs"/>
                <a:sym typeface="Calibri"/>
              </a:defRPr>
            </a:pPr>
            <a:r>
              <a:rPr dirty="0"/>
              <a:t>Comfort: System malfunction</a:t>
            </a:r>
          </a:p>
          <a:p>
            <a:pPr marL="285750" indent="-285750">
              <a:defRPr sz="1600">
                <a:latin typeface="+mj-lt"/>
                <a:ea typeface="+mj-ea"/>
                <a:cs typeface="+mj-cs"/>
                <a:sym typeface="Calibri"/>
              </a:defRPr>
            </a:pPr>
            <a:r>
              <a:rPr dirty="0"/>
              <a:t>Discretionary Money: Extra savings</a:t>
            </a:r>
          </a:p>
          <a:p>
            <a:pPr marL="285750" indent="-285750">
              <a:defRPr sz="1600">
                <a:latin typeface="+mj-lt"/>
                <a:ea typeface="+mj-ea"/>
                <a:cs typeface="+mj-cs"/>
                <a:sym typeface="Calibri"/>
              </a:defRPr>
            </a:pPr>
            <a:r>
              <a:rPr dirty="0"/>
              <a:t>Essential Money: Revenue loss </a:t>
            </a:r>
          </a:p>
          <a:p>
            <a:pPr marL="285750" indent="-285750">
              <a:defRPr sz="1600">
                <a:latin typeface="+mj-lt"/>
                <a:ea typeface="+mj-ea"/>
                <a:cs typeface="+mj-cs"/>
                <a:sym typeface="Calibri"/>
              </a:defRPr>
            </a:pPr>
            <a:r>
              <a:rPr dirty="0"/>
              <a:t>Life: Loss of life , Critical software</a:t>
            </a:r>
          </a:p>
        </p:txBody>
      </p:sp>
      <p:sp>
        <p:nvSpPr>
          <p:cNvPr id="825" name="Crystal methods are people-centric, light-weight, and highly flexible. Focus on People, Interactions,Colloborations.…"/>
          <p:cNvSpPr/>
          <p:nvPr/>
        </p:nvSpPr>
        <p:spPr>
          <a:xfrm>
            <a:off x="3657600" y="5334000"/>
            <a:ext cx="4572001" cy="1072119"/>
          </a:xfrm>
          <a:prstGeom prst="rect">
            <a:avLst/>
          </a:prstGeom>
          <a:ln>
            <a:solidFill>
              <a:srgbClr val="4A7EBB"/>
            </a:solid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marL="285750" indent="-285750">
              <a:buSzPct val="100000"/>
              <a:buFont typeface="Arial"/>
              <a:buChar char="•"/>
              <a:defRPr sz="1600">
                <a:latin typeface="+mj-lt"/>
                <a:ea typeface="+mj-ea"/>
                <a:cs typeface="+mj-cs"/>
                <a:sym typeface="Calibri"/>
              </a:defRPr>
            </a:pPr>
            <a:r>
              <a:rPr dirty="0"/>
              <a:t>Crystal methods are people-centric, light-weight, and highly flexible. Focus on People, Interactions,Colloborations.</a:t>
            </a:r>
          </a:p>
          <a:p>
            <a:pPr marL="285750" indent="-285750">
              <a:buSzPct val="100000"/>
              <a:buFont typeface="Arial"/>
              <a:buChar char="•"/>
              <a:defRPr sz="1600">
                <a:latin typeface="+mj-lt"/>
                <a:ea typeface="+mj-ea"/>
                <a:cs typeface="+mj-cs"/>
                <a:sym typeface="Calibri"/>
              </a:defRPr>
            </a:pPr>
            <a:r>
              <a:rPr dirty="0"/>
              <a:t>Developed by Alistair Cockburn , 1991</a:t>
            </a:r>
          </a:p>
        </p:txBody>
      </p:sp>
      <p:sp>
        <p:nvSpPr>
          <p:cNvPr id="826" name="Ref: Agile Software Development with Shashi Shekhar,LinkedIn Learning"/>
          <p:cNvSpPr txBox="1"/>
          <p:nvPr/>
        </p:nvSpPr>
        <p:spPr>
          <a:xfrm>
            <a:off x="4090669" y="6323012"/>
            <a:ext cx="4861561" cy="23083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spcBef>
                <a:spcPts val="200"/>
              </a:spcBef>
              <a:defRPr sz="900"/>
            </a:lvl1pPr>
          </a:lstStyle>
          <a:p>
            <a:r>
              <a:rPr dirty="0"/>
              <a:t>Ref: Agile Software Development with Shashi Shekhar,LinkedIn Learning</a:t>
            </a:r>
          </a:p>
        </p:txBody>
      </p:sp>
    </p:spTree>
    <p:extLst>
      <p:ext uri="{BB962C8B-B14F-4D97-AF65-F5344CB8AC3E}">
        <p14:creationId xmlns:p14="http://schemas.microsoft.com/office/powerpoint/2010/main" val="421935760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Slide Number"/>
          <p:cNvSpPr txBox="1">
            <a:spLocks noGrp="1"/>
          </p:cNvSpPr>
          <p:nvPr>
            <p:ph type="sldNum" sz="quarter" idx="2"/>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24</a:t>
            </a:fld>
            <a:endParaRPr/>
          </a:p>
        </p:txBody>
      </p:sp>
      <p:sp>
        <p:nvSpPr>
          <p:cNvPr id="498" name="Q3,Q4,Q5…"/>
          <p:cNvSpPr txBox="1">
            <a:spLocks noGrp="1"/>
          </p:cNvSpPr>
          <p:nvPr>
            <p:ph type="body" idx="4294967295"/>
          </p:nvPr>
        </p:nvSpPr>
        <p:spPr>
          <a:xfrm>
            <a:off x="0" y="1493838"/>
            <a:ext cx="8304213" cy="4768850"/>
          </a:xfrm>
          <a:prstGeom prst="rect">
            <a:avLst/>
          </a:prstGeom>
        </p:spPr>
        <p:txBody>
          <a:bodyPr/>
          <a:lstStyle/>
          <a:p>
            <a:pPr marL="243459" indent="-243459" defTabSz="649223">
              <a:spcBef>
                <a:spcPts val="400"/>
              </a:spcBef>
              <a:buSzTx/>
              <a:buNone/>
              <a:defRPr sz="1703"/>
            </a:pPr>
            <a:endParaRPr dirty="0"/>
          </a:p>
          <a:p>
            <a:pPr marL="243459" indent="-243459" defTabSz="649223">
              <a:spcBef>
                <a:spcPts val="400"/>
              </a:spcBef>
              <a:buSzTx/>
              <a:buNone/>
              <a:defRPr sz="1703"/>
            </a:pPr>
            <a:endParaRPr u="sng" dirty="0">
              <a:solidFill>
                <a:srgbClr val="0000FF"/>
              </a:solidFill>
              <a:uFill>
                <a:solidFill>
                  <a:srgbClr val="0000FF"/>
                </a:solidFill>
              </a:uFill>
              <a:hlinkClick r:id="rId3">
                <a:extLst>
                  <a:ext uri="{A12FA001-AC4F-418D-AE19-62706E023703}">
                    <ahyp:hlinkClr xmlns:ahyp="http://schemas.microsoft.com/office/drawing/2018/hyperlinkcolor" val="tx"/>
                  </a:ext>
                </a:extLst>
              </a:hlinkClick>
            </a:endParaRPr>
          </a:p>
          <a:p>
            <a:pPr defTabSz="649223">
              <a:spcBef>
                <a:spcPts val="400"/>
              </a:spcBef>
              <a:buSzTx/>
              <a:buFont typeface="Arial" panose="020B0604020202020204" pitchFamily="34" charset="0"/>
              <a:buChar char="•"/>
              <a:defRPr sz="1703"/>
            </a:pPr>
            <a:r>
              <a:rPr lang="en-US" sz="2400" dirty="0">
                <a:solidFill>
                  <a:schemeClr val="tx1"/>
                </a:solidFill>
                <a:uFill>
                  <a:solidFill>
                    <a:srgbClr val="0000FF"/>
                  </a:solidFill>
                </a:uFill>
                <a:hlinkClick r:id="rId3">
                  <a:extLst>
                    <a:ext uri="{A12FA001-AC4F-418D-AE19-62706E023703}">
                      <ahyp:hlinkClr xmlns:ahyp="http://schemas.microsoft.com/office/drawing/2018/hyperlinkcolor" val="tx"/>
                    </a:ext>
                  </a:extLst>
                </a:hlinkClick>
              </a:rPr>
              <a:t>Set2</a:t>
            </a:r>
            <a:endParaRPr sz="2400" dirty="0">
              <a:solidFill>
                <a:schemeClr val="tx1"/>
              </a:solidFill>
              <a:uFill>
                <a:solidFill>
                  <a:srgbClr val="0000FF"/>
                </a:solidFill>
              </a:uFill>
              <a:hlinkClick r:id="rId3">
                <a:extLst>
                  <a:ext uri="{A12FA001-AC4F-418D-AE19-62706E023703}">
                    <ahyp:hlinkClr xmlns:ahyp="http://schemas.microsoft.com/office/drawing/2018/hyperlinkcolor" val="tx"/>
                  </a:ext>
                </a:extLst>
              </a:hlinkClick>
            </a:endParaRPr>
          </a:p>
          <a:p>
            <a:pPr marL="243459" indent="-243459" defTabSz="649223">
              <a:spcBef>
                <a:spcPts val="400"/>
              </a:spcBef>
              <a:buSzTx/>
              <a:buNone/>
              <a:defRPr sz="1703"/>
            </a:pPr>
            <a:endParaRPr u="sng" dirty="0">
              <a:solidFill>
                <a:srgbClr val="0000FF"/>
              </a:solidFill>
              <a:uFill>
                <a:solidFill>
                  <a:srgbClr val="0000FF"/>
                </a:solidFill>
              </a:uFill>
              <a:hlinkClick r:id="rId3">
                <a:extLst>
                  <a:ext uri="{A12FA001-AC4F-418D-AE19-62706E023703}">
                    <ahyp:hlinkClr xmlns:ahyp="http://schemas.microsoft.com/office/drawing/2018/hyperlinkcolor" val="tx"/>
                  </a:ext>
                </a:extLst>
              </a:hlinkClick>
            </a:endParaRPr>
          </a:p>
          <a:p>
            <a:pPr marL="243459" indent="-243459" defTabSz="649223">
              <a:spcBef>
                <a:spcPts val="400"/>
              </a:spcBef>
              <a:buSzTx/>
              <a:buNone/>
              <a:defRPr sz="1703"/>
            </a:pPr>
            <a:endParaRPr u="sng" dirty="0">
              <a:solidFill>
                <a:srgbClr val="0000FF"/>
              </a:solidFill>
              <a:uFill>
                <a:solidFill>
                  <a:srgbClr val="0000FF"/>
                </a:solidFill>
              </a:uFill>
              <a:hlinkClick r:id="rId3">
                <a:extLst>
                  <a:ext uri="{A12FA001-AC4F-418D-AE19-62706E023703}">
                    <ahyp:hlinkClr xmlns:ahyp="http://schemas.microsoft.com/office/drawing/2018/hyperlinkcolor" val="tx"/>
                  </a:ext>
                </a:extLst>
              </a:hlinkClick>
            </a:endParaRPr>
          </a:p>
          <a:p>
            <a:pPr marL="243459" indent="-243459" defTabSz="649223">
              <a:spcBef>
                <a:spcPts val="400"/>
              </a:spcBef>
              <a:buSzTx/>
              <a:buNone/>
              <a:defRPr sz="1703"/>
            </a:pPr>
            <a:endParaRPr u="sng" dirty="0">
              <a:solidFill>
                <a:srgbClr val="0000FF"/>
              </a:solidFill>
              <a:uFill>
                <a:solidFill>
                  <a:srgbClr val="0000FF"/>
                </a:solidFill>
              </a:uFill>
              <a:hlinkClick r:id="rId3">
                <a:extLst>
                  <a:ext uri="{A12FA001-AC4F-418D-AE19-62706E023703}">
                    <ahyp:hlinkClr xmlns:ahyp="http://schemas.microsoft.com/office/drawing/2018/hyperlinkcolor" val="tx"/>
                  </a:ext>
                </a:extLst>
              </a:hlinkClick>
            </a:endParaRPr>
          </a:p>
          <a:p>
            <a:pPr marL="243459" indent="-243459" defTabSz="649223">
              <a:spcBef>
                <a:spcPts val="400"/>
              </a:spcBef>
              <a:buSzTx/>
              <a:buNone/>
              <a:defRPr sz="1703"/>
            </a:pPr>
            <a:endParaRPr u="sng" dirty="0">
              <a:solidFill>
                <a:srgbClr val="0000FF"/>
              </a:solidFill>
              <a:uFill>
                <a:solidFill>
                  <a:srgbClr val="0000FF"/>
                </a:solidFill>
              </a:uFill>
              <a:hlinkClick r:id="rId3">
                <a:extLst>
                  <a:ext uri="{A12FA001-AC4F-418D-AE19-62706E023703}">
                    <ahyp:hlinkClr xmlns:ahyp="http://schemas.microsoft.com/office/drawing/2018/hyperlinkcolor" val="tx"/>
                  </a:ext>
                </a:extLst>
              </a:hlinkClick>
            </a:endParaRPr>
          </a:p>
          <a:p>
            <a:pPr marL="243459" indent="-243459" defTabSz="649223">
              <a:spcBef>
                <a:spcPts val="400"/>
              </a:spcBef>
              <a:buSzTx/>
              <a:buNone/>
              <a:defRPr sz="1703"/>
            </a:pPr>
            <a:endParaRPr u="sng" dirty="0">
              <a:solidFill>
                <a:srgbClr val="0000FF"/>
              </a:solidFill>
              <a:uFill>
                <a:solidFill>
                  <a:srgbClr val="0000FF"/>
                </a:solidFill>
              </a:uFill>
              <a:hlinkClick r:id="rId3">
                <a:extLst>
                  <a:ext uri="{A12FA001-AC4F-418D-AE19-62706E023703}">
                    <ahyp:hlinkClr xmlns:ahyp="http://schemas.microsoft.com/office/drawing/2018/hyperlinkcolor" val="tx"/>
                  </a:ext>
                </a:extLst>
              </a:hlinkClick>
            </a:endParaRPr>
          </a:p>
        </p:txBody>
      </p:sp>
      <p:sp>
        <p:nvSpPr>
          <p:cNvPr id="499" name="Q&amp;A"/>
          <p:cNvSpPr txBox="1"/>
          <p:nvPr/>
        </p:nvSpPr>
        <p:spPr>
          <a:xfrm>
            <a:off x="350520" y="152399"/>
            <a:ext cx="6233160" cy="114300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normAutofit/>
          </a:bodyPr>
          <a:lstStyle>
            <a:lvl1pPr marL="342900" indent="-685800">
              <a:lnSpc>
                <a:spcPts val="3600"/>
              </a:lnSpc>
              <a:defRPr sz="3600" b="1"/>
            </a:lvl1pPr>
          </a:lstStyle>
          <a:p>
            <a:r>
              <a:t>Q&amp;A</a:t>
            </a:r>
          </a:p>
        </p:txBody>
      </p:sp>
      <p:sp>
        <p:nvSpPr>
          <p:cNvPr id="500" name="30/8/22"/>
          <p:cNvSpPr txBox="1"/>
          <p:nvPr/>
        </p:nvSpPr>
        <p:spPr>
          <a:xfrm>
            <a:off x="502919" y="6400413"/>
            <a:ext cx="2042162"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
        <p:nvSpPr>
          <p:cNvPr id="501"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S2-24_SEZG544 </a:t>
            </a:r>
            <a:r>
              <a:rPr dirty="0"/>
              <a:t>- Agile Software Process</a:t>
            </a:r>
          </a:p>
        </p:txBody>
      </p:sp>
    </p:spTree>
    <p:extLst>
      <p:ext uri="{BB962C8B-B14F-4D97-AF65-F5344CB8AC3E}">
        <p14:creationId xmlns:p14="http://schemas.microsoft.com/office/powerpoint/2010/main" val="291148330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Project Delivery Environments/Agile Suitability, other concepts"/>
          <p:cNvSpPr txBox="1">
            <a:spLocks noGrp="1"/>
          </p:cNvSpPr>
          <p:nvPr>
            <p:ph type="body" sz="half" idx="4294967295"/>
          </p:nvPr>
        </p:nvSpPr>
        <p:spPr>
          <a:xfrm>
            <a:off x="304800" y="4648200"/>
            <a:ext cx="8458200" cy="1600200"/>
          </a:xfrm>
          <a:prstGeom prst="rect">
            <a:avLst/>
          </a:prstGeom>
        </p:spPr>
        <p:txBody>
          <a:bodyPr>
            <a:normAutofit/>
          </a:bodyPr>
          <a:lstStyle>
            <a:lvl1pPr marL="0" indent="0">
              <a:lnSpc>
                <a:spcPts val="4200"/>
              </a:lnSpc>
              <a:spcBef>
                <a:spcPts val="0"/>
              </a:spcBef>
              <a:buSzTx/>
              <a:buNone/>
              <a:defRPr sz="4000" b="1"/>
            </a:lvl1pPr>
          </a:lstStyle>
          <a:p>
            <a:r>
              <a:t>Project</a:t>
            </a:r>
            <a:r>
              <a:rPr lang="en-US"/>
              <a:t> Classifications/Decision making models</a:t>
            </a:r>
            <a:endParaRPr/>
          </a:p>
        </p:txBody>
      </p:sp>
      <p:sp>
        <p:nvSpPr>
          <p:cNvPr id="505" name="30/8/22"/>
          <p:cNvSpPr txBox="1"/>
          <p:nvPr/>
        </p:nvSpPr>
        <p:spPr>
          <a:xfrm>
            <a:off x="502919" y="6400413"/>
            <a:ext cx="2042162"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
        <p:nvSpPr>
          <p:cNvPr id="506"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S2-24_SEZG544 </a:t>
            </a:r>
            <a:r>
              <a:rPr dirty="0"/>
              <a:t>- Agile Software Process</a:t>
            </a:r>
          </a:p>
        </p:txBody>
      </p:sp>
      <p:sp>
        <p:nvSpPr>
          <p:cNvPr id="507"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25</a:t>
            </a:fld>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B7D5AF-C748-DE48-4FA6-59D5286760B3}"/>
              </a:ext>
            </a:extLst>
          </p:cNvPr>
          <p:cNvSpPr>
            <a:spLocks noGrp="1"/>
          </p:cNvSpPr>
          <p:nvPr>
            <p:ph type="title"/>
          </p:nvPr>
        </p:nvSpPr>
        <p:spPr/>
        <p:txBody>
          <a:bodyPr>
            <a:normAutofit/>
          </a:bodyPr>
          <a:lstStyle/>
          <a:p>
            <a:r>
              <a:rPr lang="en-US" sz="3600" dirty="0"/>
              <a:t>Decision Making Models</a:t>
            </a:r>
          </a:p>
        </p:txBody>
      </p:sp>
      <p:sp>
        <p:nvSpPr>
          <p:cNvPr id="4" name="Text Placeholder 3">
            <a:extLst>
              <a:ext uri="{FF2B5EF4-FFF2-40B4-BE49-F238E27FC236}">
                <a16:creationId xmlns:a16="http://schemas.microsoft.com/office/drawing/2014/main" id="{875EE5FF-74C1-E2EF-B429-B67B361EE9B6}"/>
              </a:ext>
            </a:extLst>
          </p:cNvPr>
          <p:cNvSpPr>
            <a:spLocks noGrp="1"/>
          </p:cNvSpPr>
          <p:nvPr>
            <p:ph type="body" idx="1"/>
          </p:nvPr>
        </p:nvSpPr>
        <p:spPr/>
        <p:txBody>
          <a:bodyPr>
            <a:normAutofit/>
          </a:bodyPr>
          <a:lstStyle/>
          <a:p>
            <a:pPr>
              <a:buFont typeface="Arial" panose="020B0604020202020204" pitchFamily="34" charset="0"/>
              <a:buChar char="•"/>
            </a:pPr>
            <a:r>
              <a:rPr lang="en-US" sz="1800" b="1"/>
              <a:t>Stacey's Complexity Model: </a:t>
            </a:r>
            <a:r>
              <a:rPr lang="en-US" sz="1800"/>
              <a:t>Organizes problems into four categories (Simple, Complicated, Complex, Chaotic) based on their level of clarity and predictability.</a:t>
            </a:r>
          </a:p>
          <a:p>
            <a:pPr>
              <a:buFont typeface="Arial" panose="020B0604020202020204" pitchFamily="34" charset="0"/>
              <a:buChar char="•"/>
            </a:pPr>
            <a:r>
              <a:rPr lang="en-US" sz="1800" b="1" err="1"/>
              <a:t>Cynefin</a:t>
            </a:r>
            <a:r>
              <a:rPr lang="en-US" sz="1800" b="1"/>
              <a:t> framework: </a:t>
            </a:r>
            <a:r>
              <a:rPr lang="en-US" sz="1800"/>
              <a:t>Helps leaders make decisions by categorizing problems into domains (Simple, Complicated, Complex, Chaotic, Disorder) based on their nature and relationships between cause and effect.</a:t>
            </a:r>
          </a:p>
          <a:p>
            <a:pPr>
              <a:buFont typeface="Arial" panose="020B0604020202020204" pitchFamily="34" charset="0"/>
              <a:buChar char="•"/>
            </a:pPr>
            <a:endParaRPr lang="en-US" sz="1800"/>
          </a:p>
          <a:p>
            <a:pPr>
              <a:buFont typeface="Arial" panose="020B0604020202020204" pitchFamily="34" charset="0"/>
              <a:buChar char="•"/>
            </a:pPr>
            <a:r>
              <a:rPr lang="en-US" sz="1800" b="1"/>
              <a:t>Use cases of these Models:</a:t>
            </a:r>
          </a:p>
          <a:p>
            <a:pPr lvl="1">
              <a:buFont typeface="Arial" panose="020B0604020202020204" pitchFamily="34" charset="0"/>
              <a:buChar char="•"/>
            </a:pPr>
            <a:r>
              <a:rPr lang="en-US" sz="1600"/>
              <a:t>Leaders can use these models to understand the nature of a problem they face and make appropriate decisions.</a:t>
            </a:r>
          </a:p>
          <a:p>
            <a:pPr lvl="1">
              <a:buFont typeface="Arial" panose="020B0604020202020204" pitchFamily="34" charset="0"/>
              <a:buChar char="•"/>
            </a:pPr>
            <a:r>
              <a:rPr lang="en-US" sz="1600"/>
              <a:t>Project managers can use the models to select the most suitable approach based on the complexity of their projects.</a:t>
            </a:r>
          </a:p>
          <a:p>
            <a:pPr lvl="1">
              <a:buFont typeface="Arial" panose="020B0604020202020204" pitchFamily="34" charset="0"/>
              <a:buChar char="•"/>
            </a:pPr>
            <a:r>
              <a:rPr lang="en-US" sz="1600"/>
              <a:t>Teams can use the frameworks to recognize when a problem is shifting from one domain to another, requiring a change in their approach.</a:t>
            </a:r>
          </a:p>
          <a:p>
            <a:pPr lvl="1">
              <a:buFont typeface="Arial" panose="020B0604020202020204" pitchFamily="34" charset="0"/>
              <a:buChar char="•"/>
            </a:pPr>
            <a:endParaRPr lang="en-US" sz="1800"/>
          </a:p>
        </p:txBody>
      </p:sp>
      <p:sp>
        <p:nvSpPr>
          <p:cNvPr id="2" name="Slide Number Placeholder 1">
            <a:extLst>
              <a:ext uri="{FF2B5EF4-FFF2-40B4-BE49-F238E27FC236}">
                <a16:creationId xmlns:a16="http://schemas.microsoft.com/office/drawing/2014/main" id="{5B34E0BB-350F-A7ED-07FA-DCC14F6A9864}"/>
              </a:ext>
            </a:extLst>
          </p:cNvPr>
          <p:cNvSpPr>
            <a:spLocks noGrp="1"/>
          </p:cNvSpPr>
          <p:nvPr>
            <p:ph type="sldNum" sz="quarter" idx="2"/>
          </p:nvPr>
        </p:nvSpPr>
        <p:spPr/>
        <p:txBody>
          <a:bodyPr/>
          <a:lstStyle/>
          <a:p>
            <a:fld id="{86CB4B4D-7CA3-9044-876B-883B54F8677D}" type="slidenum">
              <a:rPr lang="en-US" smtClean="0"/>
              <a:t>26</a:t>
            </a:fld>
            <a:endParaRPr lang="en-US"/>
          </a:p>
        </p:txBody>
      </p:sp>
    </p:spTree>
    <p:extLst>
      <p:ext uri="{BB962C8B-B14F-4D97-AF65-F5344CB8AC3E}">
        <p14:creationId xmlns:p14="http://schemas.microsoft.com/office/powerpoint/2010/main" val="204648354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Agile Suitability - Project Environment…"/>
          <p:cNvSpPr txBox="1">
            <a:spLocks noGrp="1"/>
          </p:cNvSpPr>
          <p:nvPr>
            <p:ph type="body" sz="quarter" idx="4294967295"/>
          </p:nvPr>
        </p:nvSpPr>
        <p:spPr>
          <a:xfrm>
            <a:off x="304800" y="152399"/>
            <a:ext cx="6324600" cy="1143002"/>
          </a:xfrm>
          <a:prstGeom prst="rect">
            <a:avLst/>
          </a:prstGeom>
        </p:spPr>
        <p:txBody>
          <a:bodyPr anchor="ctr"/>
          <a:lstStyle/>
          <a:p>
            <a:pPr marL="329184" indent="-658368" defTabSz="877823">
              <a:lnSpc>
                <a:spcPts val="3400"/>
              </a:lnSpc>
              <a:spcBef>
                <a:spcPts val="0"/>
              </a:spcBef>
              <a:buSzTx/>
              <a:buNone/>
              <a:defRPr sz="2688" b="1"/>
            </a:pPr>
            <a:r>
              <a:t>Agile Suitability - Project Environment</a:t>
            </a:r>
            <a:endParaRPr lang="en-US"/>
          </a:p>
          <a:p>
            <a:pPr marL="329184" indent="-658368" defTabSz="877823">
              <a:lnSpc>
                <a:spcPts val="3400"/>
              </a:lnSpc>
              <a:spcBef>
                <a:spcPts val="0"/>
              </a:spcBef>
              <a:buSzTx/>
              <a:buNone/>
              <a:defRPr sz="2688" b="1"/>
            </a:pPr>
            <a:r>
              <a:rPr lang="en-US" sz="2800"/>
              <a:t>Stacey’s Complexity Model</a:t>
            </a:r>
          </a:p>
          <a:p>
            <a:pPr marL="329184" indent="-658368" defTabSz="877823">
              <a:lnSpc>
                <a:spcPts val="3400"/>
              </a:lnSpc>
              <a:spcBef>
                <a:spcPts val="0"/>
              </a:spcBef>
              <a:buSzTx/>
              <a:buNone/>
              <a:defRPr sz="2688" b="1"/>
            </a:pPr>
            <a:endParaRPr/>
          </a:p>
        </p:txBody>
      </p:sp>
      <p:sp>
        <p:nvSpPr>
          <p:cNvPr id="510" name="Agile Software Process SE ZG544 S1-22-23"/>
          <p:cNvSpPr txBox="1"/>
          <p:nvPr/>
        </p:nvSpPr>
        <p:spPr>
          <a:xfrm>
            <a:off x="3169920" y="6414760"/>
            <a:ext cx="2804160" cy="24830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t> Agile Software Process SE ZG544 S1-22-23</a:t>
            </a:r>
          </a:p>
        </p:txBody>
      </p:sp>
      <p:sp>
        <p:nvSpPr>
          <p:cNvPr id="511"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27</a:t>
            </a:fld>
            <a:endParaRPr/>
          </a:p>
        </p:txBody>
      </p:sp>
      <p:pic>
        <p:nvPicPr>
          <p:cNvPr id="512" name="image.png" descr="image.png"/>
          <p:cNvPicPr>
            <a:picLocks noChangeAspect="1"/>
          </p:cNvPicPr>
          <p:nvPr/>
        </p:nvPicPr>
        <p:blipFill>
          <a:blip r:embed="rId2"/>
          <a:stretch>
            <a:fillRect/>
          </a:stretch>
        </p:blipFill>
        <p:spPr>
          <a:xfrm>
            <a:off x="197726" y="1555424"/>
            <a:ext cx="5637590" cy="3909898"/>
          </a:xfrm>
          <a:prstGeom prst="rect">
            <a:avLst/>
          </a:prstGeom>
          <a:solidFill>
            <a:srgbClr val="FFFFFF"/>
          </a:solidFill>
          <a:ln w="41275">
            <a:solidFill>
              <a:srgbClr val="385D8A"/>
            </a:solidFill>
            <a:miter lim="400000"/>
          </a:ln>
        </p:spPr>
      </p:pic>
      <p:sp>
        <p:nvSpPr>
          <p:cNvPr id="515" name="Ref: Agile Practice Guide (ENGLISH) by Project Management Institute Published by Project Management Institute, 2017 (Agile methodologies)"/>
          <p:cNvSpPr txBox="1"/>
          <p:nvPr/>
        </p:nvSpPr>
        <p:spPr>
          <a:xfrm>
            <a:off x="426719" y="6154737"/>
            <a:ext cx="7938136" cy="23083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000"/>
            </a:lvl1pPr>
          </a:lstStyle>
          <a:p>
            <a:r>
              <a:rPr sz="900"/>
              <a:t>Ref: Agile Practice Guide (ENGLISH) by Project Management Institute Published by Project Management Institute, 2017 (Agile methodologies)</a:t>
            </a:r>
          </a:p>
        </p:txBody>
      </p:sp>
      <p:sp>
        <p:nvSpPr>
          <p:cNvPr id="516" name="30/8/22"/>
          <p:cNvSpPr txBox="1"/>
          <p:nvPr/>
        </p:nvSpPr>
        <p:spPr>
          <a:xfrm>
            <a:off x="492373" y="6400413"/>
            <a:ext cx="20421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
        <p:nvSpPr>
          <p:cNvPr id="3" name="TextBox 2">
            <a:extLst>
              <a:ext uri="{FF2B5EF4-FFF2-40B4-BE49-F238E27FC236}">
                <a16:creationId xmlns:a16="http://schemas.microsoft.com/office/drawing/2014/main" id="{4A83C7F5-AA78-56A4-FF50-BCCF47B2392F}"/>
              </a:ext>
            </a:extLst>
          </p:cNvPr>
          <p:cNvSpPr txBox="1"/>
          <p:nvPr/>
        </p:nvSpPr>
        <p:spPr>
          <a:xfrm>
            <a:off x="5974080" y="1367871"/>
            <a:ext cx="2972194" cy="4616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b="1" i="0" dirty="0">
                <a:solidFill>
                  <a:srgbClr val="374151"/>
                </a:solidFill>
                <a:effectLst/>
                <a:latin typeface="Arial" panose="020B0604020202020204" pitchFamily="34" charset="0"/>
                <a:cs typeface="Arial" panose="020B0604020202020204" pitchFamily="34" charset="0"/>
              </a:rPr>
              <a:t>Project Examples:</a:t>
            </a:r>
          </a:p>
          <a:p>
            <a:pPr algn="l">
              <a:buFont typeface="Arial" panose="020B0604020202020204" pitchFamily="34" charset="0"/>
              <a:buChar char="•"/>
            </a:pPr>
            <a:r>
              <a:rPr lang="en-US" sz="1600" b="1" i="0" dirty="0">
                <a:solidFill>
                  <a:srgbClr val="374151"/>
                </a:solidFill>
                <a:effectLst/>
                <a:latin typeface="Arial" panose="020B0604020202020204" pitchFamily="34" charset="0"/>
                <a:cs typeface="Arial" panose="020B0604020202020204" pitchFamily="34" charset="0"/>
              </a:rPr>
              <a:t>Simple: </a:t>
            </a:r>
            <a:r>
              <a:rPr lang="en-US" sz="1600" b="0" i="0" dirty="0">
                <a:solidFill>
                  <a:srgbClr val="374151"/>
                </a:solidFill>
                <a:effectLst/>
                <a:latin typeface="Arial" panose="020B0604020202020204" pitchFamily="34" charset="0"/>
                <a:cs typeface="Arial" panose="020B0604020202020204" pitchFamily="34" charset="0"/>
              </a:rPr>
              <a:t>Setting up a new employee onboarding process with clear steps to follow.</a:t>
            </a:r>
          </a:p>
          <a:p>
            <a:pPr algn="l">
              <a:buFont typeface="Arial" panose="020B0604020202020204" pitchFamily="34" charset="0"/>
              <a:buChar char="•"/>
            </a:pPr>
            <a:r>
              <a:rPr lang="en-US" sz="1600" b="1" i="0" dirty="0">
                <a:solidFill>
                  <a:srgbClr val="374151"/>
                </a:solidFill>
                <a:effectLst/>
                <a:latin typeface="Arial" panose="020B0604020202020204" pitchFamily="34" charset="0"/>
                <a:cs typeface="Arial" panose="020B0604020202020204" pitchFamily="34" charset="0"/>
              </a:rPr>
              <a:t>Complicated: </a:t>
            </a:r>
            <a:r>
              <a:rPr lang="en-US" sz="1600" b="0" i="0" dirty="0">
                <a:solidFill>
                  <a:srgbClr val="374151"/>
                </a:solidFill>
                <a:effectLst/>
                <a:latin typeface="Arial" panose="020B0604020202020204" pitchFamily="34" charset="0"/>
                <a:cs typeface="Arial" panose="020B0604020202020204" pitchFamily="34" charset="0"/>
              </a:rPr>
              <a:t>Building a large-scale IT infrastructure with the help of experienced IT consultants.</a:t>
            </a:r>
          </a:p>
          <a:p>
            <a:pPr algn="l">
              <a:buFont typeface="Arial" panose="020B0604020202020204" pitchFamily="34" charset="0"/>
              <a:buChar char="•"/>
            </a:pPr>
            <a:endParaRPr lang="en-US" sz="1600" b="0" i="0" dirty="0">
              <a:solidFill>
                <a:srgbClr val="37415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600" b="1" i="0" dirty="0">
                <a:solidFill>
                  <a:srgbClr val="374151"/>
                </a:solidFill>
                <a:effectLst/>
                <a:latin typeface="Arial" panose="020B0604020202020204" pitchFamily="34" charset="0"/>
                <a:cs typeface="Arial" panose="020B0604020202020204" pitchFamily="34" charset="0"/>
              </a:rPr>
              <a:t>Complex: </a:t>
            </a:r>
            <a:r>
              <a:rPr lang="en-US" sz="1600" b="0" i="0" dirty="0">
                <a:solidFill>
                  <a:srgbClr val="374151"/>
                </a:solidFill>
                <a:effectLst/>
                <a:latin typeface="Arial" panose="020B0604020202020204" pitchFamily="34" charset="0"/>
                <a:cs typeface="Arial" panose="020B0604020202020204" pitchFamily="34" charset="0"/>
              </a:rPr>
              <a:t>Developing a new product in a rapidly changing market, requiring continuous iteration and learning.</a:t>
            </a:r>
          </a:p>
          <a:p>
            <a:pPr algn="l">
              <a:buFont typeface="Arial" panose="020B0604020202020204" pitchFamily="34" charset="0"/>
              <a:buChar char="•"/>
            </a:pPr>
            <a:r>
              <a:rPr lang="en-US" sz="1600" b="1" i="0" dirty="0">
                <a:solidFill>
                  <a:srgbClr val="374151"/>
                </a:solidFill>
                <a:effectLst/>
                <a:latin typeface="Arial" panose="020B0604020202020204" pitchFamily="34" charset="0"/>
                <a:cs typeface="Arial" panose="020B0604020202020204" pitchFamily="34" charset="0"/>
              </a:rPr>
              <a:t>Chaotic: </a:t>
            </a:r>
            <a:r>
              <a:rPr lang="en-US" sz="1600" b="0" i="0" dirty="0">
                <a:solidFill>
                  <a:srgbClr val="374151"/>
                </a:solidFill>
                <a:effectLst/>
                <a:latin typeface="Arial" panose="020B0604020202020204" pitchFamily="34" charset="0"/>
                <a:cs typeface="Arial" panose="020B0604020202020204" pitchFamily="34" charset="0"/>
              </a:rPr>
              <a:t>Crisis management during a natural disaster or cyber-attack.</a:t>
            </a:r>
          </a:p>
          <a:p>
            <a:br>
              <a:rPr lang="en-US" dirty="0"/>
            </a:br>
            <a:endParaRPr lang="en-US" dirty="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Pronounced as: kun-ev-in"/>
          <p:cNvSpPr txBox="1">
            <a:spLocks noGrp="1"/>
          </p:cNvSpPr>
          <p:nvPr>
            <p:ph type="body" idx="4294967295"/>
          </p:nvPr>
        </p:nvSpPr>
        <p:spPr>
          <a:xfrm>
            <a:off x="304800" y="1493837"/>
            <a:ext cx="8534400" cy="4857751"/>
          </a:xfrm>
          <a:prstGeom prst="rect">
            <a:avLst/>
          </a:prstGeom>
        </p:spPr>
        <p:txBody>
          <a:bodyPr/>
          <a:lstStyle>
            <a:lvl1pPr>
              <a:spcBef>
                <a:spcPts val="500"/>
              </a:spcBef>
              <a:buSzTx/>
              <a:buNone/>
              <a:defRPr sz="2400"/>
            </a:lvl1pPr>
          </a:lstStyle>
          <a:p>
            <a:r>
              <a:rPr sz="1000" dirty="0"/>
              <a:t>Pronounced as: </a:t>
            </a:r>
            <a:r>
              <a:rPr sz="1000" i="1" dirty="0" err="1"/>
              <a:t>kun</a:t>
            </a:r>
            <a:r>
              <a:rPr sz="1000" i="1" dirty="0"/>
              <a:t>-</a:t>
            </a:r>
            <a:r>
              <a:rPr sz="1000" i="1" dirty="0" err="1"/>
              <a:t>ev</a:t>
            </a:r>
            <a:r>
              <a:rPr sz="1000" i="1" dirty="0"/>
              <a:t>-in</a:t>
            </a:r>
            <a:endParaRPr lang="en-US" sz="1000" i="1" dirty="0"/>
          </a:p>
          <a:p>
            <a:endParaRPr dirty="0"/>
          </a:p>
        </p:txBody>
      </p:sp>
      <p:sp>
        <p:nvSpPr>
          <p:cNvPr id="519" name="Cynefin framework - A Leader’s Framework for Decision Making"/>
          <p:cNvSpPr txBox="1">
            <a:spLocks noGrp="1"/>
          </p:cNvSpPr>
          <p:nvPr>
            <p:ph type="title" idx="4294967295"/>
          </p:nvPr>
        </p:nvSpPr>
        <p:spPr>
          <a:xfrm>
            <a:off x="228600" y="152399"/>
            <a:ext cx="8229600" cy="1143002"/>
          </a:xfrm>
          <a:prstGeom prst="rect">
            <a:avLst/>
          </a:prstGeom>
        </p:spPr>
        <p:txBody>
          <a:bodyPr>
            <a:normAutofit fontScale="90000"/>
          </a:bodyPr>
          <a:lstStyle>
            <a:lvl1pPr>
              <a:defRPr sz="3600"/>
            </a:lvl1pPr>
          </a:lstStyle>
          <a:p>
            <a:r>
              <a:t>Cynefin framework - A Leader’s Framework for Decision Making </a:t>
            </a:r>
          </a:p>
        </p:txBody>
      </p:sp>
      <p:sp>
        <p:nvSpPr>
          <p:cNvPr id="520" name="Agile Software Process SE ZG544 S1-22-23"/>
          <p:cNvSpPr txBox="1"/>
          <p:nvPr/>
        </p:nvSpPr>
        <p:spPr>
          <a:xfrm>
            <a:off x="3169920" y="6414760"/>
            <a:ext cx="2804160" cy="24830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t> Agile Software Process SE ZG544 S1-22-23</a:t>
            </a:r>
          </a:p>
        </p:txBody>
      </p:sp>
      <p:sp>
        <p:nvSpPr>
          <p:cNvPr id="521"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28</a:t>
            </a:fld>
            <a:endParaRPr/>
          </a:p>
        </p:txBody>
      </p:sp>
      <p:pic>
        <p:nvPicPr>
          <p:cNvPr id="522" name="image.png" descr="image.png"/>
          <p:cNvPicPr>
            <a:picLocks noChangeAspect="1"/>
          </p:cNvPicPr>
          <p:nvPr/>
        </p:nvPicPr>
        <p:blipFill>
          <a:blip r:embed="rId2"/>
          <a:stretch>
            <a:fillRect/>
          </a:stretch>
        </p:blipFill>
        <p:spPr>
          <a:xfrm>
            <a:off x="1981200" y="1893887"/>
            <a:ext cx="4849813" cy="4302126"/>
          </a:xfrm>
          <a:prstGeom prst="rect">
            <a:avLst/>
          </a:prstGeom>
          <a:ln w="12700">
            <a:miter lim="400000"/>
          </a:ln>
        </p:spPr>
      </p:pic>
      <p:sp>
        <p:nvSpPr>
          <p:cNvPr id="523" name="Developed in the early 2000s by David Snodown"/>
          <p:cNvSpPr txBox="1"/>
          <p:nvPr/>
        </p:nvSpPr>
        <p:spPr>
          <a:xfrm>
            <a:off x="5120639" y="1184384"/>
            <a:ext cx="4023361" cy="64633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r>
              <a:t>Developed in the early 2000s by David Snodown </a:t>
            </a:r>
          </a:p>
        </p:txBody>
      </p:sp>
      <p:sp>
        <p:nvSpPr>
          <p:cNvPr id="524" name="Good/Standard…"/>
          <p:cNvSpPr txBox="1"/>
          <p:nvPr/>
        </p:nvSpPr>
        <p:spPr>
          <a:xfrm>
            <a:off x="6064860" y="2416501"/>
            <a:ext cx="3112846" cy="123110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rIns="45719">
            <a:spAutoFit/>
          </a:bodyPr>
          <a:lstStyle/>
          <a:p>
            <a:r>
              <a:t>Good/Standard</a:t>
            </a:r>
            <a:r>
              <a:rPr lang="en-US"/>
              <a:t> </a:t>
            </a:r>
            <a:r>
              <a:t>Practice</a:t>
            </a:r>
            <a:endParaRPr lang="en-US"/>
          </a:p>
          <a:p>
            <a:r>
              <a:rPr lang="en-US" sz="1400" err="1"/>
              <a:t>Eg.</a:t>
            </a:r>
            <a:r>
              <a:rPr lang="en-US" sz="1400"/>
              <a:t> Building a customer relationship management (CRM) system with extensive customization options for different clients.</a:t>
            </a:r>
            <a:endParaRPr sz="1400"/>
          </a:p>
        </p:txBody>
      </p:sp>
      <p:sp>
        <p:nvSpPr>
          <p:cNvPr id="525" name="Best Practice"/>
          <p:cNvSpPr txBox="1"/>
          <p:nvPr/>
        </p:nvSpPr>
        <p:spPr>
          <a:xfrm>
            <a:off x="4964054" y="5766813"/>
            <a:ext cx="4213652"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45719" rIns="45719">
            <a:spAutoFit/>
          </a:bodyPr>
          <a:lstStyle/>
          <a:p>
            <a:r>
              <a:t>Best Practice</a:t>
            </a:r>
            <a:endParaRPr lang="en-US"/>
          </a:p>
          <a:p>
            <a:r>
              <a:rPr lang="en-US" sz="1400" err="1"/>
              <a:t>Eg</a:t>
            </a:r>
            <a:r>
              <a:rPr lang="en-US" sz="1400"/>
              <a:t>: Setting up a basic website for a small business, </a:t>
            </a:r>
            <a:endParaRPr sz="1400"/>
          </a:p>
        </p:txBody>
      </p:sp>
      <p:sp>
        <p:nvSpPr>
          <p:cNvPr id="526" name="Emergent"/>
          <p:cNvSpPr txBox="1"/>
          <p:nvPr/>
        </p:nvSpPr>
        <p:spPr>
          <a:xfrm>
            <a:off x="2900605" y="1843969"/>
            <a:ext cx="3206966" cy="58477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45719" rIns="45719">
            <a:spAutoFit/>
          </a:bodyPr>
          <a:lstStyle/>
          <a:p>
            <a:r>
              <a:rPr dirty="0"/>
              <a:t>Emergent</a:t>
            </a:r>
            <a:endParaRPr lang="en-US" dirty="0"/>
          </a:p>
          <a:p>
            <a:r>
              <a:rPr lang="en-US" sz="1400" b="0" i="0" dirty="0" err="1">
                <a:solidFill>
                  <a:srgbClr val="374151"/>
                </a:solidFill>
                <a:effectLst/>
                <a:latin typeface="Arial" panose="020B0604020202020204" pitchFamily="34" charset="0"/>
                <a:cs typeface="Arial" panose="020B0604020202020204" pitchFamily="34" charset="0"/>
              </a:rPr>
              <a:t>Eg</a:t>
            </a:r>
            <a:r>
              <a:rPr lang="en-US" sz="1400" b="0" i="0" dirty="0">
                <a:solidFill>
                  <a:srgbClr val="374151"/>
                </a:solidFill>
                <a:effectLst/>
                <a:latin typeface="Arial" panose="020B0604020202020204" pitchFamily="34" charset="0"/>
                <a:cs typeface="Arial" panose="020B0604020202020204" pitchFamily="34" charset="0"/>
              </a:rPr>
              <a:t>: Developing an AI-powered chatbot </a:t>
            </a:r>
            <a:endParaRPr sz="1400" dirty="0">
              <a:latin typeface="Arial" panose="020B0604020202020204" pitchFamily="34" charset="0"/>
              <a:cs typeface="Arial" panose="020B0604020202020204" pitchFamily="34" charset="0"/>
            </a:endParaRPr>
          </a:p>
        </p:txBody>
      </p:sp>
      <p:sp>
        <p:nvSpPr>
          <p:cNvPr id="527" name="Novel"/>
          <p:cNvSpPr txBox="1"/>
          <p:nvPr/>
        </p:nvSpPr>
        <p:spPr>
          <a:xfrm>
            <a:off x="891777" y="4964053"/>
            <a:ext cx="3285513" cy="80021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45719" rIns="45719">
            <a:spAutoFit/>
          </a:bodyPr>
          <a:lstStyle/>
          <a:p>
            <a:pPr algn="ctr"/>
            <a:r>
              <a:t>Novel</a:t>
            </a:r>
            <a:endParaRPr lang="en-US"/>
          </a:p>
          <a:p>
            <a:r>
              <a:rPr lang="en-US" sz="1400"/>
              <a:t>Responding to a massive </a:t>
            </a:r>
          </a:p>
          <a:p>
            <a:r>
              <a:rPr lang="en-US" sz="1400"/>
              <a:t>security breach in a cloud-based service</a:t>
            </a:r>
            <a:endParaRPr sz="1400"/>
          </a:p>
        </p:txBody>
      </p:sp>
      <p:sp>
        <p:nvSpPr>
          <p:cNvPr id="528" name="30/8/22"/>
          <p:cNvSpPr txBox="1"/>
          <p:nvPr/>
        </p:nvSpPr>
        <p:spPr>
          <a:xfrm>
            <a:off x="492373" y="6400413"/>
            <a:ext cx="20421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
        <p:nvSpPr>
          <p:cNvPr id="2" name="TextBox 1">
            <a:extLst>
              <a:ext uri="{FF2B5EF4-FFF2-40B4-BE49-F238E27FC236}">
                <a16:creationId xmlns:a16="http://schemas.microsoft.com/office/drawing/2014/main" id="{1A66FB03-24DF-560E-065B-C8890FA1B3D8}"/>
              </a:ext>
            </a:extLst>
          </p:cNvPr>
          <p:cNvSpPr txBox="1"/>
          <p:nvPr/>
        </p:nvSpPr>
        <p:spPr>
          <a:xfrm>
            <a:off x="1257300" y="3032054"/>
            <a:ext cx="1336261"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Arial"/>
                <a:ea typeface="Arial"/>
                <a:cs typeface="Arial"/>
                <a:sym typeface="Arial"/>
              </a:rPr>
              <a:t>AR Product:</a:t>
            </a:r>
          </a:p>
          <a:p>
            <a:pPr marL="0" marR="0" indent="0" algn="l" defTabSz="914400" rtl="0" fontAlgn="auto" latinLnBrk="0" hangingPunct="0">
              <a:lnSpc>
                <a:spcPct val="100000"/>
              </a:lnSpc>
              <a:spcBef>
                <a:spcPts val="0"/>
              </a:spcBef>
              <a:spcAft>
                <a:spcPts val="0"/>
              </a:spcAft>
              <a:buClrTx/>
              <a:buSzTx/>
              <a:buFontTx/>
              <a:buNone/>
              <a:tabLst/>
            </a:pPr>
            <a:r>
              <a:rPr lang="en-US" sz="1400" err="1"/>
              <a:t>Eg</a:t>
            </a:r>
            <a:r>
              <a:rPr lang="en-US" sz="1400"/>
              <a:t>: No Skills</a:t>
            </a:r>
            <a:endParaRPr kumimoji="0" lang="en-US" sz="1400" b="0" i="0" u="none" strike="noStrike" cap="none" spc="0" normalizeH="0" baseline="0">
              <a:ln>
                <a:noFill/>
              </a:ln>
              <a:solidFill>
                <a:srgbClr val="000000"/>
              </a:solidFill>
              <a:effectLst/>
              <a:uFillTx/>
              <a:latin typeface="Arial"/>
              <a:ea typeface="Arial"/>
              <a:cs typeface="Arial"/>
              <a:sym typeface="Arial"/>
            </a:endParaRPr>
          </a:p>
        </p:txBody>
      </p:sp>
      <p:cxnSp>
        <p:nvCxnSpPr>
          <p:cNvPr id="4" name="Straight Arrow Connector 3">
            <a:extLst>
              <a:ext uri="{FF2B5EF4-FFF2-40B4-BE49-F238E27FC236}">
                <a16:creationId xmlns:a16="http://schemas.microsoft.com/office/drawing/2014/main" id="{56D6D62C-D789-7733-FBF2-5A42A5A18EEB}"/>
              </a:ext>
            </a:extLst>
          </p:cNvPr>
          <p:cNvCxnSpPr/>
          <p:nvPr/>
        </p:nvCxnSpPr>
        <p:spPr>
          <a:xfrm>
            <a:off x="2324100" y="3324440"/>
            <a:ext cx="1853190" cy="537724"/>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5" name="TextBox 4">
            <a:extLst>
              <a:ext uri="{FF2B5EF4-FFF2-40B4-BE49-F238E27FC236}">
                <a16:creationId xmlns:a16="http://schemas.microsoft.com/office/drawing/2014/main" id="{32CDA18F-D0A2-76F6-FB44-96EB839A07DF}"/>
              </a:ext>
            </a:extLst>
          </p:cNvPr>
          <p:cNvSpPr txBox="1"/>
          <p:nvPr/>
        </p:nvSpPr>
        <p:spPr>
          <a:xfrm>
            <a:off x="4964054" y="5197458"/>
            <a:ext cx="1490150"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000000"/>
                </a:solidFill>
                <a:effectLst/>
                <a:uFillTx/>
                <a:latin typeface="Arial"/>
                <a:ea typeface="Arial"/>
                <a:cs typeface="Arial"/>
                <a:sym typeface="Arial"/>
              </a:rPr>
              <a:t>Cause = effect</a:t>
            </a:r>
          </a:p>
        </p:txBody>
      </p:sp>
      <p:sp>
        <p:nvSpPr>
          <p:cNvPr id="6" name="TextBox 5">
            <a:extLst>
              <a:ext uri="{FF2B5EF4-FFF2-40B4-BE49-F238E27FC236}">
                <a16:creationId xmlns:a16="http://schemas.microsoft.com/office/drawing/2014/main" id="{20903AFB-BD3E-4783-1EB3-2D0C6E4F46C7}"/>
              </a:ext>
            </a:extLst>
          </p:cNvPr>
          <p:cNvSpPr txBox="1"/>
          <p:nvPr/>
        </p:nvSpPr>
        <p:spPr>
          <a:xfrm>
            <a:off x="6187263" y="4014353"/>
            <a:ext cx="1610375"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000000"/>
                </a:solidFill>
                <a:effectLst/>
                <a:uFillTx/>
                <a:latin typeface="Arial"/>
                <a:ea typeface="Arial"/>
                <a:cs typeface="Arial"/>
                <a:sym typeface="Arial"/>
              </a:rPr>
              <a:t>Cause == effect</a:t>
            </a:r>
          </a:p>
        </p:txBody>
      </p:sp>
      <p:sp>
        <p:nvSpPr>
          <p:cNvPr id="7" name="TextBox 6">
            <a:extLst>
              <a:ext uri="{FF2B5EF4-FFF2-40B4-BE49-F238E27FC236}">
                <a16:creationId xmlns:a16="http://schemas.microsoft.com/office/drawing/2014/main" id="{BA42AD28-F5E4-1503-7C07-2113733F2330}"/>
              </a:ext>
            </a:extLst>
          </p:cNvPr>
          <p:cNvSpPr txBox="1"/>
          <p:nvPr/>
        </p:nvSpPr>
        <p:spPr>
          <a:xfrm>
            <a:off x="4599092" y="2546498"/>
            <a:ext cx="1483737"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000000"/>
                </a:solidFill>
                <a:effectLst/>
                <a:uFillTx/>
                <a:latin typeface="Arial"/>
                <a:ea typeface="Arial"/>
                <a:cs typeface="Arial"/>
                <a:sym typeface="Arial"/>
              </a:rPr>
              <a:t>Cause # effect</a:t>
            </a:r>
          </a:p>
        </p:txBody>
      </p:sp>
      <p:sp>
        <p:nvSpPr>
          <p:cNvPr id="8" name="TextBox 7">
            <a:extLst>
              <a:ext uri="{FF2B5EF4-FFF2-40B4-BE49-F238E27FC236}">
                <a16:creationId xmlns:a16="http://schemas.microsoft.com/office/drawing/2014/main" id="{CA855B4A-6D0E-D843-1D76-A99BD5EE1942}"/>
              </a:ext>
            </a:extLst>
          </p:cNvPr>
          <p:cNvSpPr txBox="1"/>
          <p:nvPr/>
        </p:nvSpPr>
        <p:spPr>
          <a:xfrm>
            <a:off x="1981200" y="4183629"/>
            <a:ext cx="717502"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1" i="0" u="none" strike="noStrike" cap="none" spc="0" normalizeH="0" baseline="0" dirty="0">
                <a:ln>
                  <a:noFill/>
                </a:ln>
                <a:solidFill>
                  <a:srgbClr val="000000"/>
                </a:solidFill>
                <a:effectLst/>
                <a:uFillTx/>
                <a:latin typeface="Arial"/>
                <a:ea typeface="Arial"/>
                <a:cs typeface="Arial"/>
                <a:sym typeface="Arial"/>
              </a:rPr>
              <a:t>Chaos</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29</a:t>
            </a:fld>
            <a:endParaRPr/>
          </a:p>
        </p:txBody>
      </p:sp>
      <p:sp>
        <p:nvSpPr>
          <p:cNvPr id="250" name="Agile Suitability Filter"/>
          <p:cNvSpPr txBox="1">
            <a:spLocks noGrp="1"/>
          </p:cNvSpPr>
          <p:nvPr>
            <p:ph type="title" idx="4294967295"/>
          </p:nvPr>
        </p:nvSpPr>
        <p:spPr>
          <a:xfrm>
            <a:off x="0" y="274638"/>
            <a:ext cx="8229600" cy="1143000"/>
          </a:xfrm>
          <a:prstGeom prst="rect">
            <a:avLst/>
          </a:prstGeom>
        </p:spPr>
        <p:txBody>
          <a:bodyPr>
            <a:noAutofit/>
          </a:bodyPr>
          <a:lstStyle>
            <a:lvl1pPr>
              <a:defRPr sz="3200"/>
            </a:lvl1pPr>
          </a:lstStyle>
          <a:p>
            <a:r>
              <a:t>Agile Suitability Filter</a:t>
            </a:r>
          </a:p>
        </p:txBody>
      </p:sp>
      <p:pic>
        <p:nvPicPr>
          <p:cNvPr id="251" name="Agile Suitability filter figx3-11.png" descr="Agile Suitability filter figx3-11.png"/>
          <p:cNvPicPr>
            <a:picLocks noChangeAspect="1"/>
          </p:cNvPicPr>
          <p:nvPr/>
        </p:nvPicPr>
        <p:blipFill>
          <a:blip r:embed="rId2"/>
          <a:srcRect b="2328"/>
          <a:stretch>
            <a:fillRect/>
          </a:stretch>
        </p:blipFill>
        <p:spPr>
          <a:xfrm>
            <a:off x="479345" y="1671794"/>
            <a:ext cx="4614045" cy="4593711"/>
          </a:xfrm>
          <a:prstGeom prst="rect">
            <a:avLst/>
          </a:prstGeom>
          <a:ln w="12700">
            <a:miter lim="400000"/>
          </a:ln>
        </p:spPr>
      </p:pic>
      <p:graphicFrame>
        <p:nvGraphicFramePr>
          <p:cNvPr id="252" name="Table"/>
          <p:cNvGraphicFramePr/>
          <p:nvPr>
            <p:extLst>
              <p:ext uri="{D42A27DB-BD31-4B8C-83A1-F6EECF244321}">
                <p14:modId xmlns:p14="http://schemas.microsoft.com/office/powerpoint/2010/main" val="3006726143"/>
              </p:ext>
            </p:extLst>
          </p:nvPr>
        </p:nvGraphicFramePr>
        <p:xfrm>
          <a:off x="5207000" y="2175420"/>
          <a:ext cx="3867626" cy="3157596"/>
        </p:xfrm>
        <a:graphic>
          <a:graphicData uri="http://schemas.openxmlformats.org/drawingml/2006/table">
            <a:tbl>
              <a:tblPr firstRow="1" bandRow="1">
                <a:tableStyleId>{4C3C2611-4C71-4FC5-86AE-919BDF0F9419}</a:tableStyleId>
              </a:tblPr>
              <a:tblGrid>
                <a:gridCol w="1305560">
                  <a:extLst>
                    <a:ext uri="{9D8B030D-6E8A-4147-A177-3AD203B41FA5}">
                      <a16:colId xmlns:a16="http://schemas.microsoft.com/office/drawing/2014/main" val="20000"/>
                    </a:ext>
                  </a:extLst>
                </a:gridCol>
                <a:gridCol w="2562066">
                  <a:extLst>
                    <a:ext uri="{9D8B030D-6E8A-4147-A177-3AD203B41FA5}">
                      <a16:colId xmlns:a16="http://schemas.microsoft.com/office/drawing/2014/main" val="20001"/>
                    </a:ext>
                  </a:extLst>
                </a:gridCol>
              </a:tblGrid>
              <a:tr h="198214">
                <a:tc>
                  <a:txBody>
                    <a:bodyPr/>
                    <a:lstStyle/>
                    <a:p>
                      <a:pPr algn="l">
                        <a:defRPr sz="1800" b="0">
                          <a:solidFill>
                            <a:srgbClr val="000000"/>
                          </a:solidFill>
                        </a:defRPr>
                      </a:pPr>
                      <a:r>
                        <a:rPr sz="1200" b="1" dirty="0">
                          <a:sym typeface="Arial"/>
                        </a:rPr>
                        <a:t>Attributes</a:t>
                      </a:r>
                    </a:p>
                  </a:txBody>
                  <a:tcPr marL="0" marR="0" marT="0" marB="0" horzOverflow="overflow"/>
                </a:tc>
                <a:tc>
                  <a:txBody>
                    <a:bodyPr/>
                    <a:lstStyle/>
                    <a:p>
                      <a:pPr algn="l">
                        <a:defRPr sz="1800" b="0">
                          <a:solidFill>
                            <a:srgbClr val="000000"/>
                          </a:solidFill>
                        </a:defRPr>
                      </a:pPr>
                      <a:r>
                        <a:rPr sz="1200" b="1" dirty="0">
                          <a:sym typeface="Arial"/>
                        </a:rPr>
                        <a:t>Assessment</a:t>
                      </a:r>
                      <a:r>
                        <a:rPr lang="en-US" sz="1200" b="1" dirty="0">
                          <a:sym typeface="Arial"/>
                        </a:rPr>
                        <a:t> (</a:t>
                      </a:r>
                      <a:r>
                        <a:rPr lang="en-US" sz="1200" b="1" dirty="0" err="1">
                          <a:sym typeface="Arial"/>
                        </a:rPr>
                        <a:t>wrt</a:t>
                      </a:r>
                      <a:r>
                        <a:rPr lang="en-US" sz="1200" b="1">
                          <a:sym typeface="Arial"/>
                        </a:rPr>
                        <a:t> Agile)</a:t>
                      </a:r>
                      <a:endParaRPr sz="1200" b="1" dirty="0">
                        <a:sym typeface="Arial"/>
                      </a:endParaRPr>
                    </a:p>
                  </a:txBody>
                  <a:tcPr marL="0" marR="0" marT="0" marB="0" horzOverflow="overflow"/>
                </a:tc>
                <a:extLst>
                  <a:ext uri="{0D108BD9-81ED-4DB2-BD59-A6C34878D82A}">
                    <a16:rowId xmlns:a16="http://schemas.microsoft.com/office/drawing/2014/main" val="10000"/>
                  </a:ext>
                </a:extLst>
              </a:tr>
              <a:tr h="198214">
                <a:tc>
                  <a:txBody>
                    <a:bodyPr/>
                    <a:lstStyle/>
                    <a:p>
                      <a:pPr algn="l">
                        <a:defRPr sz="1800"/>
                      </a:pPr>
                      <a:r>
                        <a:rPr sz="1200" b="1">
                          <a:sym typeface="Arial"/>
                        </a:rPr>
                        <a:t>Buy-In</a:t>
                      </a:r>
                    </a:p>
                  </a:txBody>
                  <a:tcPr marL="0" marR="0" marT="0" marB="0" horzOverflow="overflow"/>
                </a:tc>
                <a:tc>
                  <a:txBody>
                    <a:bodyPr/>
                    <a:lstStyle/>
                    <a:p>
                      <a:pPr algn="l">
                        <a:defRPr sz="1800"/>
                      </a:pPr>
                      <a:r>
                        <a:rPr sz="1200" b="1">
                          <a:sym typeface="Arial"/>
                        </a:rPr>
                        <a:t>0-Yes, 5-Partial, 10-No</a:t>
                      </a:r>
                    </a:p>
                  </a:txBody>
                  <a:tcPr marL="0" marR="0" marT="0" marB="0" horzOverflow="overflow"/>
                </a:tc>
                <a:extLst>
                  <a:ext uri="{0D108BD9-81ED-4DB2-BD59-A6C34878D82A}">
                    <a16:rowId xmlns:a16="http://schemas.microsoft.com/office/drawing/2014/main" val="10001"/>
                  </a:ext>
                </a:extLst>
              </a:tr>
              <a:tr h="198214">
                <a:tc>
                  <a:txBody>
                    <a:bodyPr/>
                    <a:lstStyle/>
                    <a:p>
                      <a:pPr algn="l">
                        <a:defRPr sz="1800"/>
                      </a:pPr>
                      <a:r>
                        <a:rPr sz="1200" b="1">
                          <a:sym typeface="Arial"/>
                        </a:rPr>
                        <a:t>Trust</a:t>
                      </a:r>
                    </a:p>
                  </a:txBody>
                  <a:tcPr marL="0" marR="0" marT="0" marB="0" horzOverflow="overflow"/>
                </a:tc>
                <a:tc>
                  <a:txBody>
                    <a:bodyPr/>
                    <a:lstStyle/>
                    <a:p>
                      <a:pPr algn="l">
                        <a:defRPr sz="1800"/>
                      </a:pPr>
                      <a:r>
                        <a:rPr sz="1200" b="1">
                          <a:sym typeface="Arial"/>
                        </a:rPr>
                        <a:t>0-Yes, 5-Probabily, 10-No</a:t>
                      </a:r>
                    </a:p>
                  </a:txBody>
                  <a:tcPr marL="0" marR="0" marT="0" marB="0" horzOverflow="overflow"/>
                </a:tc>
                <a:extLst>
                  <a:ext uri="{0D108BD9-81ED-4DB2-BD59-A6C34878D82A}">
                    <a16:rowId xmlns:a16="http://schemas.microsoft.com/office/drawing/2014/main" val="10002"/>
                  </a:ext>
                </a:extLst>
              </a:tr>
              <a:tr h="363314">
                <a:tc>
                  <a:txBody>
                    <a:bodyPr/>
                    <a:lstStyle/>
                    <a:p>
                      <a:pPr algn="l">
                        <a:defRPr sz="1800"/>
                      </a:pPr>
                      <a:r>
                        <a:rPr sz="1200" b="1">
                          <a:sym typeface="Arial"/>
                        </a:rPr>
                        <a:t>Decision Making</a:t>
                      </a:r>
                    </a:p>
                  </a:txBody>
                  <a:tcPr marL="0" marR="0" marT="0" marB="0" horzOverflow="overflow"/>
                </a:tc>
                <a:tc>
                  <a:txBody>
                    <a:bodyPr/>
                    <a:lstStyle/>
                    <a:p>
                      <a:pPr algn="l">
                        <a:defRPr sz="1800"/>
                      </a:pPr>
                      <a:r>
                        <a:rPr sz="1200" b="1">
                          <a:sym typeface="Arial"/>
                        </a:rPr>
                        <a:t>0-Yes, 5-Probably, 
10-Unlikely</a:t>
                      </a:r>
                    </a:p>
                  </a:txBody>
                  <a:tcPr marL="0" marR="0" marT="0" marB="0" horzOverflow="overflow"/>
                </a:tc>
                <a:extLst>
                  <a:ext uri="{0D108BD9-81ED-4DB2-BD59-A6C34878D82A}">
                    <a16:rowId xmlns:a16="http://schemas.microsoft.com/office/drawing/2014/main" val="10003"/>
                  </a:ext>
                </a:extLst>
              </a:tr>
              <a:tr h="363314">
                <a:tc>
                  <a:txBody>
                    <a:bodyPr/>
                    <a:lstStyle/>
                    <a:p>
                      <a:pPr algn="l">
                        <a:defRPr sz="1800"/>
                      </a:pPr>
                      <a:r>
                        <a:rPr sz="1200" b="1">
                          <a:sym typeface="Arial"/>
                        </a:rPr>
                        <a:t>Incremental Delivery</a:t>
                      </a:r>
                    </a:p>
                  </a:txBody>
                  <a:tcPr marL="0" marR="0" marT="0" marB="0" horzOverflow="overflow"/>
                </a:tc>
                <a:tc>
                  <a:txBody>
                    <a:bodyPr/>
                    <a:lstStyle/>
                    <a:p>
                      <a:pPr algn="l">
                        <a:defRPr sz="1800"/>
                      </a:pPr>
                      <a:r>
                        <a:rPr sz="1200" b="1">
                          <a:sym typeface="Arial"/>
                        </a:rPr>
                        <a:t>0-Yes, 5-Maybe/Sometimes, 
10-Unlikely</a:t>
                      </a:r>
                    </a:p>
                  </a:txBody>
                  <a:tcPr marL="0" marR="0" marT="0" marB="0" horzOverflow="overflow"/>
                </a:tc>
                <a:extLst>
                  <a:ext uri="{0D108BD9-81ED-4DB2-BD59-A6C34878D82A}">
                    <a16:rowId xmlns:a16="http://schemas.microsoft.com/office/drawing/2014/main" val="10004"/>
                  </a:ext>
                </a:extLst>
              </a:tr>
              <a:tr h="363314">
                <a:tc>
                  <a:txBody>
                    <a:bodyPr/>
                    <a:lstStyle/>
                    <a:p>
                      <a:pPr algn="l">
                        <a:defRPr sz="1800"/>
                      </a:pPr>
                      <a:r>
                        <a:rPr sz="1200" b="1">
                          <a:sym typeface="Arial"/>
                        </a:rPr>
                        <a:t>Criticality</a:t>
                      </a:r>
                    </a:p>
                  </a:txBody>
                  <a:tcPr marL="0" marR="0" marT="0" marB="0" horzOverflow="overflow"/>
                </a:tc>
                <a:tc>
                  <a:txBody>
                    <a:bodyPr/>
                    <a:lstStyle/>
                    <a:p>
                      <a:pPr algn="l">
                        <a:defRPr sz="1800"/>
                      </a:pPr>
                      <a:r>
                        <a:rPr sz="1200" b="1">
                          <a:sym typeface="Arial"/>
                        </a:rPr>
                        <a:t>0-Low, 5-Medium, 
10-High</a:t>
                      </a:r>
                    </a:p>
                  </a:txBody>
                  <a:tcPr marL="0" marR="0" marT="0" marB="0" horzOverflow="overflow"/>
                </a:tc>
                <a:extLst>
                  <a:ext uri="{0D108BD9-81ED-4DB2-BD59-A6C34878D82A}">
                    <a16:rowId xmlns:a16="http://schemas.microsoft.com/office/drawing/2014/main" val="10005"/>
                  </a:ext>
                </a:extLst>
              </a:tr>
              <a:tr h="363314">
                <a:tc>
                  <a:txBody>
                    <a:bodyPr/>
                    <a:lstStyle/>
                    <a:p>
                      <a:pPr algn="l">
                        <a:defRPr sz="1800"/>
                      </a:pPr>
                      <a:r>
                        <a:rPr sz="1200" b="1">
                          <a:sym typeface="Arial"/>
                        </a:rPr>
                        <a:t>Changes</a:t>
                      </a:r>
                    </a:p>
                  </a:txBody>
                  <a:tcPr marL="0" marR="0" marT="0" marB="0" horzOverflow="overflow"/>
                </a:tc>
                <a:tc>
                  <a:txBody>
                    <a:bodyPr/>
                    <a:lstStyle/>
                    <a:p>
                      <a:pPr algn="l">
                        <a:defRPr sz="1800"/>
                      </a:pPr>
                      <a:r>
                        <a:rPr sz="1200" b="1">
                          <a:sym typeface="Arial"/>
                        </a:rPr>
                        <a:t>0-High, 5-Medium, 
10-Low</a:t>
                      </a:r>
                    </a:p>
                  </a:txBody>
                  <a:tcPr marL="0" marR="0" marT="0" marB="0" horzOverflow="overflow"/>
                </a:tc>
                <a:extLst>
                  <a:ext uri="{0D108BD9-81ED-4DB2-BD59-A6C34878D82A}">
                    <a16:rowId xmlns:a16="http://schemas.microsoft.com/office/drawing/2014/main" val="10006"/>
                  </a:ext>
                </a:extLst>
              </a:tr>
              <a:tr h="363314">
                <a:tc>
                  <a:txBody>
                    <a:bodyPr/>
                    <a:lstStyle/>
                    <a:p>
                      <a:pPr algn="l">
                        <a:defRPr sz="1800"/>
                      </a:pPr>
                      <a:r>
                        <a:rPr sz="1200" b="1">
                          <a:sym typeface="Arial"/>
                        </a:rPr>
                        <a:t>Team Size</a:t>
                      </a:r>
                    </a:p>
                  </a:txBody>
                  <a:tcPr marL="0" marR="0" marT="0" marB="0" horzOverflow="overflow"/>
                </a:tc>
                <a:tc>
                  <a:txBody>
                    <a:bodyPr/>
                    <a:lstStyle/>
                    <a:p>
                      <a:pPr algn="l">
                        <a:defRPr sz="1800"/>
                      </a:pPr>
                      <a:r>
                        <a:rPr sz="1200" b="1">
                          <a:sym typeface="Arial"/>
                        </a:rPr>
                        <a:t>1-Small (&lt;10), 5-Medium (&gt;80), 
10- Large (&gt;200)</a:t>
                      </a:r>
                    </a:p>
                  </a:txBody>
                  <a:tcPr marL="0" marR="0" marT="0" marB="0" horzOverflow="overflow"/>
                </a:tc>
                <a:extLst>
                  <a:ext uri="{0D108BD9-81ED-4DB2-BD59-A6C34878D82A}">
                    <a16:rowId xmlns:a16="http://schemas.microsoft.com/office/drawing/2014/main" val="10007"/>
                  </a:ext>
                </a:extLst>
              </a:tr>
              <a:tr h="185514">
                <a:tc>
                  <a:txBody>
                    <a:bodyPr/>
                    <a:lstStyle/>
                    <a:p>
                      <a:pPr algn="l">
                        <a:defRPr sz="1800"/>
                      </a:pPr>
                      <a:r>
                        <a:rPr sz="1200" b="1">
                          <a:sym typeface="Arial"/>
                        </a:rPr>
                        <a:t>Experience</a:t>
                      </a:r>
                    </a:p>
                  </a:txBody>
                  <a:tcPr marL="0" marR="0" marT="0" marB="0" horzOverflow="overflow"/>
                </a:tc>
                <a:tc>
                  <a:txBody>
                    <a:bodyPr/>
                    <a:lstStyle/>
                    <a:p>
                      <a:pPr algn="l">
                        <a:defRPr sz="1800"/>
                      </a:pPr>
                      <a:r>
                        <a:rPr sz="1200" b="1">
                          <a:sym typeface="Arial"/>
                        </a:rPr>
                        <a:t>0-Yes, 5-Partial, 10-No</a:t>
                      </a:r>
                    </a:p>
                  </a:txBody>
                  <a:tcPr marL="0" marR="0" marT="0" marB="0" horzOverflow="overflow"/>
                </a:tc>
                <a:extLst>
                  <a:ext uri="{0D108BD9-81ED-4DB2-BD59-A6C34878D82A}">
                    <a16:rowId xmlns:a16="http://schemas.microsoft.com/office/drawing/2014/main" val="10008"/>
                  </a:ext>
                </a:extLst>
              </a:tr>
              <a:tr h="185514">
                <a:tc>
                  <a:txBody>
                    <a:bodyPr/>
                    <a:lstStyle/>
                    <a:p>
                      <a:pPr algn="l">
                        <a:defRPr sz="1800"/>
                      </a:pPr>
                      <a:r>
                        <a:rPr sz="1200" b="1">
                          <a:sym typeface="Arial"/>
                        </a:rPr>
                        <a:t>Access to business Info/Project Info</a:t>
                      </a:r>
                    </a:p>
                  </a:txBody>
                  <a:tcPr marL="0" marR="0" marT="0" marB="0" horzOverflow="overflow"/>
                </a:tc>
                <a:tc>
                  <a:txBody>
                    <a:bodyPr/>
                    <a:lstStyle/>
                    <a:p>
                      <a:pPr algn="l">
                        <a:defRPr sz="1800"/>
                      </a:pPr>
                      <a:r>
                        <a:rPr sz="1200" b="1" dirty="0">
                          <a:sym typeface="Arial"/>
                        </a:rPr>
                        <a:t>0-Yes, 5-Partial, 10-No</a:t>
                      </a:r>
                    </a:p>
                  </a:txBody>
                  <a:tcPr marL="0" marR="0" marT="0" marB="0" horzOverflow="overflow"/>
                </a:tc>
                <a:extLst>
                  <a:ext uri="{0D108BD9-81ED-4DB2-BD59-A6C34878D82A}">
                    <a16:rowId xmlns:a16="http://schemas.microsoft.com/office/drawing/2014/main" val="10009"/>
                  </a:ext>
                </a:extLst>
              </a:tr>
            </a:tbl>
          </a:graphicData>
        </a:graphic>
      </p:graphicFrame>
      <p:sp>
        <p:nvSpPr>
          <p:cNvPr id="3" name="30/8/22">
            <a:extLst>
              <a:ext uri="{FF2B5EF4-FFF2-40B4-BE49-F238E27FC236}">
                <a16:creationId xmlns:a16="http://schemas.microsoft.com/office/drawing/2014/main" id="{FDB90A84-F973-214F-E18F-D4D935060D7B}"/>
              </a:ext>
            </a:extLst>
          </p:cNvPr>
          <p:cNvSpPr txBox="1"/>
          <p:nvPr/>
        </p:nvSpPr>
        <p:spPr>
          <a:xfrm>
            <a:off x="492373" y="6400413"/>
            <a:ext cx="20421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
        <p:nvSpPr>
          <p:cNvPr id="4" name="Agile Software Process SE ZG544 S1-22-23">
            <a:extLst>
              <a:ext uri="{FF2B5EF4-FFF2-40B4-BE49-F238E27FC236}">
                <a16:creationId xmlns:a16="http://schemas.microsoft.com/office/drawing/2014/main" id="{E2608BEA-E8FC-10ED-134D-D75B9FCB53D7}"/>
              </a:ext>
            </a:extLst>
          </p:cNvPr>
          <p:cNvSpPr txBox="1"/>
          <p:nvPr/>
        </p:nvSpPr>
        <p:spPr>
          <a:xfrm>
            <a:off x="3169920" y="6414760"/>
            <a:ext cx="2804160" cy="24830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t> Agile Software Process SE ZG544 S1-22-23</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Project Life Cycle Models…"/>
          <p:cNvSpPr txBox="1">
            <a:spLocks noGrp="1"/>
          </p:cNvSpPr>
          <p:nvPr>
            <p:ph type="body" idx="4294967295"/>
          </p:nvPr>
        </p:nvSpPr>
        <p:spPr>
          <a:xfrm>
            <a:off x="304800" y="1493837"/>
            <a:ext cx="8229600" cy="4525963"/>
          </a:xfrm>
          <a:prstGeom prst="rect">
            <a:avLst/>
          </a:prstGeom>
        </p:spPr>
        <p:txBody>
          <a:bodyPr>
            <a:normAutofit fontScale="92500" lnSpcReduction="10000"/>
          </a:bodyPr>
          <a:lstStyle/>
          <a:p>
            <a:pPr marL="457200" indent="-457200">
              <a:buFont typeface="+mj-lt"/>
              <a:buAutoNum type="arabicPeriod"/>
              <a:defRPr/>
            </a:pPr>
            <a:r>
              <a:rPr lang="en-US" dirty="0"/>
              <a:t>Project Development Life Cycle</a:t>
            </a:r>
          </a:p>
          <a:p>
            <a:pPr marL="857250" lvl="1" indent="-457200">
              <a:buFont typeface="+mj-lt"/>
              <a:buAutoNum type="alphaLcParenR"/>
              <a:defRPr/>
            </a:pPr>
            <a:r>
              <a:rPr lang="en-US" dirty="0"/>
              <a:t>Predictive life cycle</a:t>
            </a:r>
          </a:p>
          <a:p>
            <a:pPr marL="857250" lvl="1" indent="-457200">
              <a:buFont typeface="+mj-lt"/>
              <a:buAutoNum type="alphaLcParenR"/>
              <a:defRPr/>
            </a:pPr>
            <a:r>
              <a:rPr lang="en-US" dirty="0"/>
              <a:t>Iterative life cycle</a:t>
            </a:r>
          </a:p>
          <a:p>
            <a:pPr marL="857250" lvl="1" indent="-457200">
              <a:buFont typeface="+mj-lt"/>
              <a:buAutoNum type="alphaLcParenR"/>
              <a:defRPr/>
            </a:pPr>
            <a:r>
              <a:rPr lang="en-US" dirty="0"/>
              <a:t>Incremental life cycle</a:t>
            </a:r>
          </a:p>
          <a:p>
            <a:pPr marL="857250" lvl="1" indent="-457200">
              <a:buFont typeface="+mj-lt"/>
              <a:buAutoNum type="alphaLcParenR"/>
              <a:defRPr/>
            </a:pPr>
            <a:r>
              <a:rPr lang="en-US" dirty="0"/>
              <a:t>Agile/Adaptive life cycle</a:t>
            </a:r>
          </a:p>
          <a:p>
            <a:pPr marL="457200" indent="-457200">
              <a:buFont typeface="+mj-lt"/>
              <a:buAutoNum type="arabicPeriod"/>
              <a:defRPr/>
            </a:pPr>
            <a:r>
              <a:rPr lang="en-US" dirty="0"/>
              <a:t>Spiral Model</a:t>
            </a:r>
          </a:p>
          <a:p>
            <a:pPr marL="457200" indent="-457200">
              <a:buFont typeface="+mj-lt"/>
              <a:buAutoNum type="arabicPeriod"/>
              <a:defRPr/>
            </a:pPr>
            <a:r>
              <a:rPr lang="en-US" dirty="0"/>
              <a:t>Rational Unified Process</a:t>
            </a:r>
          </a:p>
          <a:p>
            <a:pPr marL="457200" indent="-457200">
              <a:buFont typeface="+mj-lt"/>
              <a:buAutoNum type="arabicPeriod"/>
              <a:defRPr/>
            </a:pPr>
            <a:r>
              <a:rPr lang="en-US" dirty="0"/>
              <a:t>Early Agile Methods</a:t>
            </a:r>
          </a:p>
          <a:p>
            <a:pPr marL="457200" indent="-457200">
              <a:buFont typeface="+mj-lt"/>
              <a:buAutoNum type="arabicPeriod"/>
              <a:defRPr/>
            </a:pPr>
            <a:r>
              <a:rPr lang="en-US" dirty="0"/>
              <a:t>Agile Mindset</a:t>
            </a:r>
          </a:p>
          <a:p>
            <a:pPr marL="457200" indent="-457200">
              <a:lnSpc>
                <a:spcPct val="200000"/>
              </a:lnSpc>
              <a:spcBef>
                <a:spcPts val="500"/>
              </a:spcBef>
              <a:buClr>
                <a:srgbClr val="101141"/>
              </a:buClr>
              <a:buFontTx/>
              <a:buAutoNum type="arabicPeriod"/>
              <a:defRPr sz="2400"/>
            </a:pPr>
            <a:endParaRPr dirty="0"/>
          </a:p>
        </p:txBody>
      </p:sp>
      <p:sp>
        <p:nvSpPr>
          <p:cNvPr id="428" name="Module-2 Topics"/>
          <p:cNvSpPr txBox="1"/>
          <p:nvPr/>
        </p:nvSpPr>
        <p:spPr>
          <a:xfrm>
            <a:off x="350520" y="152399"/>
            <a:ext cx="6233160" cy="114300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normAutofit/>
          </a:bodyPr>
          <a:lstStyle>
            <a:lvl1pPr marL="342900" indent="-685800">
              <a:lnSpc>
                <a:spcPts val="3600"/>
              </a:lnSpc>
              <a:defRPr sz="3600" b="1"/>
            </a:lvl1pPr>
          </a:lstStyle>
          <a:p>
            <a:r>
              <a:t>Module-2 Topics</a:t>
            </a:r>
          </a:p>
        </p:txBody>
      </p:sp>
      <p:sp>
        <p:nvSpPr>
          <p:cNvPr id="429" name="30/8/22"/>
          <p:cNvSpPr txBox="1"/>
          <p:nvPr/>
        </p:nvSpPr>
        <p:spPr>
          <a:xfrm>
            <a:off x="492373" y="6400413"/>
            <a:ext cx="20421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
        <p:nvSpPr>
          <p:cNvPr id="430"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S2-24_SEZG544 </a:t>
            </a:r>
            <a:r>
              <a:rPr dirty="0"/>
              <a:t>- Agile Software Process</a:t>
            </a:r>
          </a:p>
        </p:txBody>
      </p:sp>
      <p:sp>
        <p:nvSpPr>
          <p:cNvPr id="431"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3</a:t>
            </a:fld>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4" name="image.jpeg" descr="image.jpeg"/>
          <p:cNvPicPr>
            <a:picLocks noChangeAspect="1"/>
          </p:cNvPicPr>
          <p:nvPr/>
        </p:nvPicPr>
        <p:blipFill>
          <a:blip r:embed="rId2"/>
          <a:stretch>
            <a:fillRect/>
          </a:stretch>
        </p:blipFill>
        <p:spPr>
          <a:xfrm>
            <a:off x="304800" y="1905000"/>
            <a:ext cx="8323263" cy="3200400"/>
          </a:xfrm>
          <a:prstGeom prst="rect">
            <a:avLst/>
          </a:prstGeom>
          <a:ln w="12700">
            <a:miter lim="400000"/>
          </a:ln>
        </p:spPr>
      </p:pic>
      <p:sp>
        <p:nvSpPr>
          <p:cNvPr id="545" name="Rolling Wave Planning or Progressive Elaboration"/>
          <p:cNvSpPr txBox="1">
            <a:spLocks noGrp="1"/>
          </p:cNvSpPr>
          <p:nvPr>
            <p:ph type="body" sz="quarter" idx="4294967295"/>
          </p:nvPr>
        </p:nvSpPr>
        <p:spPr>
          <a:xfrm>
            <a:off x="304800" y="152399"/>
            <a:ext cx="6324600" cy="1143002"/>
          </a:xfrm>
          <a:prstGeom prst="rect">
            <a:avLst/>
          </a:prstGeom>
        </p:spPr>
        <p:txBody>
          <a:bodyPr anchor="ctr"/>
          <a:lstStyle>
            <a:lvl1pPr indent="-685800">
              <a:lnSpc>
                <a:spcPts val="3600"/>
              </a:lnSpc>
              <a:spcBef>
                <a:spcPts val="0"/>
              </a:spcBef>
              <a:buSzTx/>
              <a:buNone/>
              <a:defRPr sz="3600" b="1"/>
            </a:lvl1pPr>
          </a:lstStyle>
          <a:p>
            <a:r>
              <a:t>Rolling Wave Planning or Progressive Elaboration</a:t>
            </a:r>
          </a:p>
        </p:txBody>
      </p:sp>
      <p:sp>
        <p:nvSpPr>
          <p:cNvPr id="546" name="Agile Software Process SE ZG544 S1-22-23"/>
          <p:cNvSpPr txBox="1"/>
          <p:nvPr/>
        </p:nvSpPr>
        <p:spPr>
          <a:xfrm>
            <a:off x="3169920" y="6414760"/>
            <a:ext cx="2804160" cy="24830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t> Agile Software Process SE ZG544 S1-22-23</a:t>
            </a:r>
          </a:p>
        </p:txBody>
      </p:sp>
      <p:sp>
        <p:nvSpPr>
          <p:cNvPr id="547"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30</a:t>
            </a:fld>
            <a:endParaRPr/>
          </a:p>
        </p:txBody>
      </p:sp>
      <p:sp>
        <p:nvSpPr>
          <p:cNvPr id="548" name="https://www.simplilearn.com/adaptive-planning-part-1-tutorial"/>
          <p:cNvSpPr txBox="1"/>
          <p:nvPr/>
        </p:nvSpPr>
        <p:spPr>
          <a:xfrm>
            <a:off x="4465319" y="6096000"/>
            <a:ext cx="4480561" cy="24622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000"/>
            </a:lvl1pPr>
          </a:lstStyle>
          <a:p>
            <a:r>
              <a:t>https://www.simplilearn.com/adaptive-planning-part-1-tutorial</a:t>
            </a:r>
          </a:p>
        </p:txBody>
      </p:sp>
      <p:sp>
        <p:nvSpPr>
          <p:cNvPr id="549" name="30/8/22"/>
          <p:cNvSpPr txBox="1"/>
          <p:nvPr/>
        </p:nvSpPr>
        <p:spPr>
          <a:xfrm>
            <a:off x="492373" y="6400413"/>
            <a:ext cx="20421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Slide Number"/>
          <p:cNvSpPr txBox="1">
            <a:spLocks noGrp="1"/>
          </p:cNvSpPr>
          <p:nvPr>
            <p:ph type="sldNum" sz="quarter" idx="2"/>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31</a:t>
            </a:fld>
            <a:endParaRPr/>
          </a:p>
        </p:txBody>
      </p:sp>
      <p:sp>
        <p:nvSpPr>
          <p:cNvPr id="565" name="Mindset"/>
          <p:cNvSpPr txBox="1">
            <a:spLocks noGrp="1"/>
          </p:cNvSpPr>
          <p:nvPr>
            <p:ph type="title" idx="4294967295"/>
          </p:nvPr>
        </p:nvSpPr>
        <p:spPr>
          <a:xfrm>
            <a:off x="457200" y="92074"/>
            <a:ext cx="8229600" cy="1083456"/>
          </a:xfrm>
          <a:prstGeom prst="rect">
            <a:avLst/>
          </a:prstGeom>
        </p:spPr>
        <p:txBody>
          <a:bodyPr>
            <a:noAutofit/>
          </a:bodyPr>
          <a:lstStyle/>
          <a:p>
            <a:r>
              <a:t>Mindset</a:t>
            </a:r>
          </a:p>
        </p:txBody>
      </p:sp>
      <p:pic>
        <p:nvPicPr>
          <p:cNvPr id="566" name="https___blogs-images.forbes.com_stevedenning_files_2019_08_mindset-table.jpg" descr="https___blogs-images.forbes.com_stevedenning_files_2019_08_mindset-table.jpg"/>
          <p:cNvPicPr>
            <a:picLocks noChangeAspect="1"/>
          </p:cNvPicPr>
          <p:nvPr/>
        </p:nvPicPr>
        <p:blipFill>
          <a:blip r:embed="rId2"/>
          <a:srcRect t="494" b="494"/>
          <a:stretch>
            <a:fillRect/>
          </a:stretch>
        </p:blipFill>
        <p:spPr>
          <a:xfrm>
            <a:off x="503341" y="1461307"/>
            <a:ext cx="7889973" cy="4069193"/>
          </a:xfrm>
          <a:prstGeom prst="rect">
            <a:avLst/>
          </a:prstGeom>
          <a:ln w="12700" cap="flat">
            <a:noFill/>
            <a:miter lim="400000"/>
          </a:ln>
          <a:effectLst/>
        </p:spPr>
      </p:pic>
      <p:sp>
        <p:nvSpPr>
          <p:cNvPr id="569" name="Source: https://www.forbes.com/sites/stevedenning/2019/08/13/understanding-the-agile-mindset/?sh=5a66a5545c17"/>
          <p:cNvSpPr txBox="1"/>
          <p:nvPr/>
        </p:nvSpPr>
        <p:spPr>
          <a:xfrm>
            <a:off x="2246574" y="6101037"/>
            <a:ext cx="5348348" cy="31671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45719" rIns="45719">
            <a:spAutoFit/>
          </a:bodyPr>
          <a:lstStyle/>
          <a:p>
            <a:pPr>
              <a:defRPr sz="800"/>
            </a:pPr>
            <a:r>
              <a:t>Source: </a:t>
            </a:r>
            <a:r>
              <a:rPr u="sng">
                <a:solidFill>
                  <a:srgbClr val="0000FF"/>
                </a:solidFill>
                <a:uFill>
                  <a:solidFill>
                    <a:srgbClr val="0000FF"/>
                  </a:solidFill>
                </a:uFill>
                <a:hlinkClick r:id="rId3"/>
              </a:rPr>
              <a:t>https://www.forbes.com/sites/stevedenning/2019/08/13/understanding-the-agile-mindset/?sh=5a66a5545c17</a:t>
            </a:r>
          </a:p>
        </p:txBody>
      </p:sp>
      <p:sp>
        <p:nvSpPr>
          <p:cNvPr id="2" name="30/8/22">
            <a:extLst>
              <a:ext uri="{FF2B5EF4-FFF2-40B4-BE49-F238E27FC236}">
                <a16:creationId xmlns:a16="http://schemas.microsoft.com/office/drawing/2014/main" id="{00B77386-CC61-D97B-FD21-2A7033454A75}"/>
              </a:ext>
            </a:extLst>
          </p:cNvPr>
          <p:cNvSpPr txBox="1"/>
          <p:nvPr/>
        </p:nvSpPr>
        <p:spPr>
          <a:xfrm>
            <a:off x="492373" y="6400413"/>
            <a:ext cx="20421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D19B09-1D1C-443D-7FDF-9A6796D8249E}"/>
              </a:ext>
            </a:extLst>
          </p:cNvPr>
          <p:cNvSpPr>
            <a:spLocks noGrp="1"/>
          </p:cNvSpPr>
          <p:nvPr>
            <p:ph sz="quarter" idx="10"/>
          </p:nvPr>
        </p:nvSpPr>
        <p:spPr/>
        <p:txBody>
          <a:bodyPr/>
          <a:lstStyle/>
          <a:p>
            <a:pPr>
              <a:buFont typeface="Arial" charset="0"/>
              <a:buNone/>
              <a:defRPr/>
            </a:pPr>
            <a:r>
              <a:rPr lang="en-US"/>
              <a:t>Agile Mindset</a:t>
            </a:r>
          </a:p>
        </p:txBody>
      </p:sp>
      <p:sp>
        <p:nvSpPr>
          <p:cNvPr id="4" name="Date Placeholder 3">
            <a:extLst>
              <a:ext uri="{FF2B5EF4-FFF2-40B4-BE49-F238E27FC236}">
                <a16:creationId xmlns:a16="http://schemas.microsoft.com/office/drawing/2014/main" id="{779E92F6-221A-A5BF-860E-D1BF2DBBF917}"/>
              </a:ext>
            </a:extLst>
          </p:cNvPr>
          <p:cNvSpPr>
            <a:spLocks noGrp="1"/>
          </p:cNvSpPr>
          <p:nvPr>
            <p:ph type="dt" sz="quarter" idx="11"/>
          </p:nvPr>
        </p:nvSpPr>
        <p:spPr/>
        <p:txBody>
          <a:bodyPr/>
          <a:lstStyle/>
          <a:p>
            <a:pPr>
              <a:defRPr/>
            </a:pPr>
            <a:fld id="{61E66889-8F01-42AF-A4C2-F038B664D409}" type="datetime1">
              <a:rPr lang="en-US"/>
              <a:pPr>
                <a:defRPr/>
              </a:pPr>
              <a:t>1/24/2025</a:t>
            </a:fld>
            <a:endParaRPr lang="en-US"/>
          </a:p>
        </p:txBody>
      </p:sp>
      <p:sp>
        <p:nvSpPr>
          <p:cNvPr id="5" name="Footer Placeholder 4">
            <a:extLst>
              <a:ext uri="{FF2B5EF4-FFF2-40B4-BE49-F238E27FC236}">
                <a16:creationId xmlns:a16="http://schemas.microsoft.com/office/drawing/2014/main" id="{02EA4273-28B0-4D96-3EB9-B185929C11C5}"/>
              </a:ext>
            </a:extLst>
          </p:cNvPr>
          <p:cNvSpPr>
            <a:spLocks noGrp="1"/>
          </p:cNvSpPr>
          <p:nvPr>
            <p:ph type="ftr" sz="quarter" idx="12"/>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48C02C1E-8126-BFF7-8AC6-8CED6A1EAAB9}"/>
              </a:ext>
            </a:extLst>
          </p:cNvPr>
          <p:cNvSpPr>
            <a:spLocks noGrp="1"/>
          </p:cNvSpPr>
          <p:nvPr>
            <p:ph type="sldNum" sz="quarter" idx="13"/>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57D6A13-7539-CA40-89ED-9D72CA02AAF7}" type="slidenum">
              <a:rPr lang="en-US" altLang="en-US">
                <a:solidFill>
                  <a:srgbClr val="898989"/>
                </a:solidFill>
              </a:rPr>
              <a:pPr eaLnBrk="1" hangingPunct="1"/>
              <a:t>32</a:t>
            </a:fld>
            <a:endParaRPr lang="en-US" altLang="en-US">
              <a:solidFill>
                <a:srgbClr val="898989"/>
              </a:solidFill>
            </a:endParaRPr>
          </a:p>
        </p:txBody>
      </p:sp>
      <p:sp>
        <p:nvSpPr>
          <p:cNvPr id="9" name="30/8/22">
            <a:extLst>
              <a:ext uri="{FF2B5EF4-FFF2-40B4-BE49-F238E27FC236}">
                <a16:creationId xmlns:a16="http://schemas.microsoft.com/office/drawing/2014/main" id="{ED1E449D-4302-11ED-00AD-7A2EFA3CEA7F}"/>
              </a:ext>
            </a:extLst>
          </p:cNvPr>
          <p:cNvSpPr txBox="1"/>
          <p:nvPr/>
        </p:nvSpPr>
        <p:spPr>
          <a:xfrm>
            <a:off x="492373" y="6400413"/>
            <a:ext cx="20421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Content Placeholder 7">
            <a:extLst>
              <a:ext uri="{FF2B5EF4-FFF2-40B4-BE49-F238E27FC236}">
                <a16:creationId xmlns:a16="http://schemas.microsoft.com/office/drawing/2014/main" id="{6C193DA5-3A46-E688-6053-57DEA26FBD9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609600" y="1371600"/>
            <a:ext cx="3505200" cy="4821238"/>
          </a:xfrm>
        </p:spPr>
      </p:pic>
      <p:sp>
        <p:nvSpPr>
          <p:cNvPr id="3" name="Content Placeholder 2">
            <a:extLst>
              <a:ext uri="{FF2B5EF4-FFF2-40B4-BE49-F238E27FC236}">
                <a16:creationId xmlns:a16="http://schemas.microsoft.com/office/drawing/2014/main" id="{87C37DA1-4D06-E72F-93AC-0D8DE2D6880E}"/>
              </a:ext>
            </a:extLst>
          </p:cNvPr>
          <p:cNvSpPr>
            <a:spLocks noGrp="1"/>
          </p:cNvSpPr>
          <p:nvPr>
            <p:ph sz="quarter" idx="10"/>
          </p:nvPr>
        </p:nvSpPr>
        <p:spPr/>
        <p:txBody>
          <a:bodyPr/>
          <a:lstStyle/>
          <a:p>
            <a:pPr>
              <a:buFont typeface="Arial" charset="0"/>
              <a:buNone/>
              <a:defRPr/>
            </a:pPr>
            <a:r>
              <a:rPr lang="en-US" dirty="0"/>
              <a:t>Agile Manifesto &amp; Principles</a:t>
            </a:r>
          </a:p>
          <a:p>
            <a:pPr>
              <a:buFont typeface="Arial" charset="0"/>
              <a:buNone/>
              <a:defRPr/>
            </a:pPr>
            <a:r>
              <a:rPr lang="en-US" dirty="0"/>
              <a:t>(Basis of Agile Mindset)</a:t>
            </a:r>
          </a:p>
        </p:txBody>
      </p:sp>
      <p:sp>
        <p:nvSpPr>
          <p:cNvPr id="5" name="Date Placeholder 4">
            <a:extLst>
              <a:ext uri="{FF2B5EF4-FFF2-40B4-BE49-F238E27FC236}">
                <a16:creationId xmlns:a16="http://schemas.microsoft.com/office/drawing/2014/main" id="{92400992-6C89-1D2B-D8A9-AEA2B6330A49}"/>
              </a:ext>
            </a:extLst>
          </p:cNvPr>
          <p:cNvSpPr>
            <a:spLocks noGrp="1"/>
          </p:cNvSpPr>
          <p:nvPr>
            <p:ph type="dt" sz="quarter" idx="11"/>
          </p:nvPr>
        </p:nvSpPr>
        <p:spPr/>
        <p:txBody>
          <a:bodyPr/>
          <a:lstStyle/>
          <a:p>
            <a:pPr>
              <a:defRPr/>
            </a:pPr>
            <a:endParaRPr lang="en-US" dirty="0"/>
          </a:p>
        </p:txBody>
      </p:sp>
      <p:sp>
        <p:nvSpPr>
          <p:cNvPr id="6" name="Footer Placeholder 5">
            <a:extLst>
              <a:ext uri="{FF2B5EF4-FFF2-40B4-BE49-F238E27FC236}">
                <a16:creationId xmlns:a16="http://schemas.microsoft.com/office/drawing/2014/main" id="{BB054BE0-5162-DAB4-B826-8C767D97FAA1}"/>
              </a:ext>
            </a:extLst>
          </p:cNvPr>
          <p:cNvSpPr>
            <a:spLocks noGrp="1"/>
          </p:cNvSpPr>
          <p:nvPr>
            <p:ph type="ftr" sz="quarter" idx="12"/>
          </p:nvPr>
        </p:nvSpPr>
        <p:spPr/>
        <p:txBody>
          <a:bodyPr/>
          <a:lstStyle/>
          <a:p>
            <a:pPr>
              <a:defRPr/>
            </a:pPr>
            <a:r>
              <a:rPr lang="en-US" dirty="0"/>
              <a:t>s</a:t>
            </a:r>
          </a:p>
        </p:txBody>
      </p:sp>
      <p:sp>
        <p:nvSpPr>
          <p:cNvPr id="7" name="Slide Number Placeholder 6">
            <a:extLst>
              <a:ext uri="{FF2B5EF4-FFF2-40B4-BE49-F238E27FC236}">
                <a16:creationId xmlns:a16="http://schemas.microsoft.com/office/drawing/2014/main" id="{6B2339CE-BEFF-9FB1-92EB-15602D197250}"/>
              </a:ext>
            </a:extLst>
          </p:cNvPr>
          <p:cNvSpPr>
            <a:spLocks noGrp="1"/>
          </p:cNvSpPr>
          <p:nvPr>
            <p:ph type="sldNum" sz="quarter" idx="13"/>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CB4FCA8-90AE-1947-9D0C-4632800988A8}" type="slidenum">
              <a:rPr lang="en-US" altLang="en-US">
                <a:solidFill>
                  <a:srgbClr val="898989"/>
                </a:solidFill>
              </a:rPr>
              <a:pPr eaLnBrk="1" hangingPunct="1"/>
              <a:t>33</a:t>
            </a:fld>
            <a:endParaRPr lang="en-US" altLang="en-US">
              <a:solidFill>
                <a:srgbClr val="898989"/>
              </a:solidFill>
            </a:endParaRPr>
          </a:p>
        </p:txBody>
      </p:sp>
      <p:sp>
        <p:nvSpPr>
          <p:cNvPr id="9" name="Rectangle 8">
            <a:extLst>
              <a:ext uri="{FF2B5EF4-FFF2-40B4-BE49-F238E27FC236}">
                <a16:creationId xmlns:a16="http://schemas.microsoft.com/office/drawing/2014/main" id="{ABE432C4-5E0C-869F-9D8F-8B41C2C93701}"/>
              </a:ext>
            </a:extLst>
          </p:cNvPr>
          <p:cNvSpPr/>
          <p:nvPr/>
        </p:nvSpPr>
        <p:spPr>
          <a:xfrm>
            <a:off x="4419600" y="1905000"/>
            <a:ext cx="4572000" cy="2308225"/>
          </a:xfrm>
          <a:prstGeom prst="rect">
            <a:avLst/>
          </a:prstGeom>
          <a:ln>
            <a:solidFill>
              <a:schemeClr val="accent1">
                <a:shade val="95000"/>
                <a:satMod val="105000"/>
              </a:schemeClr>
            </a:solidFill>
          </a:ln>
        </p:spPr>
        <p:txBody>
          <a:bodyPr>
            <a:spAutoFit/>
          </a:bodyPr>
          <a:lstStyle/>
          <a:p>
            <a:pPr marL="285750" indent="-285750">
              <a:buFont typeface="Arial" panose="020B0604020202020204" pitchFamily="34" charset="0"/>
              <a:buChar char="•"/>
              <a:defRPr/>
            </a:pPr>
            <a:r>
              <a:rPr lang="en-US">
                <a:latin typeface="Arial" charset="0"/>
                <a:cs typeface="Arial" charset="0"/>
              </a:rPr>
              <a:t>In 2001, a group of software and project experts got together to talk about what their successful projects had in common. </a:t>
            </a:r>
          </a:p>
          <a:p>
            <a:pPr marL="285750" indent="-285750">
              <a:buFont typeface="Arial" panose="020B0604020202020204" pitchFamily="34" charset="0"/>
              <a:buChar char="•"/>
              <a:defRPr/>
            </a:pPr>
            <a:r>
              <a:rPr lang="en-US">
                <a:latin typeface="Arial" charset="0"/>
                <a:cs typeface="Arial" charset="0"/>
              </a:rPr>
              <a:t>This group created the Agile Manifesto, a statement of values for successful software development</a:t>
            </a:r>
          </a:p>
          <a:p>
            <a:pPr marL="285750" indent="-285750">
              <a:buFont typeface="Arial" panose="020B0604020202020204" pitchFamily="34" charset="0"/>
              <a:buChar char="•"/>
              <a:defRPr/>
            </a:pPr>
            <a:r>
              <a:rPr lang="en-US">
                <a:latin typeface="Arial" charset="0"/>
                <a:cs typeface="Arial" charset="0"/>
              </a:rPr>
              <a:t>Then they wrote Agile Principles</a:t>
            </a:r>
          </a:p>
        </p:txBody>
      </p:sp>
      <p:sp>
        <p:nvSpPr>
          <p:cNvPr id="10" name="TextBox 9">
            <a:extLst>
              <a:ext uri="{FF2B5EF4-FFF2-40B4-BE49-F238E27FC236}">
                <a16:creationId xmlns:a16="http://schemas.microsoft.com/office/drawing/2014/main" id="{ECE1DE10-54AE-14C4-0671-5E2F51A67691}"/>
              </a:ext>
            </a:extLst>
          </p:cNvPr>
          <p:cNvSpPr txBox="1"/>
          <p:nvPr/>
        </p:nvSpPr>
        <p:spPr>
          <a:xfrm>
            <a:off x="4572000" y="4724400"/>
            <a:ext cx="3886200" cy="646113"/>
          </a:xfrm>
          <a:prstGeom prst="rect">
            <a:avLst/>
          </a:prstGeom>
          <a:noFill/>
          <a:ln>
            <a:solidFill>
              <a:schemeClr val="accent1">
                <a:shade val="95000"/>
                <a:satMod val="105000"/>
              </a:schemeClr>
            </a:solidFill>
          </a:ln>
        </p:spPr>
        <p:txBody>
          <a:bodyPr>
            <a:spAutoFit/>
          </a:bodyPr>
          <a:lstStyle/>
          <a:p>
            <a:pPr>
              <a:defRPr/>
            </a:pPr>
            <a:r>
              <a:rPr lang="en-US" b="1">
                <a:latin typeface="Arial" charset="0"/>
                <a:cs typeface="Arial" charset="0"/>
              </a:rPr>
              <a:t>We will discuss this topic  in more detail in the next module</a:t>
            </a:r>
          </a:p>
        </p:txBody>
      </p:sp>
      <p:sp>
        <p:nvSpPr>
          <p:cNvPr id="2" name="30/8/22">
            <a:extLst>
              <a:ext uri="{FF2B5EF4-FFF2-40B4-BE49-F238E27FC236}">
                <a16:creationId xmlns:a16="http://schemas.microsoft.com/office/drawing/2014/main" id="{04D118D3-73BC-B368-1F14-5C5EC82D6D87}"/>
              </a:ext>
            </a:extLst>
          </p:cNvPr>
          <p:cNvSpPr txBox="1"/>
          <p:nvPr/>
        </p:nvSpPr>
        <p:spPr>
          <a:xfrm>
            <a:off x="492373" y="6400413"/>
            <a:ext cx="20421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38426B-6126-CF9A-1091-6FE4E853EF37}"/>
              </a:ext>
            </a:extLst>
          </p:cNvPr>
          <p:cNvSpPr>
            <a:spLocks noGrp="1"/>
          </p:cNvSpPr>
          <p:nvPr>
            <p:ph sz="quarter" idx="10"/>
          </p:nvPr>
        </p:nvSpPr>
        <p:spPr/>
        <p:txBody>
          <a:bodyPr/>
          <a:lstStyle/>
          <a:p>
            <a:pPr>
              <a:buFont typeface="Arial" charset="0"/>
              <a:buNone/>
              <a:defRPr/>
            </a:pPr>
            <a:r>
              <a:rPr lang="en-US"/>
              <a:t>Agile Mindset</a:t>
            </a:r>
          </a:p>
          <a:p>
            <a:pPr>
              <a:buFont typeface="Arial" charset="0"/>
              <a:buNone/>
              <a:defRPr/>
            </a:pPr>
            <a:r>
              <a:rPr lang="en-US"/>
              <a:t>(Be Agile and Do Agile)</a:t>
            </a:r>
          </a:p>
        </p:txBody>
      </p:sp>
      <p:sp>
        <p:nvSpPr>
          <p:cNvPr id="5" name="Date Placeholder 4">
            <a:extLst>
              <a:ext uri="{FF2B5EF4-FFF2-40B4-BE49-F238E27FC236}">
                <a16:creationId xmlns:a16="http://schemas.microsoft.com/office/drawing/2014/main" id="{38D979DA-F28F-51E1-24E2-6E19B70F35B9}"/>
              </a:ext>
            </a:extLst>
          </p:cNvPr>
          <p:cNvSpPr>
            <a:spLocks noGrp="1"/>
          </p:cNvSpPr>
          <p:nvPr>
            <p:ph type="dt" sz="quarter" idx="11"/>
          </p:nvPr>
        </p:nvSpPr>
        <p:spPr/>
        <p:txBody>
          <a:bodyPr/>
          <a:lstStyle/>
          <a:p>
            <a:pPr>
              <a:defRPr/>
            </a:pPr>
            <a:fld id="{0F1CD477-961C-478D-8C78-1887B2FC0760}" type="datetime1">
              <a:rPr lang="en-US"/>
              <a:pPr>
                <a:defRPr/>
              </a:pPr>
              <a:t>1/24/2025</a:t>
            </a:fld>
            <a:endParaRPr lang="en-US"/>
          </a:p>
        </p:txBody>
      </p:sp>
      <p:sp>
        <p:nvSpPr>
          <p:cNvPr id="6" name="Footer Placeholder 5">
            <a:extLst>
              <a:ext uri="{FF2B5EF4-FFF2-40B4-BE49-F238E27FC236}">
                <a16:creationId xmlns:a16="http://schemas.microsoft.com/office/drawing/2014/main" id="{FFC24535-5B99-54D6-E07B-35CF4D280830}"/>
              </a:ext>
            </a:extLst>
          </p:cNvPr>
          <p:cNvSpPr>
            <a:spLocks noGrp="1"/>
          </p:cNvSpPr>
          <p:nvPr>
            <p:ph type="ftr" sz="quarter" idx="12"/>
          </p:nvPr>
        </p:nvSpPr>
        <p:spPr/>
        <p:txBody>
          <a:bodyPr/>
          <a:lstStyle/>
          <a:p>
            <a:pPr>
              <a:defRPr/>
            </a:pPr>
            <a:r>
              <a:rPr lang="en-US"/>
              <a:t>S1-20_SEZG544 - Agile Software Process</a:t>
            </a:r>
          </a:p>
        </p:txBody>
      </p:sp>
      <p:sp>
        <p:nvSpPr>
          <p:cNvPr id="7" name="Slide Number Placeholder 6">
            <a:extLst>
              <a:ext uri="{FF2B5EF4-FFF2-40B4-BE49-F238E27FC236}">
                <a16:creationId xmlns:a16="http://schemas.microsoft.com/office/drawing/2014/main" id="{D0B83FC0-ABF4-3BE6-8709-C10B89DB9BA5}"/>
              </a:ext>
            </a:extLst>
          </p:cNvPr>
          <p:cNvSpPr>
            <a:spLocks noGrp="1"/>
          </p:cNvSpPr>
          <p:nvPr>
            <p:ph type="sldNum" sz="quarter" idx="13"/>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EFF738-958C-E64D-A5E7-CEF5AA5E2996}" type="slidenum">
              <a:rPr lang="en-US" altLang="en-US">
                <a:solidFill>
                  <a:srgbClr val="898989"/>
                </a:solidFill>
              </a:rPr>
              <a:pPr eaLnBrk="1" hangingPunct="1"/>
              <a:t>34</a:t>
            </a:fld>
            <a:endParaRPr lang="en-US" altLang="en-US">
              <a:solidFill>
                <a:srgbClr val="898989"/>
              </a:solidFill>
            </a:endParaRPr>
          </a:p>
        </p:txBody>
      </p:sp>
      <p:pic>
        <p:nvPicPr>
          <p:cNvPr id="35846" name="Content Placeholder 13">
            <a:extLst>
              <a:ext uri="{FF2B5EF4-FFF2-40B4-BE49-F238E27FC236}">
                <a16:creationId xmlns:a16="http://schemas.microsoft.com/office/drawing/2014/main" id="{389FB5D6-B8E5-9FC6-8B60-00649BE5AC8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14325" y="1600200"/>
            <a:ext cx="4152900" cy="2141538"/>
          </a:xfrm>
        </p:spPr>
      </p:pic>
      <p:sp>
        <p:nvSpPr>
          <p:cNvPr id="35847" name="Rectangle 16">
            <a:extLst>
              <a:ext uri="{FF2B5EF4-FFF2-40B4-BE49-F238E27FC236}">
                <a16:creationId xmlns:a16="http://schemas.microsoft.com/office/drawing/2014/main" id="{CE36CA28-ED36-188C-61C6-124D0996E84A}"/>
              </a:ext>
            </a:extLst>
          </p:cNvPr>
          <p:cNvSpPr>
            <a:spLocks noChangeArrowheads="1"/>
          </p:cNvSpPr>
          <p:nvPr/>
        </p:nvSpPr>
        <p:spPr bwMode="auto">
          <a:xfrm>
            <a:off x="304800" y="5257800"/>
            <a:ext cx="7696200" cy="9239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An Agile mindset implies that an organization or person has absorbed Agile to the extent that it becomes part of their ‘identity’, i.e. their ‘business-as-usual’ state and the default way they interact with the world.</a:t>
            </a:r>
          </a:p>
        </p:txBody>
      </p:sp>
      <p:pic>
        <p:nvPicPr>
          <p:cNvPr id="35848" name="Picture 1">
            <a:extLst>
              <a:ext uri="{FF2B5EF4-FFF2-40B4-BE49-F238E27FC236}">
                <a16:creationId xmlns:a16="http://schemas.microsoft.com/office/drawing/2014/main" id="{53D10777-3A0B-5D0F-A41D-9B60CF84CFC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3048000"/>
            <a:ext cx="5157788" cy="19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30/8/22">
            <a:extLst>
              <a:ext uri="{FF2B5EF4-FFF2-40B4-BE49-F238E27FC236}">
                <a16:creationId xmlns:a16="http://schemas.microsoft.com/office/drawing/2014/main" id="{EDFA9DAD-02D0-EA1E-969F-15B58CBE0155}"/>
              </a:ext>
            </a:extLst>
          </p:cNvPr>
          <p:cNvSpPr txBox="1"/>
          <p:nvPr/>
        </p:nvSpPr>
        <p:spPr>
          <a:xfrm>
            <a:off x="492373" y="6400413"/>
            <a:ext cx="20421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1">
            <a:extLst>
              <a:ext uri="{FF2B5EF4-FFF2-40B4-BE49-F238E27FC236}">
                <a16:creationId xmlns:a16="http://schemas.microsoft.com/office/drawing/2014/main" id="{F1346139-0411-4A48-942E-BD6ADFEC9E1F}"/>
              </a:ext>
            </a:extLst>
          </p:cNvPr>
          <p:cNvSpPr>
            <a:spLocks noGrp="1"/>
          </p:cNvSpPr>
          <p:nvPr>
            <p:ph idx="1"/>
          </p:nvPr>
        </p:nvSpPr>
        <p:spPr>
          <a:xfrm>
            <a:off x="304800" y="1493838"/>
            <a:ext cx="8229600" cy="4525962"/>
          </a:xfrm>
        </p:spPr>
        <p:txBody>
          <a:bodyPr/>
          <a:lstStyle/>
          <a:p>
            <a:pPr fontAlgn="base">
              <a:spcAft>
                <a:spcPct val="0"/>
              </a:spcAft>
              <a:buFont typeface="Arial" pitchFamily="34" charset="0"/>
              <a:buChar char="•"/>
            </a:pPr>
            <a:r>
              <a:rPr lang="en-US" altLang="en-US"/>
              <a:t>It is important to understand that, for </a:t>
            </a:r>
            <a:r>
              <a:rPr lang="en-US" altLang="en-US" b="1"/>
              <a:t>Agile to be successful, </a:t>
            </a:r>
            <a:r>
              <a:rPr lang="en-US" altLang="en-US"/>
              <a:t>the </a:t>
            </a:r>
            <a:r>
              <a:rPr lang="en-US" altLang="en-US" b="1"/>
              <a:t>right mindset is equally important than merely implementing Agile tools, practices or principles</a:t>
            </a:r>
            <a:r>
              <a:rPr lang="en-US" altLang="en-US"/>
              <a:t>.</a:t>
            </a:r>
          </a:p>
          <a:p>
            <a:pPr fontAlgn="base">
              <a:spcAft>
                <a:spcPct val="0"/>
              </a:spcAft>
              <a:buFont typeface="Arial" pitchFamily="34" charset="0"/>
              <a:buChar char="•"/>
            </a:pPr>
            <a:endParaRPr lang="en-US" altLang="en-US"/>
          </a:p>
          <a:p>
            <a:pPr fontAlgn="base">
              <a:spcAft>
                <a:spcPct val="0"/>
              </a:spcAft>
              <a:buFont typeface="Arial" pitchFamily="34" charset="0"/>
              <a:buChar char="•"/>
            </a:pPr>
            <a:r>
              <a:rPr lang="en-US" altLang="en-US"/>
              <a:t>For example, </a:t>
            </a:r>
            <a:r>
              <a:rPr lang="en-US" altLang="en-US" b="1"/>
              <a:t>having a visual board </a:t>
            </a:r>
            <a:r>
              <a:rPr lang="en-US" altLang="en-US"/>
              <a:t>does </a:t>
            </a:r>
            <a:r>
              <a:rPr lang="en-US" altLang="en-US" b="1"/>
              <a:t>not necessarily mean that a team is Agile.</a:t>
            </a:r>
          </a:p>
          <a:p>
            <a:pPr fontAlgn="base">
              <a:spcAft>
                <a:spcPct val="0"/>
              </a:spcAft>
              <a:buFont typeface="Arial" pitchFamily="34" charset="0"/>
              <a:buChar char="•"/>
            </a:pPr>
            <a:endParaRPr lang="en-US" altLang="en-US" sz="2000"/>
          </a:p>
          <a:p>
            <a:pPr fontAlgn="base">
              <a:spcAft>
                <a:spcPct val="0"/>
              </a:spcAft>
              <a:buFont typeface="Arial" pitchFamily="34" charset="0"/>
              <a:buChar char="•"/>
            </a:pPr>
            <a:r>
              <a:rPr lang="en-US" altLang="en-US"/>
              <a:t>Experiments have shown that </a:t>
            </a:r>
            <a:r>
              <a:rPr lang="en-US" altLang="en-US" b="1"/>
              <a:t>people can strongly influence </a:t>
            </a:r>
            <a:r>
              <a:rPr lang="en-US" altLang="en-US"/>
              <a:t>each other to adopt </a:t>
            </a:r>
            <a:r>
              <a:rPr lang="en-US" altLang="en-US" b="1"/>
              <a:t>or reject </a:t>
            </a:r>
            <a:r>
              <a:rPr lang="en-US" altLang="en-US"/>
              <a:t>an Agile mindset </a:t>
            </a:r>
            <a:r>
              <a:rPr lang="en-US" altLang="en-US" sz="2000"/>
              <a:t>. </a:t>
            </a:r>
          </a:p>
          <a:p>
            <a:pPr fontAlgn="base">
              <a:spcAft>
                <a:spcPct val="0"/>
              </a:spcAft>
              <a:buFont typeface="Arial" pitchFamily="34" charset="0"/>
              <a:buChar char="•"/>
            </a:pPr>
            <a:endParaRPr lang="en-US" altLang="en-US" sz="2000"/>
          </a:p>
        </p:txBody>
      </p:sp>
      <p:sp>
        <p:nvSpPr>
          <p:cNvPr id="3" name="Content Placeholder 2">
            <a:extLst>
              <a:ext uri="{FF2B5EF4-FFF2-40B4-BE49-F238E27FC236}">
                <a16:creationId xmlns:a16="http://schemas.microsoft.com/office/drawing/2014/main" id="{E96EF58E-41FE-3962-7680-B700C0CE271D}"/>
              </a:ext>
            </a:extLst>
          </p:cNvPr>
          <p:cNvSpPr>
            <a:spLocks noGrp="1"/>
          </p:cNvSpPr>
          <p:nvPr>
            <p:ph sz="quarter" idx="10"/>
          </p:nvPr>
        </p:nvSpPr>
        <p:spPr/>
        <p:txBody>
          <a:bodyPr/>
          <a:lstStyle/>
          <a:p>
            <a:pPr>
              <a:buFont typeface="Arial" charset="0"/>
              <a:buNone/>
              <a:defRPr/>
            </a:pPr>
            <a:r>
              <a:rPr lang="en-US"/>
              <a:t>Agile Mindset …</a:t>
            </a:r>
          </a:p>
        </p:txBody>
      </p:sp>
      <p:sp>
        <p:nvSpPr>
          <p:cNvPr id="5" name="Date Placeholder 4">
            <a:extLst>
              <a:ext uri="{FF2B5EF4-FFF2-40B4-BE49-F238E27FC236}">
                <a16:creationId xmlns:a16="http://schemas.microsoft.com/office/drawing/2014/main" id="{31169F53-D568-A438-55F0-D144DA6E24B4}"/>
              </a:ext>
            </a:extLst>
          </p:cNvPr>
          <p:cNvSpPr>
            <a:spLocks noGrp="1"/>
          </p:cNvSpPr>
          <p:nvPr>
            <p:ph type="dt" sz="quarter" idx="11"/>
          </p:nvPr>
        </p:nvSpPr>
        <p:spPr/>
        <p:txBody>
          <a:bodyPr/>
          <a:lstStyle/>
          <a:p>
            <a:pPr>
              <a:defRPr/>
            </a:pPr>
            <a:fld id="{58F332B1-25B5-4F24-BAB2-CB11CFE7F679}" type="datetime1">
              <a:rPr lang="en-US"/>
              <a:pPr>
                <a:defRPr/>
              </a:pPr>
              <a:t>1/24/2025</a:t>
            </a:fld>
            <a:endParaRPr lang="en-US"/>
          </a:p>
        </p:txBody>
      </p:sp>
      <p:sp>
        <p:nvSpPr>
          <p:cNvPr id="6" name="Footer Placeholder 5">
            <a:extLst>
              <a:ext uri="{FF2B5EF4-FFF2-40B4-BE49-F238E27FC236}">
                <a16:creationId xmlns:a16="http://schemas.microsoft.com/office/drawing/2014/main" id="{DD13E9BF-7B13-0685-306A-2167D03447CE}"/>
              </a:ext>
            </a:extLst>
          </p:cNvPr>
          <p:cNvSpPr>
            <a:spLocks noGrp="1"/>
          </p:cNvSpPr>
          <p:nvPr>
            <p:ph type="ftr" sz="quarter" idx="12"/>
          </p:nvPr>
        </p:nvSpPr>
        <p:spPr/>
        <p:txBody>
          <a:bodyPr/>
          <a:lstStyle/>
          <a:p>
            <a:pPr>
              <a:defRPr/>
            </a:pPr>
            <a:r>
              <a:rPr lang="en-US"/>
              <a:t>S1-20_SEZG544 - Agile Software Process</a:t>
            </a:r>
          </a:p>
        </p:txBody>
      </p:sp>
      <p:sp>
        <p:nvSpPr>
          <p:cNvPr id="7" name="Slide Number Placeholder 6">
            <a:extLst>
              <a:ext uri="{FF2B5EF4-FFF2-40B4-BE49-F238E27FC236}">
                <a16:creationId xmlns:a16="http://schemas.microsoft.com/office/drawing/2014/main" id="{10D80A72-757D-9FC5-1476-2358BABDDC2F}"/>
              </a:ext>
            </a:extLst>
          </p:cNvPr>
          <p:cNvSpPr>
            <a:spLocks noGrp="1"/>
          </p:cNvSpPr>
          <p:nvPr>
            <p:ph type="sldNum" sz="quarter" idx="13"/>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C921021-2A84-1C46-A975-D4EE5F054721}" type="slidenum">
              <a:rPr lang="en-US" altLang="en-US">
                <a:solidFill>
                  <a:srgbClr val="898989"/>
                </a:solidFill>
              </a:rPr>
              <a:pPr eaLnBrk="1" hangingPunct="1"/>
              <a:t>35</a:t>
            </a:fld>
            <a:endParaRPr lang="en-US" altLang="en-US">
              <a:solidFill>
                <a:srgbClr val="898989"/>
              </a:solidFill>
            </a:endParaRPr>
          </a:p>
        </p:txBody>
      </p:sp>
      <p:sp>
        <p:nvSpPr>
          <p:cNvPr id="2" name="30/8/22">
            <a:extLst>
              <a:ext uri="{FF2B5EF4-FFF2-40B4-BE49-F238E27FC236}">
                <a16:creationId xmlns:a16="http://schemas.microsoft.com/office/drawing/2014/main" id="{F4F08DF5-33EF-B7A1-8E3A-17F5CF60BB81}"/>
              </a:ext>
            </a:extLst>
          </p:cNvPr>
          <p:cNvSpPr txBox="1"/>
          <p:nvPr/>
        </p:nvSpPr>
        <p:spPr>
          <a:xfrm>
            <a:off x="492373" y="6400413"/>
            <a:ext cx="20421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1">
            <a:extLst>
              <a:ext uri="{FF2B5EF4-FFF2-40B4-BE49-F238E27FC236}">
                <a16:creationId xmlns:a16="http://schemas.microsoft.com/office/drawing/2014/main" id="{A306F7A9-4389-97C3-6302-BFD02B353AD9}"/>
              </a:ext>
            </a:extLst>
          </p:cNvPr>
          <p:cNvSpPr>
            <a:spLocks noGrp="1"/>
          </p:cNvSpPr>
          <p:nvPr>
            <p:ph idx="1"/>
          </p:nvPr>
        </p:nvSpPr>
        <p:spPr>
          <a:xfrm>
            <a:off x="304800" y="1493838"/>
            <a:ext cx="8229600" cy="4525962"/>
          </a:xfrm>
        </p:spPr>
        <p:txBody>
          <a:bodyPr/>
          <a:lstStyle/>
          <a:p>
            <a:pPr fontAlgn="base">
              <a:spcAft>
                <a:spcPct val="0"/>
              </a:spcAft>
              <a:buFont typeface="Arial" pitchFamily="34" charset="0"/>
              <a:buChar char="•"/>
            </a:pPr>
            <a:r>
              <a:rPr lang="en-US" altLang="en-US" b="1"/>
              <a:t>Agile is a journey, not a destination</a:t>
            </a:r>
          </a:p>
          <a:p>
            <a:pPr fontAlgn="base">
              <a:spcAft>
                <a:spcPct val="0"/>
              </a:spcAft>
              <a:buFont typeface="Arial" pitchFamily="34" charset="0"/>
              <a:buChar char="•"/>
            </a:pPr>
            <a:endParaRPr lang="en-US" altLang="en-US" b="1"/>
          </a:p>
          <a:p>
            <a:pPr fontAlgn="base">
              <a:spcAft>
                <a:spcPct val="0"/>
              </a:spcAft>
              <a:buFont typeface="Arial" pitchFamily="34" charset="0"/>
              <a:buChar char="•"/>
            </a:pPr>
            <a:r>
              <a:rPr lang="en-US" altLang="en-US"/>
              <a:t>Teams become more Agile by </a:t>
            </a:r>
            <a:r>
              <a:rPr lang="en-US" altLang="en-US" b="1"/>
              <a:t>embedding the Agile mindset deeper inside themselves and the organization.</a:t>
            </a:r>
          </a:p>
          <a:p>
            <a:pPr fontAlgn="base">
              <a:spcAft>
                <a:spcPct val="0"/>
              </a:spcAft>
              <a:buFont typeface="Arial" pitchFamily="34" charset="0"/>
              <a:buChar char="•"/>
            </a:pPr>
            <a:endParaRPr lang="en-US" altLang="en-US"/>
          </a:p>
          <a:p>
            <a:pPr fontAlgn="base">
              <a:spcAft>
                <a:spcPct val="0"/>
              </a:spcAft>
              <a:buFont typeface="Arial" pitchFamily="34" charset="0"/>
              <a:buChar char="•"/>
            </a:pPr>
            <a:r>
              <a:rPr lang="en-US" altLang="en-US"/>
              <a:t>This process is </a:t>
            </a:r>
            <a:r>
              <a:rPr lang="en-US" altLang="en-US" b="1"/>
              <a:t>facilitated </a:t>
            </a:r>
            <a:r>
              <a:rPr lang="en-US" altLang="en-US"/>
              <a:t>by </a:t>
            </a:r>
            <a:r>
              <a:rPr lang="en-US" altLang="en-US" b="1"/>
              <a:t>applying Agile values</a:t>
            </a:r>
            <a:r>
              <a:rPr lang="en-US" altLang="en-US"/>
              <a:t>, practices, </a:t>
            </a:r>
            <a:r>
              <a:rPr lang="en-US" altLang="en-US" b="1"/>
              <a:t>principles </a:t>
            </a:r>
            <a:r>
              <a:rPr lang="en-US" altLang="en-US"/>
              <a:t>and so on.</a:t>
            </a:r>
          </a:p>
          <a:p>
            <a:pPr fontAlgn="base">
              <a:spcAft>
                <a:spcPct val="0"/>
              </a:spcAft>
            </a:pPr>
            <a:endParaRPr lang="en-US" altLang="en-US"/>
          </a:p>
        </p:txBody>
      </p:sp>
      <p:sp>
        <p:nvSpPr>
          <p:cNvPr id="3" name="Content Placeholder 2">
            <a:extLst>
              <a:ext uri="{FF2B5EF4-FFF2-40B4-BE49-F238E27FC236}">
                <a16:creationId xmlns:a16="http://schemas.microsoft.com/office/drawing/2014/main" id="{D69C7202-B5CB-9863-D321-C80AAFC9507A}"/>
              </a:ext>
            </a:extLst>
          </p:cNvPr>
          <p:cNvSpPr>
            <a:spLocks noGrp="1"/>
          </p:cNvSpPr>
          <p:nvPr>
            <p:ph sz="quarter" idx="10"/>
          </p:nvPr>
        </p:nvSpPr>
        <p:spPr/>
        <p:txBody>
          <a:bodyPr/>
          <a:lstStyle/>
          <a:p>
            <a:pPr>
              <a:buFont typeface="Arial" charset="0"/>
              <a:buNone/>
              <a:defRPr/>
            </a:pPr>
            <a:r>
              <a:rPr lang="en-US"/>
              <a:t>Agile Mindset …</a:t>
            </a:r>
          </a:p>
        </p:txBody>
      </p:sp>
      <p:sp>
        <p:nvSpPr>
          <p:cNvPr id="5" name="Date Placeholder 4">
            <a:extLst>
              <a:ext uri="{FF2B5EF4-FFF2-40B4-BE49-F238E27FC236}">
                <a16:creationId xmlns:a16="http://schemas.microsoft.com/office/drawing/2014/main" id="{D948DA40-0D36-DA6C-1EE8-6EEECF6A035A}"/>
              </a:ext>
            </a:extLst>
          </p:cNvPr>
          <p:cNvSpPr>
            <a:spLocks noGrp="1"/>
          </p:cNvSpPr>
          <p:nvPr>
            <p:ph type="dt" sz="quarter" idx="11"/>
          </p:nvPr>
        </p:nvSpPr>
        <p:spPr/>
        <p:txBody>
          <a:bodyPr/>
          <a:lstStyle/>
          <a:p>
            <a:pPr>
              <a:defRPr/>
            </a:pPr>
            <a:fld id="{60F40A91-CEC3-46BF-B547-2DED5ACACB7C}" type="datetime1">
              <a:rPr lang="en-US"/>
              <a:pPr>
                <a:defRPr/>
              </a:pPr>
              <a:t>1/24/2025</a:t>
            </a:fld>
            <a:endParaRPr lang="en-US"/>
          </a:p>
        </p:txBody>
      </p:sp>
      <p:sp>
        <p:nvSpPr>
          <p:cNvPr id="6" name="Footer Placeholder 5">
            <a:extLst>
              <a:ext uri="{FF2B5EF4-FFF2-40B4-BE49-F238E27FC236}">
                <a16:creationId xmlns:a16="http://schemas.microsoft.com/office/drawing/2014/main" id="{88D17B21-CCE4-2D71-164F-329A048C69EB}"/>
              </a:ext>
            </a:extLst>
          </p:cNvPr>
          <p:cNvSpPr>
            <a:spLocks noGrp="1"/>
          </p:cNvSpPr>
          <p:nvPr>
            <p:ph type="ftr" sz="quarter" idx="12"/>
          </p:nvPr>
        </p:nvSpPr>
        <p:spPr/>
        <p:txBody>
          <a:bodyPr/>
          <a:lstStyle/>
          <a:p>
            <a:pPr>
              <a:defRPr/>
            </a:pPr>
            <a:r>
              <a:rPr lang="en-US"/>
              <a:t>S1-20_SEZG544 - Agile Software Process</a:t>
            </a:r>
          </a:p>
        </p:txBody>
      </p:sp>
      <p:sp>
        <p:nvSpPr>
          <p:cNvPr id="7" name="Slide Number Placeholder 6">
            <a:extLst>
              <a:ext uri="{FF2B5EF4-FFF2-40B4-BE49-F238E27FC236}">
                <a16:creationId xmlns:a16="http://schemas.microsoft.com/office/drawing/2014/main" id="{780838EF-5A4C-03A8-7A88-EF41199AD810}"/>
              </a:ext>
            </a:extLst>
          </p:cNvPr>
          <p:cNvSpPr>
            <a:spLocks noGrp="1"/>
          </p:cNvSpPr>
          <p:nvPr>
            <p:ph type="sldNum" sz="quarter" idx="13"/>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881BE85-CE1F-8449-B721-9B165568A5A4}" type="slidenum">
              <a:rPr lang="en-US" altLang="en-US">
                <a:solidFill>
                  <a:srgbClr val="898989"/>
                </a:solidFill>
              </a:rPr>
              <a:pPr eaLnBrk="1" hangingPunct="1"/>
              <a:t>36</a:t>
            </a:fld>
            <a:endParaRPr lang="en-US" altLang="en-US">
              <a:solidFill>
                <a:srgbClr val="898989"/>
              </a:solidFill>
            </a:endParaRPr>
          </a:p>
        </p:txBody>
      </p:sp>
      <p:sp>
        <p:nvSpPr>
          <p:cNvPr id="2" name="30/8/22">
            <a:extLst>
              <a:ext uri="{FF2B5EF4-FFF2-40B4-BE49-F238E27FC236}">
                <a16:creationId xmlns:a16="http://schemas.microsoft.com/office/drawing/2014/main" id="{03AB320B-79FF-96D4-19FC-CD90BC5558A2}"/>
              </a:ext>
            </a:extLst>
          </p:cNvPr>
          <p:cNvSpPr txBox="1"/>
          <p:nvPr/>
        </p:nvSpPr>
        <p:spPr>
          <a:xfrm>
            <a:off x="492373" y="6400413"/>
            <a:ext cx="20421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1">
            <a:extLst>
              <a:ext uri="{FF2B5EF4-FFF2-40B4-BE49-F238E27FC236}">
                <a16:creationId xmlns:a16="http://schemas.microsoft.com/office/drawing/2014/main" id="{DF8047CC-F3FC-8624-BF17-E21CB4CE0C5F}"/>
              </a:ext>
            </a:extLst>
          </p:cNvPr>
          <p:cNvSpPr>
            <a:spLocks noGrp="1"/>
          </p:cNvSpPr>
          <p:nvPr>
            <p:ph idx="1"/>
          </p:nvPr>
        </p:nvSpPr>
        <p:spPr>
          <a:xfrm>
            <a:off x="304800" y="1493838"/>
            <a:ext cx="8229600" cy="4841875"/>
          </a:xfrm>
        </p:spPr>
        <p:txBody>
          <a:bodyPr>
            <a:normAutofit lnSpcReduction="10000"/>
          </a:bodyPr>
          <a:lstStyle/>
          <a:p>
            <a:pPr fontAlgn="base">
              <a:spcAft>
                <a:spcPct val="0"/>
              </a:spcAft>
              <a:buFont typeface="Arial" pitchFamily="34" charset="0"/>
              <a:buChar char="•"/>
            </a:pPr>
            <a:r>
              <a:rPr lang="en-US" altLang="en-US"/>
              <a:t>Where teams may understand what to do, but don’t understand why they are doing it.  This will result in </a:t>
            </a:r>
            <a:r>
              <a:rPr lang="en-US" altLang="en-US" b="1"/>
              <a:t>partial success</a:t>
            </a:r>
            <a:r>
              <a:rPr lang="en-US" altLang="en-US"/>
              <a:t>.</a:t>
            </a:r>
          </a:p>
          <a:p>
            <a:pPr fontAlgn="base">
              <a:spcAft>
                <a:spcPct val="0"/>
              </a:spcAft>
              <a:buFont typeface="Arial" pitchFamily="34" charset="0"/>
              <a:buChar char="•"/>
            </a:pPr>
            <a:endParaRPr lang="en-US" altLang="en-US"/>
          </a:p>
          <a:p>
            <a:pPr fontAlgn="base">
              <a:spcAft>
                <a:spcPct val="0"/>
              </a:spcAft>
              <a:buFont typeface="Arial" pitchFamily="34" charset="0"/>
              <a:buChar char="•"/>
            </a:pPr>
            <a:r>
              <a:rPr lang="en-US" altLang="en-US"/>
              <a:t>If this happens teams tend to use Agile practices for a short period of time, but over the </a:t>
            </a:r>
            <a:r>
              <a:rPr lang="en-US" altLang="en-US" b="1"/>
              <a:t>longer term they fall back into their previous ways of working.</a:t>
            </a:r>
          </a:p>
          <a:p>
            <a:pPr fontAlgn="base">
              <a:spcAft>
                <a:spcPct val="0"/>
              </a:spcAft>
              <a:buFont typeface="Arial" pitchFamily="34" charset="0"/>
              <a:buChar char="•"/>
            </a:pPr>
            <a:endParaRPr lang="en-US" altLang="en-US"/>
          </a:p>
          <a:p>
            <a:pPr fontAlgn="base">
              <a:spcAft>
                <a:spcPct val="0"/>
              </a:spcAft>
              <a:buFont typeface="Arial" pitchFamily="34" charset="0"/>
              <a:buChar char="•"/>
            </a:pPr>
            <a:r>
              <a:rPr lang="en-US" altLang="en-US"/>
              <a:t>Because they don’t understand why they are doing what they are doing.</a:t>
            </a:r>
          </a:p>
          <a:p>
            <a:pPr fontAlgn="base">
              <a:spcAft>
                <a:spcPct val="0"/>
              </a:spcAft>
            </a:pPr>
            <a:br>
              <a:rPr lang="en-US" altLang="en-US"/>
            </a:br>
            <a:endParaRPr lang="en-US" altLang="en-US"/>
          </a:p>
        </p:txBody>
      </p:sp>
      <p:sp>
        <p:nvSpPr>
          <p:cNvPr id="3" name="Content Placeholder 2">
            <a:extLst>
              <a:ext uri="{FF2B5EF4-FFF2-40B4-BE49-F238E27FC236}">
                <a16:creationId xmlns:a16="http://schemas.microsoft.com/office/drawing/2014/main" id="{53AF9AF5-8437-BE89-7FB8-E44913B19063}"/>
              </a:ext>
            </a:extLst>
          </p:cNvPr>
          <p:cNvSpPr>
            <a:spLocks noGrp="1"/>
          </p:cNvSpPr>
          <p:nvPr>
            <p:ph sz="quarter" idx="10"/>
          </p:nvPr>
        </p:nvSpPr>
        <p:spPr/>
        <p:txBody>
          <a:bodyPr/>
          <a:lstStyle/>
          <a:p>
            <a:pPr>
              <a:buFont typeface="Arial" charset="0"/>
              <a:buNone/>
              <a:defRPr/>
            </a:pPr>
            <a:r>
              <a:rPr lang="en-US"/>
              <a:t>Agile is not just a set of rituals</a:t>
            </a:r>
          </a:p>
        </p:txBody>
      </p:sp>
      <p:sp>
        <p:nvSpPr>
          <p:cNvPr id="5" name="Date Placeholder 4">
            <a:extLst>
              <a:ext uri="{FF2B5EF4-FFF2-40B4-BE49-F238E27FC236}">
                <a16:creationId xmlns:a16="http://schemas.microsoft.com/office/drawing/2014/main" id="{E171020C-ED4F-CC67-D7C8-F9C69D7A45E1}"/>
              </a:ext>
            </a:extLst>
          </p:cNvPr>
          <p:cNvSpPr>
            <a:spLocks noGrp="1"/>
          </p:cNvSpPr>
          <p:nvPr>
            <p:ph type="dt" sz="quarter" idx="11"/>
          </p:nvPr>
        </p:nvSpPr>
        <p:spPr/>
        <p:txBody>
          <a:bodyPr/>
          <a:lstStyle/>
          <a:p>
            <a:pPr>
              <a:defRPr/>
            </a:pPr>
            <a:fld id="{E5881A9A-8F6D-4ADB-A1DF-E59F57F34A62}" type="datetime1">
              <a:rPr lang="en-US"/>
              <a:pPr>
                <a:defRPr/>
              </a:pPr>
              <a:t>1/24/2025</a:t>
            </a:fld>
            <a:endParaRPr lang="en-US"/>
          </a:p>
        </p:txBody>
      </p:sp>
      <p:sp>
        <p:nvSpPr>
          <p:cNvPr id="6" name="Footer Placeholder 5">
            <a:extLst>
              <a:ext uri="{FF2B5EF4-FFF2-40B4-BE49-F238E27FC236}">
                <a16:creationId xmlns:a16="http://schemas.microsoft.com/office/drawing/2014/main" id="{943220C3-243C-2DBE-0D72-0B52C45AED96}"/>
              </a:ext>
            </a:extLst>
          </p:cNvPr>
          <p:cNvSpPr>
            <a:spLocks noGrp="1"/>
          </p:cNvSpPr>
          <p:nvPr>
            <p:ph type="ftr" sz="quarter" idx="12"/>
          </p:nvPr>
        </p:nvSpPr>
        <p:spPr/>
        <p:txBody>
          <a:bodyPr/>
          <a:lstStyle/>
          <a:p>
            <a:pPr>
              <a:defRPr/>
            </a:pPr>
            <a:r>
              <a:rPr lang="en-US"/>
              <a:t>S1-20_SEZG544 - Agile Software Process</a:t>
            </a:r>
          </a:p>
        </p:txBody>
      </p:sp>
      <p:sp>
        <p:nvSpPr>
          <p:cNvPr id="7" name="Slide Number Placeholder 6">
            <a:extLst>
              <a:ext uri="{FF2B5EF4-FFF2-40B4-BE49-F238E27FC236}">
                <a16:creationId xmlns:a16="http://schemas.microsoft.com/office/drawing/2014/main" id="{AD0881A8-51F2-CAC9-8538-4A07E4672AFC}"/>
              </a:ext>
            </a:extLst>
          </p:cNvPr>
          <p:cNvSpPr>
            <a:spLocks noGrp="1"/>
          </p:cNvSpPr>
          <p:nvPr>
            <p:ph type="sldNum" sz="quarter" idx="13"/>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5AB3EF6-8B09-224A-A76B-389BCD383638}" type="slidenum">
              <a:rPr lang="en-US" altLang="en-US">
                <a:solidFill>
                  <a:srgbClr val="898989"/>
                </a:solidFill>
              </a:rPr>
              <a:pPr eaLnBrk="1" hangingPunct="1"/>
              <a:t>37</a:t>
            </a:fld>
            <a:endParaRPr lang="en-US" altLang="en-US">
              <a:solidFill>
                <a:srgbClr val="898989"/>
              </a:solidFill>
            </a:endParaRPr>
          </a:p>
        </p:txBody>
      </p:sp>
      <p:sp>
        <p:nvSpPr>
          <p:cNvPr id="2" name="30/8/22">
            <a:extLst>
              <a:ext uri="{FF2B5EF4-FFF2-40B4-BE49-F238E27FC236}">
                <a16:creationId xmlns:a16="http://schemas.microsoft.com/office/drawing/2014/main" id="{06A8F03C-CC56-CF7E-FE8A-3D8A913A35D5}"/>
              </a:ext>
            </a:extLst>
          </p:cNvPr>
          <p:cNvSpPr txBox="1"/>
          <p:nvPr/>
        </p:nvSpPr>
        <p:spPr>
          <a:xfrm>
            <a:off x="492373" y="6400413"/>
            <a:ext cx="20421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a:extLst>
              <a:ext uri="{FF2B5EF4-FFF2-40B4-BE49-F238E27FC236}">
                <a16:creationId xmlns:a16="http://schemas.microsoft.com/office/drawing/2014/main" id="{F5CEFC5D-5CB1-9936-D544-E5C68ED056DF}"/>
              </a:ext>
            </a:extLst>
          </p:cNvPr>
          <p:cNvSpPr>
            <a:spLocks noGrp="1"/>
          </p:cNvSpPr>
          <p:nvPr>
            <p:ph idx="1"/>
          </p:nvPr>
        </p:nvSpPr>
        <p:spPr>
          <a:xfrm>
            <a:off x="304800" y="1493838"/>
            <a:ext cx="8229600" cy="4816475"/>
          </a:xfrm>
        </p:spPr>
        <p:txBody>
          <a:bodyPr/>
          <a:lstStyle/>
          <a:p>
            <a:pPr fontAlgn="base">
              <a:spcAft>
                <a:spcPct val="0"/>
              </a:spcAft>
              <a:buFont typeface="Arial" pitchFamily="34" charset="0"/>
              <a:buChar char="•"/>
            </a:pPr>
            <a:r>
              <a:rPr lang="en-US" altLang="en-US"/>
              <a:t>People often prefer to </a:t>
            </a:r>
            <a:r>
              <a:rPr lang="en-US" altLang="en-US" b="1"/>
              <a:t>pick out the elements of a framework they can easily understand </a:t>
            </a:r>
            <a:r>
              <a:rPr lang="en-US" altLang="en-US"/>
              <a:t>rather than understanding an entire framework and why it should be implemented. </a:t>
            </a:r>
          </a:p>
          <a:p>
            <a:pPr fontAlgn="base">
              <a:spcAft>
                <a:spcPct val="0"/>
              </a:spcAft>
              <a:buFont typeface="Arial" pitchFamily="34" charset="0"/>
              <a:buChar char="•"/>
            </a:pPr>
            <a:endParaRPr lang="en-US" altLang="en-US"/>
          </a:p>
          <a:p>
            <a:pPr fontAlgn="base">
              <a:spcAft>
                <a:spcPct val="0"/>
              </a:spcAft>
              <a:buFont typeface="Arial" pitchFamily="34" charset="0"/>
              <a:buChar char="•"/>
            </a:pPr>
            <a:r>
              <a:rPr lang="en-US" altLang="en-US"/>
              <a:t>Some Agile frameworks will only </a:t>
            </a:r>
            <a:r>
              <a:rPr lang="en-US" altLang="en-US" b="1"/>
              <a:t>work effectively if all the key activities, roles and artefacts of the framework are in place.</a:t>
            </a:r>
          </a:p>
          <a:p>
            <a:pPr fontAlgn="base">
              <a:spcAft>
                <a:spcPct val="0"/>
              </a:spcAft>
              <a:buFont typeface="Arial" pitchFamily="34" charset="0"/>
              <a:buChar char="•"/>
            </a:pPr>
            <a:endParaRPr lang="en-US" altLang="en-US" sz="1600"/>
          </a:p>
          <a:p>
            <a:pPr lvl="1" fontAlgn="base">
              <a:spcAft>
                <a:spcPct val="0"/>
              </a:spcAft>
              <a:buFont typeface="Arial" pitchFamily="34" charset="0"/>
              <a:buChar char="•"/>
            </a:pPr>
            <a:r>
              <a:rPr lang="en-US" altLang="en-US"/>
              <a:t>So, for example, people might think that just prioritizing stories within a backlog is the same as ‘being Agile’, instead of it being just one part of the whole. Additionally, while prioritization of stories is indeed a core practice in Agile, it is also used in more traditional non-Agile delivery approaches.</a:t>
            </a:r>
          </a:p>
          <a:p>
            <a:pPr fontAlgn="base">
              <a:spcAft>
                <a:spcPct val="0"/>
              </a:spcAft>
            </a:pPr>
            <a:endParaRPr lang="en-US" altLang="en-US"/>
          </a:p>
        </p:txBody>
      </p:sp>
      <p:sp>
        <p:nvSpPr>
          <p:cNvPr id="3" name="Content Placeholder 2">
            <a:extLst>
              <a:ext uri="{FF2B5EF4-FFF2-40B4-BE49-F238E27FC236}">
                <a16:creationId xmlns:a16="http://schemas.microsoft.com/office/drawing/2014/main" id="{BE058172-732B-9CEC-ABC7-1FAF532C4269}"/>
              </a:ext>
            </a:extLst>
          </p:cNvPr>
          <p:cNvSpPr>
            <a:spLocks noGrp="1"/>
          </p:cNvSpPr>
          <p:nvPr>
            <p:ph sz="quarter" idx="10"/>
          </p:nvPr>
        </p:nvSpPr>
        <p:spPr/>
        <p:txBody>
          <a:bodyPr/>
          <a:lstStyle/>
          <a:p>
            <a:pPr>
              <a:buFont typeface="Arial" charset="0"/>
              <a:buNone/>
              <a:defRPr/>
            </a:pPr>
            <a:r>
              <a:rPr lang="en-US"/>
              <a:t>Agile is not just techniques</a:t>
            </a:r>
          </a:p>
        </p:txBody>
      </p:sp>
      <p:sp>
        <p:nvSpPr>
          <p:cNvPr id="5" name="Date Placeholder 4">
            <a:extLst>
              <a:ext uri="{FF2B5EF4-FFF2-40B4-BE49-F238E27FC236}">
                <a16:creationId xmlns:a16="http://schemas.microsoft.com/office/drawing/2014/main" id="{0F1919F1-185A-AA79-994F-25C3D7DDA805}"/>
              </a:ext>
            </a:extLst>
          </p:cNvPr>
          <p:cNvSpPr>
            <a:spLocks noGrp="1"/>
          </p:cNvSpPr>
          <p:nvPr>
            <p:ph type="dt" sz="quarter" idx="11"/>
          </p:nvPr>
        </p:nvSpPr>
        <p:spPr/>
        <p:txBody>
          <a:bodyPr/>
          <a:lstStyle/>
          <a:p>
            <a:pPr>
              <a:defRPr/>
            </a:pPr>
            <a:fld id="{97D176E2-2F51-4028-B8DE-B387CF42CEE6}" type="datetime1">
              <a:rPr lang="en-US"/>
              <a:pPr>
                <a:defRPr/>
              </a:pPr>
              <a:t>1/24/2025</a:t>
            </a:fld>
            <a:endParaRPr lang="en-US"/>
          </a:p>
        </p:txBody>
      </p:sp>
      <p:sp>
        <p:nvSpPr>
          <p:cNvPr id="6" name="Footer Placeholder 5">
            <a:extLst>
              <a:ext uri="{FF2B5EF4-FFF2-40B4-BE49-F238E27FC236}">
                <a16:creationId xmlns:a16="http://schemas.microsoft.com/office/drawing/2014/main" id="{931DACEA-F6EB-53E0-DCD5-D7AAB1568788}"/>
              </a:ext>
            </a:extLst>
          </p:cNvPr>
          <p:cNvSpPr>
            <a:spLocks noGrp="1"/>
          </p:cNvSpPr>
          <p:nvPr>
            <p:ph type="ftr" sz="quarter" idx="12"/>
          </p:nvPr>
        </p:nvSpPr>
        <p:spPr/>
        <p:txBody>
          <a:bodyPr/>
          <a:lstStyle/>
          <a:p>
            <a:pPr>
              <a:defRPr/>
            </a:pPr>
            <a:r>
              <a:rPr lang="en-US"/>
              <a:t>S1-20_SEZG544 - Agile Software Process</a:t>
            </a:r>
          </a:p>
        </p:txBody>
      </p:sp>
      <p:sp>
        <p:nvSpPr>
          <p:cNvPr id="7" name="Slide Number Placeholder 6">
            <a:extLst>
              <a:ext uri="{FF2B5EF4-FFF2-40B4-BE49-F238E27FC236}">
                <a16:creationId xmlns:a16="http://schemas.microsoft.com/office/drawing/2014/main" id="{C6BB8CEA-C1AA-C70D-FE84-D32411F39109}"/>
              </a:ext>
            </a:extLst>
          </p:cNvPr>
          <p:cNvSpPr>
            <a:spLocks noGrp="1"/>
          </p:cNvSpPr>
          <p:nvPr>
            <p:ph type="sldNum" sz="quarter" idx="13"/>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9505659-DA7A-3B40-A460-392053F1B083}" type="slidenum">
              <a:rPr lang="en-US" altLang="en-US">
                <a:solidFill>
                  <a:srgbClr val="898989"/>
                </a:solidFill>
              </a:rPr>
              <a:pPr eaLnBrk="1" hangingPunct="1"/>
              <a:t>38</a:t>
            </a:fld>
            <a:endParaRPr lang="en-US" altLang="en-US">
              <a:solidFill>
                <a:srgbClr val="898989"/>
              </a:solidFill>
            </a:endParaRPr>
          </a:p>
        </p:txBody>
      </p:sp>
      <p:sp>
        <p:nvSpPr>
          <p:cNvPr id="2" name="30/8/22">
            <a:extLst>
              <a:ext uri="{FF2B5EF4-FFF2-40B4-BE49-F238E27FC236}">
                <a16:creationId xmlns:a16="http://schemas.microsoft.com/office/drawing/2014/main" id="{56C7942D-A476-C98F-7A55-0743720B69DD}"/>
              </a:ext>
            </a:extLst>
          </p:cNvPr>
          <p:cNvSpPr txBox="1"/>
          <p:nvPr/>
        </p:nvSpPr>
        <p:spPr>
          <a:xfrm>
            <a:off x="492373" y="6400413"/>
            <a:ext cx="20421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Content Placeholder 7">
            <a:extLst>
              <a:ext uri="{FF2B5EF4-FFF2-40B4-BE49-F238E27FC236}">
                <a16:creationId xmlns:a16="http://schemas.microsoft.com/office/drawing/2014/main" id="{9548F6D9-7993-8855-3244-F7C8367E719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1524000"/>
            <a:ext cx="7237413" cy="3101975"/>
          </a:xfrm>
        </p:spPr>
      </p:pic>
      <p:sp>
        <p:nvSpPr>
          <p:cNvPr id="3" name="Content Placeholder 2">
            <a:extLst>
              <a:ext uri="{FF2B5EF4-FFF2-40B4-BE49-F238E27FC236}">
                <a16:creationId xmlns:a16="http://schemas.microsoft.com/office/drawing/2014/main" id="{7E9BCFBB-FA9E-D01C-8DE6-0BAE8135693D}"/>
              </a:ext>
            </a:extLst>
          </p:cNvPr>
          <p:cNvSpPr>
            <a:spLocks noGrp="1"/>
          </p:cNvSpPr>
          <p:nvPr>
            <p:ph sz="quarter" idx="10"/>
          </p:nvPr>
        </p:nvSpPr>
        <p:spPr/>
        <p:txBody>
          <a:bodyPr/>
          <a:lstStyle/>
          <a:p>
            <a:pPr>
              <a:buFont typeface="Arial" charset="0"/>
              <a:buNone/>
              <a:defRPr/>
            </a:pPr>
            <a:r>
              <a:rPr lang="en-US"/>
              <a:t>What is being Agile? Mindset?</a:t>
            </a:r>
          </a:p>
        </p:txBody>
      </p:sp>
      <p:sp>
        <p:nvSpPr>
          <p:cNvPr id="5" name="Date Placeholder 4">
            <a:extLst>
              <a:ext uri="{FF2B5EF4-FFF2-40B4-BE49-F238E27FC236}">
                <a16:creationId xmlns:a16="http://schemas.microsoft.com/office/drawing/2014/main" id="{2B29CE1B-9C9B-489B-D569-850DC33BDAB2}"/>
              </a:ext>
            </a:extLst>
          </p:cNvPr>
          <p:cNvSpPr>
            <a:spLocks noGrp="1"/>
          </p:cNvSpPr>
          <p:nvPr>
            <p:ph type="dt" sz="quarter" idx="11"/>
          </p:nvPr>
        </p:nvSpPr>
        <p:spPr/>
        <p:txBody>
          <a:bodyPr/>
          <a:lstStyle/>
          <a:p>
            <a:pPr>
              <a:defRPr/>
            </a:pPr>
            <a:fld id="{06DBF6BF-4C3F-48F2-8973-D8BFE2748767}" type="datetime1">
              <a:rPr lang="en-US"/>
              <a:pPr>
                <a:defRPr/>
              </a:pPr>
              <a:t>1/24/2025</a:t>
            </a:fld>
            <a:endParaRPr lang="en-US"/>
          </a:p>
        </p:txBody>
      </p:sp>
      <p:sp>
        <p:nvSpPr>
          <p:cNvPr id="6" name="Footer Placeholder 5">
            <a:extLst>
              <a:ext uri="{FF2B5EF4-FFF2-40B4-BE49-F238E27FC236}">
                <a16:creationId xmlns:a16="http://schemas.microsoft.com/office/drawing/2014/main" id="{B6B6CF48-1B2E-BF54-0568-F3F5A752A4A0}"/>
              </a:ext>
            </a:extLst>
          </p:cNvPr>
          <p:cNvSpPr>
            <a:spLocks noGrp="1"/>
          </p:cNvSpPr>
          <p:nvPr>
            <p:ph type="ftr" sz="quarter" idx="12"/>
          </p:nvPr>
        </p:nvSpPr>
        <p:spPr/>
        <p:txBody>
          <a:bodyPr/>
          <a:lstStyle/>
          <a:p>
            <a:pPr>
              <a:defRPr/>
            </a:pPr>
            <a:r>
              <a:rPr lang="en-US"/>
              <a:t>S1-20_SEZG544 - Agile Software Process</a:t>
            </a:r>
          </a:p>
        </p:txBody>
      </p:sp>
      <p:sp>
        <p:nvSpPr>
          <p:cNvPr id="7" name="Slide Number Placeholder 6">
            <a:extLst>
              <a:ext uri="{FF2B5EF4-FFF2-40B4-BE49-F238E27FC236}">
                <a16:creationId xmlns:a16="http://schemas.microsoft.com/office/drawing/2014/main" id="{879C4905-4C25-7845-0C36-801C5117086A}"/>
              </a:ext>
            </a:extLst>
          </p:cNvPr>
          <p:cNvSpPr>
            <a:spLocks noGrp="1"/>
          </p:cNvSpPr>
          <p:nvPr>
            <p:ph type="sldNum" sz="quarter" idx="13"/>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4BCFFD-C148-6340-99B6-E4ACA801CF29}" type="slidenum">
              <a:rPr lang="en-US" altLang="en-US">
                <a:solidFill>
                  <a:srgbClr val="898989"/>
                </a:solidFill>
              </a:rPr>
              <a:pPr eaLnBrk="1" hangingPunct="1"/>
              <a:t>39</a:t>
            </a:fld>
            <a:endParaRPr lang="en-US" altLang="en-US">
              <a:solidFill>
                <a:srgbClr val="898989"/>
              </a:solidFill>
            </a:endParaRPr>
          </a:p>
        </p:txBody>
      </p:sp>
      <p:sp>
        <p:nvSpPr>
          <p:cNvPr id="40967" name="Rectangle 8">
            <a:extLst>
              <a:ext uri="{FF2B5EF4-FFF2-40B4-BE49-F238E27FC236}">
                <a16:creationId xmlns:a16="http://schemas.microsoft.com/office/drawing/2014/main" id="{12C2640F-0490-3994-0CFA-3E1DC8E11EA2}"/>
              </a:ext>
            </a:extLst>
          </p:cNvPr>
          <p:cNvSpPr>
            <a:spLocks noChangeArrowheads="1"/>
          </p:cNvSpPr>
          <p:nvPr/>
        </p:nvSpPr>
        <p:spPr bwMode="auto">
          <a:xfrm>
            <a:off x="762000" y="5181600"/>
            <a:ext cx="7239000" cy="9239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85750" indent="-285750"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en-US" altLang="en-US" sz="1800"/>
              <a:t>The most important aspect of an Agile mindset is understanding that Agile is neither just a set of rituals that are repeated, nor is it merely based on techniques.</a:t>
            </a:r>
          </a:p>
        </p:txBody>
      </p:sp>
      <p:sp>
        <p:nvSpPr>
          <p:cNvPr id="40968" name="TextBox 7">
            <a:extLst>
              <a:ext uri="{FF2B5EF4-FFF2-40B4-BE49-F238E27FC236}">
                <a16:creationId xmlns:a16="http://schemas.microsoft.com/office/drawing/2014/main" id="{44CB8A54-AAFD-F166-D9CF-3E03EB8C1EF5}"/>
              </a:ext>
            </a:extLst>
          </p:cNvPr>
          <p:cNvSpPr txBox="1">
            <a:spLocks noChangeArrowheads="1"/>
          </p:cNvSpPr>
          <p:nvPr/>
        </p:nvSpPr>
        <p:spPr bwMode="auto">
          <a:xfrm>
            <a:off x="6400800" y="6246813"/>
            <a:ext cx="25146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900"/>
              <a:t>Source: Agile Practice guide, PMI</a:t>
            </a:r>
          </a:p>
        </p:txBody>
      </p:sp>
      <p:sp>
        <p:nvSpPr>
          <p:cNvPr id="2" name="30/8/22">
            <a:extLst>
              <a:ext uri="{FF2B5EF4-FFF2-40B4-BE49-F238E27FC236}">
                <a16:creationId xmlns:a16="http://schemas.microsoft.com/office/drawing/2014/main" id="{9579E045-4AAA-3342-D226-AF6FE48B6DEF}"/>
              </a:ext>
            </a:extLst>
          </p:cNvPr>
          <p:cNvSpPr txBox="1"/>
          <p:nvPr/>
        </p:nvSpPr>
        <p:spPr>
          <a:xfrm>
            <a:off x="492373" y="6400413"/>
            <a:ext cx="20421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Project Life cycle models"/>
          <p:cNvSpPr txBox="1">
            <a:spLocks noGrp="1"/>
          </p:cNvSpPr>
          <p:nvPr>
            <p:ph type="body" sz="half" idx="4294967295"/>
          </p:nvPr>
        </p:nvSpPr>
        <p:spPr>
          <a:xfrm>
            <a:off x="304800" y="4648200"/>
            <a:ext cx="8458200" cy="1600200"/>
          </a:xfrm>
          <a:prstGeom prst="rect">
            <a:avLst/>
          </a:prstGeom>
        </p:spPr>
        <p:txBody>
          <a:bodyPr/>
          <a:lstStyle>
            <a:lvl1pPr marL="0" indent="0">
              <a:lnSpc>
                <a:spcPts val="4200"/>
              </a:lnSpc>
              <a:spcBef>
                <a:spcPts val="0"/>
              </a:spcBef>
              <a:buSzTx/>
              <a:buNone/>
              <a:defRPr sz="4000" b="1"/>
            </a:lvl1pPr>
          </a:lstStyle>
          <a:p>
            <a:r>
              <a:t>Project Life cycle models</a:t>
            </a:r>
          </a:p>
        </p:txBody>
      </p:sp>
      <p:sp>
        <p:nvSpPr>
          <p:cNvPr id="434" name="30/8/22"/>
          <p:cNvSpPr txBox="1"/>
          <p:nvPr/>
        </p:nvSpPr>
        <p:spPr>
          <a:xfrm>
            <a:off x="502919" y="6400413"/>
            <a:ext cx="2042162"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
        <p:nvSpPr>
          <p:cNvPr id="435"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S2-24_SEZG544 </a:t>
            </a:r>
            <a:r>
              <a:rPr dirty="0"/>
              <a:t>- Agile Software Process</a:t>
            </a:r>
          </a:p>
        </p:txBody>
      </p:sp>
      <p:sp>
        <p:nvSpPr>
          <p:cNvPr id="436" name="Slide Number"/>
          <p:cNvSpPr txBox="1">
            <a:spLocks noGrp="1"/>
          </p:cNvSpPr>
          <p:nvPr>
            <p:ph type="sldNum" sz="quarter" idx="2"/>
          </p:nvPr>
        </p:nvSpPr>
        <p:spPr>
          <a:xfrm>
            <a:off x="8505418" y="6414760"/>
            <a:ext cx="181382" cy="248305"/>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4</a:t>
            </a:fld>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A847BC-A76F-90EB-B253-A6B0F2EE6CD3}"/>
              </a:ext>
            </a:extLst>
          </p:cNvPr>
          <p:cNvSpPr>
            <a:spLocks noGrp="1"/>
          </p:cNvSpPr>
          <p:nvPr>
            <p:ph sz="quarter" idx="10"/>
          </p:nvPr>
        </p:nvSpPr>
        <p:spPr/>
        <p:txBody>
          <a:bodyPr/>
          <a:lstStyle/>
          <a:p>
            <a:pPr>
              <a:buFont typeface="Arial" charset="0"/>
              <a:buNone/>
              <a:defRPr/>
            </a:pPr>
            <a:r>
              <a:rPr lang="en-US"/>
              <a:t>Agile is a blanket of  many approaches</a:t>
            </a:r>
          </a:p>
        </p:txBody>
      </p:sp>
      <p:sp>
        <p:nvSpPr>
          <p:cNvPr id="5" name="Date Placeholder 4">
            <a:extLst>
              <a:ext uri="{FF2B5EF4-FFF2-40B4-BE49-F238E27FC236}">
                <a16:creationId xmlns:a16="http://schemas.microsoft.com/office/drawing/2014/main" id="{8140E203-D2CE-ABFB-6014-F02944351ACC}"/>
              </a:ext>
            </a:extLst>
          </p:cNvPr>
          <p:cNvSpPr>
            <a:spLocks noGrp="1"/>
          </p:cNvSpPr>
          <p:nvPr>
            <p:ph type="dt" sz="quarter" idx="11"/>
          </p:nvPr>
        </p:nvSpPr>
        <p:spPr/>
        <p:txBody>
          <a:bodyPr/>
          <a:lstStyle/>
          <a:p>
            <a:pPr>
              <a:defRPr/>
            </a:pPr>
            <a:fld id="{F922E18F-4ED1-4273-BFA9-FC136685BF60}" type="datetime1">
              <a:rPr lang="en-US"/>
              <a:pPr>
                <a:defRPr/>
              </a:pPr>
              <a:t>1/24/2025</a:t>
            </a:fld>
            <a:endParaRPr lang="en-US"/>
          </a:p>
        </p:txBody>
      </p:sp>
      <p:sp>
        <p:nvSpPr>
          <p:cNvPr id="6" name="Footer Placeholder 5">
            <a:extLst>
              <a:ext uri="{FF2B5EF4-FFF2-40B4-BE49-F238E27FC236}">
                <a16:creationId xmlns:a16="http://schemas.microsoft.com/office/drawing/2014/main" id="{F59159BE-BE53-F58E-8705-1B2EC017C88F}"/>
              </a:ext>
            </a:extLst>
          </p:cNvPr>
          <p:cNvSpPr>
            <a:spLocks noGrp="1"/>
          </p:cNvSpPr>
          <p:nvPr>
            <p:ph type="ftr" sz="quarter" idx="12"/>
          </p:nvPr>
        </p:nvSpPr>
        <p:spPr/>
        <p:txBody>
          <a:bodyPr/>
          <a:lstStyle/>
          <a:p>
            <a:pPr>
              <a:defRPr/>
            </a:pPr>
            <a:r>
              <a:rPr lang="en-US"/>
              <a:t>S1-20_SEZG544 - Agile Software Process</a:t>
            </a:r>
          </a:p>
        </p:txBody>
      </p:sp>
      <p:sp>
        <p:nvSpPr>
          <p:cNvPr id="7" name="Slide Number Placeholder 6">
            <a:extLst>
              <a:ext uri="{FF2B5EF4-FFF2-40B4-BE49-F238E27FC236}">
                <a16:creationId xmlns:a16="http://schemas.microsoft.com/office/drawing/2014/main" id="{88E8D617-A67D-02C3-C41E-95D170B08B5F}"/>
              </a:ext>
            </a:extLst>
          </p:cNvPr>
          <p:cNvSpPr>
            <a:spLocks noGrp="1"/>
          </p:cNvSpPr>
          <p:nvPr>
            <p:ph type="sldNum" sz="quarter" idx="13"/>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1614002-CFA1-EE40-B236-91D2A8A8D04D}" type="slidenum">
              <a:rPr lang="en-US" altLang="en-US">
                <a:solidFill>
                  <a:srgbClr val="898989"/>
                </a:solidFill>
              </a:rPr>
              <a:pPr eaLnBrk="1" hangingPunct="1"/>
              <a:t>40</a:t>
            </a:fld>
            <a:endParaRPr lang="en-US" altLang="en-US">
              <a:solidFill>
                <a:srgbClr val="898989"/>
              </a:solidFill>
            </a:endParaRPr>
          </a:p>
        </p:txBody>
      </p:sp>
      <p:pic>
        <p:nvPicPr>
          <p:cNvPr id="41990" name="Content Placeholder 9">
            <a:extLst>
              <a:ext uri="{FF2B5EF4-FFF2-40B4-BE49-F238E27FC236}">
                <a16:creationId xmlns:a16="http://schemas.microsoft.com/office/drawing/2014/main" id="{49BF62CA-C648-072C-3581-FF313649AEB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 y="1600200"/>
            <a:ext cx="4819650" cy="3835400"/>
          </a:xfrm>
        </p:spPr>
      </p:pic>
      <p:sp>
        <p:nvSpPr>
          <p:cNvPr id="41991" name="Rectangle 10">
            <a:extLst>
              <a:ext uri="{FF2B5EF4-FFF2-40B4-BE49-F238E27FC236}">
                <a16:creationId xmlns:a16="http://schemas.microsoft.com/office/drawing/2014/main" id="{3CC66DC9-AAF7-8067-CB33-8D7AE84E6E5F}"/>
              </a:ext>
            </a:extLst>
          </p:cNvPr>
          <p:cNvSpPr>
            <a:spLocks noChangeArrowheads="1"/>
          </p:cNvSpPr>
          <p:nvPr/>
        </p:nvSpPr>
        <p:spPr bwMode="auto">
          <a:xfrm>
            <a:off x="5486400" y="1676400"/>
            <a:ext cx="3276600" cy="25860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85750" indent="-285750"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en-US" altLang="en-US" sz="1800"/>
              <a:t>Is agile an </a:t>
            </a:r>
            <a:r>
              <a:rPr lang="en-US" altLang="en-US" sz="1800" b="1"/>
              <a:t>approach, a method, a practice</a:t>
            </a:r>
            <a:r>
              <a:rPr lang="en-US" altLang="en-US" sz="1800"/>
              <a:t>, a </a:t>
            </a:r>
            <a:r>
              <a:rPr lang="en-US" altLang="en-US" sz="1800" b="1"/>
              <a:t>technique</a:t>
            </a:r>
            <a:r>
              <a:rPr lang="en-US" altLang="en-US" sz="1800"/>
              <a:t>, or a </a:t>
            </a:r>
            <a:r>
              <a:rPr lang="en-US" altLang="en-US" sz="1800" b="1"/>
              <a:t>framework</a:t>
            </a:r>
            <a:r>
              <a:rPr lang="en-US" altLang="en-US" sz="1800"/>
              <a:t>? </a:t>
            </a:r>
          </a:p>
          <a:p>
            <a:pPr eaLnBrk="1" hangingPunct="1">
              <a:spcBef>
                <a:spcPct val="0"/>
              </a:spcBef>
            </a:pPr>
            <a:endParaRPr lang="en-US" altLang="en-US" sz="1800"/>
          </a:p>
          <a:p>
            <a:pPr eaLnBrk="1" hangingPunct="1">
              <a:spcBef>
                <a:spcPct val="0"/>
              </a:spcBef>
            </a:pPr>
            <a:r>
              <a:rPr lang="en-US" altLang="en-US" sz="1800"/>
              <a:t>Any or all of these terms could apply depending on the situation. </a:t>
            </a:r>
          </a:p>
          <a:p>
            <a:pPr eaLnBrk="1" hangingPunct="1">
              <a:spcBef>
                <a:spcPct val="0"/>
              </a:spcBef>
            </a:pPr>
            <a:endParaRPr lang="en-US" altLang="en-US" sz="1800"/>
          </a:p>
        </p:txBody>
      </p:sp>
      <p:sp>
        <p:nvSpPr>
          <p:cNvPr id="41992" name="TextBox 7">
            <a:extLst>
              <a:ext uri="{FF2B5EF4-FFF2-40B4-BE49-F238E27FC236}">
                <a16:creationId xmlns:a16="http://schemas.microsoft.com/office/drawing/2014/main" id="{2B573DF0-E7E1-D6A1-FE48-3380A16487DF}"/>
              </a:ext>
            </a:extLst>
          </p:cNvPr>
          <p:cNvSpPr txBox="1">
            <a:spLocks noChangeArrowheads="1"/>
          </p:cNvSpPr>
          <p:nvPr/>
        </p:nvSpPr>
        <p:spPr bwMode="auto">
          <a:xfrm>
            <a:off x="6400800" y="6246813"/>
            <a:ext cx="25146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900"/>
              <a:t>Source: Agile Practice guide, PMI</a:t>
            </a:r>
          </a:p>
        </p:txBody>
      </p:sp>
      <p:sp>
        <p:nvSpPr>
          <p:cNvPr id="2" name="30/8/22">
            <a:extLst>
              <a:ext uri="{FF2B5EF4-FFF2-40B4-BE49-F238E27FC236}">
                <a16:creationId xmlns:a16="http://schemas.microsoft.com/office/drawing/2014/main" id="{E816741F-91A4-BD7A-311B-D0115043CFD4}"/>
              </a:ext>
            </a:extLst>
          </p:cNvPr>
          <p:cNvSpPr txBox="1"/>
          <p:nvPr/>
        </p:nvSpPr>
        <p:spPr>
          <a:xfrm>
            <a:off x="492373" y="6400413"/>
            <a:ext cx="20421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ntent Placeholder 1">
            <a:extLst>
              <a:ext uri="{FF2B5EF4-FFF2-40B4-BE49-F238E27FC236}">
                <a16:creationId xmlns:a16="http://schemas.microsoft.com/office/drawing/2014/main" id="{B07CFC89-BA53-7E16-69FC-57FD22E5B9A9}"/>
              </a:ext>
            </a:extLst>
          </p:cNvPr>
          <p:cNvSpPr>
            <a:spLocks noGrp="1"/>
          </p:cNvSpPr>
          <p:nvPr>
            <p:ph idx="1"/>
          </p:nvPr>
        </p:nvSpPr>
        <p:spPr>
          <a:xfrm>
            <a:off x="304800" y="1493838"/>
            <a:ext cx="8229600" cy="4906962"/>
          </a:xfrm>
        </p:spPr>
        <p:txBody>
          <a:bodyPr/>
          <a:lstStyle/>
          <a:p>
            <a:pPr fontAlgn="base">
              <a:spcAft>
                <a:spcPct val="0"/>
              </a:spcAft>
              <a:buFont typeface="Arial" charset="0"/>
              <a:buChar char="•"/>
              <a:defRPr/>
            </a:pPr>
            <a:r>
              <a:rPr lang="en-US" altLang="en-US" b="1" dirty="0">
                <a:latin typeface="Arial" charset="0"/>
                <a:cs typeface="Arial" charset="0"/>
              </a:rPr>
              <a:t>Adopt a formal agile approach</a:t>
            </a:r>
            <a:r>
              <a:rPr lang="en-US" altLang="en-US" dirty="0">
                <a:latin typeface="Arial" charset="0"/>
                <a:cs typeface="Arial" charset="0"/>
              </a:rPr>
              <a:t> (Designed and Proven)</a:t>
            </a:r>
          </a:p>
          <a:p>
            <a:pPr lvl="1" fontAlgn="base">
              <a:spcAft>
                <a:spcPct val="0"/>
              </a:spcAft>
              <a:defRPr/>
            </a:pPr>
            <a:r>
              <a:rPr lang="en-US" altLang="en-US" dirty="0">
                <a:latin typeface="Arial" charset="0"/>
                <a:cs typeface="Arial" charset="0"/>
              </a:rPr>
              <a:t>Take time to understand the agile approaches before changing or tailoring them. Premature and haphazard tailoring can limit benefits</a:t>
            </a:r>
            <a:r>
              <a:rPr lang="en-US" altLang="en-US" sz="1000" dirty="0">
                <a:latin typeface="Arial" charset="0"/>
                <a:cs typeface="Arial" charset="0"/>
              </a:rPr>
              <a:t>.</a:t>
            </a:r>
          </a:p>
          <a:p>
            <a:pPr marL="457200" lvl="1" indent="0" fontAlgn="base">
              <a:spcAft>
                <a:spcPct val="0"/>
              </a:spcAft>
              <a:buFont typeface="Arial" pitchFamily="34" charset="0"/>
              <a:buNone/>
              <a:defRPr/>
            </a:pPr>
            <a:endParaRPr lang="en-US" altLang="en-US" sz="1000" dirty="0">
              <a:latin typeface="Arial" charset="0"/>
              <a:cs typeface="Arial" charset="0"/>
            </a:endParaRPr>
          </a:p>
          <a:p>
            <a:pPr fontAlgn="base">
              <a:spcAft>
                <a:spcPct val="0"/>
              </a:spcAft>
              <a:buFont typeface="Arial" charset="0"/>
              <a:buChar char="•"/>
              <a:defRPr/>
            </a:pPr>
            <a:r>
              <a:rPr lang="en-US" altLang="en-US" b="1" dirty="0">
                <a:latin typeface="Arial" charset="0"/>
                <a:cs typeface="Arial" charset="0"/>
              </a:rPr>
              <a:t>Implement changes to project practices </a:t>
            </a:r>
            <a:r>
              <a:rPr lang="en-US" altLang="en-US" dirty="0">
                <a:latin typeface="Arial" charset="0"/>
                <a:cs typeface="Arial" charset="0"/>
              </a:rPr>
              <a:t>in a manner that fits the project context </a:t>
            </a:r>
            <a:r>
              <a:rPr lang="en-US" altLang="en-US" b="1" dirty="0">
                <a:latin typeface="Arial" charset="0"/>
                <a:cs typeface="Arial" charset="0"/>
              </a:rPr>
              <a:t>to achieve progress on a core value or principle. </a:t>
            </a:r>
          </a:p>
          <a:p>
            <a:pPr lvl="1" fontAlgn="base">
              <a:spcAft>
                <a:spcPct val="0"/>
              </a:spcAft>
              <a:buFont typeface="Arial" charset="0"/>
              <a:buChar char="•"/>
              <a:defRPr/>
            </a:pPr>
            <a:r>
              <a:rPr lang="en-US" altLang="en-US" dirty="0">
                <a:latin typeface="Arial" charset="0"/>
                <a:cs typeface="Arial" charset="0"/>
              </a:rPr>
              <a:t>Use time boxes to create features</a:t>
            </a:r>
          </a:p>
          <a:p>
            <a:pPr lvl="1" fontAlgn="base">
              <a:spcAft>
                <a:spcPct val="0"/>
              </a:spcAft>
              <a:buFont typeface="Arial" charset="0"/>
              <a:buChar char="•"/>
              <a:defRPr/>
            </a:pPr>
            <a:r>
              <a:rPr lang="en-US" altLang="en-US" dirty="0">
                <a:latin typeface="Arial" charset="0"/>
                <a:cs typeface="Arial" charset="0"/>
              </a:rPr>
              <a:t>Specific techniques to iteratively refine features.</a:t>
            </a:r>
          </a:p>
          <a:p>
            <a:pPr lvl="1" fontAlgn="base">
              <a:spcAft>
                <a:spcPct val="0"/>
              </a:spcAft>
              <a:buFont typeface="Arial" charset="0"/>
              <a:buChar char="•"/>
              <a:defRPr/>
            </a:pPr>
            <a:r>
              <a:rPr lang="en-US" altLang="en-US" dirty="0">
                <a:latin typeface="Arial" charset="0"/>
                <a:cs typeface="Arial" charset="0"/>
              </a:rPr>
              <a:t>Consider dividing up one large project into several releases</a:t>
            </a:r>
          </a:p>
          <a:p>
            <a:pPr fontAlgn="base">
              <a:spcAft>
                <a:spcPct val="0"/>
              </a:spcAft>
              <a:buFont typeface="Wingdings" panose="05000000000000000000" pitchFamily="2" charset="2"/>
              <a:buChar char="Ø"/>
              <a:defRPr/>
            </a:pPr>
            <a:r>
              <a:rPr lang="en-US" altLang="en-US" dirty="0">
                <a:latin typeface="Arial" charset="0"/>
                <a:cs typeface="Arial" charset="0"/>
              </a:rPr>
              <a:t>The </a:t>
            </a:r>
            <a:r>
              <a:rPr lang="en-US" altLang="en-US" b="1" dirty="0">
                <a:latin typeface="Arial" charset="0"/>
                <a:cs typeface="Arial" charset="0"/>
              </a:rPr>
              <a:t>end goal </a:t>
            </a:r>
            <a:r>
              <a:rPr lang="en-US" altLang="en-US" dirty="0">
                <a:latin typeface="Arial" charset="0"/>
                <a:cs typeface="Arial" charset="0"/>
              </a:rPr>
              <a:t>is not to be agile for its own sake, but rather to deliver a </a:t>
            </a:r>
            <a:r>
              <a:rPr lang="en-US" altLang="en-US" b="1" dirty="0">
                <a:latin typeface="Arial" charset="0"/>
                <a:cs typeface="Arial" charset="0"/>
              </a:rPr>
              <a:t>continuous flow of value to customers </a:t>
            </a:r>
            <a:r>
              <a:rPr lang="en-US" altLang="en-US" dirty="0">
                <a:latin typeface="Arial" charset="0"/>
                <a:cs typeface="Arial" charset="0"/>
              </a:rPr>
              <a:t>and achieve better business outcomes.</a:t>
            </a:r>
          </a:p>
        </p:txBody>
      </p:sp>
      <p:sp>
        <p:nvSpPr>
          <p:cNvPr id="3" name="Content Placeholder 2">
            <a:extLst>
              <a:ext uri="{FF2B5EF4-FFF2-40B4-BE49-F238E27FC236}">
                <a16:creationId xmlns:a16="http://schemas.microsoft.com/office/drawing/2014/main" id="{337A97D3-9464-6EC6-4D6B-0499180DD2C6}"/>
              </a:ext>
            </a:extLst>
          </p:cNvPr>
          <p:cNvSpPr>
            <a:spLocks noGrp="1"/>
          </p:cNvSpPr>
          <p:nvPr>
            <p:ph sz="quarter" idx="10"/>
          </p:nvPr>
        </p:nvSpPr>
        <p:spPr/>
        <p:txBody>
          <a:bodyPr/>
          <a:lstStyle/>
          <a:p>
            <a:pPr>
              <a:buFont typeface="Arial" charset="0"/>
              <a:buNone/>
              <a:defRPr/>
            </a:pPr>
            <a:r>
              <a:rPr lang="en-US"/>
              <a:t>Two Approaches to fulfill Agile Values and Principles</a:t>
            </a:r>
          </a:p>
        </p:txBody>
      </p:sp>
      <p:sp>
        <p:nvSpPr>
          <p:cNvPr id="5" name="Date Placeholder 4">
            <a:extLst>
              <a:ext uri="{FF2B5EF4-FFF2-40B4-BE49-F238E27FC236}">
                <a16:creationId xmlns:a16="http://schemas.microsoft.com/office/drawing/2014/main" id="{F05F7C3F-60A1-8689-0A0C-13FAEB3D6F1E}"/>
              </a:ext>
            </a:extLst>
          </p:cNvPr>
          <p:cNvSpPr>
            <a:spLocks noGrp="1"/>
          </p:cNvSpPr>
          <p:nvPr>
            <p:ph type="dt" sz="quarter" idx="11"/>
          </p:nvPr>
        </p:nvSpPr>
        <p:spPr/>
        <p:txBody>
          <a:bodyPr/>
          <a:lstStyle/>
          <a:p>
            <a:pPr>
              <a:defRPr/>
            </a:pPr>
            <a:fld id="{5189143E-DAA3-4F39-9C6D-67ADFD8505A1}" type="datetime1">
              <a:rPr lang="en-US"/>
              <a:pPr>
                <a:defRPr/>
              </a:pPr>
              <a:t>1/24/2025</a:t>
            </a:fld>
            <a:endParaRPr lang="en-US" dirty="0"/>
          </a:p>
        </p:txBody>
      </p:sp>
      <p:sp>
        <p:nvSpPr>
          <p:cNvPr id="6" name="Footer Placeholder 5">
            <a:extLst>
              <a:ext uri="{FF2B5EF4-FFF2-40B4-BE49-F238E27FC236}">
                <a16:creationId xmlns:a16="http://schemas.microsoft.com/office/drawing/2014/main" id="{963B3C1F-BDC8-7D6B-AC73-F2F30405EB01}"/>
              </a:ext>
            </a:extLst>
          </p:cNvPr>
          <p:cNvSpPr>
            <a:spLocks noGrp="1"/>
          </p:cNvSpPr>
          <p:nvPr>
            <p:ph type="ftr" sz="quarter" idx="12"/>
          </p:nvPr>
        </p:nvSpPr>
        <p:spPr/>
        <p:txBody>
          <a:bodyPr/>
          <a:lstStyle/>
          <a:p>
            <a:pPr>
              <a:defRPr/>
            </a:pPr>
            <a:r>
              <a:rPr lang="en-US"/>
              <a:t>S1-20_SEZG544 - Agile Software Process</a:t>
            </a:r>
          </a:p>
        </p:txBody>
      </p:sp>
      <p:sp>
        <p:nvSpPr>
          <p:cNvPr id="7" name="Slide Number Placeholder 6">
            <a:extLst>
              <a:ext uri="{FF2B5EF4-FFF2-40B4-BE49-F238E27FC236}">
                <a16:creationId xmlns:a16="http://schemas.microsoft.com/office/drawing/2014/main" id="{EA1D59DD-B59C-BAF5-14CA-22D3A8E0D42A}"/>
              </a:ext>
            </a:extLst>
          </p:cNvPr>
          <p:cNvSpPr>
            <a:spLocks noGrp="1"/>
          </p:cNvSpPr>
          <p:nvPr>
            <p:ph type="sldNum" sz="quarter" idx="13"/>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336E1F2-AC28-FA40-9BCE-14EF0B7B8E4C}" type="slidenum">
              <a:rPr lang="en-US" altLang="en-US">
                <a:solidFill>
                  <a:srgbClr val="898989"/>
                </a:solidFill>
              </a:rPr>
              <a:pPr eaLnBrk="1" hangingPunct="1"/>
              <a:t>41</a:t>
            </a:fld>
            <a:endParaRPr lang="en-US" altLang="en-US">
              <a:solidFill>
                <a:srgbClr val="898989"/>
              </a:solidFill>
            </a:endParaRPr>
          </a:p>
        </p:txBody>
      </p:sp>
      <p:sp>
        <p:nvSpPr>
          <p:cNvPr id="43015" name="TextBox 7">
            <a:extLst>
              <a:ext uri="{FF2B5EF4-FFF2-40B4-BE49-F238E27FC236}">
                <a16:creationId xmlns:a16="http://schemas.microsoft.com/office/drawing/2014/main" id="{D2A6B2FC-CEF5-7BFE-8240-36A05741B991}"/>
              </a:ext>
            </a:extLst>
          </p:cNvPr>
          <p:cNvSpPr txBox="1">
            <a:spLocks noChangeArrowheads="1"/>
          </p:cNvSpPr>
          <p:nvPr/>
        </p:nvSpPr>
        <p:spPr bwMode="auto">
          <a:xfrm>
            <a:off x="6400800" y="6246813"/>
            <a:ext cx="25146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900"/>
              <a:t>Source: Agile Practice guide, PMI</a:t>
            </a:r>
          </a:p>
        </p:txBody>
      </p:sp>
      <p:sp>
        <p:nvSpPr>
          <p:cNvPr id="2" name="30/8/22">
            <a:extLst>
              <a:ext uri="{FF2B5EF4-FFF2-40B4-BE49-F238E27FC236}">
                <a16:creationId xmlns:a16="http://schemas.microsoft.com/office/drawing/2014/main" id="{CF5196A5-EBD0-BE77-2197-79CBC6A38B3B}"/>
              </a:ext>
            </a:extLst>
          </p:cNvPr>
          <p:cNvSpPr txBox="1"/>
          <p:nvPr/>
        </p:nvSpPr>
        <p:spPr>
          <a:xfrm>
            <a:off x="492373" y="6400413"/>
            <a:ext cx="20421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Q6,Q7,Q8…"/>
          <p:cNvSpPr txBox="1">
            <a:spLocks noGrp="1"/>
          </p:cNvSpPr>
          <p:nvPr>
            <p:ph type="body" idx="4294967295"/>
          </p:nvPr>
        </p:nvSpPr>
        <p:spPr>
          <a:xfrm>
            <a:off x="464820" y="1493837"/>
            <a:ext cx="8229600" cy="4525963"/>
          </a:xfrm>
          <a:prstGeom prst="rect">
            <a:avLst/>
          </a:prstGeom>
        </p:spPr>
        <p:txBody>
          <a:bodyPr/>
          <a:lstStyle/>
          <a:p>
            <a:pPr>
              <a:spcBef>
                <a:spcPts val="500"/>
              </a:spcBef>
              <a:buSzTx/>
              <a:buNone/>
              <a:defRPr sz="2400"/>
            </a:pPr>
            <a:endParaRPr u="sng" dirty="0">
              <a:solidFill>
                <a:srgbClr val="0000FF"/>
              </a:solidFill>
              <a:uFill>
                <a:solidFill>
                  <a:srgbClr val="0000FF"/>
                </a:solidFill>
              </a:uFill>
              <a:hlinkClick r:id="rId2"/>
            </a:endParaRPr>
          </a:p>
          <a:p>
            <a:pPr>
              <a:spcBef>
                <a:spcPts val="500"/>
              </a:spcBef>
              <a:buSzTx/>
              <a:buNone/>
              <a:defRPr sz="2400"/>
            </a:pPr>
            <a:endParaRPr u="sng" dirty="0">
              <a:solidFill>
                <a:srgbClr val="0000FF"/>
              </a:solidFill>
              <a:uFill>
                <a:solidFill>
                  <a:srgbClr val="0000FF"/>
                </a:solidFill>
              </a:uFill>
              <a:hlinkClick r:id="rId2"/>
            </a:endParaRPr>
          </a:p>
        </p:txBody>
      </p:sp>
      <p:sp>
        <p:nvSpPr>
          <p:cNvPr id="552" name="Q&amp;A"/>
          <p:cNvSpPr txBox="1"/>
          <p:nvPr/>
        </p:nvSpPr>
        <p:spPr>
          <a:xfrm>
            <a:off x="350520" y="152399"/>
            <a:ext cx="6233160" cy="114300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normAutofit/>
          </a:bodyPr>
          <a:lstStyle>
            <a:lvl1pPr marL="342900" indent="-685800">
              <a:lnSpc>
                <a:spcPts val="3600"/>
              </a:lnSpc>
              <a:defRPr sz="3600" b="1"/>
            </a:lvl1pPr>
          </a:lstStyle>
          <a:p>
            <a:r>
              <a:rPr dirty="0"/>
              <a:t>Q&amp;A</a:t>
            </a:r>
          </a:p>
        </p:txBody>
      </p:sp>
      <p:sp>
        <p:nvSpPr>
          <p:cNvPr id="553" name="30/8/22"/>
          <p:cNvSpPr txBox="1"/>
          <p:nvPr/>
        </p:nvSpPr>
        <p:spPr>
          <a:xfrm>
            <a:off x="502919" y="6400413"/>
            <a:ext cx="2042162"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
        <p:nvSpPr>
          <p:cNvPr id="554"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S2-24_SEZG544 </a:t>
            </a:r>
            <a:r>
              <a:rPr dirty="0"/>
              <a:t>- Agile Software Process</a:t>
            </a:r>
          </a:p>
        </p:txBody>
      </p:sp>
      <p:sp>
        <p:nvSpPr>
          <p:cNvPr id="555"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42</a:t>
            </a:fld>
            <a:endParaRPr dirty="0"/>
          </a:p>
        </p:txBody>
      </p:sp>
      <p:sp>
        <p:nvSpPr>
          <p:cNvPr id="2" name="TextBox 1">
            <a:extLst>
              <a:ext uri="{FF2B5EF4-FFF2-40B4-BE49-F238E27FC236}">
                <a16:creationId xmlns:a16="http://schemas.microsoft.com/office/drawing/2014/main" id="{B1ADBEE8-A98E-D4B0-6B18-B87A245C6872}"/>
              </a:ext>
            </a:extLst>
          </p:cNvPr>
          <p:cNvSpPr txBox="1"/>
          <p:nvPr/>
        </p:nvSpPr>
        <p:spPr>
          <a:xfrm>
            <a:off x="1143000" y="1739900"/>
            <a:ext cx="91948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Arial"/>
                <a:ea typeface="Arial"/>
                <a:cs typeface="Arial"/>
                <a:sym typeface="Arial"/>
              </a:rPr>
              <a:t>Set 3</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Delivery Environments and Agile Suitability"/>
          <p:cNvSpPr txBox="1">
            <a:spLocks noGrp="1"/>
          </p:cNvSpPr>
          <p:nvPr>
            <p:ph type="body" sz="half" idx="4294967295"/>
          </p:nvPr>
        </p:nvSpPr>
        <p:spPr>
          <a:xfrm>
            <a:off x="304800" y="4648200"/>
            <a:ext cx="8458200" cy="1600200"/>
          </a:xfrm>
          <a:prstGeom prst="rect">
            <a:avLst/>
          </a:prstGeom>
        </p:spPr>
        <p:txBody>
          <a:bodyPr/>
          <a:lstStyle>
            <a:lvl1pPr marL="0" indent="0">
              <a:lnSpc>
                <a:spcPts val="4200"/>
              </a:lnSpc>
              <a:spcBef>
                <a:spcPts val="0"/>
              </a:spcBef>
              <a:buSzTx/>
              <a:buNone/>
              <a:defRPr sz="4000" b="1"/>
            </a:lvl1pPr>
          </a:lstStyle>
          <a:p>
            <a:r>
              <a:rPr dirty="0"/>
              <a:t>Delivery Environments and Agile Suitability</a:t>
            </a:r>
          </a:p>
        </p:txBody>
      </p:sp>
      <p:sp>
        <p:nvSpPr>
          <p:cNvPr id="663" name="Agile Software Process SE SG544 S1-22-23"/>
          <p:cNvSpPr txBox="1"/>
          <p:nvPr/>
        </p:nvSpPr>
        <p:spPr>
          <a:xfrm>
            <a:off x="3169920" y="6414760"/>
            <a:ext cx="2804160" cy="24830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Agile Software Process SE SG544 S1-22-23</a:t>
            </a:r>
          </a:p>
        </p:txBody>
      </p:sp>
      <p:sp>
        <p:nvSpPr>
          <p:cNvPr id="664"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43</a:t>
            </a:fld>
            <a:endParaRPr dirty="0"/>
          </a:p>
        </p:txBody>
      </p:sp>
      <p:sp>
        <p:nvSpPr>
          <p:cNvPr id="665" name="30/8/22"/>
          <p:cNvSpPr txBox="1"/>
          <p:nvPr/>
        </p:nvSpPr>
        <p:spPr>
          <a:xfrm>
            <a:off x="492373" y="6400413"/>
            <a:ext cx="20421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The environment within which Project/Product delivery will occur should largely drive the delivery and governance framework(s) that will be implemented.…"/>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rPr dirty="0"/>
              <a:t>The environment within which </a:t>
            </a:r>
            <a:r>
              <a:rPr b="1" dirty="0"/>
              <a:t>Project/Product delivery </a:t>
            </a:r>
            <a:r>
              <a:rPr dirty="0"/>
              <a:t>will occur should largely drive the delivery and </a:t>
            </a:r>
            <a:r>
              <a:rPr b="1" dirty="0"/>
              <a:t>governance framework(s) </a:t>
            </a:r>
            <a:r>
              <a:rPr dirty="0"/>
              <a:t>that will be implemented. </a:t>
            </a:r>
          </a:p>
          <a:p>
            <a:pPr>
              <a:buClr>
                <a:srgbClr val="101141"/>
              </a:buClr>
              <a:buChar char="•"/>
              <a:defRPr sz="2400"/>
            </a:pPr>
            <a:endParaRPr dirty="0"/>
          </a:p>
          <a:p>
            <a:pPr>
              <a:spcBef>
                <a:spcPts val="500"/>
              </a:spcBef>
              <a:buClr>
                <a:srgbClr val="101141"/>
              </a:buClr>
              <a:buChar char="•"/>
              <a:defRPr sz="2400"/>
            </a:pPr>
            <a:r>
              <a:rPr dirty="0"/>
              <a:t>For example, in a delivery environment where </a:t>
            </a:r>
            <a:r>
              <a:rPr b="1" dirty="0"/>
              <a:t>high variability</a:t>
            </a:r>
            <a:r>
              <a:rPr dirty="0"/>
              <a:t> is likely to be encountered (like IT product development), an </a:t>
            </a:r>
            <a:r>
              <a:rPr b="1" dirty="0"/>
              <a:t>Agile framework </a:t>
            </a:r>
            <a:r>
              <a:rPr dirty="0"/>
              <a:t>would be suited</a:t>
            </a:r>
          </a:p>
          <a:p>
            <a:pPr>
              <a:buClr>
                <a:srgbClr val="101141"/>
              </a:buClr>
              <a:buChar char="•"/>
              <a:defRPr sz="2400"/>
            </a:pPr>
            <a:endParaRPr dirty="0"/>
          </a:p>
          <a:p>
            <a:pPr>
              <a:spcBef>
                <a:spcPts val="500"/>
              </a:spcBef>
              <a:buClr>
                <a:srgbClr val="101141"/>
              </a:buClr>
              <a:buChar char="•"/>
              <a:defRPr sz="2400"/>
            </a:pPr>
            <a:r>
              <a:rPr dirty="0"/>
              <a:t>In an environment where </a:t>
            </a:r>
            <a:r>
              <a:rPr b="1" dirty="0"/>
              <a:t>variability</a:t>
            </a:r>
            <a:r>
              <a:rPr dirty="0"/>
              <a:t> is likely to be </a:t>
            </a:r>
            <a:r>
              <a:rPr b="1" dirty="0"/>
              <a:t>low</a:t>
            </a:r>
            <a:r>
              <a:rPr dirty="0"/>
              <a:t>, a </a:t>
            </a:r>
            <a:r>
              <a:rPr b="1" dirty="0"/>
              <a:t>more defined process </a:t>
            </a:r>
            <a:r>
              <a:rPr dirty="0"/>
              <a:t>may be more suited (like </a:t>
            </a:r>
            <a:r>
              <a:rPr b="1" dirty="0"/>
              <a:t>‘Waterfall’).</a:t>
            </a:r>
          </a:p>
        </p:txBody>
      </p:sp>
      <p:sp>
        <p:nvSpPr>
          <p:cNvPr id="668" name="Delivery Environments"/>
          <p:cNvSpPr txBox="1"/>
          <p:nvPr/>
        </p:nvSpPr>
        <p:spPr>
          <a:xfrm>
            <a:off x="350520" y="152399"/>
            <a:ext cx="6233160" cy="114300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normAutofit/>
          </a:bodyPr>
          <a:lstStyle>
            <a:lvl1pPr marL="342900" indent="-685800">
              <a:lnSpc>
                <a:spcPts val="3600"/>
              </a:lnSpc>
              <a:defRPr sz="3600" b="1"/>
            </a:lvl1pPr>
          </a:lstStyle>
          <a:p>
            <a:r>
              <a:rPr dirty="0"/>
              <a:t>Delivery Environments</a:t>
            </a:r>
          </a:p>
        </p:txBody>
      </p:sp>
      <p:sp>
        <p:nvSpPr>
          <p:cNvPr id="669" name="Agile Software Process SE SG544 S1-22-23"/>
          <p:cNvSpPr txBox="1"/>
          <p:nvPr/>
        </p:nvSpPr>
        <p:spPr>
          <a:xfrm>
            <a:off x="3169920" y="6414760"/>
            <a:ext cx="2804160" cy="24830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Agile Software Process SE SG544 S1-22-23</a:t>
            </a:r>
          </a:p>
        </p:txBody>
      </p:sp>
      <p:sp>
        <p:nvSpPr>
          <p:cNvPr id="670"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44</a:t>
            </a:fld>
            <a:endParaRPr dirty="0"/>
          </a:p>
        </p:txBody>
      </p:sp>
      <p:sp>
        <p:nvSpPr>
          <p:cNvPr id="671" name="Ref: Agile Foundations - Principles, practices and frameworks by Peter Measey"/>
          <p:cNvSpPr txBox="1"/>
          <p:nvPr/>
        </p:nvSpPr>
        <p:spPr>
          <a:xfrm>
            <a:off x="426719" y="6230937"/>
            <a:ext cx="7938136" cy="24622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000"/>
            </a:lvl1pPr>
          </a:lstStyle>
          <a:p>
            <a:r>
              <a:rPr dirty="0"/>
              <a:t>Ref: Agile Foundations - Principles, practices and frameworks by Peter Measey</a:t>
            </a:r>
          </a:p>
        </p:txBody>
      </p:sp>
      <p:sp>
        <p:nvSpPr>
          <p:cNvPr id="672" name="30/8/22"/>
          <p:cNvSpPr txBox="1"/>
          <p:nvPr/>
        </p:nvSpPr>
        <p:spPr>
          <a:xfrm>
            <a:off x="492373" y="6400413"/>
            <a:ext cx="20421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 name="Understanding the Delivery Environments:…"/>
          <p:cNvSpPr txBox="1">
            <a:spLocks noGrp="1"/>
          </p:cNvSpPr>
          <p:nvPr>
            <p:ph type="body" sz="quarter" idx="4294967295"/>
          </p:nvPr>
        </p:nvSpPr>
        <p:spPr>
          <a:xfrm>
            <a:off x="304800" y="152399"/>
            <a:ext cx="6324600" cy="1143002"/>
          </a:xfrm>
          <a:prstGeom prst="rect">
            <a:avLst/>
          </a:prstGeom>
        </p:spPr>
        <p:txBody>
          <a:bodyPr anchor="ctr"/>
          <a:lstStyle/>
          <a:p>
            <a:pPr marL="329184" indent="-658368" defTabSz="877823">
              <a:lnSpc>
                <a:spcPts val="3400"/>
              </a:lnSpc>
              <a:spcBef>
                <a:spcPts val="0"/>
              </a:spcBef>
              <a:buSzTx/>
              <a:buNone/>
              <a:defRPr sz="2400" b="1"/>
            </a:pPr>
            <a:r>
              <a:rPr dirty="0"/>
              <a:t>Understanding the Delivery Environments:</a:t>
            </a:r>
          </a:p>
          <a:p>
            <a:pPr marL="329184" indent="-658368" defTabSz="877823">
              <a:lnSpc>
                <a:spcPts val="3400"/>
              </a:lnSpc>
              <a:spcBef>
                <a:spcPts val="0"/>
              </a:spcBef>
              <a:buSzTx/>
              <a:buNone/>
              <a:defRPr sz="2400" b="1"/>
            </a:pPr>
            <a:r>
              <a:rPr dirty="0"/>
              <a:t>Stacey’s Complexity Model</a:t>
            </a:r>
          </a:p>
        </p:txBody>
      </p:sp>
      <p:sp>
        <p:nvSpPr>
          <p:cNvPr id="675" name="Agile Software Process SE SG544 S1-22-23"/>
          <p:cNvSpPr txBox="1"/>
          <p:nvPr/>
        </p:nvSpPr>
        <p:spPr>
          <a:xfrm>
            <a:off x="3169920" y="6414760"/>
            <a:ext cx="2804160" cy="24830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Agile Software Process SE SG544 S1-22-23</a:t>
            </a:r>
          </a:p>
        </p:txBody>
      </p:sp>
      <p:sp>
        <p:nvSpPr>
          <p:cNvPr id="676"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45</a:t>
            </a:fld>
            <a:endParaRPr dirty="0"/>
          </a:p>
        </p:txBody>
      </p:sp>
      <p:sp>
        <p:nvSpPr>
          <p:cNvPr id="677" name="Simple Environment: Use defined Process like Waterfall…"/>
          <p:cNvSpPr txBox="1"/>
          <p:nvPr/>
        </p:nvSpPr>
        <p:spPr>
          <a:xfrm>
            <a:off x="5943600" y="1447800"/>
            <a:ext cx="2362200" cy="3560587"/>
          </a:xfrm>
          <a:prstGeom prst="rect">
            <a:avLst/>
          </a:prstGeom>
          <a:ln>
            <a:solidFill>
              <a:srgbClr val="000000"/>
            </a:solid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marL="285750" indent="-285750">
              <a:buSzPct val="100000"/>
              <a:buFont typeface="Arial"/>
              <a:buChar char="•"/>
            </a:pPr>
            <a:r>
              <a:rPr dirty="0"/>
              <a:t>Simple Environment: Use defined Process like Waterfall</a:t>
            </a:r>
          </a:p>
          <a:p>
            <a:pPr marL="285750" indent="-285750">
              <a:buSzPct val="100000"/>
              <a:buFont typeface="Arial"/>
              <a:buChar char="•"/>
            </a:pPr>
            <a:endParaRPr dirty="0"/>
          </a:p>
          <a:p>
            <a:pPr marL="285750" indent="-285750">
              <a:buSzPct val="100000"/>
              <a:buFont typeface="Arial"/>
              <a:buChar char="•"/>
            </a:pPr>
            <a:r>
              <a:rPr dirty="0"/>
              <a:t>Complicated/Complex/Anarchy Environment: Use Empirical process like Agile. Example: New IT product development</a:t>
            </a:r>
          </a:p>
        </p:txBody>
      </p:sp>
      <p:sp>
        <p:nvSpPr>
          <p:cNvPr id="678" name="When trying to understand types of environments, it is important to take into account the amount of innovation that is being sought or considered for a new product or service. As the level of innovation increases, so does the move towards complexity, and"/>
          <p:cNvSpPr txBox="1"/>
          <p:nvPr/>
        </p:nvSpPr>
        <p:spPr>
          <a:xfrm>
            <a:off x="609600" y="5178425"/>
            <a:ext cx="7696200" cy="1160287"/>
          </a:xfrm>
          <a:prstGeom prst="rect">
            <a:avLst/>
          </a:prstGeom>
          <a:ln>
            <a:solidFill>
              <a:srgbClr val="000000"/>
            </a:solid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r>
              <a:rPr dirty="0"/>
              <a:t>When trying to understand types of environments, it is important to take into account the amount of innovation that is being sought or considered for a new product or service. As the level of innovation increases, so does the move towards complexity, and a high variability is likely to be present.</a:t>
            </a:r>
          </a:p>
        </p:txBody>
      </p:sp>
      <p:pic>
        <p:nvPicPr>
          <p:cNvPr id="679" name="image.png" descr="image.png"/>
          <p:cNvPicPr>
            <a:picLocks noChangeAspect="1"/>
          </p:cNvPicPr>
          <p:nvPr/>
        </p:nvPicPr>
        <p:blipFill>
          <a:blip r:embed="rId2"/>
          <a:stretch>
            <a:fillRect/>
          </a:stretch>
        </p:blipFill>
        <p:spPr>
          <a:xfrm>
            <a:off x="374650" y="1454150"/>
            <a:ext cx="5264150" cy="3651250"/>
          </a:xfrm>
          <a:prstGeom prst="rect">
            <a:avLst/>
          </a:prstGeom>
          <a:ln w="12700">
            <a:miter lim="400000"/>
          </a:ln>
        </p:spPr>
      </p:pic>
      <p:sp>
        <p:nvSpPr>
          <p:cNvPr id="680" name="Ref: Agile Foundations - Principles, practices and frameworks by Peter Measey"/>
          <p:cNvSpPr txBox="1"/>
          <p:nvPr/>
        </p:nvSpPr>
        <p:spPr>
          <a:xfrm>
            <a:off x="426719" y="6230937"/>
            <a:ext cx="7938136" cy="24622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000"/>
            </a:lvl1pPr>
          </a:lstStyle>
          <a:p>
            <a:r>
              <a:rPr dirty="0"/>
              <a:t>Ref: Agile Foundations - Principles, practices and frameworks by Peter Measey</a:t>
            </a:r>
          </a:p>
        </p:txBody>
      </p:sp>
      <p:sp>
        <p:nvSpPr>
          <p:cNvPr id="681" name="30/8/22"/>
          <p:cNvSpPr txBox="1"/>
          <p:nvPr/>
        </p:nvSpPr>
        <p:spPr>
          <a:xfrm>
            <a:off x="492373" y="6400413"/>
            <a:ext cx="20421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The central idea of the framework is to offer decision-makers a “sense of place” to view their perceptions in dealing with a situation or problem. Not all situations are equal, and this framework helps to define which response is required for a given sit"/>
          <p:cNvSpPr txBox="1"/>
          <p:nvPr/>
        </p:nvSpPr>
        <p:spPr>
          <a:xfrm>
            <a:off x="5562600" y="2286000"/>
            <a:ext cx="2743200" cy="3560587"/>
          </a:xfrm>
          <a:prstGeom prst="rect">
            <a:avLst/>
          </a:prstGeom>
          <a:ln>
            <a:solidFill>
              <a:srgbClr val="000000"/>
            </a:solid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marL="285750" indent="-285750">
              <a:buSzPct val="100000"/>
              <a:buFont typeface="Arial"/>
              <a:buChar char="•"/>
            </a:lvl1pPr>
          </a:lstStyle>
          <a:p>
            <a:r>
              <a:rPr dirty="0"/>
              <a:t>The central idea of the framework is to offer decision-makers a “sense of place” to view their perceptions in dealing with a situation or problem. Not all situations are equal, and this framework helps to define which response is required for a given situation or problem.</a:t>
            </a:r>
          </a:p>
        </p:txBody>
      </p:sp>
      <p:sp>
        <p:nvSpPr>
          <p:cNvPr id="691" name="The Cynefin framework (Snowdon and Boone, 2007) gives an alternative framework for determining and understanding simple, complicated and complex environments"/>
          <p:cNvSpPr txBox="1">
            <a:spLocks noGrp="1"/>
          </p:cNvSpPr>
          <p:nvPr>
            <p:ph type="body" sz="quarter" idx="4294967295"/>
          </p:nvPr>
        </p:nvSpPr>
        <p:spPr>
          <a:xfrm>
            <a:off x="304800" y="1493837"/>
            <a:ext cx="8229600" cy="715963"/>
          </a:xfrm>
          <a:prstGeom prst="rect">
            <a:avLst/>
          </a:prstGeom>
        </p:spPr>
        <p:txBody>
          <a:bodyPr>
            <a:normAutofit fontScale="92500"/>
          </a:bodyPr>
          <a:lstStyle>
            <a:lvl1pPr marL="315468" indent="-315468" defTabSz="841247">
              <a:spcBef>
                <a:spcPts val="300"/>
              </a:spcBef>
              <a:buClr>
                <a:srgbClr val="101141"/>
              </a:buClr>
              <a:buChar char="•"/>
              <a:defRPr sz="1656"/>
            </a:lvl1pPr>
          </a:lstStyle>
          <a:p>
            <a:r>
              <a:rPr dirty="0"/>
              <a:t>The Cynefin framework (Snowdon and Boone, 2007) gives an alternative framework for determining and understanding simple, complicated and complex environments</a:t>
            </a:r>
          </a:p>
        </p:txBody>
      </p:sp>
      <p:sp>
        <p:nvSpPr>
          <p:cNvPr id="692" name="Cynefin Framework for Decision Making"/>
          <p:cNvSpPr txBox="1"/>
          <p:nvPr/>
        </p:nvSpPr>
        <p:spPr>
          <a:xfrm>
            <a:off x="350520" y="152399"/>
            <a:ext cx="6233160" cy="114300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normAutofit/>
          </a:bodyPr>
          <a:lstStyle>
            <a:lvl1pPr marL="342900" indent="-685800">
              <a:lnSpc>
                <a:spcPts val="3600"/>
              </a:lnSpc>
              <a:defRPr sz="3600" b="1"/>
            </a:lvl1pPr>
          </a:lstStyle>
          <a:p>
            <a:r>
              <a:rPr dirty="0"/>
              <a:t>Cynefin Framework for Decision Making</a:t>
            </a:r>
          </a:p>
        </p:txBody>
      </p:sp>
      <p:sp>
        <p:nvSpPr>
          <p:cNvPr id="693" name="Agile Software Process SE SG544 S1-22-23"/>
          <p:cNvSpPr txBox="1"/>
          <p:nvPr/>
        </p:nvSpPr>
        <p:spPr>
          <a:xfrm>
            <a:off x="3169920" y="6414760"/>
            <a:ext cx="2804160" cy="24830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Agile Software Process SE SG544 S1-22-23</a:t>
            </a:r>
          </a:p>
        </p:txBody>
      </p:sp>
      <p:sp>
        <p:nvSpPr>
          <p:cNvPr id="694"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46</a:t>
            </a:fld>
            <a:endParaRPr dirty="0"/>
          </a:p>
        </p:txBody>
      </p:sp>
      <p:sp>
        <p:nvSpPr>
          <p:cNvPr id="695" name="https://txm.com/making-sense-problems-cynefin-framework/"/>
          <p:cNvSpPr txBox="1"/>
          <p:nvPr/>
        </p:nvSpPr>
        <p:spPr>
          <a:xfrm>
            <a:off x="4617719" y="6002337"/>
            <a:ext cx="4480561" cy="24622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000"/>
            </a:lvl1pPr>
          </a:lstStyle>
          <a:p>
            <a:r>
              <a:rPr dirty="0"/>
              <a:t>https://txm.com/making-sense-problems-cynefin-framework/</a:t>
            </a:r>
          </a:p>
        </p:txBody>
      </p:sp>
      <p:pic>
        <p:nvPicPr>
          <p:cNvPr id="696" name="image.jpeg" descr="image.jpeg"/>
          <p:cNvPicPr>
            <a:picLocks noChangeAspect="1"/>
          </p:cNvPicPr>
          <p:nvPr/>
        </p:nvPicPr>
        <p:blipFill>
          <a:blip r:embed="rId2"/>
          <a:stretch>
            <a:fillRect/>
          </a:stretch>
        </p:blipFill>
        <p:spPr>
          <a:xfrm>
            <a:off x="687387" y="2590800"/>
            <a:ext cx="4341813" cy="3262313"/>
          </a:xfrm>
          <a:prstGeom prst="rect">
            <a:avLst/>
          </a:prstGeom>
          <a:ln w="12700">
            <a:miter lim="400000"/>
          </a:ln>
        </p:spPr>
      </p:pic>
      <p:sp>
        <p:nvSpPr>
          <p:cNvPr id="697" name="30/8/22"/>
          <p:cNvSpPr txBox="1"/>
          <p:nvPr/>
        </p:nvSpPr>
        <p:spPr>
          <a:xfrm>
            <a:off x="492373" y="6400413"/>
            <a:ext cx="20421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Simple (obvious) domain:…"/>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b="1"/>
            </a:pPr>
            <a:r>
              <a:rPr dirty="0"/>
              <a:t>Simple (obvious) domain:</a:t>
            </a:r>
          </a:p>
          <a:p>
            <a:pPr marL="742950" lvl="1" indent="-285750">
              <a:spcBef>
                <a:spcPts val="0"/>
              </a:spcBef>
              <a:defRPr sz="1600"/>
            </a:pPr>
            <a:r>
              <a:rPr dirty="0"/>
              <a:t> In this domain the relationship between cause and effect is obvious and therefore it is relatively easy to predict an outcome. In this domain predictive planning works well as everything is pretty well understood. Teams can define up front how best to deliver a product, and they can then create a defined approach and plan. The Waterfall model works well in these types of environments with little variability.</a:t>
            </a:r>
          </a:p>
          <a:p>
            <a:pPr>
              <a:spcBef>
                <a:spcPts val="500"/>
              </a:spcBef>
              <a:buClr>
                <a:srgbClr val="101141"/>
              </a:buClr>
              <a:buChar char="•"/>
              <a:defRPr sz="2400" b="1"/>
            </a:pPr>
            <a:r>
              <a:rPr dirty="0"/>
              <a:t>Complicated domain</a:t>
            </a:r>
            <a:r>
              <a:rPr b="0" dirty="0"/>
              <a:t> </a:t>
            </a:r>
          </a:p>
          <a:p>
            <a:pPr marL="742950" lvl="1" indent="-285750">
              <a:spcBef>
                <a:spcPts val="0"/>
              </a:spcBef>
              <a:defRPr sz="1600"/>
            </a:pPr>
            <a:r>
              <a:rPr dirty="0"/>
              <a:t> In this domain, the relationship between cause and effect becomes less obvious; however, after a period of analysis it should generally be possible to come up with a defined approach and plan. Such a plan will normally include contingency to take into account the fact that the analysis may be flawed by a certain amount. Again, the Waterfall model is suitable for this environment as there is an element of definition up front; however, a more empirical process, like Agile, may be more suited.</a:t>
            </a:r>
          </a:p>
          <a:p>
            <a:pPr>
              <a:spcBef>
                <a:spcPts val="500"/>
              </a:spcBef>
              <a:buSzTx/>
              <a:buNone/>
              <a:defRPr sz="2400"/>
            </a:pPr>
            <a:br>
              <a:rPr sz="1600" dirty="0"/>
            </a:br>
            <a:endParaRPr sz="1600" dirty="0"/>
          </a:p>
        </p:txBody>
      </p:sp>
      <p:sp>
        <p:nvSpPr>
          <p:cNvPr id="700" name="Cynefin identifies five domains:"/>
          <p:cNvSpPr txBox="1"/>
          <p:nvPr/>
        </p:nvSpPr>
        <p:spPr>
          <a:xfrm>
            <a:off x="350520" y="152399"/>
            <a:ext cx="6233160" cy="114300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normAutofit/>
          </a:bodyPr>
          <a:lstStyle>
            <a:lvl1pPr marL="342900" indent="-685800">
              <a:lnSpc>
                <a:spcPts val="3600"/>
              </a:lnSpc>
              <a:defRPr sz="3600" b="1"/>
            </a:lvl1pPr>
          </a:lstStyle>
          <a:p>
            <a:r>
              <a:rPr dirty="0"/>
              <a:t>Cynefin identifies five domains:</a:t>
            </a:r>
          </a:p>
        </p:txBody>
      </p:sp>
      <p:sp>
        <p:nvSpPr>
          <p:cNvPr id="701" name="Agile Software Process SE SG544 S1-22-23"/>
          <p:cNvSpPr txBox="1"/>
          <p:nvPr/>
        </p:nvSpPr>
        <p:spPr>
          <a:xfrm>
            <a:off x="3169920" y="6414760"/>
            <a:ext cx="2804160" cy="24830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Agile Software Process SE SG544 S1-22-23</a:t>
            </a:r>
          </a:p>
        </p:txBody>
      </p:sp>
      <p:sp>
        <p:nvSpPr>
          <p:cNvPr id="702"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47</a:t>
            </a:fld>
            <a:endParaRPr dirty="0"/>
          </a:p>
        </p:txBody>
      </p:sp>
      <p:sp>
        <p:nvSpPr>
          <p:cNvPr id="703" name="https://txm.com/making-sense-problems-cynefin-framework/"/>
          <p:cNvSpPr txBox="1"/>
          <p:nvPr/>
        </p:nvSpPr>
        <p:spPr>
          <a:xfrm>
            <a:off x="4617719" y="6002337"/>
            <a:ext cx="4480561" cy="24622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000"/>
            </a:lvl1pPr>
          </a:lstStyle>
          <a:p>
            <a:r>
              <a:rPr dirty="0"/>
              <a:t>https://txm.com/making-sense-problems-cynefin-framework/</a:t>
            </a:r>
          </a:p>
        </p:txBody>
      </p:sp>
      <p:sp>
        <p:nvSpPr>
          <p:cNvPr id="704" name="30/8/22"/>
          <p:cNvSpPr txBox="1"/>
          <p:nvPr/>
        </p:nvSpPr>
        <p:spPr>
          <a:xfrm>
            <a:off x="492373" y="6400413"/>
            <a:ext cx="20421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Complex domain…"/>
          <p:cNvSpPr txBox="1">
            <a:spLocks noGrp="1"/>
          </p:cNvSpPr>
          <p:nvPr>
            <p:ph type="body" idx="4294967295"/>
          </p:nvPr>
        </p:nvSpPr>
        <p:spPr>
          <a:xfrm>
            <a:off x="304800" y="1493837"/>
            <a:ext cx="8229600" cy="4906963"/>
          </a:xfrm>
          <a:prstGeom prst="rect">
            <a:avLst/>
          </a:prstGeom>
        </p:spPr>
        <p:txBody>
          <a:bodyPr>
            <a:normAutofit lnSpcReduction="10000"/>
          </a:bodyPr>
          <a:lstStyle/>
          <a:p>
            <a:pPr marL="0" indent="0">
              <a:spcBef>
                <a:spcPts val="500"/>
              </a:spcBef>
              <a:buSzTx/>
              <a:buNone/>
              <a:defRPr sz="2400" b="1"/>
            </a:pPr>
            <a:r>
              <a:rPr dirty="0"/>
              <a:t>Complex domain</a:t>
            </a:r>
            <a:r>
              <a:rPr b="0" dirty="0"/>
              <a:t> </a:t>
            </a:r>
          </a:p>
          <a:p>
            <a:pPr marL="742950" lvl="1" indent="-285750">
              <a:spcBef>
                <a:spcPts val="0"/>
              </a:spcBef>
              <a:defRPr sz="1600"/>
            </a:pPr>
            <a:r>
              <a:rPr dirty="0"/>
              <a:t>In this domain the relationship between cause and effect starts to break down as there tend to be many different factors that drive the effect. While it may be possible to identify retrospectively a relationship between cause and effect, the cause of an effect today may be different to the cause of the same effect tomorrow. Creating a defined up-front approach and plan is not effective within this domain and therefore an Agile way of working is recommended.</a:t>
            </a:r>
          </a:p>
          <a:p>
            <a:pPr marL="0" indent="0">
              <a:spcBef>
                <a:spcPts val="500"/>
              </a:spcBef>
              <a:buSzTx/>
              <a:buNone/>
              <a:defRPr sz="2400" b="1"/>
            </a:pPr>
            <a:r>
              <a:rPr dirty="0"/>
              <a:t>Chaotic domain</a:t>
            </a:r>
            <a:r>
              <a:rPr b="0" dirty="0"/>
              <a:t> </a:t>
            </a:r>
          </a:p>
          <a:p>
            <a:pPr marL="742950" lvl="1" indent="-285750">
              <a:spcBef>
                <a:spcPts val="0"/>
              </a:spcBef>
              <a:defRPr sz="1600"/>
            </a:pPr>
            <a:r>
              <a:rPr dirty="0"/>
              <a:t>In this domain, there is no recognizable relationship between cause and effect at all, making it impossible to define an approach up front or to plan at all. Instead, teams must perform experiments (e.g. prototyping, modelling) with the aim to move into one of the other less chaotic domains. An Agile approach can work in this domain, for example Kanban  which does not require up-front plans.</a:t>
            </a:r>
          </a:p>
          <a:p>
            <a:pPr marL="0" indent="0">
              <a:spcBef>
                <a:spcPts val="500"/>
              </a:spcBef>
              <a:buSzTx/>
              <a:buNone/>
              <a:defRPr sz="2400" b="1"/>
            </a:pPr>
            <a:r>
              <a:rPr dirty="0"/>
              <a:t>Disorder</a:t>
            </a:r>
            <a:r>
              <a:rPr b="0" dirty="0"/>
              <a:t> </a:t>
            </a:r>
          </a:p>
          <a:p>
            <a:pPr marL="742950" lvl="1" indent="-285750">
              <a:spcBef>
                <a:spcPts val="0"/>
              </a:spcBef>
              <a:defRPr sz="1600"/>
            </a:pPr>
            <a:r>
              <a:rPr dirty="0"/>
              <a:t> Being in this environment means that it is impossible to determine which domain definition applies. This is the most risky domain as teams tend to fall into their default way of working, which may prove unsuitable for what they are trying to achieve.</a:t>
            </a:r>
          </a:p>
        </p:txBody>
      </p:sp>
      <p:sp>
        <p:nvSpPr>
          <p:cNvPr id="707" name="Cynefin identifies five domains:"/>
          <p:cNvSpPr txBox="1"/>
          <p:nvPr/>
        </p:nvSpPr>
        <p:spPr>
          <a:xfrm>
            <a:off x="350520" y="152399"/>
            <a:ext cx="6233160" cy="114300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normAutofit/>
          </a:bodyPr>
          <a:lstStyle>
            <a:lvl1pPr marL="305180" indent="-610361" defTabSz="813816">
              <a:lnSpc>
                <a:spcPts val="3200"/>
              </a:lnSpc>
              <a:defRPr sz="3204" b="1"/>
            </a:lvl1pPr>
          </a:lstStyle>
          <a:p>
            <a:r>
              <a:rPr dirty="0"/>
              <a:t>Cynefin identifies five domains:</a:t>
            </a:r>
          </a:p>
        </p:txBody>
      </p:sp>
      <p:sp>
        <p:nvSpPr>
          <p:cNvPr id="708" name="Agile Software Process SE SG544 S1-22-23"/>
          <p:cNvSpPr txBox="1"/>
          <p:nvPr/>
        </p:nvSpPr>
        <p:spPr>
          <a:xfrm>
            <a:off x="3169920" y="6414760"/>
            <a:ext cx="2804160" cy="24830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Agile Software Process SE SG544 S1-22-23</a:t>
            </a:r>
          </a:p>
        </p:txBody>
      </p:sp>
      <p:sp>
        <p:nvSpPr>
          <p:cNvPr id="709"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48</a:t>
            </a:fld>
            <a:endParaRPr dirty="0"/>
          </a:p>
        </p:txBody>
      </p:sp>
      <p:sp>
        <p:nvSpPr>
          <p:cNvPr id="710" name="https://txm.com/making-sense-problems-cynefin-framework/"/>
          <p:cNvSpPr txBox="1"/>
          <p:nvPr/>
        </p:nvSpPr>
        <p:spPr>
          <a:xfrm>
            <a:off x="198119" y="6307137"/>
            <a:ext cx="4480562" cy="24622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000"/>
            </a:lvl1pPr>
          </a:lstStyle>
          <a:p>
            <a:r>
              <a:rPr dirty="0"/>
              <a:t>https://txm.com/making-sense-problems-cynefin-framework/</a:t>
            </a:r>
          </a:p>
        </p:txBody>
      </p:sp>
      <p:sp>
        <p:nvSpPr>
          <p:cNvPr id="711" name="30/8/22"/>
          <p:cNvSpPr txBox="1"/>
          <p:nvPr/>
        </p:nvSpPr>
        <p:spPr>
          <a:xfrm>
            <a:off x="492373" y="6400413"/>
            <a:ext cx="20421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During a product’s development and evolution there may be elements of delivery spread across all the Cynefin domains at the same time.…"/>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rPr dirty="0"/>
              <a:t>During a product’s development and evolution there may be </a:t>
            </a:r>
            <a:r>
              <a:rPr b="1" dirty="0"/>
              <a:t>elements of delivery spread across </a:t>
            </a:r>
            <a:r>
              <a:rPr dirty="0"/>
              <a:t>all the Cynefin domains at the same time. </a:t>
            </a:r>
          </a:p>
          <a:p>
            <a:pPr>
              <a:buClr>
                <a:srgbClr val="101141"/>
              </a:buClr>
              <a:buChar char="•"/>
              <a:defRPr sz="2400"/>
            </a:pPr>
            <a:endParaRPr dirty="0"/>
          </a:p>
          <a:p>
            <a:pPr>
              <a:spcBef>
                <a:spcPts val="500"/>
              </a:spcBef>
              <a:buClr>
                <a:srgbClr val="101141"/>
              </a:buClr>
              <a:buChar char="•"/>
              <a:defRPr sz="2400"/>
            </a:pPr>
            <a:r>
              <a:rPr dirty="0"/>
              <a:t>There </a:t>
            </a:r>
            <a:r>
              <a:rPr b="1" dirty="0"/>
              <a:t>may be aspects of a large system that are simple</a:t>
            </a:r>
            <a:r>
              <a:rPr dirty="0"/>
              <a:t>, while </a:t>
            </a:r>
            <a:r>
              <a:rPr b="1" dirty="0"/>
              <a:t>others may be in the complicated domain</a:t>
            </a:r>
            <a:r>
              <a:rPr dirty="0"/>
              <a:t>; and there could also be areas where innovation is necessary and which require a move towards the complex or even towards the chaotic domain.</a:t>
            </a:r>
          </a:p>
        </p:txBody>
      </p:sp>
      <p:sp>
        <p:nvSpPr>
          <p:cNvPr id="714" name="A Note on…"/>
          <p:cNvSpPr txBox="1"/>
          <p:nvPr/>
        </p:nvSpPr>
        <p:spPr>
          <a:xfrm>
            <a:off x="350520" y="152399"/>
            <a:ext cx="6233160" cy="114300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normAutofit/>
          </a:bodyPr>
          <a:lstStyle/>
          <a:p>
            <a:pPr marL="264032" indent="-528065" defTabSz="704087">
              <a:lnSpc>
                <a:spcPts val="2700"/>
              </a:lnSpc>
              <a:defRPr sz="2541" b="1"/>
            </a:pPr>
            <a:r>
              <a:rPr dirty="0"/>
              <a:t>A Note on </a:t>
            </a:r>
          </a:p>
          <a:p>
            <a:pPr marL="264032" indent="-528065" defTabSz="704087">
              <a:lnSpc>
                <a:spcPts val="2700"/>
              </a:lnSpc>
              <a:defRPr sz="2541" b="1"/>
            </a:pPr>
            <a:r>
              <a:rPr dirty="0"/>
              <a:t>Cynefin identifies five domains:</a:t>
            </a:r>
          </a:p>
        </p:txBody>
      </p:sp>
      <p:sp>
        <p:nvSpPr>
          <p:cNvPr id="715" name="Agile Software Process SE SG544 S1-22-23"/>
          <p:cNvSpPr txBox="1"/>
          <p:nvPr/>
        </p:nvSpPr>
        <p:spPr>
          <a:xfrm>
            <a:off x="3169920" y="6414760"/>
            <a:ext cx="2804160" cy="24830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dirty="0"/>
              <a:t>Agile Software Process SE SG544 S1-22-23</a:t>
            </a:r>
          </a:p>
        </p:txBody>
      </p:sp>
      <p:sp>
        <p:nvSpPr>
          <p:cNvPr id="716"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49</a:t>
            </a:fld>
            <a:endParaRPr dirty="0"/>
          </a:p>
        </p:txBody>
      </p:sp>
      <p:sp>
        <p:nvSpPr>
          <p:cNvPr id="717" name="https://txm.com/making-sense-problems-cynefin-framework/"/>
          <p:cNvSpPr txBox="1"/>
          <p:nvPr/>
        </p:nvSpPr>
        <p:spPr>
          <a:xfrm>
            <a:off x="4617719" y="6002337"/>
            <a:ext cx="4480561" cy="24622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defRPr sz="1000"/>
            </a:lvl1pPr>
          </a:lstStyle>
          <a:p>
            <a:r>
              <a:rPr dirty="0"/>
              <a:t>https://txm.com/making-sense-problems-cynefin-framework/</a:t>
            </a:r>
          </a:p>
        </p:txBody>
      </p:sp>
      <p:sp>
        <p:nvSpPr>
          <p:cNvPr id="718" name="30/8/22"/>
          <p:cNvSpPr txBox="1"/>
          <p:nvPr/>
        </p:nvSpPr>
        <p:spPr>
          <a:xfrm>
            <a:off x="492373" y="6400413"/>
            <a:ext cx="2042161"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98989"/>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5</a:t>
            </a:fld>
            <a:endParaRPr kumimoji="0" sz="1200" b="0" i="0" u="none" strike="noStrike" kern="0" cap="none" spc="0" normalizeH="0" baseline="0" noProof="0" dirty="0">
              <a:ln>
                <a:noFill/>
              </a:ln>
              <a:solidFill>
                <a:srgbClr val="898989"/>
              </a:solidFill>
              <a:effectLst/>
              <a:uLnTx/>
              <a:uFillTx/>
              <a:latin typeface="Calibri"/>
              <a:cs typeface="Calibri"/>
              <a:sym typeface="Calibri"/>
            </a:endParaRPr>
          </a:p>
        </p:txBody>
      </p:sp>
      <p:sp>
        <p:nvSpPr>
          <p:cNvPr id="581" name="The sequence of actions that must be performed in order to build a software system…"/>
          <p:cNvSpPr txBox="1">
            <a:spLocks noGrp="1"/>
          </p:cNvSpPr>
          <p:nvPr>
            <p:ph type="body" idx="4294967295"/>
          </p:nvPr>
        </p:nvSpPr>
        <p:spPr>
          <a:xfrm>
            <a:off x="0" y="1481138"/>
            <a:ext cx="8229600" cy="4525962"/>
          </a:xfrm>
          <a:prstGeom prst="rect">
            <a:avLst/>
          </a:prstGeom>
        </p:spPr>
        <p:txBody>
          <a:bodyPr/>
          <a:lstStyle/>
          <a:p>
            <a:pPr>
              <a:spcBef>
                <a:spcPts val="500"/>
              </a:spcBef>
              <a:buClr>
                <a:srgbClr val="101141"/>
              </a:buClr>
              <a:buChar char="•"/>
              <a:defRPr sz="2400"/>
            </a:pPr>
            <a:r>
              <a:rPr dirty="0"/>
              <a:t>The </a:t>
            </a:r>
            <a:r>
              <a:rPr b="1" dirty="0"/>
              <a:t>sequence of actions </a:t>
            </a:r>
            <a:r>
              <a:rPr dirty="0"/>
              <a:t>that must be </a:t>
            </a:r>
            <a:r>
              <a:rPr b="1" dirty="0"/>
              <a:t>performed</a:t>
            </a:r>
            <a:r>
              <a:rPr dirty="0"/>
              <a:t> in order to </a:t>
            </a:r>
            <a:r>
              <a:rPr b="1" dirty="0"/>
              <a:t>build a software </a:t>
            </a:r>
            <a:r>
              <a:rPr dirty="0"/>
              <a:t>system</a:t>
            </a:r>
          </a:p>
          <a:p>
            <a:pPr>
              <a:buClr>
                <a:srgbClr val="101141"/>
              </a:buClr>
              <a:buChar char="•"/>
              <a:defRPr sz="2400"/>
            </a:pPr>
            <a:endParaRPr dirty="0"/>
          </a:p>
          <a:p>
            <a:pPr>
              <a:spcBef>
                <a:spcPts val="500"/>
              </a:spcBef>
              <a:buClr>
                <a:srgbClr val="101141"/>
              </a:buClr>
              <a:buChar char="•"/>
              <a:defRPr sz="2400" b="1"/>
            </a:pPr>
            <a:r>
              <a:rPr dirty="0"/>
              <a:t>Ideally</a:t>
            </a:r>
            <a:r>
              <a:rPr b="0" dirty="0"/>
              <a:t> thought to be a </a:t>
            </a:r>
            <a:r>
              <a:rPr dirty="0"/>
              <a:t>linear</a:t>
            </a:r>
            <a:r>
              <a:rPr b="0" dirty="0"/>
              <a:t> sequence: </a:t>
            </a:r>
            <a:r>
              <a:rPr dirty="0"/>
              <a:t>plan, design, build, test, deliver </a:t>
            </a:r>
          </a:p>
          <a:p>
            <a:pPr marL="742950" lvl="1" indent="-285750">
              <a:spcBef>
                <a:spcPts val="0"/>
              </a:spcBef>
              <a:buFontTx/>
              <a:buChar char="➢"/>
              <a:defRPr sz="1600"/>
            </a:pPr>
            <a:r>
              <a:rPr dirty="0"/>
              <a:t>This is the waterfall model</a:t>
            </a:r>
          </a:p>
          <a:p>
            <a:pPr>
              <a:buClr>
                <a:srgbClr val="101141"/>
              </a:buClr>
              <a:buFontTx/>
              <a:buChar char="➢"/>
              <a:defRPr sz="2400"/>
            </a:pPr>
            <a:endParaRPr dirty="0"/>
          </a:p>
          <a:p>
            <a:pPr>
              <a:spcBef>
                <a:spcPts val="500"/>
              </a:spcBef>
              <a:buClr>
                <a:srgbClr val="101141"/>
              </a:buClr>
              <a:buChar char="•"/>
              <a:defRPr sz="2400" b="1"/>
            </a:pPr>
            <a:r>
              <a:rPr dirty="0"/>
              <a:t>Realistically</a:t>
            </a:r>
            <a:r>
              <a:rPr b="0" dirty="0"/>
              <a:t> an </a:t>
            </a:r>
            <a:r>
              <a:rPr dirty="0"/>
              <a:t>iterative process</a:t>
            </a:r>
          </a:p>
          <a:p>
            <a:pPr marL="742950" lvl="1" indent="-285750">
              <a:spcBef>
                <a:spcPts val="0"/>
              </a:spcBef>
              <a:buFontTx/>
              <a:buChar char="➢"/>
              <a:defRPr sz="1600"/>
            </a:pPr>
            <a:r>
              <a:rPr dirty="0"/>
              <a:t>Iterative, Incremental, Agile Process</a:t>
            </a:r>
          </a:p>
        </p:txBody>
      </p:sp>
      <p:sp>
        <p:nvSpPr>
          <p:cNvPr id="582" name="Life Cycle"/>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lvl1pPr marL="342900" indent="-685800">
              <a:lnSpc>
                <a:spcPts val="3600"/>
              </a:lnSpc>
              <a:defRPr sz="3600" b="1"/>
            </a:lvl1pPr>
          </a:lstStyle>
          <a:p>
            <a:pPr marL="342900" marR="0" lvl="0" indent="-685800" algn="l" defTabSz="914400" rtl="0" eaLnBrk="1" fontAlgn="auto" latinLnBrk="0" hangingPunct="0">
              <a:lnSpc>
                <a:spcPts val="3600"/>
              </a:lnSpc>
              <a:spcBef>
                <a:spcPts val="0"/>
              </a:spcBef>
              <a:spcAft>
                <a:spcPts val="0"/>
              </a:spcAft>
              <a:buClrTx/>
              <a:buSzTx/>
              <a:buFontTx/>
              <a:buNone/>
              <a:tabLst/>
              <a:defRPr/>
            </a:pPr>
            <a:r>
              <a:rPr kumimoji="0" sz="3600" b="1" i="0" u="none" strike="noStrike" kern="0" cap="none" spc="0" normalizeH="0" baseline="0" noProof="0" dirty="0">
                <a:ln>
                  <a:noFill/>
                </a:ln>
                <a:solidFill>
                  <a:srgbClr val="000000"/>
                </a:solidFill>
                <a:effectLst/>
                <a:uLnTx/>
                <a:uFillTx/>
                <a:latin typeface="Arial"/>
                <a:cs typeface="Arial"/>
                <a:sym typeface="Arial"/>
              </a:rPr>
              <a:t>Life Cycle</a:t>
            </a:r>
          </a:p>
        </p:txBody>
      </p:sp>
      <p:sp>
        <p:nvSpPr>
          <p:cNvPr id="583"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a:ln>
                  <a:noFill/>
                </a:ln>
                <a:solidFill>
                  <a:srgbClr val="898989"/>
                </a:solidFill>
                <a:effectLst/>
                <a:uLnTx/>
                <a:uFillTx/>
                <a:latin typeface="Calibri"/>
                <a:cs typeface="Calibri"/>
                <a:sym typeface="Calibri"/>
              </a:rPr>
              <a:t>  </a:t>
            </a:r>
            <a:r>
              <a:rPr lang="en-US" dirty="0">
                <a:latin typeface="Calibri"/>
                <a:cs typeface="Calibri"/>
              </a:rPr>
              <a:t>01/02/25</a:t>
            </a:r>
            <a:endParaRPr kumimoji="0" sz="1200" b="0" i="0" u="none" strike="noStrike" kern="0" cap="none" spc="0" normalizeH="0" baseline="0" noProof="0" dirty="0">
              <a:ln>
                <a:noFill/>
              </a:ln>
              <a:solidFill>
                <a:srgbClr val="898989"/>
              </a:solidFill>
              <a:effectLst/>
              <a:uLnTx/>
              <a:uFillTx/>
              <a:latin typeface="Calibri"/>
              <a:cs typeface="Calibri"/>
              <a:sym typeface="Calibri"/>
            </a:endParaRPr>
          </a:p>
        </p:txBody>
      </p:sp>
      <p:sp>
        <p:nvSpPr>
          <p:cNvPr id="584"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898989"/>
                </a:solidFill>
                <a:effectLst/>
                <a:uLnTx/>
                <a:uFillTx/>
                <a:latin typeface="Calibri"/>
                <a:cs typeface="Calibri"/>
                <a:sym typeface="Calibri"/>
              </a:rPr>
              <a:t>S2-24</a:t>
            </a:r>
            <a:r>
              <a:rPr kumimoji="0" sz="1200" b="0" i="0" u="none" strike="noStrike" kern="0" cap="none" spc="0" normalizeH="0" baseline="0" noProof="0" dirty="0">
                <a:ln>
                  <a:noFill/>
                </a:ln>
                <a:solidFill>
                  <a:srgbClr val="898989"/>
                </a:solidFill>
                <a:effectLst/>
                <a:uLnTx/>
                <a:uFillTx/>
                <a:latin typeface="Calibri"/>
                <a:cs typeface="Calibri"/>
                <a:sym typeface="Calibri"/>
              </a:rPr>
              <a:t>_SEZG544 - Agile Software Process</a:t>
            </a:r>
          </a:p>
        </p:txBody>
      </p:sp>
    </p:spTree>
    <p:extLst>
      <p:ext uri="{BB962C8B-B14F-4D97-AF65-F5344CB8AC3E}">
        <p14:creationId xmlns:p14="http://schemas.microsoft.com/office/powerpoint/2010/main" val="59762982"/>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 name="Thank you"/>
          <p:cNvSpPr txBox="1">
            <a:spLocks noGrp="1"/>
          </p:cNvSpPr>
          <p:nvPr>
            <p:ph type="body" idx="4294967295"/>
          </p:nvPr>
        </p:nvSpPr>
        <p:spPr>
          <a:xfrm>
            <a:off x="304800" y="1493837"/>
            <a:ext cx="8229600" cy="4525963"/>
          </a:xfrm>
          <a:prstGeom prst="rect">
            <a:avLst/>
          </a:prstGeom>
        </p:spPr>
        <p:txBody>
          <a:bodyPr/>
          <a:lstStyle/>
          <a:p>
            <a:pPr>
              <a:buSzTx/>
              <a:buNone/>
              <a:defRPr sz="2400"/>
            </a:pPr>
            <a:endParaRPr dirty="0"/>
          </a:p>
          <a:p>
            <a:pPr>
              <a:buSzTx/>
              <a:buNone/>
              <a:defRPr sz="2400"/>
            </a:pPr>
            <a:endParaRPr dirty="0"/>
          </a:p>
          <a:p>
            <a:pPr>
              <a:buSzTx/>
              <a:buNone/>
              <a:defRPr sz="2400"/>
            </a:pPr>
            <a:endParaRPr dirty="0"/>
          </a:p>
          <a:p>
            <a:pPr algn="ctr">
              <a:spcBef>
                <a:spcPts val="500"/>
              </a:spcBef>
              <a:buSzTx/>
              <a:buNone/>
              <a:defRPr sz="2400"/>
            </a:pPr>
            <a:r>
              <a:rPr dirty="0"/>
              <a:t>Thank you</a:t>
            </a:r>
          </a:p>
        </p:txBody>
      </p:sp>
      <p:sp>
        <p:nvSpPr>
          <p:cNvPr id="829" name="30/8/22"/>
          <p:cNvSpPr txBox="1"/>
          <p:nvPr/>
        </p:nvSpPr>
        <p:spPr>
          <a:xfrm>
            <a:off x="502919" y="6400413"/>
            <a:ext cx="2042162"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
        <p:nvSpPr>
          <p:cNvPr id="830"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S2-24_SEZG544 </a:t>
            </a:r>
            <a:r>
              <a:rPr dirty="0"/>
              <a:t>- Agile Software Process</a:t>
            </a:r>
          </a:p>
        </p:txBody>
      </p:sp>
      <p:sp>
        <p:nvSpPr>
          <p:cNvPr id="831" name="Slide Number"/>
          <p:cNvSpPr txBox="1">
            <a:spLocks noGrp="1"/>
          </p:cNvSpPr>
          <p:nvPr>
            <p:ph type="sldNum" sz="quarter" idx="2"/>
          </p:nvPr>
        </p:nvSpPr>
        <p:spPr>
          <a:xfrm>
            <a:off x="8428176" y="6414760"/>
            <a:ext cx="258624" cy="248305"/>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50</a:t>
            </a:fld>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98989"/>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6</a:t>
            </a:fld>
            <a:endParaRPr kumimoji="0" sz="1200" b="0" i="0" u="none" strike="noStrike" kern="0" cap="none" spc="0" normalizeH="0" baseline="0" noProof="0" dirty="0">
              <a:ln>
                <a:noFill/>
              </a:ln>
              <a:solidFill>
                <a:srgbClr val="898989"/>
              </a:solidFill>
              <a:effectLst/>
              <a:uLnTx/>
              <a:uFillTx/>
              <a:latin typeface="Calibri"/>
              <a:cs typeface="Calibri"/>
              <a:sym typeface="Calibri"/>
            </a:endParaRPr>
          </a:p>
        </p:txBody>
      </p:sp>
      <p:sp>
        <p:nvSpPr>
          <p:cNvPr id="587" name="A more traditional approach, with the bulk of planning occurring upfront, then executing in a single pass; a sequential process"/>
          <p:cNvSpPr txBox="1">
            <a:spLocks noGrp="1"/>
          </p:cNvSpPr>
          <p:nvPr>
            <p:ph type="body" idx="4294967295"/>
          </p:nvPr>
        </p:nvSpPr>
        <p:spPr>
          <a:xfrm>
            <a:off x="0" y="1493838"/>
            <a:ext cx="8534400" cy="4729162"/>
          </a:xfrm>
          <a:prstGeom prst="rect">
            <a:avLst/>
          </a:prstGeom>
        </p:spPr>
        <p:txBody>
          <a:bodyPr/>
          <a:lstStyle/>
          <a:p>
            <a:pPr>
              <a:spcBef>
                <a:spcPts val="500"/>
              </a:spcBef>
              <a:buClr>
                <a:srgbClr val="101141"/>
              </a:buClr>
              <a:buChar char="•"/>
              <a:defRPr sz="2400"/>
            </a:pPr>
            <a:r>
              <a:rPr dirty="0"/>
              <a:t>A more </a:t>
            </a:r>
            <a:r>
              <a:rPr b="1" dirty="0"/>
              <a:t>traditional approach</a:t>
            </a:r>
            <a:r>
              <a:rPr dirty="0"/>
              <a:t>, with the bulk of </a:t>
            </a:r>
            <a:r>
              <a:rPr b="1" dirty="0"/>
              <a:t>planning </a:t>
            </a:r>
            <a:r>
              <a:rPr dirty="0"/>
              <a:t>occurring </a:t>
            </a:r>
            <a:r>
              <a:rPr b="1" dirty="0"/>
              <a:t>upfront</a:t>
            </a:r>
            <a:r>
              <a:rPr dirty="0"/>
              <a:t>, then executing in a </a:t>
            </a:r>
            <a:r>
              <a:rPr b="1" dirty="0"/>
              <a:t>single pass</a:t>
            </a:r>
            <a:r>
              <a:rPr dirty="0"/>
              <a:t>; a </a:t>
            </a:r>
            <a:r>
              <a:rPr b="1" dirty="0"/>
              <a:t>sequential</a:t>
            </a:r>
            <a:r>
              <a:rPr dirty="0"/>
              <a:t> process</a:t>
            </a:r>
          </a:p>
        </p:txBody>
      </p:sp>
      <p:sp>
        <p:nvSpPr>
          <p:cNvPr id="588" name="Predictive Project Development Life Cycle…"/>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p>
            <a:pPr marL="329184" marR="0" lvl="0" indent="-658368" algn="l" defTabSz="877823" rtl="0" eaLnBrk="1" fontAlgn="auto" latinLnBrk="0" hangingPunct="0">
              <a:lnSpc>
                <a:spcPts val="3400"/>
              </a:lnSpc>
              <a:spcBef>
                <a:spcPts val="0"/>
              </a:spcBef>
              <a:spcAft>
                <a:spcPts val="0"/>
              </a:spcAft>
              <a:buClrTx/>
              <a:buSzTx/>
              <a:buFontTx/>
              <a:buNone/>
              <a:tabLst/>
              <a:defRPr sz="2400" b="1"/>
            </a:pPr>
            <a:r>
              <a:rPr kumimoji="0" sz="2400" b="1" i="0" u="none" strike="noStrike" kern="0" cap="none" spc="0" normalizeH="0" baseline="0" noProof="0" dirty="0">
                <a:ln>
                  <a:noFill/>
                </a:ln>
                <a:solidFill>
                  <a:srgbClr val="000000"/>
                </a:solidFill>
                <a:effectLst/>
                <a:uLnTx/>
                <a:uFillTx/>
                <a:latin typeface="Arial"/>
                <a:cs typeface="Arial"/>
                <a:sym typeface="Arial"/>
              </a:rPr>
              <a:t>Predictive Project Development Life Cycle</a:t>
            </a:r>
          </a:p>
          <a:p>
            <a:pPr marL="329184" marR="0" lvl="0" indent="-658368" algn="l" defTabSz="877823" rtl="0" eaLnBrk="1" fontAlgn="auto" latinLnBrk="0" hangingPunct="0">
              <a:lnSpc>
                <a:spcPts val="3400"/>
              </a:lnSpc>
              <a:spcBef>
                <a:spcPts val="0"/>
              </a:spcBef>
              <a:spcAft>
                <a:spcPts val="0"/>
              </a:spcAft>
              <a:buClrTx/>
              <a:buSzTx/>
              <a:buFontTx/>
              <a:buNone/>
              <a:tabLst/>
              <a:defRPr sz="2400" b="1"/>
            </a:pPr>
            <a:r>
              <a:rPr kumimoji="0" sz="2400" b="1" i="0" u="none" strike="noStrike" kern="0" cap="none" spc="0" normalizeH="0" baseline="0" noProof="0" dirty="0">
                <a:ln>
                  <a:noFill/>
                </a:ln>
                <a:solidFill>
                  <a:srgbClr val="000000"/>
                </a:solidFill>
                <a:effectLst/>
                <a:uLnTx/>
                <a:uFillTx/>
                <a:latin typeface="Arial"/>
                <a:cs typeface="Arial"/>
                <a:sym typeface="Arial"/>
              </a:rPr>
              <a:t>(Fully Plan-Driven aka Waterfall)</a:t>
            </a:r>
          </a:p>
        </p:txBody>
      </p:sp>
      <p:sp>
        <p:nvSpPr>
          <p:cNvPr id="589"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a:ln>
                  <a:noFill/>
                </a:ln>
                <a:solidFill>
                  <a:srgbClr val="898989"/>
                </a:solidFill>
                <a:effectLst/>
                <a:uLnTx/>
                <a:uFillTx/>
                <a:latin typeface="Calibri"/>
                <a:cs typeface="Calibri"/>
                <a:sym typeface="Calibri"/>
              </a:rPr>
              <a:t>  </a:t>
            </a:r>
            <a:r>
              <a:rPr lang="en-US" dirty="0">
                <a:latin typeface="Calibri"/>
                <a:cs typeface="Calibri"/>
              </a:rPr>
              <a:t>01/02/25</a:t>
            </a:r>
            <a:endParaRPr kumimoji="0" sz="1200" b="0" i="0" u="none" strike="noStrike" kern="0" cap="none" spc="0" normalizeH="0" baseline="0" noProof="0" dirty="0">
              <a:ln>
                <a:noFill/>
              </a:ln>
              <a:solidFill>
                <a:srgbClr val="898989"/>
              </a:solidFill>
              <a:effectLst/>
              <a:uLnTx/>
              <a:uFillTx/>
              <a:latin typeface="Calibri"/>
              <a:cs typeface="Calibri"/>
              <a:sym typeface="Calibri"/>
            </a:endParaRPr>
          </a:p>
        </p:txBody>
      </p:sp>
      <p:sp>
        <p:nvSpPr>
          <p:cNvPr id="590"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898989"/>
                </a:solidFill>
                <a:effectLst/>
                <a:uLnTx/>
                <a:uFillTx/>
                <a:latin typeface="Calibri"/>
                <a:cs typeface="Calibri"/>
                <a:sym typeface="Calibri"/>
              </a:rPr>
              <a:t>S2-24</a:t>
            </a:r>
            <a:r>
              <a:rPr kumimoji="0" sz="1200" b="0" i="0" u="none" strike="noStrike" kern="0" cap="none" spc="0" normalizeH="0" baseline="0" noProof="0" dirty="0">
                <a:ln>
                  <a:noFill/>
                </a:ln>
                <a:solidFill>
                  <a:srgbClr val="898989"/>
                </a:solidFill>
                <a:effectLst/>
                <a:uLnTx/>
                <a:uFillTx/>
                <a:latin typeface="Calibri"/>
                <a:cs typeface="Calibri"/>
                <a:sym typeface="Calibri"/>
              </a:rPr>
              <a:t>_SEZG544 - Agile Software Process</a:t>
            </a:r>
          </a:p>
        </p:txBody>
      </p:sp>
      <p:pic>
        <p:nvPicPr>
          <p:cNvPr id="592" name="image.png" descr="image.png"/>
          <p:cNvPicPr>
            <a:picLocks noChangeAspect="1"/>
          </p:cNvPicPr>
          <p:nvPr/>
        </p:nvPicPr>
        <p:blipFill>
          <a:blip r:embed="rId2"/>
          <a:stretch>
            <a:fillRect/>
          </a:stretch>
        </p:blipFill>
        <p:spPr>
          <a:xfrm>
            <a:off x="457200" y="3200400"/>
            <a:ext cx="5181600" cy="3022600"/>
          </a:xfrm>
          <a:prstGeom prst="rect">
            <a:avLst/>
          </a:prstGeom>
          <a:ln w="12700">
            <a:miter lim="400000"/>
          </a:ln>
        </p:spPr>
      </p:pic>
      <p:sp>
        <p:nvSpPr>
          <p:cNvPr id="593" name="Requirements/Scope is fixed…"/>
          <p:cNvSpPr txBox="1"/>
          <p:nvPr/>
        </p:nvSpPr>
        <p:spPr>
          <a:xfrm>
            <a:off x="5791200" y="2743200"/>
            <a:ext cx="2895600" cy="3066118"/>
          </a:xfrm>
          <a:prstGeom prst="rect">
            <a:avLst/>
          </a:prstGeom>
          <a:ln>
            <a:solidFill>
              <a:schemeClr val="accent1"/>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sz="1600"/>
            </a:pPr>
            <a:r>
              <a:rPr kumimoji="0" sz="1600" b="0" i="0" u="none" strike="noStrike" kern="0" cap="none" spc="0" normalizeH="0" baseline="0" noProof="0" dirty="0">
                <a:ln>
                  <a:noFill/>
                </a:ln>
                <a:solidFill>
                  <a:srgbClr val="000000"/>
                </a:solidFill>
                <a:effectLst/>
                <a:uLnTx/>
                <a:uFillTx/>
                <a:latin typeface="Arial"/>
                <a:cs typeface="Arial"/>
                <a:sym typeface="Arial"/>
              </a:rPr>
              <a:t>Requirements/Scope is fixed</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sz="1600"/>
            </a:pPr>
            <a:r>
              <a:rPr kumimoji="0" sz="1600" b="0" i="0" u="none" strike="noStrike" kern="0" cap="none" spc="0" normalizeH="0" baseline="0" noProof="0" dirty="0">
                <a:ln>
                  <a:noFill/>
                </a:ln>
                <a:solidFill>
                  <a:srgbClr val="000000"/>
                </a:solidFill>
                <a:effectLst/>
                <a:uLnTx/>
                <a:uFillTx/>
                <a:latin typeface="Arial"/>
                <a:cs typeface="Arial"/>
                <a:sym typeface="Arial"/>
              </a:rPr>
              <a:t>Single delivery</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sz="1600"/>
            </a:pPr>
            <a:r>
              <a:rPr kumimoji="0" sz="1600" b="0" i="0" u="none" strike="noStrike" kern="0" cap="none" spc="0" normalizeH="0" baseline="0" noProof="0" dirty="0">
                <a:ln>
                  <a:noFill/>
                </a:ln>
                <a:solidFill>
                  <a:srgbClr val="000000"/>
                </a:solidFill>
                <a:effectLst/>
                <a:uLnTx/>
                <a:uFillTx/>
                <a:latin typeface="Arial"/>
                <a:cs typeface="Arial"/>
                <a:sym typeface="Arial"/>
              </a:rPr>
              <a:t>Goal:  Manage Cost</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sz="1600"/>
            </a:pPr>
            <a:r>
              <a:rPr kumimoji="0" sz="1600" b="0" i="0" u="none" strike="noStrike" kern="0" cap="none" spc="0" normalizeH="0" baseline="0" noProof="0" dirty="0">
                <a:ln>
                  <a:noFill/>
                </a:ln>
                <a:solidFill>
                  <a:srgbClr val="000000"/>
                </a:solidFill>
                <a:effectLst/>
                <a:uLnTx/>
                <a:uFillTx/>
                <a:latin typeface="Arial"/>
                <a:cs typeface="Arial"/>
                <a:sym typeface="Arial"/>
              </a:rPr>
              <a:t>Minimal feedback changes</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sz="1600"/>
            </a:pPr>
            <a:r>
              <a:rPr kumimoji="0" sz="1600" b="0" i="0" u="none" strike="noStrike" kern="0" cap="none" spc="0" normalizeH="0" baseline="0" noProof="0" dirty="0">
                <a:ln>
                  <a:noFill/>
                </a:ln>
                <a:solidFill>
                  <a:srgbClr val="000000"/>
                </a:solidFill>
                <a:effectLst/>
                <a:uLnTx/>
                <a:uFillTx/>
                <a:latin typeface="Arial"/>
                <a:cs typeface="Arial"/>
                <a:sym typeface="Arial"/>
              </a:rPr>
              <a:t>Team is matured in estimation, technology etc..</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sz="1600"/>
            </a:pPr>
            <a:r>
              <a:rPr kumimoji="0" sz="1600" b="0" i="0" u="none" strike="noStrike" kern="0" cap="none" spc="0" normalizeH="0" baseline="0" noProof="0" dirty="0">
                <a:ln>
                  <a:noFill/>
                </a:ln>
                <a:solidFill>
                  <a:srgbClr val="000000"/>
                </a:solidFill>
                <a:effectLst/>
                <a:uLnTx/>
                <a:uFillTx/>
                <a:latin typeface="Arial"/>
                <a:cs typeface="Arial"/>
                <a:sym typeface="Arial"/>
              </a:rPr>
              <a:t>Project governance model exists</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sz="1600" b="1"/>
            </a:pPr>
            <a:r>
              <a:rPr kumimoji="0" sz="1600" b="1" i="0" u="none" strike="noStrike" kern="0" cap="none" spc="0" normalizeH="0" baseline="0" noProof="0" dirty="0">
                <a:ln>
                  <a:noFill/>
                </a:ln>
                <a:solidFill>
                  <a:srgbClr val="000000"/>
                </a:solidFill>
                <a:effectLst/>
                <a:uLnTx/>
                <a:uFillTx/>
                <a:latin typeface="Arial"/>
                <a:cs typeface="Arial"/>
                <a:sym typeface="Arial"/>
              </a:rPr>
              <a:t>Don’t expect long feedback cycle</a:t>
            </a:r>
            <a:r>
              <a:rPr kumimoji="0" sz="1600" b="0" i="0" u="none" strike="noStrike" kern="0" cap="none" spc="0" normalizeH="0" baseline="0" noProof="0" dirty="0">
                <a:ln>
                  <a:noFill/>
                </a:ln>
                <a:solidFill>
                  <a:srgbClr val="000000"/>
                </a:solidFill>
                <a:effectLst/>
                <a:uLnTx/>
                <a:uFillTx/>
                <a:latin typeface="Arial"/>
                <a:cs typeface="Arial"/>
                <a:sym typeface="Arial"/>
              </a:rPr>
              <a:t>, If this happens, this lifecycle not suitable for the project</a:t>
            </a:r>
          </a:p>
        </p:txBody>
      </p:sp>
      <p:sp>
        <p:nvSpPr>
          <p:cNvPr id="594" name="Source   :  https://www.izenbridge.com/blog/project-management-life-cycle-iterative-adaptive/"/>
          <p:cNvSpPr txBox="1"/>
          <p:nvPr/>
        </p:nvSpPr>
        <p:spPr>
          <a:xfrm>
            <a:off x="198120" y="6216650"/>
            <a:ext cx="3870960" cy="16514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600" u="sng"/>
            </a:pPr>
            <a:r>
              <a:rPr kumimoji="0" sz="600" b="0" i="0" u="sng" strike="noStrike" kern="0" cap="none" spc="0" normalizeH="0" baseline="0" noProof="0" dirty="0">
                <a:ln>
                  <a:noFill/>
                </a:ln>
                <a:solidFill>
                  <a:srgbClr val="0000FF"/>
                </a:solidFill>
                <a:effectLst/>
                <a:uLnTx/>
                <a:uFill>
                  <a:solidFill>
                    <a:srgbClr val="0000FF"/>
                  </a:solidFill>
                </a:uFill>
                <a:latin typeface="Arial"/>
                <a:cs typeface="Arial"/>
                <a:sym typeface="Arial"/>
                <a:hlinkClick r:id="rId3"/>
              </a:rPr>
              <a:t>Source   :  https://www.izenbridge.com/blog/project-management-life-cycle-iterative-adaptive/</a:t>
            </a:r>
          </a:p>
        </p:txBody>
      </p:sp>
      <p:sp>
        <p:nvSpPr>
          <p:cNvPr id="595" name="Plan"/>
          <p:cNvSpPr txBox="1"/>
          <p:nvPr/>
        </p:nvSpPr>
        <p:spPr>
          <a:xfrm>
            <a:off x="304800" y="3124200"/>
            <a:ext cx="838200" cy="360187"/>
          </a:xfrm>
          <a:prstGeom prst="rect">
            <a:avLst/>
          </a:prstGeom>
          <a:ln>
            <a:solidFill>
              <a:schemeClr val="accent1"/>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dirty="0">
                <a:ln>
                  <a:noFill/>
                </a:ln>
                <a:solidFill>
                  <a:srgbClr val="000000"/>
                </a:solidFill>
                <a:effectLst/>
                <a:uLnTx/>
                <a:uFillTx/>
                <a:latin typeface="Arial"/>
                <a:cs typeface="Arial"/>
                <a:sym typeface="Arial"/>
              </a:rPr>
              <a:t>Plan</a:t>
            </a:r>
          </a:p>
        </p:txBody>
      </p:sp>
    </p:spTree>
    <p:extLst>
      <p:ext uri="{BB962C8B-B14F-4D97-AF65-F5344CB8AC3E}">
        <p14:creationId xmlns:p14="http://schemas.microsoft.com/office/powerpoint/2010/main" val="139505137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7" name="image.jpeg" descr="image.jpeg"/>
          <p:cNvPicPr>
            <a:picLocks noChangeAspect="1"/>
          </p:cNvPicPr>
          <p:nvPr/>
        </p:nvPicPr>
        <p:blipFill>
          <a:blip r:embed="rId2"/>
          <a:stretch>
            <a:fillRect/>
          </a:stretch>
        </p:blipFill>
        <p:spPr>
          <a:xfrm>
            <a:off x="381000" y="2895600"/>
            <a:ext cx="8229600" cy="1336675"/>
          </a:xfrm>
          <a:prstGeom prst="rect">
            <a:avLst/>
          </a:prstGeom>
          <a:ln w="12700">
            <a:miter lim="400000"/>
          </a:ln>
        </p:spPr>
      </p:pic>
      <p:sp>
        <p:nvSpPr>
          <p:cNvPr id="602"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898989"/>
                </a:solidFill>
                <a:effectLst/>
                <a:uLnTx/>
                <a:uFillTx/>
                <a:latin typeface="Calibri"/>
                <a:cs typeface="Calibri"/>
                <a:sym typeface="Calibri"/>
              </a:rPr>
              <a:pPr marL="0" marR="0" lvl="0" indent="0" algn="r" defTabSz="914400" rtl="0" eaLnBrk="1" fontAlgn="auto" latinLnBrk="0" hangingPunct="0">
                <a:lnSpc>
                  <a:spcPct val="100000"/>
                </a:lnSpc>
                <a:spcBef>
                  <a:spcPts val="0"/>
                </a:spcBef>
                <a:spcAft>
                  <a:spcPts val="0"/>
                </a:spcAft>
                <a:buClrTx/>
                <a:buSzTx/>
                <a:buFontTx/>
                <a:buNone/>
                <a:tabLst/>
                <a:defRPr/>
              </a:pPr>
              <a:t>7</a:t>
            </a:fld>
            <a:endParaRPr kumimoji="0" sz="1200" b="0" i="0" u="none" strike="noStrike" kern="0" cap="none" spc="0" normalizeH="0" baseline="0" noProof="0" dirty="0">
              <a:ln>
                <a:noFill/>
              </a:ln>
              <a:solidFill>
                <a:srgbClr val="898989"/>
              </a:solidFill>
              <a:effectLst/>
              <a:uLnTx/>
              <a:uFillTx/>
              <a:latin typeface="Calibri"/>
              <a:cs typeface="Calibri"/>
              <a:sym typeface="Calibri"/>
            </a:endParaRPr>
          </a:p>
        </p:txBody>
      </p:sp>
      <p:sp>
        <p:nvSpPr>
          <p:cNvPr id="598" name="Iterative development is when an attempt is made to develop a product with basic features, which then goes through a refinement process successively to add to the richness in features."/>
          <p:cNvSpPr txBox="1">
            <a:spLocks noGrp="1"/>
          </p:cNvSpPr>
          <p:nvPr>
            <p:ph type="body" sz="quarter" idx="4294967295"/>
          </p:nvPr>
        </p:nvSpPr>
        <p:spPr>
          <a:xfrm>
            <a:off x="0" y="1493838"/>
            <a:ext cx="8229600" cy="1020762"/>
          </a:xfrm>
          <a:prstGeom prst="rect">
            <a:avLst/>
          </a:prstGeom>
        </p:spPr>
        <p:txBody>
          <a:bodyPr/>
          <a:lstStyle/>
          <a:p>
            <a:pPr>
              <a:spcBef>
                <a:spcPts val="400"/>
              </a:spcBef>
              <a:buClr>
                <a:srgbClr val="101141"/>
              </a:buClr>
              <a:buChar char="•"/>
              <a:defRPr sz="1800"/>
            </a:pPr>
            <a:r>
              <a:rPr dirty="0"/>
              <a:t>Iterative development is when an attempt is made to </a:t>
            </a:r>
            <a:r>
              <a:rPr b="1" dirty="0"/>
              <a:t>develop a product with basic features</a:t>
            </a:r>
            <a:r>
              <a:rPr dirty="0"/>
              <a:t>, which then goes through a </a:t>
            </a:r>
            <a:r>
              <a:rPr b="1" dirty="0"/>
              <a:t>refinement process </a:t>
            </a:r>
            <a:r>
              <a:rPr dirty="0"/>
              <a:t>successively to </a:t>
            </a:r>
            <a:r>
              <a:rPr b="1" dirty="0"/>
              <a:t>add to the richness </a:t>
            </a:r>
            <a:r>
              <a:rPr dirty="0"/>
              <a:t>in features. </a:t>
            </a:r>
          </a:p>
        </p:txBody>
      </p:sp>
      <p:sp>
        <p:nvSpPr>
          <p:cNvPr id="599" name="Iterative Project Development Life Cycle"/>
          <p:cNvSpPr txBox="1"/>
          <p:nvPr/>
        </p:nvSpPr>
        <p:spPr>
          <a:xfrm>
            <a:off x="350520" y="152399"/>
            <a:ext cx="6233160" cy="114300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lvl1pPr marL="342900" indent="-685800">
              <a:lnSpc>
                <a:spcPts val="3600"/>
              </a:lnSpc>
              <a:defRPr sz="3600" b="1"/>
            </a:lvl1pPr>
          </a:lstStyle>
          <a:p>
            <a:pPr marL="342900" marR="0" lvl="0" indent="-685800" algn="l" defTabSz="914400" rtl="0" eaLnBrk="1" fontAlgn="auto" latinLnBrk="0" hangingPunct="0">
              <a:lnSpc>
                <a:spcPts val="3600"/>
              </a:lnSpc>
              <a:spcBef>
                <a:spcPts val="0"/>
              </a:spcBef>
              <a:spcAft>
                <a:spcPts val="0"/>
              </a:spcAft>
              <a:buClrTx/>
              <a:buSzTx/>
              <a:buFontTx/>
              <a:buNone/>
              <a:tabLst/>
              <a:defRPr/>
            </a:pPr>
            <a:r>
              <a:rPr kumimoji="0" sz="3600" b="1" i="0" u="none" strike="noStrike" kern="0" cap="none" spc="0" normalizeH="0" baseline="0" noProof="0" dirty="0">
                <a:ln>
                  <a:noFill/>
                </a:ln>
                <a:solidFill>
                  <a:srgbClr val="000000"/>
                </a:solidFill>
                <a:effectLst/>
                <a:uLnTx/>
                <a:uFillTx/>
                <a:latin typeface="Arial"/>
                <a:cs typeface="Arial"/>
                <a:sym typeface="Arial"/>
              </a:rPr>
              <a:t>Iterative Project Development Life Cycle</a:t>
            </a:r>
          </a:p>
        </p:txBody>
      </p:sp>
      <p:sp>
        <p:nvSpPr>
          <p:cNvPr id="600" name="30/8/22"/>
          <p:cNvSpPr txBox="1"/>
          <p:nvPr/>
        </p:nvSpPr>
        <p:spPr>
          <a:xfrm>
            <a:off x="502919" y="6400413"/>
            <a:ext cx="2042162"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defRPr sz="1200">
                <a:solidFill>
                  <a:srgbClr val="898989"/>
                </a:solidFill>
                <a:latin typeface="+mj-lt"/>
                <a:ea typeface="+mj-ea"/>
                <a:cs typeface="+mj-cs"/>
                <a:sym typeface="Calibri"/>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dirty="0">
                <a:ln>
                  <a:noFill/>
                </a:ln>
                <a:solidFill>
                  <a:srgbClr val="898989"/>
                </a:solidFill>
                <a:effectLst/>
                <a:uLnTx/>
                <a:uFillTx/>
                <a:latin typeface="Calibri"/>
                <a:cs typeface="Calibri"/>
                <a:sym typeface="Calibri"/>
              </a:rPr>
              <a:t>  </a:t>
            </a:r>
            <a:r>
              <a:rPr lang="en-US" dirty="0">
                <a:latin typeface="Calibri"/>
                <a:cs typeface="Calibri"/>
              </a:rPr>
              <a:t>01/02/25</a:t>
            </a:r>
            <a:endParaRPr kumimoji="0" sz="1200" b="0" i="0" u="none" strike="noStrike" kern="0" cap="none" spc="0" normalizeH="0" baseline="0" noProof="0" dirty="0">
              <a:ln>
                <a:noFill/>
              </a:ln>
              <a:solidFill>
                <a:srgbClr val="898989"/>
              </a:solidFill>
              <a:effectLst/>
              <a:uLnTx/>
              <a:uFillTx/>
              <a:latin typeface="Calibri"/>
              <a:cs typeface="Calibri"/>
              <a:sym typeface="Calibri"/>
            </a:endParaRPr>
          </a:p>
        </p:txBody>
      </p:sp>
      <p:sp>
        <p:nvSpPr>
          <p:cNvPr id="601"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spAutoFit/>
          </a:bodyPr>
          <a:lstStyle>
            <a:lvl1pPr algn="ctr">
              <a:defRPr sz="1200">
                <a:solidFill>
                  <a:srgbClr val="898989"/>
                </a:solidFill>
                <a:latin typeface="+mj-lt"/>
                <a:ea typeface="+mj-ea"/>
                <a:cs typeface="+mj-cs"/>
                <a:sym typeface="Calibri"/>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898989"/>
                </a:solidFill>
                <a:effectLst/>
                <a:uLnTx/>
                <a:uFillTx/>
                <a:latin typeface="Calibri"/>
                <a:cs typeface="Calibri"/>
                <a:sym typeface="Calibri"/>
              </a:rPr>
              <a:t>S2-24</a:t>
            </a:r>
            <a:r>
              <a:rPr kumimoji="0" sz="1200" b="0" i="0" u="none" strike="noStrike" kern="0" cap="none" spc="0" normalizeH="0" baseline="0" noProof="0" dirty="0">
                <a:ln>
                  <a:noFill/>
                </a:ln>
                <a:solidFill>
                  <a:srgbClr val="898989"/>
                </a:solidFill>
                <a:effectLst/>
                <a:uLnTx/>
                <a:uFillTx/>
                <a:latin typeface="Calibri"/>
                <a:cs typeface="Calibri"/>
                <a:sym typeface="Calibri"/>
              </a:rPr>
              <a:t>_SEZG544 - Agile Software Process</a:t>
            </a:r>
          </a:p>
        </p:txBody>
      </p:sp>
      <p:sp>
        <p:nvSpPr>
          <p:cNvPr id="603" name="Ref: https://www.izenbridge.com//"/>
          <p:cNvSpPr txBox="1"/>
          <p:nvPr/>
        </p:nvSpPr>
        <p:spPr>
          <a:xfrm>
            <a:off x="121920" y="6172200"/>
            <a:ext cx="2080261" cy="21470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900"/>
            </a:pPr>
            <a:r>
              <a:rPr kumimoji="0" sz="900" b="0" i="0" u="none" strike="noStrike" kern="0" cap="none" spc="0" normalizeH="0" baseline="0" noProof="0" dirty="0">
                <a:ln>
                  <a:noFill/>
                </a:ln>
                <a:solidFill>
                  <a:srgbClr val="000000"/>
                </a:solidFill>
                <a:effectLst/>
                <a:uLnTx/>
                <a:uFillTx/>
                <a:latin typeface="Arial"/>
                <a:cs typeface="Arial"/>
                <a:sym typeface="Arial"/>
              </a:rPr>
              <a:t>   Ref: </a:t>
            </a:r>
            <a:r>
              <a:rPr kumimoji="0" sz="900" b="0" i="0" u="sng" strike="noStrike" kern="0" cap="none" spc="0" normalizeH="0" baseline="0" noProof="0" dirty="0">
                <a:ln>
                  <a:noFill/>
                </a:ln>
                <a:solidFill>
                  <a:srgbClr val="0000FF"/>
                </a:solidFill>
                <a:effectLst/>
                <a:uLnTx/>
                <a:uFill>
                  <a:solidFill>
                    <a:srgbClr val="0000FF"/>
                  </a:solidFill>
                </a:uFill>
                <a:latin typeface="Arial"/>
                <a:cs typeface="Arial"/>
                <a:sym typeface="Arial"/>
                <a:hlinkClick r:id="rId3"/>
              </a:rPr>
              <a:t>https://www.izenbridge.com</a:t>
            </a:r>
            <a:r>
              <a:rPr kumimoji="0" sz="600" b="0" i="0" u="sng" strike="noStrike" kern="0" cap="none" spc="0" normalizeH="0" baseline="0" noProof="0" dirty="0">
                <a:ln>
                  <a:noFill/>
                </a:ln>
                <a:solidFill>
                  <a:srgbClr val="0000FF"/>
                </a:solidFill>
                <a:effectLst/>
                <a:uLnTx/>
                <a:uFill>
                  <a:solidFill>
                    <a:srgbClr val="0000FF"/>
                  </a:solidFill>
                </a:uFill>
                <a:latin typeface="Arial"/>
                <a:cs typeface="Arial"/>
                <a:sym typeface="Arial"/>
                <a:hlinkClick r:id="rId3"/>
              </a:rPr>
              <a:t>//</a:t>
            </a:r>
          </a:p>
        </p:txBody>
      </p:sp>
      <p:sp>
        <p:nvSpPr>
          <p:cNvPr id="604" name="Deliver result at the end of each iteration.…"/>
          <p:cNvSpPr txBox="1"/>
          <p:nvPr/>
        </p:nvSpPr>
        <p:spPr>
          <a:xfrm>
            <a:off x="4495800" y="4343400"/>
            <a:ext cx="3962400" cy="1426987"/>
          </a:xfrm>
          <a:prstGeom prst="rect">
            <a:avLst/>
          </a:prstGeom>
          <a:ln>
            <a:solidFill>
              <a:schemeClr val="accent1"/>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b="1"/>
            </a:pPr>
            <a:r>
              <a:rPr kumimoji="0" sz="1800" b="1" i="0" u="none" strike="noStrike" kern="0" cap="none" spc="0" normalizeH="0" baseline="0" noProof="0" dirty="0">
                <a:ln>
                  <a:noFill/>
                </a:ln>
                <a:solidFill>
                  <a:srgbClr val="000000"/>
                </a:solidFill>
                <a:effectLst/>
                <a:uLnTx/>
                <a:uFillTx/>
                <a:latin typeface="Arial"/>
                <a:cs typeface="Arial"/>
                <a:sym typeface="Arial"/>
              </a:rPr>
              <a:t>Deliver result </a:t>
            </a:r>
            <a:r>
              <a:rPr kumimoji="0" sz="1800" b="0" i="0" u="none" strike="noStrike" kern="0" cap="none" spc="0" normalizeH="0" baseline="0" noProof="0" dirty="0">
                <a:ln>
                  <a:noFill/>
                </a:ln>
                <a:solidFill>
                  <a:srgbClr val="000000"/>
                </a:solidFill>
                <a:effectLst/>
                <a:uLnTx/>
                <a:uFillTx/>
                <a:latin typeface="Arial"/>
                <a:cs typeface="Arial"/>
                <a:sym typeface="Arial"/>
              </a:rPr>
              <a:t>at the end of each iteration. </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a:pPr>
            <a:r>
              <a:rPr kumimoji="0" sz="1800" b="0" i="0" u="none" strike="noStrike" kern="0" cap="none" spc="0" normalizeH="0" baseline="0" noProof="0" dirty="0">
                <a:ln>
                  <a:noFill/>
                </a:ln>
                <a:solidFill>
                  <a:srgbClr val="000000"/>
                </a:solidFill>
                <a:effectLst/>
                <a:uLnTx/>
                <a:uFillTx/>
                <a:latin typeface="Arial"/>
                <a:cs typeface="Arial"/>
                <a:sym typeface="Arial"/>
              </a:rPr>
              <a:t>Result may </a:t>
            </a:r>
            <a:r>
              <a:rPr kumimoji="0" sz="1800" b="1" i="0" u="none" strike="noStrike" kern="0" cap="none" spc="0" normalizeH="0" baseline="0" noProof="0" dirty="0">
                <a:ln>
                  <a:noFill/>
                </a:ln>
                <a:solidFill>
                  <a:srgbClr val="000000"/>
                </a:solidFill>
                <a:effectLst/>
                <a:uLnTx/>
                <a:uFillTx/>
                <a:latin typeface="Arial"/>
                <a:cs typeface="Arial"/>
                <a:sym typeface="Arial"/>
              </a:rPr>
              <a:t>not</a:t>
            </a:r>
            <a:r>
              <a:rPr kumimoji="0" sz="1800" b="0" i="0" u="none" strike="noStrike" kern="0" cap="none" spc="0" normalizeH="0" baseline="0" noProof="0" dirty="0">
                <a:ln>
                  <a:noFill/>
                </a:ln>
                <a:solidFill>
                  <a:srgbClr val="000000"/>
                </a:solidFill>
                <a:effectLst/>
                <a:uLnTx/>
                <a:uFillTx/>
                <a:latin typeface="Arial"/>
                <a:cs typeface="Arial"/>
                <a:sym typeface="Arial"/>
              </a:rPr>
              <a:t> be </a:t>
            </a:r>
            <a:r>
              <a:rPr kumimoji="0" sz="1800" b="1" i="0" u="none" strike="noStrike" kern="0" cap="none" spc="0" normalizeH="0" baseline="0" noProof="0" dirty="0">
                <a:ln>
                  <a:noFill/>
                </a:ln>
                <a:solidFill>
                  <a:srgbClr val="000000"/>
                </a:solidFill>
                <a:effectLst/>
                <a:uLnTx/>
                <a:uFillTx/>
                <a:latin typeface="Arial"/>
                <a:cs typeface="Arial"/>
                <a:sym typeface="Arial"/>
              </a:rPr>
              <a:t>usable</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a:pPr>
            <a:r>
              <a:rPr kumimoji="0" sz="1800" b="0" i="0" u="none" strike="noStrike" kern="0" cap="none" spc="0" normalizeH="0" baseline="0" noProof="0" dirty="0">
                <a:ln>
                  <a:noFill/>
                </a:ln>
                <a:solidFill>
                  <a:srgbClr val="000000"/>
                </a:solidFill>
                <a:effectLst/>
                <a:uLnTx/>
                <a:uFillTx/>
                <a:latin typeface="Arial"/>
                <a:cs typeface="Arial"/>
                <a:sym typeface="Arial"/>
              </a:rPr>
              <a:t>E.g. 1 year project divided into 3 to 4 iterations</a:t>
            </a:r>
            <a:r>
              <a:rPr kumimoji="0" sz="1800" b="1" i="0" u="none" strike="noStrike" kern="0" cap="none" spc="0" normalizeH="0" baseline="0" noProof="0" dirty="0">
                <a:ln>
                  <a:noFill/>
                </a:ln>
                <a:solidFill>
                  <a:srgbClr val="000000"/>
                </a:solidFill>
                <a:effectLst/>
                <a:uLnTx/>
                <a:uFillTx/>
                <a:latin typeface="Arial"/>
                <a:cs typeface="Arial"/>
                <a:sym typeface="Arial"/>
              </a:rPr>
              <a:t> </a:t>
            </a:r>
            <a:r>
              <a:rPr kumimoji="0" sz="1800" b="0" i="0" u="none" strike="noStrike" kern="0" cap="none" spc="0" normalizeH="0" baseline="0" noProof="0" dirty="0">
                <a:ln>
                  <a:noFill/>
                </a:ln>
                <a:solidFill>
                  <a:srgbClr val="000000"/>
                </a:solidFill>
                <a:effectLst/>
                <a:uLnTx/>
                <a:uFillTx/>
                <a:latin typeface="Arial"/>
                <a:cs typeface="Arial"/>
                <a:sym typeface="Arial"/>
              </a:rPr>
              <a:t> </a:t>
            </a:r>
          </a:p>
        </p:txBody>
      </p:sp>
      <p:sp>
        <p:nvSpPr>
          <p:cNvPr id="605" name="Goal: Correctness of Solution…"/>
          <p:cNvSpPr txBox="1"/>
          <p:nvPr/>
        </p:nvSpPr>
        <p:spPr>
          <a:xfrm>
            <a:off x="457200" y="4343400"/>
            <a:ext cx="3581400" cy="1693687"/>
          </a:xfrm>
          <a:prstGeom prst="rect">
            <a:avLst/>
          </a:prstGeom>
          <a:ln>
            <a:solidFill>
              <a:schemeClr val="accent1"/>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a:pPr>
            <a:r>
              <a:rPr kumimoji="0" sz="1800" b="0" i="0" u="none" strike="noStrike" kern="0" cap="none" spc="0" normalizeH="0" baseline="0" noProof="0" dirty="0">
                <a:ln>
                  <a:noFill/>
                </a:ln>
                <a:solidFill>
                  <a:srgbClr val="000000"/>
                </a:solidFill>
                <a:effectLst/>
                <a:uLnTx/>
                <a:uFillTx/>
                <a:latin typeface="Arial"/>
                <a:cs typeface="Arial"/>
                <a:sym typeface="Arial"/>
              </a:rPr>
              <a:t>Goal: </a:t>
            </a:r>
            <a:r>
              <a:rPr kumimoji="0" sz="1800" b="1" i="0" u="none" strike="noStrike" kern="0" cap="none" spc="0" normalizeH="0" baseline="0" noProof="0" dirty="0">
                <a:ln>
                  <a:noFill/>
                </a:ln>
                <a:solidFill>
                  <a:srgbClr val="000000"/>
                </a:solidFill>
                <a:effectLst/>
                <a:uLnTx/>
                <a:uFillTx/>
                <a:latin typeface="Arial"/>
                <a:cs typeface="Arial"/>
                <a:sym typeface="Arial"/>
              </a:rPr>
              <a:t>Correctness</a:t>
            </a:r>
            <a:r>
              <a:rPr kumimoji="0" sz="1800" b="0" i="0" u="none" strike="noStrike" kern="0" cap="none" spc="0" normalizeH="0" baseline="0" noProof="0" dirty="0">
                <a:ln>
                  <a:noFill/>
                </a:ln>
                <a:solidFill>
                  <a:srgbClr val="000000"/>
                </a:solidFill>
                <a:effectLst/>
                <a:uLnTx/>
                <a:uFillTx/>
                <a:latin typeface="Arial"/>
                <a:cs typeface="Arial"/>
                <a:sym typeface="Arial"/>
              </a:rPr>
              <a:t> of Solution</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b="1"/>
            </a:pPr>
            <a:r>
              <a:rPr kumimoji="0" sz="1800" b="1" i="0" u="none" strike="noStrike" kern="0" cap="none" spc="0" normalizeH="0" baseline="0" noProof="0" dirty="0">
                <a:ln>
                  <a:noFill/>
                </a:ln>
                <a:solidFill>
                  <a:srgbClr val="000000"/>
                </a:solidFill>
                <a:effectLst/>
                <a:uLnTx/>
                <a:uFillTx/>
                <a:latin typeface="Arial"/>
                <a:cs typeface="Arial"/>
                <a:sym typeface="Arial"/>
              </a:rPr>
              <a:t>Repea</a:t>
            </a:r>
            <a:r>
              <a:rPr kumimoji="0" sz="1800" b="0" i="0" u="none" strike="noStrike" kern="0" cap="none" spc="0" normalizeH="0" baseline="0" noProof="0" dirty="0">
                <a:ln>
                  <a:noFill/>
                </a:ln>
                <a:solidFill>
                  <a:srgbClr val="000000"/>
                </a:solidFill>
                <a:effectLst/>
                <a:uLnTx/>
                <a:uFillTx/>
                <a:latin typeface="Arial"/>
                <a:cs typeface="Arial"/>
                <a:sym typeface="Arial"/>
              </a:rPr>
              <a:t>t until Correct</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b="1"/>
            </a:pPr>
            <a:r>
              <a:rPr kumimoji="0" sz="1800" b="1" i="0" u="none" strike="noStrike" kern="0" cap="none" spc="0" normalizeH="0" baseline="0" noProof="0" dirty="0">
                <a:ln>
                  <a:noFill/>
                </a:ln>
                <a:solidFill>
                  <a:srgbClr val="000000"/>
                </a:solidFill>
                <a:effectLst/>
                <a:uLnTx/>
                <a:uFillTx/>
                <a:latin typeface="Arial"/>
                <a:cs typeface="Arial"/>
                <a:sym typeface="Arial"/>
              </a:rPr>
              <a:t>Show</a:t>
            </a:r>
            <a:r>
              <a:rPr kumimoji="0" sz="1800" b="0" i="0" u="none" strike="noStrike" kern="0" cap="none" spc="0" normalizeH="0" baseline="0" noProof="0" dirty="0">
                <a:ln>
                  <a:noFill/>
                </a:ln>
                <a:solidFill>
                  <a:srgbClr val="000000"/>
                </a:solidFill>
                <a:effectLst/>
                <a:uLnTx/>
                <a:uFillTx/>
                <a:latin typeface="Arial"/>
                <a:cs typeface="Arial"/>
                <a:sym typeface="Arial"/>
              </a:rPr>
              <a:t> and </a:t>
            </a:r>
            <a:r>
              <a:rPr kumimoji="0" sz="1800" b="1" i="0" u="none" strike="noStrike" kern="0" cap="none" spc="0" normalizeH="0" baseline="0" noProof="0" dirty="0">
                <a:ln>
                  <a:noFill/>
                </a:ln>
                <a:solidFill>
                  <a:srgbClr val="000000"/>
                </a:solidFill>
                <a:effectLst/>
                <a:uLnTx/>
                <a:uFillTx/>
                <a:latin typeface="Arial"/>
                <a:cs typeface="Arial"/>
                <a:sym typeface="Arial"/>
              </a:rPr>
              <a:t>receive feedback</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b="1"/>
            </a:pPr>
            <a:r>
              <a:rPr kumimoji="0" sz="1800" b="1" i="0" u="none" strike="noStrike" kern="0" cap="none" spc="0" normalizeH="0" baseline="0" noProof="0" dirty="0">
                <a:ln>
                  <a:noFill/>
                </a:ln>
                <a:solidFill>
                  <a:srgbClr val="000000"/>
                </a:solidFill>
                <a:effectLst/>
                <a:uLnTx/>
                <a:uFillTx/>
                <a:latin typeface="Arial"/>
                <a:cs typeface="Arial"/>
                <a:sym typeface="Arial"/>
              </a:rPr>
              <a:t>Add richness or features</a:t>
            </a:r>
          </a:p>
          <a:p>
            <a:pPr marL="285750" marR="0" lvl="0" indent="-285750" algn="l" defTabSz="914400" rtl="0" eaLnBrk="1" fontAlgn="auto" latinLnBrk="0" hangingPunct="0">
              <a:lnSpc>
                <a:spcPct val="100000"/>
              </a:lnSpc>
              <a:spcBef>
                <a:spcPts val="0"/>
              </a:spcBef>
              <a:spcAft>
                <a:spcPts val="0"/>
              </a:spcAft>
              <a:buClrTx/>
              <a:buSzPct val="100000"/>
              <a:buFont typeface="Arial"/>
              <a:buChar char="•"/>
              <a:tabLst/>
              <a:defRPr b="1"/>
            </a:pPr>
            <a:r>
              <a:rPr kumimoji="0" sz="1800" b="1" i="0" u="none" strike="noStrike" kern="0" cap="none" spc="0" normalizeH="0" baseline="0" noProof="0" dirty="0">
                <a:ln>
                  <a:noFill/>
                </a:ln>
                <a:solidFill>
                  <a:srgbClr val="000000"/>
                </a:solidFill>
                <a:effectLst/>
                <a:uLnTx/>
                <a:uFillTx/>
                <a:latin typeface="Arial"/>
                <a:cs typeface="Arial"/>
                <a:sym typeface="Arial"/>
              </a:rPr>
              <a:t>Single Final Delivery </a:t>
            </a:r>
          </a:p>
        </p:txBody>
      </p:sp>
      <p:sp>
        <p:nvSpPr>
          <p:cNvPr id="606" name="Plan"/>
          <p:cNvSpPr txBox="1"/>
          <p:nvPr/>
        </p:nvSpPr>
        <p:spPr>
          <a:xfrm>
            <a:off x="304800" y="2667000"/>
            <a:ext cx="838200" cy="360187"/>
          </a:xfrm>
          <a:prstGeom prst="rect">
            <a:avLst/>
          </a:prstGeom>
          <a:ln>
            <a:solidFill>
              <a:schemeClr val="accent1"/>
            </a:solidFill>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800" b="0" i="0" u="none" strike="noStrike" kern="0" cap="none" spc="0" normalizeH="0" baseline="0" noProof="0" dirty="0">
                <a:ln>
                  <a:noFill/>
                </a:ln>
                <a:solidFill>
                  <a:srgbClr val="000000"/>
                </a:solidFill>
                <a:effectLst/>
                <a:uLnTx/>
                <a:uFillTx/>
                <a:latin typeface="Arial"/>
                <a:cs typeface="Arial"/>
                <a:sym typeface="Arial"/>
              </a:rPr>
              <a:t>Plan</a:t>
            </a:r>
          </a:p>
        </p:txBody>
      </p:sp>
    </p:spTree>
    <p:extLst>
      <p:ext uri="{BB962C8B-B14F-4D97-AF65-F5344CB8AC3E}">
        <p14:creationId xmlns:p14="http://schemas.microsoft.com/office/powerpoint/2010/main" val="305811054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Slide Number"/>
          <p:cNvSpPr txBox="1">
            <a:spLocks noGrp="1"/>
          </p:cNvSpPr>
          <p:nvPr>
            <p:ph type="sldNum" sz="quarter" idx="2"/>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8</a:t>
            </a:fld>
            <a:endParaRPr dirty="0"/>
          </a:p>
        </p:txBody>
      </p:sp>
      <p:sp>
        <p:nvSpPr>
          <p:cNvPr id="608" name="When you are getting a customized coat made…"/>
          <p:cNvSpPr txBox="1">
            <a:spLocks noGrp="1"/>
          </p:cNvSpPr>
          <p:nvPr>
            <p:ph type="body" idx="4294967295"/>
          </p:nvPr>
        </p:nvSpPr>
        <p:spPr>
          <a:xfrm>
            <a:off x="0" y="1493838"/>
            <a:ext cx="8229600" cy="4525962"/>
          </a:xfrm>
          <a:prstGeom prst="rect">
            <a:avLst/>
          </a:prstGeom>
        </p:spPr>
        <p:txBody>
          <a:bodyPr/>
          <a:lstStyle/>
          <a:p>
            <a:pPr>
              <a:spcBef>
                <a:spcPts val="500"/>
              </a:spcBef>
              <a:buClr>
                <a:srgbClr val="101141"/>
              </a:buClr>
              <a:buChar char="•"/>
              <a:defRPr sz="2400"/>
            </a:pPr>
            <a:r>
              <a:rPr dirty="0"/>
              <a:t>When you are getting a customized coat made</a:t>
            </a:r>
          </a:p>
          <a:p>
            <a:pPr marL="742950" lvl="1" indent="-285750">
              <a:spcBef>
                <a:spcPts val="0"/>
              </a:spcBef>
              <a:buChar char="•"/>
              <a:defRPr sz="1600"/>
            </a:pPr>
            <a:r>
              <a:rPr dirty="0"/>
              <a:t>You may be required to go for a trail to check for the fitting.</a:t>
            </a:r>
          </a:p>
          <a:p>
            <a:pPr marL="742950" lvl="1" indent="-285750">
              <a:spcBef>
                <a:spcPts val="0"/>
              </a:spcBef>
              <a:buChar char="•"/>
              <a:defRPr sz="1600"/>
            </a:pPr>
            <a:r>
              <a:rPr dirty="0"/>
              <a:t>Even though the you may find the coat fitting well, you may not be able to use it as it has not been finished. </a:t>
            </a:r>
          </a:p>
          <a:p>
            <a:pPr marL="742950" lvl="1" indent="-285750">
              <a:spcBef>
                <a:spcPts val="0"/>
              </a:spcBef>
              <a:buChar char="•"/>
              <a:defRPr sz="1600"/>
            </a:pPr>
            <a:r>
              <a:rPr dirty="0"/>
              <a:t>The fitting test was to give you an idea of the final product, which may not be ready for your consumption. </a:t>
            </a:r>
          </a:p>
          <a:p>
            <a:pPr marL="742950" lvl="1" indent="-285750">
              <a:spcBef>
                <a:spcPts val="0"/>
              </a:spcBef>
              <a:buChar char="•"/>
              <a:defRPr sz="1600"/>
            </a:pPr>
            <a:r>
              <a:rPr dirty="0"/>
              <a:t>This is an example of iterative prototyping.</a:t>
            </a:r>
          </a:p>
          <a:p>
            <a:pPr marL="285750" lvl="1" indent="171450">
              <a:spcBef>
                <a:spcPts val="0"/>
              </a:spcBef>
              <a:buSzTx/>
              <a:buNone/>
              <a:defRPr sz="1600"/>
            </a:pPr>
            <a:endParaRPr dirty="0"/>
          </a:p>
          <a:p>
            <a:pPr>
              <a:spcBef>
                <a:spcPts val="500"/>
              </a:spcBef>
              <a:buClr>
                <a:srgbClr val="101141"/>
              </a:buClr>
              <a:buChar char="•"/>
              <a:defRPr sz="2400"/>
            </a:pPr>
            <a:r>
              <a:rPr dirty="0"/>
              <a:t>Developing a Website</a:t>
            </a:r>
          </a:p>
          <a:p>
            <a:pPr marL="742950" lvl="1" indent="-285750">
              <a:spcBef>
                <a:spcPts val="0"/>
              </a:spcBef>
              <a:buChar char="•"/>
              <a:defRPr sz="1600"/>
            </a:pPr>
            <a:r>
              <a:rPr dirty="0"/>
              <a:t>Develop a prototype of the Website with basic functionality</a:t>
            </a:r>
          </a:p>
          <a:p>
            <a:pPr marL="742950" lvl="1" indent="-285750">
              <a:spcBef>
                <a:spcPts val="0"/>
              </a:spcBef>
              <a:buChar char="•"/>
              <a:defRPr sz="1600"/>
            </a:pPr>
            <a:r>
              <a:rPr dirty="0"/>
              <a:t>Demo to Customer and receive feedback</a:t>
            </a:r>
          </a:p>
          <a:p>
            <a:pPr marL="742950" lvl="1" indent="-285750">
              <a:spcBef>
                <a:spcPts val="0"/>
              </a:spcBef>
              <a:buChar char="•"/>
              <a:defRPr sz="1600"/>
            </a:pPr>
            <a:r>
              <a:rPr dirty="0"/>
              <a:t>Add to the richness or feature to the product in subsequent iteration</a:t>
            </a:r>
          </a:p>
        </p:txBody>
      </p:sp>
      <p:sp>
        <p:nvSpPr>
          <p:cNvPr id="609" name="Examples of Iterative Development"/>
          <p:cNvSpPr txBox="1"/>
          <p:nvPr/>
        </p:nvSpPr>
        <p:spPr>
          <a:xfrm>
            <a:off x="350520" y="152399"/>
            <a:ext cx="6233160" cy="114300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normAutofit/>
          </a:bodyPr>
          <a:lstStyle>
            <a:lvl1pPr marL="342900" indent="-685800">
              <a:lnSpc>
                <a:spcPts val="3600"/>
              </a:lnSpc>
              <a:defRPr sz="3600" b="1"/>
            </a:lvl1pPr>
          </a:lstStyle>
          <a:p>
            <a:r>
              <a:rPr dirty="0"/>
              <a:t>Examples of Iterative Development</a:t>
            </a:r>
          </a:p>
        </p:txBody>
      </p:sp>
      <p:sp>
        <p:nvSpPr>
          <p:cNvPr id="610" name="30/8/22"/>
          <p:cNvSpPr txBox="1"/>
          <p:nvPr/>
        </p:nvSpPr>
        <p:spPr>
          <a:xfrm>
            <a:off x="502919" y="6400413"/>
            <a:ext cx="2042162"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
        <p:nvSpPr>
          <p:cNvPr id="611"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S2-24_SEZG544 </a:t>
            </a:r>
            <a:r>
              <a:rPr dirty="0"/>
              <a:t>- Agile Software Process</a:t>
            </a:r>
          </a:p>
        </p:txBody>
      </p:sp>
      <p:sp>
        <p:nvSpPr>
          <p:cNvPr id="613" name="Source: https://www.izenbridge.com//"/>
          <p:cNvSpPr txBox="1"/>
          <p:nvPr/>
        </p:nvSpPr>
        <p:spPr>
          <a:xfrm>
            <a:off x="121920" y="6172200"/>
            <a:ext cx="2080261" cy="21470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defRPr sz="900"/>
            </a:pPr>
            <a:r>
              <a:rPr dirty="0"/>
              <a:t>   Source: </a:t>
            </a:r>
            <a:r>
              <a:rPr u="sng" dirty="0">
                <a:solidFill>
                  <a:srgbClr val="0000FF"/>
                </a:solidFill>
                <a:uFill>
                  <a:solidFill>
                    <a:srgbClr val="0000FF"/>
                  </a:solidFill>
                </a:uFill>
                <a:hlinkClick r:id="rId2"/>
              </a:rPr>
              <a:t>https://www.izenbridge.com</a:t>
            </a:r>
            <a:r>
              <a:rPr sz="600" u="sng" dirty="0">
                <a:solidFill>
                  <a:srgbClr val="0000FF"/>
                </a:solidFill>
                <a:uFill>
                  <a:solidFill>
                    <a:srgbClr val="0000FF"/>
                  </a:solidFill>
                </a:uFill>
                <a:hlinkClick r:id="rId2"/>
              </a:rPr>
              <a:t>//</a:t>
            </a:r>
          </a:p>
        </p:txBody>
      </p:sp>
    </p:spTree>
    <p:extLst>
      <p:ext uri="{BB962C8B-B14F-4D97-AF65-F5344CB8AC3E}">
        <p14:creationId xmlns:p14="http://schemas.microsoft.com/office/powerpoint/2010/main" val="76394277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Slide Number"/>
          <p:cNvSpPr txBox="1">
            <a:spLocks noGrp="1"/>
          </p:cNvSpPr>
          <p:nvPr>
            <p:ph type="sldNum" sz="quarter" idx="2"/>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fld id="{86CB4B4D-7CA3-9044-876B-883B54F8677D}" type="slidenum">
              <a:rPr/>
              <a:t>9</a:t>
            </a:fld>
            <a:endParaRPr dirty="0"/>
          </a:p>
        </p:txBody>
      </p:sp>
      <p:sp>
        <p:nvSpPr>
          <p:cNvPr id="615" name="In an incremental approach, one aims to build pieces of program/product that is complete in features and richness.  Product increment  is usable.…"/>
          <p:cNvSpPr txBox="1">
            <a:spLocks noGrp="1"/>
          </p:cNvSpPr>
          <p:nvPr>
            <p:ph type="body" idx="4294967295"/>
          </p:nvPr>
        </p:nvSpPr>
        <p:spPr>
          <a:xfrm>
            <a:off x="0" y="1493838"/>
            <a:ext cx="8299450" cy="4805362"/>
          </a:xfrm>
          <a:prstGeom prst="rect">
            <a:avLst/>
          </a:prstGeom>
        </p:spPr>
        <p:txBody>
          <a:bodyPr/>
          <a:lstStyle/>
          <a:p>
            <a:pPr>
              <a:spcBef>
                <a:spcPts val="500"/>
              </a:spcBef>
              <a:buClr>
                <a:srgbClr val="101141"/>
              </a:buClr>
              <a:buChar char="•"/>
              <a:defRPr sz="2400"/>
            </a:pPr>
            <a:r>
              <a:rPr dirty="0"/>
              <a:t>In an incremental approach, one aims </a:t>
            </a:r>
            <a:r>
              <a:rPr b="1" dirty="0"/>
              <a:t>to build pieces of program/product that is complete in features </a:t>
            </a:r>
            <a:r>
              <a:rPr dirty="0"/>
              <a:t>and richness.  Product</a:t>
            </a:r>
            <a:r>
              <a:rPr b="1" dirty="0"/>
              <a:t> increment  </a:t>
            </a:r>
            <a:r>
              <a:rPr dirty="0"/>
              <a:t>is </a:t>
            </a:r>
            <a:r>
              <a:rPr b="1" dirty="0"/>
              <a:t>usable</a:t>
            </a:r>
            <a:r>
              <a:rPr dirty="0"/>
              <a:t>.</a:t>
            </a:r>
          </a:p>
          <a:p>
            <a:pPr>
              <a:spcBef>
                <a:spcPts val="500"/>
              </a:spcBef>
              <a:buClr>
                <a:srgbClr val="101141"/>
              </a:buClr>
              <a:buChar char="•"/>
              <a:defRPr sz="2400"/>
            </a:pPr>
            <a:r>
              <a:rPr dirty="0"/>
              <a:t>In this case, each functionality is built to its fullest and </a:t>
            </a:r>
            <a:r>
              <a:rPr b="1" dirty="0"/>
              <a:t>additional functionalities are added in an incremental fashion. </a:t>
            </a:r>
          </a:p>
        </p:txBody>
      </p:sp>
      <p:sp>
        <p:nvSpPr>
          <p:cNvPr id="616" name="Incremental Life Cycle"/>
          <p:cNvSpPr txBox="1"/>
          <p:nvPr/>
        </p:nvSpPr>
        <p:spPr>
          <a:xfrm>
            <a:off x="350520" y="152399"/>
            <a:ext cx="6233160" cy="114300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normAutofit/>
          </a:bodyPr>
          <a:lstStyle>
            <a:lvl1pPr marL="342900" indent="-685800">
              <a:lnSpc>
                <a:spcPts val="3600"/>
              </a:lnSpc>
              <a:defRPr sz="3600" b="1"/>
            </a:lvl1pPr>
          </a:lstStyle>
          <a:p>
            <a:r>
              <a:rPr dirty="0"/>
              <a:t>Incremental Life Cycle</a:t>
            </a:r>
          </a:p>
        </p:txBody>
      </p:sp>
      <p:sp>
        <p:nvSpPr>
          <p:cNvPr id="617" name="30/8/22"/>
          <p:cNvSpPr txBox="1"/>
          <p:nvPr/>
        </p:nvSpPr>
        <p:spPr>
          <a:xfrm>
            <a:off x="502919" y="6400413"/>
            <a:ext cx="2042162"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defRPr sz="1200">
                <a:solidFill>
                  <a:srgbClr val="898989"/>
                </a:solidFill>
                <a:latin typeface="+mj-lt"/>
                <a:ea typeface="+mj-ea"/>
                <a:cs typeface="+mj-cs"/>
                <a:sym typeface="Calibri"/>
              </a:defRPr>
            </a:lvl1pPr>
          </a:lstStyle>
          <a:p>
            <a:r>
              <a:rPr dirty="0"/>
              <a:t>  </a:t>
            </a:r>
            <a:r>
              <a:rPr lang="en-US" dirty="0"/>
              <a:t>01/02/25</a:t>
            </a:r>
            <a:endParaRPr dirty="0"/>
          </a:p>
        </p:txBody>
      </p:sp>
      <p:sp>
        <p:nvSpPr>
          <p:cNvPr id="618" name="S1-22_SEZG544 - Agile Software Process"/>
          <p:cNvSpPr txBox="1"/>
          <p:nvPr/>
        </p:nvSpPr>
        <p:spPr>
          <a:xfrm>
            <a:off x="3169920" y="6400413"/>
            <a:ext cx="2804160" cy="2769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spAutoFit/>
          </a:bodyPr>
          <a:lstStyle>
            <a:lvl1pPr algn="ctr">
              <a:defRPr sz="1200">
                <a:solidFill>
                  <a:srgbClr val="898989"/>
                </a:solidFill>
                <a:latin typeface="+mj-lt"/>
                <a:ea typeface="+mj-ea"/>
                <a:cs typeface="+mj-cs"/>
                <a:sym typeface="Calibri"/>
              </a:defRPr>
            </a:lvl1pPr>
          </a:lstStyle>
          <a:p>
            <a:r>
              <a:rPr lang="en-US" dirty="0"/>
              <a:t>S2-24_SEZG544 </a:t>
            </a:r>
            <a:r>
              <a:rPr dirty="0"/>
              <a:t>- Agile Software Process</a:t>
            </a:r>
          </a:p>
        </p:txBody>
      </p:sp>
      <p:pic>
        <p:nvPicPr>
          <p:cNvPr id="620" name="image.jpeg" descr="image.jpeg"/>
          <p:cNvPicPr>
            <a:picLocks noChangeAspect="1"/>
          </p:cNvPicPr>
          <p:nvPr/>
        </p:nvPicPr>
        <p:blipFill>
          <a:blip r:embed="rId2"/>
          <a:stretch>
            <a:fillRect/>
          </a:stretch>
        </p:blipFill>
        <p:spPr>
          <a:xfrm>
            <a:off x="1236662" y="3924300"/>
            <a:ext cx="6096001" cy="990600"/>
          </a:xfrm>
          <a:prstGeom prst="rect">
            <a:avLst/>
          </a:prstGeom>
          <a:ln w="12700">
            <a:miter lim="400000"/>
          </a:ln>
        </p:spPr>
      </p:pic>
      <p:sp>
        <p:nvSpPr>
          <p:cNvPr id="621" name="Example: You can compare this to a visit to restaurant. You get served starters first and on completion of its main course and then dessert. You get served incrementally and you consume it."/>
          <p:cNvSpPr txBox="1"/>
          <p:nvPr/>
        </p:nvSpPr>
        <p:spPr>
          <a:xfrm>
            <a:off x="450850" y="5376862"/>
            <a:ext cx="8153400" cy="893587"/>
          </a:xfrm>
          <a:prstGeom prst="rect">
            <a:avLst/>
          </a:prstGeom>
          <a:ln>
            <a:solidFill>
              <a:schemeClr val="accent1"/>
            </a:solid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defRPr b="1"/>
            </a:pPr>
            <a:r>
              <a:rPr dirty="0"/>
              <a:t>Example: </a:t>
            </a:r>
            <a:r>
              <a:rPr b="0" dirty="0"/>
              <a:t>You can compare this to a visit to restaurant. You get served starters first and on completion of its main course and then dessert. You get served incrementally and you consume it.</a:t>
            </a:r>
          </a:p>
        </p:txBody>
      </p:sp>
      <p:sp>
        <p:nvSpPr>
          <p:cNvPr id="622" name="Plan"/>
          <p:cNvSpPr txBox="1"/>
          <p:nvPr/>
        </p:nvSpPr>
        <p:spPr>
          <a:xfrm>
            <a:off x="381000" y="4125912"/>
            <a:ext cx="838200" cy="360187"/>
          </a:xfrm>
          <a:prstGeom prst="rect">
            <a:avLst/>
          </a:prstGeom>
          <a:ln>
            <a:solidFill>
              <a:schemeClr val="accent1"/>
            </a:solidFill>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r>
              <a:rPr dirty="0"/>
              <a:t>Plan</a:t>
            </a:r>
          </a:p>
        </p:txBody>
      </p:sp>
      <p:sp>
        <p:nvSpPr>
          <p:cNvPr id="623" name="Source: https://www.izenbridge.com//"/>
          <p:cNvSpPr txBox="1"/>
          <p:nvPr/>
        </p:nvSpPr>
        <p:spPr>
          <a:xfrm>
            <a:off x="121920" y="6246812"/>
            <a:ext cx="2080261" cy="21470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p>
            <a:pPr>
              <a:defRPr sz="900"/>
            </a:pPr>
            <a:r>
              <a:rPr dirty="0"/>
              <a:t>   Source: </a:t>
            </a:r>
            <a:r>
              <a:rPr u="sng" dirty="0">
                <a:solidFill>
                  <a:srgbClr val="0000FF"/>
                </a:solidFill>
                <a:uFill>
                  <a:solidFill>
                    <a:srgbClr val="0000FF"/>
                  </a:solidFill>
                </a:uFill>
                <a:hlinkClick r:id="rId3"/>
              </a:rPr>
              <a:t>https://www.izenbridge.com</a:t>
            </a:r>
            <a:r>
              <a:rPr sz="600" u="sng" dirty="0">
                <a:solidFill>
                  <a:srgbClr val="0000FF"/>
                </a:solidFill>
                <a:uFill>
                  <a:solidFill>
                    <a:srgbClr val="0000FF"/>
                  </a:solidFill>
                </a:uFill>
                <a:hlinkClick r:id="rId3"/>
              </a:rPr>
              <a:t>//</a:t>
            </a:r>
          </a:p>
        </p:txBody>
      </p:sp>
    </p:spTree>
    <p:extLst>
      <p:ext uri="{BB962C8B-B14F-4D97-AF65-F5344CB8AC3E}">
        <p14:creationId xmlns:p14="http://schemas.microsoft.com/office/powerpoint/2010/main" val="3371258181"/>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9295</TotalTime>
  <Words>3696</Words>
  <Application>Microsoft Office PowerPoint</Application>
  <PresentationFormat>On-screen Show (4:3)</PresentationFormat>
  <Paragraphs>508</Paragraphs>
  <Slides>50</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50</vt:i4>
      </vt:variant>
    </vt:vector>
  </HeadingPairs>
  <TitlesOfParts>
    <vt:vector size="56" baseType="lpstr">
      <vt:lpstr>Arial</vt:lpstr>
      <vt:lpstr>Calibri</vt:lpstr>
      <vt:lpstr>Times New Roman</vt:lpstr>
      <vt:lpstr>Wingdings</vt:lpstr>
      <vt:lpstr>Office Theme</vt:lpstr>
      <vt:lpstr>1_Office Theme</vt:lpstr>
      <vt:lpstr>BITS Pilani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Agile Life Cycle Models</vt:lpstr>
      <vt:lpstr>PowerPoint Presentation</vt:lpstr>
      <vt:lpstr>PowerPoint Presentation</vt:lpstr>
      <vt:lpstr>Project Life Cycles Characteristics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Decision Making Models</vt:lpstr>
      <vt:lpstr>PowerPoint Presentation</vt:lpstr>
      <vt:lpstr>Cynefin framework - A Leader’s Framework for Decision Making </vt:lpstr>
      <vt:lpstr>Agile Suitability Filter</vt:lpstr>
      <vt:lpstr>PowerPoint Presentation</vt:lpstr>
      <vt:lpstr>Mindset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Pilani presentation</dc:title>
  <dc:creator>Krishnamurthy Anantharaman</dc:creator>
  <cp:lastModifiedBy>K ANANTHARAMAN .</cp:lastModifiedBy>
  <cp:revision>7</cp:revision>
  <dcterms:modified xsi:type="dcterms:W3CDTF">2025-01-24T14:25:05Z</dcterms:modified>
</cp:coreProperties>
</file>