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0" r:id="rId2"/>
    <p:sldId id="291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4" r:id="rId18"/>
    <p:sldId id="275" r:id="rId19"/>
    <p:sldId id="286" r:id="rId20"/>
    <p:sldId id="276" r:id="rId21"/>
    <p:sldId id="285" r:id="rId22"/>
    <p:sldId id="287" r:id="rId23"/>
    <p:sldId id="277" r:id="rId24"/>
    <p:sldId id="278" r:id="rId25"/>
    <p:sldId id="279" r:id="rId26"/>
    <p:sldId id="280" r:id="rId27"/>
    <p:sldId id="288" r:id="rId28"/>
    <p:sldId id="281" r:id="rId29"/>
    <p:sldId id="282" r:id="rId30"/>
    <p:sldId id="289" r:id="rId31"/>
    <p:sldId id="283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4215B-FC5D-415C-8681-64BF76B3DC12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14F39A-79E0-44D3-B02D-9B2A62F9029C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A84A6-40C1-4FFB-A818-9384ADA4E8CF}" type="slidenum">
              <a:rPr lang="en-US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246A6-EEE5-4AE8-8F5F-EF4C305B04FB}" type="slidenum">
              <a:rPr lang="en-US"/>
              <a:pPr/>
              <a:t>14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2718F3-16B6-4083-B8D4-93F7A5B1C69F}" type="slidenum">
              <a:rPr lang="en-US"/>
              <a:pPr/>
              <a:t>15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0C8DA-5E7E-4EFE-93AE-36B79BE19805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91E3-0F99-4668-A93E-794BFEAA94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3810000"/>
            <a:ext cx="6400800" cy="1524000"/>
          </a:xfrm>
        </p:spPr>
        <p:txBody>
          <a:bodyPr/>
          <a:lstStyle/>
          <a:p>
            <a:r>
              <a:rPr lang="en-IN" sz="3200" dirty="0"/>
              <a:t>Documenting Architecture Views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Harvinder S Jabbal</a:t>
            </a:r>
          </a:p>
          <a:p>
            <a:r>
              <a:rPr lang="en-US" dirty="0"/>
              <a:t>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15033" y="1493838"/>
            <a:ext cx="4409133" cy="4525962"/>
          </a:xfrm>
          <a:noFill/>
        </p:spPr>
      </p:pic>
      <p:sp>
        <p:nvSpPr>
          <p:cNvPr id="8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Logical view Example PABX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C7BFD149-7ED0-45F5-9688-10789B4340EA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A31E-DC46-496B-8754-047A659AA30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E9A7-BE4F-4E1D-9670-FE8970F1C4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The process view, </a:t>
            </a:r>
            <a:r>
              <a:rPr lang="en-US" dirty="0"/>
              <a:t>which captures the concurrency and synchronization aspects of the design</a:t>
            </a:r>
            <a:r>
              <a:rPr lang="en-CA" b="1" dirty="0"/>
              <a:t>(The process decomposition).</a:t>
            </a:r>
            <a:endParaRPr lang="en-US" b="1" dirty="0"/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viewer:</a:t>
            </a:r>
            <a:r>
              <a:rPr lang="en-US" dirty="0"/>
              <a:t> Integrators</a:t>
            </a:r>
            <a:endParaRPr lang="en-US" b="1" dirty="0"/>
          </a:p>
          <a:p>
            <a:pPr>
              <a:buNone/>
            </a:pPr>
            <a:r>
              <a:rPr lang="en-US" b="1" dirty="0"/>
              <a:t>considers: </a:t>
            </a:r>
            <a:r>
              <a:rPr lang="en-US" dirty="0"/>
              <a:t>Non - functional requirements (scalability, concurrency, and performance)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/>
              <a:t>style:  </a:t>
            </a:r>
            <a:r>
              <a:rPr lang="en-US" dirty="0" err="1"/>
              <a:t>Garlan</a:t>
            </a:r>
            <a:r>
              <a:rPr lang="en-US" dirty="0"/>
              <a:t> and Shaw ‘s Architecture styles.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pPr eaLnBrk="1" hangingPunct="1"/>
            <a:r>
              <a:rPr lang="en-US" b="1" dirty="0"/>
              <a:t>Process View</a:t>
            </a:r>
            <a:r>
              <a:rPr lang="en-US" dirty="0"/>
              <a:t> 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01961013-2A81-4C31-AF16-F3864AD3651A}" type="slidenum">
              <a:rPr lang="en-US"/>
              <a:pPr/>
              <a:t>11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9F31E-85CD-4D14-953A-E8294CD8A2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AD1F2-E850-43DD-BF3C-2CF566C6A5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multiple levels of abstractions.</a:t>
            </a:r>
            <a:endParaRPr lang="en-US" u="sng" dirty="0"/>
          </a:p>
          <a:p>
            <a:pPr eaLnBrk="1" hangingPunct="1"/>
            <a:r>
              <a:rPr lang="en-CA" dirty="0"/>
              <a:t>A process is a grouping of tasks that form an executable unit:</a:t>
            </a:r>
            <a:endParaRPr lang="en-US" dirty="0"/>
          </a:p>
          <a:p>
            <a:pPr lvl="1" eaLnBrk="1" hangingPunct="1"/>
            <a:r>
              <a:rPr lang="en-US" dirty="0"/>
              <a:t>Major Tasks: Architecture  relevant tasks.</a:t>
            </a:r>
            <a:endParaRPr lang="en-US" u="sng" dirty="0"/>
          </a:p>
          <a:p>
            <a:pPr lvl="1" eaLnBrk="1" hangingPunct="1"/>
            <a:r>
              <a:rPr lang="en-US" dirty="0"/>
              <a:t>Minor  or helper Tasks: (Buffering</a:t>
            </a:r>
            <a:r>
              <a:rPr lang="en-US" u="sng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Process </a:t>
            </a:r>
            <a:r>
              <a:rPr lang="en-CA" sz="2800" dirty="0"/>
              <a:t>(cont.)</a:t>
            </a:r>
            <a:endParaRPr lang="en-US" sz="2800" dirty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72B9B9EC-0D6C-4039-A278-428FFF0C1DE1}" type="slidenum">
              <a:rPr lang="en-US"/>
              <a:pPr/>
              <a:t>12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2AF9F-4697-4501-B398-18E50F2E65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DC7CE-D543-4834-BB76-6ABEF53496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304800" y="216068"/>
            <a:ext cx="6324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600" b="1" dirty="0">
                <a:solidFill>
                  <a:schemeClr val="accent1">
                    <a:lumMod val="75000"/>
                  </a:schemeClr>
                </a:solidFill>
              </a:rPr>
              <a:t>Notation</a:t>
            </a:r>
            <a:r>
              <a:rPr lang="en-IN" dirty="0"/>
              <a:t>-</a:t>
            </a:r>
          </a:p>
          <a:p>
            <a:r>
              <a:rPr lang="en-US" sz="2800" b="0" i="1" dirty="0"/>
              <a:t>Philippe </a:t>
            </a:r>
            <a:r>
              <a:rPr lang="en-US" sz="2800" b="0" i="1" dirty="0" err="1"/>
              <a:t>Kruchten</a:t>
            </a:r>
            <a:r>
              <a:rPr lang="en-US" sz="2800" b="0" i="1" dirty="0"/>
              <a:t>,  </a:t>
            </a:r>
            <a:r>
              <a:rPr lang="en-US" sz="2800" b="0" dirty="0"/>
              <a:t>Rational Software Corp.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97" y="1752600"/>
            <a:ext cx="890560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DE4F-7A46-41A0-B8CB-9A9464A97A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01EE6-6167-444B-B96F-F76B80CCAE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1A6D-23FB-4023-B8EB-24B7F45236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6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69382" y="1493838"/>
            <a:ext cx="6500435" cy="4525962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Process View example PABX (partial)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E659DA42-8C9D-44AC-A02B-7D150B86DC8C}" type="slidenum">
              <a:rPr lang="en-US"/>
              <a:pPr/>
              <a:t>14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2BBE6-A375-4E73-8A0A-57C82F78F7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4201A-8345-4C8A-92B4-24282EE3F5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 </a:t>
            </a:r>
            <a:r>
              <a:rPr lang="en-US" sz="2400" b="1" i="1" dirty="0"/>
              <a:t>development </a:t>
            </a:r>
            <a:r>
              <a:rPr lang="en-US" sz="2400" b="1" dirty="0"/>
              <a:t>view</a:t>
            </a:r>
            <a:r>
              <a:rPr lang="en-US" sz="2400" dirty="0"/>
              <a:t>, which describes the </a:t>
            </a:r>
            <a:r>
              <a:rPr lang="en-US" sz="2400" b="1" dirty="0"/>
              <a:t>static</a:t>
            </a:r>
            <a:r>
              <a:rPr lang="en-US" sz="2400" dirty="0"/>
              <a:t> organization of the software in its development environment.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Programmers and Software Managers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software module organization. </a:t>
            </a:r>
            <a:br>
              <a:rPr lang="en-US" sz="2400" dirty="0"/>
            </a:br>
            <a:r>
              <a:rPr lang="en-US" sz="2400" dirty="0"/>
              <a:t>(Hierarchy of layers, software management, reuse, constraints of tools).</a:t>
            </a:r>
            <a:endParaRPr lang="en-CA" sz="2400" b="1" dirty="0"/>
          </a:p>
          <a:p>
            <a:pPr>
              <a:buNone/>
            </a:pPr>
            <a:r>
              <a:rPr lang="en-CA" sz="2400" b="1" dirty="0"/>
              <a:t>Notation: </a:t>
            </a:r>
            <a:r>
              <a:rPr lang="en-CA" sz="2400" dirty="0"/>
              <a:t>the </a:t>
            </a:r>
            <a:r>
              <a:rPr lang="en-CA" sz="2400" dirty="0" err="1"/>
              <a:t>Booch</a:t>
            </a:r>
            <a:r>
              <a:rPr lang="en-CA" sz="2400" dirty="0"/>
              <a:t> notation.</a:t>
            </a:r>
            <a:endParaRPr lang="en-CA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CA" sz="2400" b="1" dirty="0"/>
              <a:t>Style: </a:t>
            </a:r>
            <a:r>
              <a:rPr lang="en-CA" sz="2400" dirty="0"/>
              <a:t>layered style</a:t>
            </a: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Development View </a:t>
            </a:r>
            <a:endParaRPr lang="en-US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AD08D2C3-9A79-4845-BBA7-819DF7745341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8AB0B-1ADA-4723-A758-BD6123E2104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4F755-F94D-4C1A-9802-9E3EF71C2E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6788" y="1905000"/>
            <a:ext cx="859505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sz="5400" b="1" dirty="0"/>
              <a:t>Notation for Development blueprint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87C14-B043-4065-904A-1B33BC84E5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12797-2407-4891-B550-ED67A81308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1F5E-BA26-4C6D-B25D-BAB35D5DD5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sz="5400" dirty="0"/>
              <a:t>Development View </a:t>
            </a:r>
            <a:r>
              <a:rPr lang="en-IN" dirty="0"/>
              <a:t>– Layered Style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1036"/>
            <a:ext cx="8700154" cy="480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the physical view, </a:t>
            </a:r>
            <a:r>
              <a:rPr lang="en-US" sz="2400" dirty="0"/>
              <a:t>which describes the mapping(s) of the software onto the hardware and reflects its distributed aspect.</a:t>
            </a:r>
            <a:endParaRPr 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System Engineers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Non-functional requirement (reliability, availability and performance). regarding to underlying hardware.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CA" sz="2000" b="1" dirty="0"/>
              <a:t>There may be two architecture</a:t>
            </a:r>
            <a:r>
              <a:rPr lang="en-CA" sz="2000" dirty="0"/>
              <a:t>:</a:t>
            </a:r>
          </a:p>
          <a:p>
            <a:pPr lvl="1" eaLnBrk="1" hangingPunct="1"/>
            <a:r>
              <a:rPr lang="en-CA" sz="1800" dirty="0"/>
              <a:t>Test and development</a:t>
            </a:r>
          </a:p>
          <a:p>
            <a:pPr lvl="1" eaLnBrk="1" hangingPunct="1"/>
            <a:r>
              <a:rPr lang="en-CA" sz="1800" dirty="0"/>
              <a:t>deployment</a:t>
            </a:r>
            <a:endParaRPr lang="en-US" sz="18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Physical View</a:t>
            </a:r>
            <a:r>
              <a:rPr lang="en-US" dirty="0"/>
              <a:t> 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B32DCCB4-CD1F-4D8C-A738-4FA74F56A584}" type="slidenum">
              <a:rPr lang="en-US"/>
              <a:pPr/>
              <a:t>18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A82C6-B913-4521-AB1C-3E8FD8C4B7D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8BD2-8AED-4B22-A4C1-1BD6977035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Notation for Physical view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dirty="0"/>
              <a:t> </a:t>
            </a:r>
            <a:endParaRPr 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37" y="1447800"/>
            <a:ext cx="8637463" cy="484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1B5EE-31E6-42D5-8ECE-8DBE4CB5BA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BD532-86B2-4CD7-9473-A30D5600BC5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57622-A680-4565-A309-F44BB4BEF7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Module 4-CS 06A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9F50-F3AD-4DF3-8321-EDBABE15863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E5860-D1D7-4897-A469-54BD9019C5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4673F-73E7-4FD9-8B3A-47F0164AE4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9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20</a:t>
            </a:fld>
            <a:endParaRPr lang="en-US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Physical blueprint PABX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860" y="1447800"/>
            <a:ext cx="8004182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7E170-49E8-4C41-82B5-298F62BC4EC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F852-83AE-42AD-BE07-091C83BC712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00800" y="1905000"/>
            <a:ext cx="1781424" cy="3971429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Physical view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b="1" dirty="0"/>
              <a:t> </a:t>
            </a:r>
            <a:endParaRPr lang="en-US" b="1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5867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small PABX physical architecture with process allocation.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FCDB1-E66E-401A-98B3-CE9969A945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55EAD-86E9-4191-8834-0E193E0AF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Physical view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r>
              <a:rPr lang="en-CA" b="1" dirty="0"/>
              <a:t> </a:t>
            </a:r>
            <a:endParaRPr lang="en-US" b="1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0FDDF67-7FE6-4FFC-8446-62DB00A61132}" type="slidenum">
              <a:rPr lang="en-US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30095"/>
            <a:ext cx="8382000" cy="521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776E1-69D2-44AD-9A43-A919C09252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7F716-9D2E-4224-86C8-F7686C2DFA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sz="2400" b="1" dirty="0"/>
              <a:t>(</a:t>
            </a:r>
            <a:r>
              <a:rPr lang="en-CA" sz="2400" dirty="0"/>
              <a:t>Putting all “4 views” together)</a:t>
            </a: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Viewer:</a:t>
            </a:r>
            <a:r>
              <a:rPr lang="en-US" b="1" dirty="0"/>
              <a:t> </a:t>
            </a:r>
            <a:r>
              <a:rPr lang="en-US" sz="2400" dirty="0"/>
              <a:t>All users and Evaluators.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Considers:</a:t>
            </a:r>
            <a:r>
              <a:rPr lang="en-US" b="1" dirty="0"/>
              <a:t> </a:t>
            </a:r>
            <a:r>
              <a:rPr lang="en-US" sz="2400" dirty="0"/>
              <a:t>System consistency and validity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Notation:</a:t>
            </a:r>
            <a:r>
              <a:rPr lang="en-US" b="1" dirty="0"/>
              <a:t> </a:t>
            </a:r>
            <a:r>
              <a:rPr lang="en-US" sz="2400" dirty="0"/>
              <a:t>Similar to logical view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US" sz="4000" b="1" dirty="0"/>
              <a:t>Scenarios</a:t>
            </a:r>
            <a:r>
              <a:rPr lang="en-US" dirty="0"/>
              <a:t> 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80D0DBDB-0248-4E63-A82E-819D2288E850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9D400-0E24-487F-8E82-A2CD4C2BA3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12376-4A0F-4A42-85B6-3636E02476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48171" y="2327869"/>
            <a:ext cx="7342858" cy="2857899"/>
          </a:xfrm>
          <a:noFill/>
        </p:spPr>
      </p:pic>
      <p:sp>
        <p:nvSpPr>
          <p:cNvPr id="8" name="Rectangle 5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b="1" dirty="0"/>
              <a:t>Scenario example</a:t>
            </a:r>
            <a:r>
              <a:rPr lang="en-IN" dirty="0"/>
              <a:t>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  <a:endParaRPr lang="en-US" b="1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15EBDA5C-E04E-4035-A650-DCB24EC7022B}" type="slidenum">
              <a:rPr lang="en-US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5486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Scenario for a Local call – selection phase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01329-0402-4068-B42A-1D14C516FC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AAE18-4A6E-48E7-AD6E-508ACB3AC5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b="1" dirty="0"/>
              <a:t>views</a:t>
            </a:r>
            <a:r>
              <a:rPr lang="en-US" sz="2400" dirty="0"/>
              <a:t> are interconnected. </a:t>
            </a:r>
          </a:p>
          <a:p>
            <a:pPr eaLnBrk="1" hangingPunct="1"/>
            <a:r>
              <a:rPr lang="en-US" sz="2400" dirty="0"/>
              <a:t>Start with Logical view and Move to Development / Process view and then finally go to Physical view. 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pPr eaLnBrk="1" hangingPunct="1"/>
            <a:r>
              <a:rPr lang="en-US" b="1" dirty="0"/>
              <a:t>Correspondence between  the views</a:t>
            </a:r>
            <a:r>
              <a:rPr lang="en-US" sz="4800" dirty="0"/>
              <a:t> 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7D42B37E-B8DD-4189-9064-0269E46F0BBF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66293-25B8-4831-8A3F-CA9C2A6299A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D16E3-C304-4D31-BA6B-1B6EE00D315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Two strategies :</a:t>
            </a:r>
          </a:p>
          <a:p>
            <a:pPr lvl="1" eaLnBrk="1" hangingPunct="1"/>
            <a:r>
              <a:rPr lang="en-CA" dirty="0"/>
              <a:t>Inside-out: starting from Logical structure</a:t>
            </a:r>
          </a:p>
          <a:p>
            <a:pPr lvl="1" eaLnBrk="1" hangingPunct="1"/>
            <a:r>
              <a:rPr lang="en-CA" dirty="0"/>
              <a:t>Outside-in: starting from physical structure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From logical to Process view</a:t>
            </a:r>
            <a:endParaRPr lang="en-US" b="1" dirty="0"/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9AC599B6-F5BD-4AE2-B7E7-16A6E87144E5}" type="slidenum">
              <a:rPr lang="en-US"/>
              <a:pPr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FCE92-DB53-4AF1-8A42-37172D719A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502090-0490-4B6B-B65C-43174868365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From logical to Process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93838"/>
            <a:ext cx="7239000" cy="506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They are very close, but the larger the project, the greater the distance between these views.</a:t>
            </a:r>
          </a:p>
          <a:p>
            <a:pPr eaLnBrk="1" hangingPunct="1"/>
            <a:r>
              <a:rPr lang="en-CA" dirty="0"/>
              <a:t>Grouping to subsystems depending on:</a:t>
            </a:r>
          </a:p>
          <a:p>
            <a:pPr lvl="1"/>
            <a:r>
              <a:rPr lang="en-CA" dirty="0"/>
              <a:t>The team organization.</a:t>
            </a:r>
          </a:p>
          <a:p>
            <a:pPr lvl="1" eaLnBrk="1" hangingPunct="1"/>
            <a:r>
              <a:rPr lang="en-CA" dirty="0"/>
              <a:t>The class categories which includes the packages.</a:t>
            </a:r>
          </a:p>
          <a:p>
            <a:pPr lvl="1" eaLnBrk="1" hangingPunct="1"/>
            <a:r>
              <a:rPr lang="en-CA" dirty="0"/>
              <a:t>The Line of codes.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From Logical to development</a:t>
            </a:r>
            <a:endParaRPr lang="en-US" b="1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C11B27BD-9D43-42F7-8A3A-D3AF95DF1B91}" type="slidenum">
              <a:rPr lang="en-US"/>
              <a:pPr/>
              <a:t>28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1713C-E5FE-45C4-926C-138322420E1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8BCAB-4223-4841-9753-71CBE396BB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Not all architectures need all views.</a:t>
            </a:r>
          </a:p>
          <a:p>
            <a:pPr eaLnBrk="1" hangingPunct="1"/>
            <a:r>
              <a:rPr lang="en-CA" dirty="0"/>
              <a:t>A scenario-driven approach to develop the system is used to handle the iterative.</a:t>
            </a:r>
          </a:p>
          <a:p>
            <a:pPr eaLnBrk="1" hangingPunct="1"/>
            <a:r>
              <a:rPr lang="en-CA" b="1" dirty="0"/>
              <a:t>Documenting the architecture:</a:t>
            </a:r>
          </a:p>
          <a:p>
            <a:pPr lvl="1" eaLnBrk="1" hangingPunct="1"/>
            <a:r>
              <a:rPr lang="en-CA" b="1" dirty="0"/>
              <a:t>Software architecture document</a:t>
            </a:r>
            <a:r>
              <a:rPr lang="en-CA" dirty="0"/>
              <a:t>: follows closely “4+1” views.</a:t>
            </a:r>
          </a:p>
          <a:p>
            <a:pPr lvl="1" eaLnBrk="1" hangingPunct="1"/>
            <a:r>
              <a:rPr lang="en-CA" b="1" dirty="0"/>
              <a:t>Software design guidelines: </a:t>
            </a:r>
            <a:r>
              <a:rPr lang="en-CA" dirty="0"/>
              <a:t>it captured the most important design decisions that must be respected to </a:t>
            </a:r>
            <a:r>
              <a:rPr lang="en-CA" b="1" dirty="0"/>
              <a:t>maintain </a:t>
            </a:r>
            <a:r>
              <a:rPr lang="en-CA" dirty="0"/>
              <a:t>the architectural </a:t>
            </a:r>
            <a:r>
              <a:rPr lang="en-CA" b="1" dirty="0"/>
              <a:t>integrity</a:t>
            </a:r>
            <a:r>
              <a:rPr lang="en-CA" dirty="0"/>
              <a:t>.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r>
              <a:rPr lang="en-CA" b="1" dirty="0"/>
              <a:t> Iterative process</a:t>
            </a:r>
            <a:endParaRPr lang="en-US" b="1" dirty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37B0BFBB-686A-4E74-898B-12770EAEBE68}" type="slidenum">
              <a:rPr lang="en-US"/>
              <a:pPr/>
              <a:t>29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D8889-29CC-4749-B69B-BBB546901A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C5256-4776-4715-ADFA-C79AEE292E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Architecture Views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Software Design Document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673" y="1493838"/>
            <a:ext cx="6092527" cy="489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“4+1 views” methodology successfully used in the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/>
              <a:t>Air Traffic Control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Telecom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CA" dirty="0"/>
              <a:t>This paper missing the tools to integrate  these views which lead to an inconsistency problem.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CA" dirty="0"/>
              <a:t>The inconsistency problem is more tangible in the maintenance of the architecture.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4000" dirty="0"/>
              <a:t>Annotation: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DDC83390-073E-4CF1-A43C-9F1D29BCF9E5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4BEC-85C6-4306-A3AE-2000EBC6FE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EE3AC-9AF1-423C-9291-F31725B531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1" y="1676400"/>
            <a:ext cx="903141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Representation of a coherent set of architectural elements , as written by and read by system stakeholders.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/>
              <a:t>“Documenting an architecture is a matter of documenting the relevant</a:t>
            </a:r>
            <a:r>
              <a:rPr lang="en-US" sz="3600" b="1" dirty="0"/>
              <a:t> views </a:t>
            </a:r>
            <a:r>
              <a:rPr lang="en-US" sz="3600" dirty="0"/>
              <a:t>and then adding a documentation that applies to more than one view.”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Documenting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3600" dirty="0"/>
              <a:t>Problem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Architecture documents do not address the concerns of all stakeholders 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CA" sz="2400" dirty="0"/>
              <a:t> Deferent Stakeholders : end-user, system engineers, developers and project managers.</a:t>
            </a: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 Architecture documents  contained complex diagrams some times they are hard to be represented on the documentation.</a:t>
            </a:r>
            <a:endParaRPr lang="en-CA" sz="2400" dirty="0"/>
          </a:p>
          <a:p>
            <a:pPr>
              <a:buFont typeface="Arial" pitchFamily="34" charset="0"/>
              <a:buChar char="•"/>
            </a:pPr>
            <a:r>
              <a:rPr lang="en-CA" sz="3600" dirty="0"/>
              <a:t>Solution</a:t>
            </a:r>
          </a:p>
          <a:p>
            <a:pPr lvl="1">
              <a:buFont typeface="Arial" pitchFamily="34" charset="0"/>
              <a:buChar char="•"/>
            </a:pPr>
            <a:r>
              <a:rPr lang="en-CA" sz="2400" dirty="0"/>
              <a:t>Using different notations for several </a:t>
            </a:r>
            <a:r>
              <a:rPr lang="en-CA" sz="2400" b="1" dirty="0"/>
              <a:t>Views</a:t>
            </a:r>
            <a:r>
              <a:rPr lang="en-CA" sz="2400" dirty="0"/>
              <a:t> each one addressing one specific set for concerns.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Solution to a Problem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9717" y="1524000"/>
            <a:ext cx="886806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IN" sz="3200" b="0" dirty="0"/>
              <a:t>4+1 Model - </a:t>
            </a:r>
            <a:r>
              <a:rPr lang="en-US" sz="3200" b="0" i="1" dirty="0"/>
              <a:t> </a:t>
            </a:r>
          </a:p>
          <a:p>
            <a:r>
              <a:rPr lang="en-US" sz="2800" b="0" i="1" dirty="0"/>
              <a:t>Philippe </a:t>
            </a:r>
            <a:r>
              <a:rPr lang="en-US" sz="2800" b="0" i="1" dirty="0" err="1"/>
              <a:t>Kruchten</a:t>
            </a:r>
            <a:r>
              <a:rPr lang="en-US" sz="2800" b="0" i="1" dirty="0"/>
              <a:t>,  </a:t>
            </a:r>
            <a:r>
              <a:rPr lang="en-US" sz="2800" b="0" dirty="0"/>
              <a:t>Rational Software Corp.</a:t>
            </a:r>
            <a:endParaRPr lang="en-US" sz="3200" b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• </a:t>
            </a:r>
            <a:r>
              <a:rPr lang="en-US" sz="2800" b="1" dirty="0"/>
              <a:t>The logical view</a:t>
            </a:r>
            <a:r>
              <a:rPr lang="en-US" sz="2800" dirty="0"/>
              <a:t>, which is the object model of the design (when an object-oriented design method is used)</a:t>
            </a:r>
            <a:endParaRPr lang="en-US" sz="2800" b="1" dirty="0"/>
          </a:p>
          <a:p>
            <a:pPr eaLnBrk="1" hangingPunct="1">
              <a:buFont typeface="Wingdings" pitchFamily="2" charset="2"/>
              <a:buNone/>
            </a:pPr>
            <a:endParaRPr lang="en-US" sz="2800" b="1" dirty="0"/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Viewer:</a:t>
            </a:r>
            <a:r>
              <a:rPr lang="en-US" sz="2800" dirty="0"/>
              <a:t> End-user</a:t>
            </a:r>
            <a:endParaRPr lang="en-US" sz="2800" b="1" dirty="0"/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considers:</a:t>
            </a:r>
            <a:r>
              <a:rPr lang="en-US" sz="2800" dirty="0"/>
              <a:t> Functional requirements- What are the services must be provided by the system to the users.</a:t>
            </a:r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Notation: </a:t>
            </a:r>
            <a:r>
              <a:rPr lang="en-US" sz="2800" dirty="0"/>
              <a:t>The </a:t>
            </a:r>
            <a:r>
              <a:rPr lang="en-US" sz="2800" dirty="0" err="1"/>
              <a:t>Booch</a:t>
            </a:r>
            <a:r>
              <a:rPr lang="en-US" sz="2800" dirty="0"/>
              <a:t> notation</a:t>
            </a:r>
            <a:r>
              <a:rPr lang="en-US" sz="2800" b="1" dirty="0"/>
              <a:t> </a:t>
            </a:r>
            <a:r>
              <a:rPr lang="en-US" sz="2800" dirty="0"/>
              <a:t>. </a:t>
            </a:r>
          </a:p>
          <a:p>
            <a:pPr lvl="1">
              <a:buFont typeface="Wingdings" pitchFamily="2" charset="2"/>
              <a:buNone/>
            </a:pPr>
            <a:r>
              <a:rPr lang="en-CA" sz="2800" b="1" dirty="0"/>
              <a:t>Tool:</a:t>
            </a:r>
            <a:r>
              <a:rPr lang="en-CA" sz="2800" dirty="0"/>
              <a:t> Rational Rose</a:t>
            </a:r>
            <a:endParaRPr lang="en-US" sz="28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/>
              <a:t>Logical View 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4"/>
          </p:nvPr>
        </p:nvSpPr>
        <p:spPr>
          <a:noFill/>
        </p:spPr>
        <p:txBody>
          <a:bodyPr/>
          <a:lstStyle/>
          <a:p>
            <a:fld id="{5A79232C-7CBC-4EAE-83F5-E47622E63DB3}" type="slidenum">
              <a:rPr lang="en-US"/>
              <a:pPr/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FE395-012F-45CC-98F2-CA31E37CAE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2BBF5-8FC7-4D74-9BC9-70EDBEF428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396414"/>
            <a:ext cx="8839200" cy="513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Notation for Logical View-</a:t>
            </a:r>
          </a:p>
          <a:p>
            <a:r>
              <a:rPr lang="en-US" b="0" i="1" dirty="0"/>
              <a:t>Philippe </a:t>
            </a:r>
            <a:r>
              <a:rPr lang="en-US" b="0" i="1" dirty="0" err="1"/>
              <a:t>Kruchten</a:t>
            </a:r>
            <a:r>
              <a:rPr lang="en-US" b="0" i="1" dirty="0"/>
              <a:t>,  </a:t>
            </a:r>
            <a:r>
              <a:rPr lang="en-US" b="0" dirty="0"/>
              <a:t>Rational Software Corp.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B27F6-90E1-4BE5-8133-912B3AA6043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February 22,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4B365-469C-472E-A67F-AACF8315E2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3379-2C5C-4B3C-89B6-F15526A6360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1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1097</Words>
  <Application>Microsoft Office PowerPoint</Application>
  <PresentationFormat>On-screen Show (4:3)</PresentationFormat>
  <Paragraphs>209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Documenting Architecture Views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74</cp:revision>
  <dcterms:created xsi:type="dcterms:W3CDTF">2011-09-14T09:42:05Z</dcterms:created>
  <dcterms:modified xsi:type="dcterms:W3CDTF">2025-02-21T14:35:22Z</dcterms:modified>
</cp:coreProperties>
</file>