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 id="2147483651"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581A1D-9FE5-4869-82F0-B1F523175E44}">
  <a:tblStyle styleId="{77581A1D-9FE5-4869-82F0-B1F523175E44}"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IN" sz="13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42" name="Google Shape;4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0: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99" name="Google Shape;99;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05" name="Google Shape;105;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11" name="Google Shape;111;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17" name="Google Shape;117;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23" name="Google Shape;123;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29" name="Google Shape;129;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35" name="Google Shape;135;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41" name="Google Shape;141;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48" name="Google Shape;48;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54" name="Google Shape;54;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60" name="Google Shape;60;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66" name="Google Shape;66;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72" name="Google Shape;72;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78" name="Google Shape;78;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8: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87" name="Google Shape;87;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9: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93" name="Google Shape;93;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
        <p:cNvGrpSpPr/>
        <p:nvPr/>
      </p:nvGrpSpPr>
      <p:grpSpPr>
        <a:xfrm>
          <a:off x="0" y="0"/>
          <a:ext cx="0" cy="0"/>
          <a:chOff x="0" y="0"/>
          <a:chExt cx="0" cy="0"/>
        </a:xfrm>
      </p:grpSpPr>
      <p:sp>
        <p:nvSpPr>
          <p:cNvPr id="19" name="Google Shape;19;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rgbClr val="101141"/>
              </a:buClr>
              <a:buSzPts val="2400"/>
              <a:buFont typeface="Arial"/>
              <a:buChar char="•"/>
              <a:defRPr sz="1800">
                <a:latin typeface="Arial"/>
                <a:ea typeface="Arial"/>
                <a:cs typeface="Arial"/>
                <a:sym typeface="Arial"/>
              </a:defRPr>
            </a:lvl1pPr>
            <a:lvl2pPr marL="914400" marR="0" lvl="1" indent="-330200" algn="l">
              <a:lnSpc>
                <a:spcPct val="100000"/>
              </a:lnSpc>
              <a:spcBef>
                <a:spcPts val="320"/>
              </a:spcBef>
              <a:spcAft>
                <a:spcPts val="0"/>
              </a:spcAft>
              <a:buClr>
                <a:schemeClr val="dk1"/>
              </a:buClr>
              <a:buSzPts val="1600"/>
              <a:buFont typeface="Arial"/>
              <a:buChar char="–"/>
              <a:defRPr sz="1800">
                <a:latin typeface="Arial"/>
                <a:ea typeface="Arial"/>
                <a:cs typeface="Arial"/>
                <a:sym typeface="Arial"/>
              </a:defRPr>
            </a:lvl2pPr>
            <a:lvl3pPr marL="1371600" lvl="2" indent="-342900" algn="l">
              <a:lnSpc>
                <a:spcPct val="100000"/>
              </a:lnSpc>
              <a:spcBef>
                <a:spcPts val="360"/>
              </a:spcBef>
              <a:spcAft>
                <a:spcPts val="0"/>
              </a:spcAft>
              <a:buClr>
                <a:schemeClr val="dk1"/>
              </a:buClr>
              <a:buSzPts val="1800"/>
              <a:buChar char="•"/>
              <a:defRPr sz="1800"/>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rgbClr val="0070C0"/>
              </a:buClr>
              <a:buSzPts val="3600"/>
              <a:buNone/>
              <a:defRPr sz="3200" b="1">
                <a:solidFill>
                  <a:srgbClr val="0070C0"/>
                </a:solidFill>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 name="Google Shape;11;p1"/>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 name="Google Shape;12;p1"/>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 name="Google Shape;13;p1"/>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4" name="Google Shape;14;p1" descr="BITS_university_logo_whitevert.png"/>
          <p:cNvPicPr preferRelativeResize="0"/>
          <p:nvPr/>
        </p:nvPicPr>
        <p:blipFill rotWithShape="1">
          <a:blip r:embed="rId4">
            <a:alphaModFix/>
          </a:blip>
          <a:srcRect t="1" b="28591"/>
          <a:stretch/>
        </p:blipFill>
        <p:spPr>
          <a:xfrm>
            <a:off x="76200" y="3352800"/>
            <a:ext cx="2057400" cy="1979612"/>
          </a:xfrm>
          <a:prstGeom prst="rect">
            <a:avLst/>
          </a:prstGeom>
          <a:noFill/>
          <a:ln>
            <a:noFill/>
          </a:ln>
        </p:spPr>
      </p:pic>
      <p:sp>
        <p:nvSpPr>
          <p:cNvPr id="15" name="Google Shape;15;p1"/>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16" name="Google Shape;1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7" name="Google Shape;17;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2084387" y="6550025"/>
            <a:ext cx="7059612" cy="49212"/>
            <a:chOff x="2083888" y="6550671"/>
            <a:chExt cx="7060112" cy="48665"/>
          </a:xfrm>
        </p:grpSpPr>
        <p:sp>
          <p:nvSpPr>
            <p:cNvPr id="23" name="Google Shape;23;p3"/>
            <p:cNvSpPr txBox="1"/>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p3"/>
            <p:cNvSpPr txBox="1"/>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3"/>
            <p:cNvSpPr txBox="1"/>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26" name="Google Shape;26;p3" descr="Picture 7.png"/>
          <p:cNvPicPr preferRelativeResize="0"/>
          <p:nvPr/>
        </p:nvPicPr>
        <p:blipFill rotWithShape="1">
          <a:blip r:embed="rId3">
            <a:alphaModFix/>
          </a:blip>
          <a:srcRect l="1921" b="5332"/>
          <a:stretch/>
        </p:blipFill>
        <p:spPr>
          <a:xfrm>
            <a:off x="6629400" y="0"/>
            <a:ext cx="2193925" cy="692150"/>
          </a:xfrm>
          <a:prstGeom prst="rect">
            <a:avLst/>
          </a:prstGeom>
          <a:noFill/>
          <a:ln>
            <a:noFill/>
          </a:ln>
        </p:spPr>
      </p:pic>
      <p:grpSp>
        <p:nvGrpSpPr>
          <p:cNvPr id="27" name="Google Shape;27;p3"/>
          <p:cNvGrpSpPr/>
          <p:nvPr/>
        </p:nvGrpSpPr>
        <p:grpSpPr>
          <a:xfrm>
            <a:off x="2133600" y="6553200"/>
            <a:ext cx="7010400" cy="46037"/>
            <a:chOff x="1905000" y="6553200"/>
            <a:chExt cx="7010400" cy="45719"/>
          </a:xfrm>
        </p:grpSpPr>
        <p:sp>
          <p:nvSpPr>
            <p:cNvPr id="28" name="Google Shape;28;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29;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30;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1" name="Google Shape;31;p3"/>
          <p:cNvGrpSpPr/>
          <p:nvPr/>
        </p:nvGrpSpPr>
        <p:grpSpPr>
          <a:xfrm>
            <a:off x="0" y="1295400"/>
            <a:ext cx="7010400" cy="46037"/>
            <a:chOff x="1905000" y="6553200"/>
            <a:chExt cx="7010400" cy="45719"/>
          </a:xfrm>
        </p:grpSpPr>
        <p:sp>
          <p:nvSpPr>
            <p:cNvPr id="32" name="Google Shape;32;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 name="Google Shape;33;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 name="Google Shape;34;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5" name="Google Shape;35;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36" name="Google Shape;36;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5"/>
          <p:cNvSpPr txBox="1">
            <a:spLocks noGrp="1"/>
          </p:cNvSpPr>
          <p:nvPr>
            <p:ph type="body" idx="1"/>
          </p:nvPr>
        </p:nvSpPr>
        <p:spPr>
          <a:xfrm>
            <a:off x="2571750" y="5181600"/>
            <a:ext cx="6019800" cy="9144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2000"/>
              <a:buFont typeface="Arial"/>
              <a:buNone/>
            </a:pPr>
            <a:r>
              <a:rPr lang="en-IN" sz="2000" dirty="0" err="1"/>
              <a:t>N</a:t>
            </a:r>
            <a:r>
              <a:rPr lang="en-IN" sz="2000" b="0" i="0" u="none" strike="noStrike" cap="none" dirty="0" err="1" smtClean="0">
                <a:solidFill>
                  <a:schemeClr val="lt1"/>
                </a:solidFill>
                <a:latin typeface="Arial"/>
                <a:ea typeface="Arial"/>
                <a:cs typeface="Arial"/>
                <a:sym typeface="Arial"/>
              </a:rPr>
              <a:t>andagopal</a:t>
            </a:r>
            <a:r>
              <a:rPr lang="en-IN" sz="2000" b="0" i="0" u="none" strike="noStrike" cap="none" dirty="0" smtClean="0">
                <a:solidFill>
                  <a:schemeClr val="lt1"/>
                </a:solidFill>
                <a:latin typeface="Arial"/>
                <a:ea typeface="Arial"/>
                <a:cs typeface="Arial"/>
                <a:sym typeface="Arial"/>
              </a:rPr>
              <a:t> </a:t>
            </a:r>
            <a:r>
              <a:rPr lang="en-IN" sz="2000" b="0" i="0" u="none" strike="noStrike" cap="none" dirty="0" err="1" smtClean="0">
                <a:solidFill>
                  <a:schemeClr val="lt1"/>
                </a:solidFill>
                <a:latin typeface="Arial"/>
                <a:ea typeface="Arial"/>
                <a:cs typeface="Arial"/>
                <a:sym typeface="Arial"/>
              </a:rPr>
              <a:t>Govindan</a:t>
            </a:r>
            <a:endParaRPr sz="1600" b="0" i="0" u="none" strike="noStrike" cap="none" dirty="0">
              <a:solidFill>
                <a:schemeClr val="lt1"/>
              </a:solidFill>
              <a:latin typeface="Arial"/>
              <a:ea typeface="Arial"/>
              <a:cs typeface="Arial"/>
              <a:sym typeface="Arial"/>
            </a:endParaRPr>
          </a:p>
          <a:p>
            <a:pPr marL="342900" marR="0" lvl="0" indent="-241300" algn="l" rtl="0">
              <a:lnSpc>
                <a:spcPct val="100000"/>
              </a:lnSpc>
              <a:spcBef>
                <a:spcPts val="320"/>
              </a:spcBef>
              <a:spcAft>
                <a:spcPts val="0"/>
              </a:spcAft>
              <a:buClr>
                <a:schemeClr val="dk1"/>
              </a:buClr>
              <a:buSzPts val="1600"/>
              <a:buFont typeface="Arial"/>
              <a:buNone/>
            </a:pPr>
            <a:endParaRPr sz="1600" b="0" i="0" u="none" dirty="0">
              <a:solidFill>
                <a:schemeClr val="lt1"/>
              </a:solidFill>
              <a:latin typeface="Arial"/>
              <a:ea typeface="Arial"/>
              <a:cs typeface="Arial"/>
              <a:sym typeface="Arial"/>
            </a:endParaRPr>
          </a:p>
        </p:txBody>
      </p:sp>
      <p:sp>
        <p:nvSpPr>
          <p:cNvPr id="45" name="Google Shape;45;p5"/>
          <p:cNvSpPr txBox="1">
            <a:spLocks noGrp="1"/>
          </p:cNvSpPr>
          <p:nvPr>
            <p:ph type="title"/>
          </p:nvPr>
        </p:nvSpPr>
        <p:spPr>
          <a:xfrm>
            <a:off x="2362200" y="3670300"/>
            <a:ext cx="6248400" cy="1524000"/>
          </a:xfrm>
          <a:prstGeom prst="rect">
            <a:avLst/>
          </a:prstGeom>
          <a:noFill/>
          <a:ln>
            <a:noFill/>
          </a:ln>
        </p:spPr>
        <p:txBody>
          <a:bodyPr spcFirstLastPara="1" wrap="square" lIns="91425" tIns="45700" rIns="91425" bIns="45700" anchor="ctr" anchorCtr="0">
            <a:noAutofit/>
          </a:bodyPr>
          <a:lstStyle/>
          <a:p>
            <a:pPr marL="0" lvl="0" indent="0" algn="l" rtl="0">
              <a:lnSpc>
                <a:spcPct val="121212"/>
              </a:lnSpc>
              <a:spcBef>
                <a:spcPts val="0"/>
              </a:spcBef>
              <a:spcAft>
                <a:spcPts val="0"/>
              </a:spcAft>
              <a:buClr>
                <a:schemeClr val="lt1"/>
              </a:buClr>
              <a:buSzPts val="3300"/>
              <a:buFont typeface="Arial"/>
              <a:buNone/>
            </a:pPr>
            <a:r>
              <a:rPr lang="en-IN" sz="3200" b="1" i="0" u="none">
                <a:solidFill>
                  <a:schemeClr val="lt1"/>
                </a:solidFill>
                <a:latin typeface="Arial"/>
                <a:ea typeface="Arial"/>
                <a:cs typeface="Arial"/>
                <a:sym typeface="Arial"/>
              </a:rPr>
              <a:t>Software product management</a:t>
            </a:r>
            <a:br>
              <a:rPr lang="en-IN" sz="3200" b="1" i="0" u="none">
                <a:solidFill>
                  <a:schemeClr val="lt1"/>
                </a:solidFill>
                <a:latin typeface="Arial"/>
                <a:ea typeface="Arial"/>
                <a:cs typeface="Arial"/>
                <a:sym typeface="Arial"/>
              </a:rPr>
            </a:br>
            <a:r>
              <a:rPr lang="en-IN" sz="3200" b="1" i="0" u="none">
                <a:solidFill>
                  <a:schemeClr val="lt1"/>
                </a:solidFill>
                <a:latin typeface="Arial"/>
                <a:ea typeface="Arial"/>
                <a:cs typeface="Arial"/>
                <a:sym typeface="Arial"/>
              </a:rPr>
              <a:t/>
            </a:r>
            <a:br>
              <a:rPr lang="en-IN" sz="3200" b="1" i="0" u="none">
                <a:solidFill>
                  <a:schemeClr val="lt1"/>
                </a:solidFill>
                <a:latin typeface="Arial"/>
                <a:ea typeface="Arial"/>
                <a:cs typeface="Arial"/>
                <a:sym typeface="Arial"/>
              </a:rPr>
            </a:br>
            <a:r>
              <a:rPr lang="en-IN" sz="3200" b="1" i="0" u="none">
                <a:solidFill>
                  <a:schemeClr val="lt1"/>
                </a:solidFill>
                <a:latin typeface="Arial"/>
                <a:ea typeface="Arial"/>
                <a:cs typeface="Arial"/>
                <a:sym typeface="Arial"/>
              </a:rPr>
              <a:t>Assess opportunity</a:t>
            </a:r>
            <a:endParaRPr sz="40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480"/>
              </a:spcBef>
              <a:spcAft>
                <a:spcPts val="0"/>
              </a:spcAft>
              <a:buClr>
                <a:srgbClr val="101141"/>
              </a:buClr>
              <a:buSzPts val="2400"/>
              <a:buFont typeface="Arial"/>
              <a:buChar char="•"/>
            </a:pPr>
            <a:r>
              <a:rPr lang="en-IN"/>
              <a:t>Go with intention to learn – Ask about their work, how they do it</a:t>
            </a:r>
            <a:endParaRPr sz="1400"/>
          </a:p>
          <a:p>
            <a:pPr marL="514350" marR="0" lvl="0" indent="-285750" algn="l" rtl="0">
              <a:lnSpc>
                <a:spcPct val="100000"/>
              </a:lnSpc>
              <a:spcBef>
                <a:spcPts val="480"/>
              </a:spcBef>
              <a:spcAft>
                <a:spcPts val="0"/>
              </a:spcAft>
              <a:buClr>
                <a:srgbClr val="101141"/>
              </a:buClr>
              <a:buSzPts val="2400"/>
              <a:buFont typeface="Arial"/>
              <a:buChar char="•"/>
            </a:pPr>
            <a:r>
              <a:rPr lang="en-IN"/>
              <a:t>Meet customer in their location – This will make them comfortable</a:t>
            </a:r>
            <a:endParaRPr sz="1400"/>
          </a:p>
          <a:p>
            <a:pPr marL="514350" marR="0" lvl="0" indent="-285750" algn="l" rtl="0">
              <a:lnSpc>
                <a:spcPct val="100000"/>
              </a:lnSpc>
              <a:spcBef>
                <a:spcPts val="480"/>
              </a:spcBef>
              <a:spcAft>
                <a:spcPts val="0"/>
              </a:spcAft>
              <a:buClr>
                <a:srgbClr val="101141"/>
              </a:buClr>
              <a:buSzPts val="2400"/>
              <a:buFont typeface="Arial"/>
              <a:buChar char="•"/>
            </a:pPr>
            <a:r>
              <a:rPr lang="en-IN"/>
              <a:t>Go with Product manager, UX designer and engineer – to brainstorm later</a:t>
            </a:r>
            <a:endParaRPr sz="1400"/>
          </a:p>
          <a:p>
            <a:pPr marL="514350" marR="0" lvl="0" indent="-285750" algn="l" rtl="0">
              <a:lnSpc>
                <a:spcPct val="100000"/>
              </a:lnSpc>
              <a:spcBef>
                <a:spcPts val="480"/>
              </a:spcBef>
              <a:spcAft>
                <a:spcPts val="0"/>
              </a:spcAft>
              <a:buClr>
                <a:srgbClr val="101141"/>
              </a:buClr>
              <a:buSzPts val="2400"/>
              <a:buFont typeface="Arial"/>
              <a:buChar char="•"/>
            </a:pPr>
            <a:r>
              <a:rPr lang="en-IN"/>
              <a:t>Do the customer's job for them, to understand the problem</a:t>
            </a:r>
            <a:endParaRPr sz="1400"/>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02" name="Google Shape;102;p1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Tips for customer interview</a:t>
            </a: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480"/>
              </a:spcBef>
              <a:spcAft>
                <a:spcPts val="0"/>
              </a:spcAft>
              <a:buClr>
                <a:srgbClr val="101141"/>
              </a:buClr>
              <a:buSzPts val="2400"/>
              <a:buFont typeface="Arial"/>
              <a:buChar char="•"/>
            </a:pPr>
            <a:r>
              <a:rPr lang="en-IN"/>
              <a:t>Do consumers have the problem you are trying to solve? – Is our hypothesis true?</a:t>
            </a:r>
            <a:endParaRPr/>
          </a:p>
          <a:p>
            <a:pPr marL="514350" marR="0" lvl="0" indent="-285750" algn="l" rtl="0">
              <a:lnSpc>
                <a:spcPct val="100000"/>
              </a:lnSpc>
              <a:spcBef>
                <a:spcPts val="480"/>
              </a:spcBef>
              <a:spcAft>
                <a:spcPts val="0"/>
              </a:spcAft>
              <a:buClr>
                <a:srgbClr val="101141"/>
              </a:buClr>
              <a:buSzPts val="2400"/>
              <a:buFont typeface="Arial"/>
              <a:buChar char="•"/>
            </a:pPr>
            <a:r>
              <a:rPr lang="en-IN"/>
              <a:t>If there was a solution, would they buy it? – Is the need compelling?</a:t>
            </a:r>
            <a:endParaRPr/>
          </a:p>
          <a:p>
            <a:pPr marL="514350" marR="0" lvl="0" indent="-285750" algn="l" rtl="0">
              <a:lnSpc>
                <a:spcPct val="100000"/>
              </a:lnSpc>
              <a:spcBef>
                <a:spcPts val="480"/>
              </a:spcBef>
              <a:spcAft>
                <a:spcPts val="0"/>
              </a:spcAft>
              <a:buClr>
                <a:srgbClr val="101141"/>
              </a:buClr>
              <a:buSzPts val="2400"/>
              <a:buFont typeface="Arial"/>
              <a:buChar char="•"/>
            </a:pPr>
            <a:r>
              <a:rPr lang="en-IN"/>
              <a:t>Would they buy it from us? - Are we better than competition?</a:t>
            </a:r>
            <a:endParaRPr/>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08" name="Google Shape;108;p1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sz="2800"/>
              <a:t>Insight to be gathered during opportunity assessment:</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480"/>
              </a:spcBef>
              <a:spcAft>
                <a:spcPts val="0"/>
              </a:spcAft>
              <a:buClr>
                <a:srgbClr val="101141"/>
              </a:buClr>
              <a:buSzPts val="2400"/>
              <a:buFont typeface="Arial"/>
              <a:buChar char="•"/>
            </a:pPr>
            <a:r>
              <a:rPr lang="en-IN"/>
              <a:t>Identify 6 customers who truly feel the pain and are near desperate for the solution we plan to build, who are willing to test the product and buy it once ready and willing to be reference. </a:t>
            </a:r>
            <a:endParaRPr/>
          </a:p>
          <a:p>
            <a:pPr marL="514350" marR="0" lvl="0" indent="-285750" algn="l" rtl="0">
              <a:lnSpc>
                <a:spcPct val="100000"/>
              </a:lnSpc>
              <a:spcBef>
                <a:spcPts val="480"/>
              </a:spcBef>
              <a:spcAft>
                <a:spcPts val="0"/>
              </a:spcAft>
              <a:buClr>
                <a:srgbClr val="101141"/>
              </a:buClr>
              <a:buSzPts val="2400"/>
              <a:buFont typeface="Arial"/>
              <a:buChar char="•"/>
            </a:pPr>
            <a:r>
              <a:rPr lang="en-IN"/>
              <a:t>If you are unable to find even 4 or 5, then we are probably chasing a problem that is not very important. </a:t>
            </a:r>
            <a:endParaRPr/>
          </a:p>
          <a:p>
            <a:pPr marL="514350" marR="0" lvl="0" indent="-133350" algn="l" rtl="0">
              <a:lnSpc>
                <a:spcPct val="100000"/>
              </a:lnSpc>
              <a:spcBef>
                <a:spcPts val="480"/>
              </a:spcBef>
              <a:spcAft>
                <a:spcPts val="0"/>
              </a:spcAft>
              <a:buClr>
                <a:srgbClr val="101141"/>
              </a:buClr>
              <a:buSzPts val="2400"/>
              <a:buFont typeface="Arial"/>
              <a:buNone/>
            </a:pPr>
            <a:endParaRPr/>
          </a:p>
          <a:p>
            <a:pPr marL="514350" marR="0" lvl="0" indent="-285750" algn="l" rtl="0">
              <a:lnSpc>
                <a:spcPct val="100000"/>
              </a:lnSpc>
              <a:spcBef>
                <a:spcPts val="480"/>
              </a:spcBef>
              <a:spcAft>
                <a:spcPts val="0"/>
              </a:spcAft>
              <a:buClr>
                <a:srgbClr val="101141"/>
              </a:buClr>
              <a:buSzPts val="2400"/>
              <a:buFont typeface="Arial"/>
              <a:buChar char="•"/>
            </a:pPr>
            <a:r>
              <a:rPr lang="en-IN"/>
              <a:t>It is important to explain that you are trying to build a product useful to many customers and not a custom solution. </a:t>
            </a:r>
            <a:endParaRPr/>
          </a:p>
          <a:p>
            <a:pPr marL="514350" marR="0" lvl="0" indent="-285750" algn="l" rtl="0">
              <a:lnSpc>
                <a:spcPct val="100000"/>
              </a:lnSpc>
              <a:spcBef>
                <a:spcPts val="480"/>
              </a:spcBef>
              <a:spcAft>
                <a:spcPts val="0"/>
              </a:spcAft>
              <a:buClr>
                <a:srgbClr val="101141"/>
              </a:buClr>
              <a:buSzPts val="2400"/>
              <a:buFont typeface="Arial"/>
              <a:buChar char="•"/>
            </a:pPr>
            <a:r>
              <a:rPr lang="en-IN"/>
              <a:t>Explain that you will dive deep into the problem and build a single solution that works well for all 6 customers.</a:t>
            </a:r>
            <a:endParaRPr/>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14" name="Google Shape;114;p1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Also try to signup pilot customers, during this phase </a:t>
            </a: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Design a set of interview questions to assess the following product idea</a:t>
            </a:r>
            <a:endParaRPr/>
          </a:p>
          <a:p>
            <a:pPr marL="228600" lvl="0" indent="0" algn="l" rtl="0">
              <a:lnSpc>
                <a:spcPct val="100000"/>
              </a:lnSpc>
              <a:spcBef>
                <a:spcPts val="480"/>
              </a:spcBef>
              <a:spcAft>
                <a:spcPts val="0"/>
              </a:spcAft>
              <a:buSzPts val="2400"/>
              <a:buNone/>
            </a:pPr>
            <a:endParaRPr/>
          </a:p>
          <a:p>
            <a:pPr marL="571500" lvl="0" indent="-342900" algn="l" rtl="0">
              <a:lnSpc>
                <a:spcPct val="100000"/>
              </a:lnSpc>
              <a:spcBef>
                <a:spcPts val="480"/>
              </a:spcBef>
              <a:spcAft>
                <a:spcPts val="0"/>
              </a:spcAft>
              <a:buSzPts val="1800"/>
              <a:buFont typeface="Arial"/>
              <a:buAutoNum type="alphaLcParenR"/>
            </a:pPr>
            <a:r>
              <a:rPr lang="en-IN"/>
              <a:t>Online book library for students - technical &amp; management books that allows student to borrow &amp; read digital books (similar to Spotify) (B2C)</a:t>
            </a:r>
            <a:endParaRPr/>
          </a:p>
          <a:p>
            <a:pPr marL="971550" lvl="1" indent="-342900" algn="l" rtl="0">
              <a:lnSpc>
                <a:spcPct val="100000"/>
              </a:lnSpc>
              <a:spcBef>
                <a:spcPts val="320"/>
              </a:spcBef>
              <a:spcAft>
                <a:spcPts val="0"/>
              </a:spcAft>
              <a:buSzPts val="1800"/>
              <a:buChar char="–"/>
            </a:pPr>
            <a:r>
              <a:rPr lang="en-IN" sz="1800"/>
              <a:t>Pain point: Students need to refer to many books. But </a:t>
            </a:r>
            <a:r>
              <a:rPr lang="en-IN"/>
              <a:t>o</a:t>
            </a:r>
            <a:r>
              <a:rPr lang="en-IN" sz="1800"/>
              <a:t>nly some parts of the book are useful. Buying the whole book is not value for money</a:t>
            </a:r>
            <a:endParaRPr/>
          </a:p>
          <a:p>
            <a:pPr marL="971550" lvl="1" indent="-342900" algn="l" rtl="0">
              <a:lnSpc>
                <a:spcPct val="100000"/>
              </a:lnSpc>
              <a:spcBef>
                <a:spcPts val="320"/>
              </a:spcBef>
              <a:spcAft>
                <a:spcPts val="0"/>
              </a:spcAft>
              <a:buSzPts val="1800"/>
              <a:buChar char="–"/>
            </a:pPr>
            <a:r>
              <a:rPr lang="en-IN" sz="1800"/>
              <a:t>Solution: </a:t>
            </a:r>
            <a:endParaRPr/>
          </a:p>
          <a:p>
            <a:pPr marL="1428750" lvl="2" indent="-342900" algn="l" rtl="0">
              <a:lnSpc>
                <a:spcPct val="100000"/>
              </a:lnSpc>
              <a:spcBef>
                <a:spcPts val="360"/>
              </a:spcBef>
              <a:spcAft>
                <a:spcPts val="0"/>
              </a:spcAft>
              <a:buSzPts val="1800"/>
              <a:buChar char="•"/>
            </a:pPr>
            <a:r>
              <a:rPr lang="en-IN"/>
              <a:t>Tie-up with publishers to make books available online</a:t>
            </a:r>
            <a:endParaRPr/>
          </a:p>
          <a:p>
            <a:pPr marL="1428750" lvl="2" indent="-342900" algn="l" rtl="0">
              <a:lnSpc>
                <a:spcPct val="100000"/>
              </a:lnSpc>
              <a:spcBef>
                <a:spcPts val="360"/>
              </a:spcBef>
              <a:spcAft>
                <a:spcPts val="0"/>
              </a:spcAft>
              <a:buSzPts val="1800"/>
              <a:buChar char="•"/>
            </a:pPr>
            <a:r>
              <a:rPr lang="en-IN"/>
              <a:t>Students pay a monthly subscription</a:t>
            </a:r>
            <a:endParaRPr/>
          </a:p>
          <a:p>
            <a:pPr marL="1428750" lvl="2" indent="-342900" algn="l" rtl="0">
              <a:lnSpc>
                <a:spcPct val="100000"/>
              </a:lnSpc>
              <a:spcBef>
                <a:spcPts val="360"/>
              </a:spcBef>
              <a:spcAft>
                <a:spcPts val="0"/>
              </a:spcAft>
              <a:buSzPts val="1800"/>
              <a:buChar char="•"/>
            </a:pPr>
            <a:r>
              <a:rPr lang="en-IN"/>
              <a:t>Students get to borrow 5 books at a time and read them online</a:t>
            </a:r>
            <a:endParaRPr/>
          </a:p>
          <a:p>
            <a:pPr marL="1428750" lvl="2" indent="-342900" algn="l" rtl="0">
              <a:lnSpc>
                <a:spcPct val="100000"/>
              </a:lnSpc>
              <a:spcBef>
                <a:spcPts val="360"/>
              </a:spcBef>
              <a:spcAft>
                <a:spcPts val="0"/>
              </a:spcAft>
              <a:buSzPts val="1800"/>
              <a:buChar char="•"/>
            </a:pPr>
            <a:r>
              <a:rPr lang="en-IN"/>
              <a:t>Publishers gets commission based on books borrowed and the duration the book was used</a:t>
            </a:r>
            <a:endParaRPr/>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20" name="Google Shape;120;p1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Assess opportunity: Exercise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Let us do a role play</a:t>
            </a:r>
            <a:endParaRPr/>
          </a:p>
          <a:p>
            <a:pPr marL="514350" marR="0" lvl="0" indent="-285750" algn="l" rtl="0">
              <a:lnSpc>
                <a:spcPct val="100000"/>
              </a:lnSpc>
              <a:spcBef>
                <a:spcPts val="480"/>
              </a:spcBef>
              <a:spcAft>
                <a:spcPts val="0"/>
              </a:spcAft>
              <a:buClr>
                <a:srgbClr val="101141"/>
              </a:buClr>
              <a:buSzPts val="2400"/>
              <a:buFont typeface="Arial"/>
              <a:buChar char="•"/>
            </a:pPr>
            <a:r>
              <a:rPr lang="en-IN"/>
              <a:t>Need 2 volunteers – Interviewer and Interviewee</a:t>
            </a:r>
            <a:endParaRPr/>
          </a:p>
          <a:p>
            <a:pPr marL="514350" marR="0" lvl="0" indent="-285750" algn="l" rtl="0">
              <a:lnSpc>
                <a:spcPct val="100000"/>
              </a:lnSpc>
              <a:spcBef>
                <a:spcPts val="480"/>
              </a:spcBef>
              <a:spcAft>
                <a:spcPts val="0"/>
              </a:spcAft>
              <a:buClr>
                <a:srgbClr val="101141"/>
              </a:buClr>
              <a:buSzPts val="2400"/>
              <a:buFont typeface="Arial"/>
              <a:buChar char="•"/>
            </a:pPr>
            <a:r>
              <a:rPr lang="en-IN"/>
              <a:t>Interviewer:  Vinay Adaki, Shashank</a:t>
            </a:r>
            <a:endParaRPr/>
          </a:p>
          <a:p>
            <a:pPr marL="514350" marR="0" lvl="0" indent="-285750" algn="l" rtl="0">
              <a:lnSpc>
                <a:spcPct val="100000"/>
              </a:lnSpc>
              <a:spcBef>
                <a:spcPts val="480"/>
              </a:spcBef>
              <a:spcAft>
                <a:spcPts val="0"/>
              </a:spcAft>
              <a:buClr>
                <a:srgbClr val="101141"/>
              </a:buClr>
              <a:buSzPts val="2400"/>
              <a:buFont typeface="Arial"/>
              <a:buChar char="•"/>
            </a:pPr>
            <a:r>
              <a:rPr lang="en-IN"/>
              <a:t>Interviewee: Dewraj, Vinay</a:t>
            </a:r>
            <a:endParaRPr/>
          </a:p>
          <a:p>
            <a:pPr marL="514350" marR="0" lvl="0" indent="-285750" algn="l" rtl="0">
              <a:lnSpc>
                <a:spcPct val="100000"/>
              </a:lnSpc>
              <a:spcBef>
                <a:spcPts val="480"/>
              </a:spcBef>
              <a:spcAft>
                <a:spcPts val="0"/>
              </a:spcAft>
              <a:buClr>
                <a:srgbClr val="101141"/>
              </a:buClr>
              <a:buSzPts val="2400"/>
              <a:buFont typeface="Arial"/>
              <a:buChar char="•"/>
            </a:pPr>
            <a:r>
              <a:rPr lang="en-IN"/>
              <a:t>Let us observe the conversations and note down which questions were good and which could have been better</a:t>
            </a:r>
            <a:endParaRPr/>
          </a:p>
          <a:p>
            <a:pPr marL="514350" marR="0" lvl="0" indent="-285750" algn="l" rtl="0">
              <a:lnSpc>
                <a:spcPct val="100000"/>
              </a:lnSpc>
              <a:spcBef>
                <a:spcPts val="480"/>
              </a:spcBef>
              <a:spcAft>
                <a:spcPts val="0"/>
              </a:spcAft>
              <a:buClr>
                <a:srgbClr val="101141"/>
              </a:buClr>
              <a:buSzPts val="2400"/>
              <a:buFont typeface="Arial"/>
              <a:buChar char="•"/>
            </a:pPr>
            <a:r>
              <a:rPr lang="en-IN"/>
              <a:t>Please note that if we were the interviewer, we might have fared in a similar way</a:t>
            </a:r>
            <a:endParaRPr/>
          </a:p>
          <a:p>
            <a:pPr marL="514350" marR="0" lvl="0" indent="-285750" algn="l" rtl="0">
              <a:lnSpc>
                <a:spcPct val="100000"/>
              </a:lnSpc>
              <a:spcBef>
                <a:spcPts val="480"/>
              </a:spcBef>
              <a:spcAft>
                <a:spcPts val="0"/>
              </a:spcAft>
              <a:buClr>
                <a:srgbClr val="101141"/>
              </a:buClr>
              <a:buSzPts val="2400"/>
              <a:buFont typeface="Arial"/>
              <a:buChar char="•"/>
            </a:pPr>
            <a:r>
              <a:rPr lang="en-IN"/>
              <a:t>This is only a learning exercise and not a test of your interview skills</a:t>
            </a:r>
            <a:endParaRPr/>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26" name="Google Shape;126;p1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Role play: Interview</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480"/>
              </a:spcBef>
              <a:spcAft>
                <a:spcPts val="0"/>
              </a:spcAft>
              <a:buClr>
                <a:srgbClr val="101141"/>
              </a:buClr>
              <a:buSzPts val="2400"/>
              <a:buFont typeface="Arial"/>
              <a:buChar char="•"/>
            </a:pPr>
            <a:r>
              <a:rPr lang="en-IN"/>
              <a:t>What courses are your doing?</a:t>
            </a:r>
            <a:endParaRPr/>
          </a:p>
          <a:p>
            <a:pPr marL="514350" marR="0" lvl="0" indent="-285750" algn="l" rtl="0">
              <a:lnSpc>
                <a:spcPct val="100000"/>
              </a:lnSpc>
              <a:spcBef>
                <a:spcPts val="480"/>
              </a:spcBef>
              <a:spcAft>
                <a:spcPts val="0"/>
              </a:spcAft>
              <a:buClr>
                <a:srgbClr val="101141"/>
              </a:buClr>
              <a:buSzPts val="2400"/>
              <a:buFont typeface="Arial"/>
              <a:buChar char="•"/>
            </a:pPr>
            <a:r>
              <a:rPr lang="en-IN"/>
              <a:t>How many hours do you study every week?</a:t>
            </a:r>
            <a:endParaRPr/>
          </a:p>
          <a:p>
            <a:pPr marL="514350" marR="0" lvl="0" indent="-285750" algn="l" rtl="0">
              <a:lnSpc>
                <a:spcPct val="100000"/>
              </a:lnSpc>
              <a:spcBef>
                <a:spcPts val="480"/>
              </a:spcBef>
              <a:spcAft>
                <a:spcPts val="0"/>
              </a:spcAft>
              <a:buClr>
                <a:srgbClr val="101141"/>
              </a:buClr>
              <a:buSzPts val="2400"/>
              <a:buFont typeface="Arial"/>
              <a:buChar char="•"/>
            </a:pPr>
            <a:r>
              <a:rPr lang="en-IN"/>
              <a:t>What resources do you use to study?</a:t>
            </a:r>
            <a:endParaRPr/>
          </a:p>
          <a:p>
            <a:pPr marL="514350" marR="0" lvl="0" indent="-285750" algn="l" rtl="0">
              <a:lnSpc>
                <a:spcPct val="100000"/>
              </a:lnSpc>
              <a:spcBef>
                <a:spcPts val="480"/>
              </a:spcBef>
              <a:spcAft>
                <a:spcPts val="0"/>
              </a:spcAft>
              <a:buClr>
                <a:srgbClr val="101141"/>
              </a:buClr>
              <a:buSzPts val="2400"/>
              <a:buFont typeface="Arial"/>
              <a:buChar char="•"/>
            </a:pPr>
            <a:r>
              <a:rPr lang="en-IN"/>
              <a:t>How sufficient are these, for your study? </a:t>
            </a:r>
            <a:endParaRPr/>
          </a:p>
          <a:p>
            <a:pPr marL="514350" marR="0" lvl="0" indent="-285750" algn="l" rtl="0">
              <a:lnSpc>
                <a:spcPct val="100000"/>
              </a:lnSpc>
              <a:spcBef>
                <a:spcPts val="480"/>
              </a:spcBef>
              <a:spcAft>
                <a:spcPts val="0"/>
              </a:spcAft>
              <a:buClr>
                <a:srgbClr val="101141"/>
              </a:buClr>
              <a:buSzPts val="2400"/>
              <a:buFont typeface="Arial"/>
              <a:buChar char="•"/>
            </a:pPr>
            <a:r>
              <a:rPr lang="en-IN"/>
              <a:t>What kind of additional resources would help?</a:t>
            </a:r>
            <a:endParaRPr/>
          </a:p>
        </p:txBody>
      </p:sp>
      <p:sp>
        <p:nvSpPr>
          <p:cNvPr id="132" name="Google Shape;132;p1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Possible questions to ask the students… </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Design a set of questions to validate the following product idea</a:t>
            </a:r>
            <a:endParaRPr/>
          </a:p>
          <a:p>
            <a:pPr marL="228600" lvl="0" indent="0" algn="l" rtl="0">
              <a:lnSpc>
                <a:spcPct val="100000"/>
              </a:lnSpc>
              <a:spcBef>
                <a:spcPts val="480"/>
              </a:spcBef>
              <a:spcAft>
                <a:spcPts val="0"/>
              </a:spcAft>
              <a:buSzPts val="2400"/>
              <a:buNone/>
            </a:pPr>
            <a:endParaRPr/>
          </a:p>
          <a:p>
            <a:pPr marL="571500" lvl="0" indent="-342900" algn="l" rtl="0">
              <a:lnSpc>
                <a:spcPct val="100000"/>
              </a:lnSpc>
              <a:spcBef>
                <a:spcPts val="480"/>
              </a:spcBef>
              <a:spcAft>
                <a:spcPts val="0"/>
              </a:spcAft>
              <a:buSzPts val="1800"/>
              <a:buFont typeface="Arial"/>
              <a:buAutoNum type="alphaLcParenR"/>
            </a:pPr>
            <a:r>
              <a:rPr lang="en-IN"/>
              <a:t>Website to enable a company to identify the right software product to purchase for a given business need (B2B product)</a:t>
            </a:r>
            <a:endParaRPr/>
          </a:p>
          <a:p>
            <a:pPr marL="971550" lvl="1" indent="-342900" algn="l" rtl="0">
              <a:lnSpc>
                <a:spcPct val="100000"/>
              </a:lnSpc>
              <a:spcBef>
                <a:spcPts val="320"/>
              </a:spcBef>
              <a:spcAft>
                <a:spcPts val="0"/>
              </a:spcAft>
              <a:buSzPts val="1800"/>
              <a:buChar char="–"/>
            </a:pPr>
            <a:r>
              <a:rPr lang="en-IN" sz="1800"/>
              <a:t>Pain point: There are many products in same category. Companies find it hard to pick a right product for their needs such as logistics, workflow, payroll, sales, customer service</a:t>
            </a:r>
            <a:endParaRPr/>
          </a:p>
          <a:p>
            <a:pPr marL="971550" lvl="1" indent="-342900" algn="l" rtl="0">
              <a:lnSpc>
                <a:spcPct val="100000"/>
              </a:lnSpc>
              <a:spcBef>
                <a:spcPts val="320"/>
              </a:spcBef>
              <a:spcAft>
                <a:spcPts val="0"/>
              </a:spcAft>
              <a:buSzPts val="1800"/>
              <a:buChar char="–"/>
            </a:pPr>
            <a:r>
              <a:rPr lang="en-IN" sz="1800"/>
              <a:t>Solution: </a:t>
            </a:r>
            <a:endParaRPr/>
          </a:p>
          <a:p>
            <a:pPr marL="1428750" lvl="2" indent="-342900" algn="l" rtl="0">
              <a:lnSpc>
                <a:spcPct val="100000"/>
              </a:lnSpc>
              <a:spcBef>
                <a:spcPts val="360"/>
              </a:spcBef>
              <a:spcAft>
                <a:spcPts val="0"/>
              </a:spcAft>
              <a:buSzPts val="1800"/>
              <a:buChar char="•"/>
            </a:pPr>
            <a:r>
              <a:rPr lang="en-IN"/>
              <a:t>Provide a directory of selected software products along with product details, product comparisons, business use cases they support, etc.</a:t>
            </a:r>
            <a:endParaRPr/>
          </a:p>
          <a:p>
            <a:pPr marL="1428750" lvl="2" indent="-342900" algn="l" rtl="0">
              <a:lnSpc>
                <a:spcPct val="100000"/>
              </a:lnSpc>
              <a:spcBef>
                <a:spcPts val="360"/>
              </a:spcBef>
              <a:spcAft>
                <a:spcPts val="0"/>
              </a:spcAft>
              <a:buSzPts val="1800"/>
              <a:buChar char="•"/>
            </a:pPr>
            <a:r>
              <a:rPr lang="en-IN"/>
              <a:t>Provide phone consultancy to help clients select the right product for their need</a:t>
            </a:r>
            <a:endParaRPr/>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38" name="Google Shape;138;p2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Assess opportunity: Exercise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44" name="Google Shape;144;p2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Appendix</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6"/>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Define value proposition</a:t>
            </a:r>
            <a:endParaRPr/>
          </a:p>
          <a:p>
            <a:pPr marL="514350" lvl="0" indent="-285750" algn="l" rtl="0">
              <a:lnSpc>
                <a:spcPct val="100000"/>
              </a:lnSpc>
              <a:spcBef>
                <a:spcPts val="480"/>
              </a:spcBef>
              <a:spcAft>
                <a:spcPts val="0"/>
              </a:spcAft>
              <a:buSzPts val="2400"/>
              <a:buFont typeface="Arial"/>
              <a:buChar char="•"/>
            </a:pPr>
            <a:r>
              <a:rPr lang="en-IN"/>
              <a:t>Assess value of the product</a:t>
            </a:r>
            <a:endParaRPr/>
          </a:p>
          <a:p>
            <a:pPr marL="514350" lvl="0" indent="-285750" algn="l" rtl="0">
              <a:lnSpc>
                <a:spcPct val="100000"/>
              </a:lnSpc>
              <a:spcBef>
                <a:spcPts val="480"/>
              </a:spcBef>
              <a:spcAft>
                <a:spcPts val="0"/>
              </a:spcAft>
              <a:buSzPts val="2400"/>
              <a:buFont typeface="Arial"/>
              <a:buChar char="•"/>
            </a:pPr>
            <a:r>
              <a:rPr lang="en-IN"/>
              <a:t>Assess the risks</a:t>
            </a:r>
            <a:endParaRPr/>
          </a:p>
        </p:txBody>
      </p:sp>
      <p:sp>
        <p:nvSpPr>
          <p:cNvPr id="51" name="Google Shape;51;p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70C0"/>
              </a:buClr>
              <a:buSzPts val="3600"/>
              <a:buFont typeface="Arial"/>
              <a:buNone/>
            </a:pPr>
            <a:r>
              <a:rPr lang="en-IN" b="1" i="0" u="none" strike="noStrike" cap="none">
                <a:solidFill>
                  <a:srgbClr val="0070C0"/>
                </a:solidFill>
                <a:latin typeface="Arial"/>
                <a:ea typeface="Arial"/>
                <a:cs typeface="Arial"/>
                <a:sym typeface="Arial"/>
              </a:rPr>
              <a:t>Contents</a:t>
            </a: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b="1">
                <a:latin typeface="Arial"/>
                <a:ea typeface="Arial"/>
                <a:cs typeface="Arial"/>
                <a:sym typeface="Arial"/>
              </a:rPr>
              <a:t>Steps:</a:t>
            </a:r>
            <a:endParaRPr>
              <a:latin typeface="Arial"/>
              <a:ea typeface="Arial"/>
              <a:cs typeface="Arial"/>
              <a:sym typeface="Arial"/>
            </a:endParaRPr>
          </a:p>
          <a:p>
            <a:pPr marL="514350" marR="0" lvl="0" indent="-285750" algn="l" rtl="0">
              <a:lnSpc>
                <a:spcPct val="100000"/>
              </a:lnSpc>
              <a:spcBef>
                <a:spcPts val="480"/>
              </a:spcBef>
              <a:spcAft>
                <a:spcPts val="0"/>
              </a:spcAft>
              <a:buClr>
                <a:srgbClr val="101141"/>
              </a:buClr>
              <a:buSzPts val="2400"/>
              <a:buFont typeface="Arial"/>
              <a:buChar char="•"/>
            </a:pPr>
            <a:r>
              <a:rPr lang="en-IN">
                <a:latin typeface="Arial"/>
                <a:ea typeface="Arial"/>
                <a:cs typeface="Arial"/>
                <a:sym typeface="Arial"/>
              </a:rPr>
              <a:t>Define Customer problem / pain point</a:t>
            </a:r>
            <a:endParaRPr/>
          </a:p>
          <a:p>
            <a:pPr marL="914400" lvl="1" indent="-330200" algn="l" rtl="0">
              <a:lnSpc>
                <a:spcPct val="100000"/>
              </a:lnSpc>
              <a:spcBef>
                <a:spcPts val="320"/>
              </a:spcBef>
              <a:spcAft>
                <a:spcPts val="0"/>
              </a:spcAft>
              <a:buSzPts val="1600"/>
              <a:buChar char="–"/>
            </a:pPr>
            <a:r>
              <a:rPr lang="en-IN" sz="1800">
                <a:solidFill>
                  <a:srgbClr val="0070C0"/>
                </a:solidFill>
                <a:latin typeface="Arial"/>
                <a:ea typeface="Arial"/>
                <a:cs typeface="Arial"/>
                <a:sym typeface="Arial"/>
              </a:rPr>
              <a:t>Ex. Difficult to reach Metro station (Bounce)</a:t>
            </a:r>
            <a:endParaRPr sz="1800">
              <a:solidFill>
                <a:srgbClr val="0070C0"/>
              </a:solidFill>
              <a:latin typeface="Arial"/>
              <a:ea typeface="Arial"/>
              <a:cs typeface="Arial"/>
              <a:sym typeface="Arial"/>
            </a:endParaRPr>
          </a:p>
          <a:p>
            <a:pPr marL="514350" marR="0" lvl="0" indent="-285750" algn="l" rtl="0">
              <a:lnSpc>
                <a:spcPct val="100000"/>
              </a:lnSpc>
              <a:spcBef>
                <a:spcPts val="480"/>
              </a:spcBef>
              <a:spcAft>
                <a:spcPts val="0"/>
              </a:spcAft>
              <a:buClr>
                <a:srgbClr val="101141"/>
              </a:buClr>
              <a:buSzPts val="2400"/>
              <a:buFont typeface="Arial"/>
              <a:buChar char="•"/>
            </a:pPr>
            <a:r>
              <a:rPr lang="en-IN">
                <a:latin typeface="Arial"/>
                <a:ea typeface="Arial"/>
                <a:cs typeface="Arial"/>
                <a:sym typeface="Arial"/>
              </a:rPr>
              <a:t>Explain how your product solves customer problems or improves their situation (relevancy)</a:t>
            </a:r>
            <a:endParaRPr/>
          </a:p>
          <a:p>
            <a:pPr marL="914400" lvl="1" indent="-330200" algn="l" rtl="0">
              <a:lnSpc>
                <a:spcPct val="100000"/>
              </a:lnSpc>
              <a:spcBef>
                <a:spcPts val="320"/>
              </a:spcBef>
              <a:spcAft>
                <a:spcPts val="0"/>
              </a:spcAft>
              <a:buSzPts val="1600"/>
              <a:buChar char="–"/>
            </a:pPr>
            <a:r>
              <a:rPr lang="en-IN" sz="1800">
                <a:solidFill>
                  <a:srgbClr val="0070C0"/>
                </a:solidFill>
                <a:latin typeface="Arial"/>
                <a:ea typeface="Arial"/>
                <a:cs typeface="Arial"/>
                <a:sym typeface="Arial"/>
              </a:rPr>
              <a:t>Ex. </a:t>
            </a:r>
            <a:r>
              <a:rPr lang="en-IN">
                <a:solidFill>
                  <a:srgbClr val="0070C0"/>
                </a:solidFill>
                <a:latin typeface="Arial"/>
                <a:ea typeface="Arial"/>
                <a:cs typeface="Arial"/>
                <a:sym typeface="Arial"/>
              </a:rPr>
              <a:t>Rent a </a:t>
            </a:r>
            <a:r>
              <a:rPr lang="en-IN" sz="1800">
                <a:solidFill>
                  <a:srgbClr val="0070C0"/>
                </a:solidFill>
                <a:latin typeface="Arial"/>
                <a:ea typeface="Arial"/>
                <a:cs typeface="Arial"/>
                <a:sym typeface="Arial"/>
              </a:rPr>
              <a:t>bike – pickup near your house &amp; drop anywhere (Bounce)</a:t>
            </a:r>
            <a:endParaRPr sz="1800">
              <a:solidFill>
                <a:srgbClr val="0070C0"/>
              </a:solidFill>
              <a:latin typeface="Arial"/>
              <a:ea typeface="Arial"/>
              <a:cs typeface="Arial"/>
              <a:sym typeface="Arial"/>
            </a:endParaRPr>
          </a:p>
          <a:p>
            <a:pPr marL="514350" marR="0" lvl="0" indent="-285750" algn="l" rtl="0">
              <a:lnSpc>
                <a:spcPct val="100000"/>
              </a:lnSpc>
              <a:spcBef>
                <a:spcPts val="480"/>
              </a:spcBef>
              <a:spcAft>
                <a:spcPts val="0"/>
              </a:spcAft>
              <a:buClr>
                <a:srgbClr val="101141"/>
              </a:buClr>
              <a:buSzPts val="2400"/>
              <a:buFont typeface="Arial"/>
              <a:buChar char="•"/>
            </a:pPr>
            <a:r>
              <a:rPr lang="en-IN">
                <a:latin typeface="Arial"/>
                <a:ea typeface="Arial"/>
                <a:cs typeface="Arial"/>
                <a:sym typeface="Arial"/>
              </a:rPr>
              <a:t>Determine a specific set of benefits it delivers, preferably quantifiable (Value)</a:t>
            </a:r>
            <a:endParaRPr/>
          </a:p>
          <a:p>
            <a:pPr marL="914400" lvl="1" indent="-330200" algn="l" rtl="0">
              <a:lnSpc>
                <a:spcPct val="100000"/>
              </a:lnSpc>
              <a:spcBef>
                <a:spcPts val="320"/>
              </a:spcBef>
              <a:spcAft>
                <a:spcPts val="0"/>
              </a:spcAft>
              <a:buSzPts val="1600"/>
              <a:buChar char="–"/>
            </a:pPr>
            <a:r>
              <a:rPr lang="en-IN" sz="1800">
                <a:solidFill>
                  <a:srgbClr val="0070C0"/>
                </a:solidFill>
                <a:latin typeface="Arial"/>
                <a:ea typeface="Arial"/>
                <a:cs typeface="Arial"/>
                <a:sym typeface="Arial"/>
              </a:rPr>
              <a:t>Ex. Easy to reach Metro station. Saves 30 minutes</a:t>
            </a:r>
            <a:r>
              <a:rPr lang="en-IN" sz="1800">
                <a:latin typeface="Arial"/>
                <a:ea typeface="Arial"/>
                <a:cs typeface="Arial"/>
                <a:sym typeface="Arial"/>
              </a:rPr>
              <a:t>.</a:t>
            </a:r>
            <a:endParaRPr sz="1800">
              <a:solidFill>
                <a:srgbClr val="000000"/>
              </a:solidFill>
              <a:latin typeface="Arial"/>
              <a:ea typeface="Arial"/>
              <a:cs typeface="Arial"/>
              <a:sym typeface="Arial"/>
            </a:endParaRPr>
          </a:p>
          <a:p>
            <a:pPr marL="514350" marR="0" lvl="0" indent="-285750" algn="l" rtl="0">
              <a:lnSpc>
                <a:spcPct val="100000"/>
              </a:lnSpc>
              <a:spcBef>
                <a:spcPts val="480"/>
              </a:spcBef>
              <a:spcAft>
                <a:spcPts val="0"/>
              </a:spcAft>
              <a:buClr>
                <a:srgbClr val="101141"/>
              </a:buClr>
              <a:buSzPts val="2400"/>
              <a:buFont typeface="Arial"/>
              <a:buChar char="•"/>
            </a:pPr>
            <a:r>
              <a:rPr lang="en-IN">
                <a:latin typeface="Arial"/>
                <a:ea typeface="Arial"/>
                <a:cs typeface="Arial"/>
                <a:sym typeface="Arial"/>
              </a:rPr>
              <a:t>Explain why the customer should buy your product instead of the competition’s (Differentiation)</a:t>
            </a:r>
            <a:endParaRPr/>
          </a:p>
          <a:p>
            <a:pPr marL="914400" lvl="1" indent="-330200" algn="l" rtl="0">
              <a:lnSpc>
                <a:spcPct val="100000"/>
              </a:lnSpc>
              <a:spcBef>
                <a:spcPts val="320"/>
              </a:spcBef>
              <a:spcAft>
                <a:spcPts val="0"/>
              </a:spcAft>
              <a:buSzPts val="1600"/>
              <a:buChar char="–"/>
            </a:pPr>
            <a:r>
              <a:rPr lang="en-IN" sz="1800">
                <a:solidFill>
                  <a:srgbClr val="0070C0"/>
                </a:solidFill>
                <a:latin typeface="Arial"/>
                <a:ea typeface="Arial"/>
                <a:cs typeface="Arial"/>
                <a:sym typeface="Arial"/>
              </a:rPr>
              <a:t>Ex. More convenient than walking to bus stop, then taking a bus and then once again walk to the Metro station</a:t>
            </a:r>
            <a:endParaRPr sz="1800">
              <a:solidFill>
                <a:srgbClr val="0070C0"/>
              </a:solidFill>
              <a:latin typeface="Arial"/>
              <a:ea typeface="Arial"/>
              <a:cs typeface="Arial"/>
              <a:sym typeface="Arial"/>
            </a:endParaRPr>
          </a:p>
          <a:p>
            <a:pPr marL="584200" lvl="1" indent="0" algn="l" rtl="0">
              <a:lnSpc>
                <a:spcPct val="100000"/>
              </a:lnSpc>
              <a:spcBef>
                <a:spcPts val="320"/>
              </a:spcBef>
              <a:spcAft>
                <a:spcPts val="0"/>
              </a:spcAft>
              <a:buSzPts val="1600"/>
              <a:buNone/>
            </a:pPr>
            <a:endParaRPr sz="1800">
              <a:latin typeface="Arial"/>
              <a:ea typeface="Arial"/>
              <a:cs typeface="Arial"/>
              <a:sym typeface="Arial"/>
            </a:endParaRPr>
          </a:p>
          <a:p>
            <a:pPr marL="914400" lvl="1" indent="-228600" algn="l" rtl="0">
              <a:lnSpc>
                <a:spcPct val="100000"/>
              </a:lnSpc>
              <a:spcBef>
                <a:spcPts val="320"/>
              </a:spcBef>
              <a:spcAft>
                <a:spcPts val="0"/>
              </a:spcAft>
              <a:buSzPts val="1600"/>
              <a:buNone/>
            </a:pPr>
            <a:endParaRPr sz="1800">
              <a:latin typeface="Arial"/>
              <a:ea typeface="Arial"/>
              <a:cs typeface="Arial"/>
              <a:sym typeface="Arial"/>
            </a:endParaRPr>
          </a:p>
          <a:p>
            <a:pPr marL="514350" marR="0" lvl="0" indent="-133350" algn="l" rtl="0">
              <a:lnSpc>
                <a:spcPct val="100000"/>
              </a:lnSpc>
              <a:spcBef>
                <a:spcPts val="480"/>
              </a:spcBef>
              <a:spcAft>
                <a:spcPts val="0"/>
              </a:spcAft>
              <a:buClr>
                <a:srgbClr val="101141"/>
              </a:buClr>
              <a:buSzPts val="2400"/>
              <a:buFont typeface="Arial"/>
              <a:buNone/>
            </a:pPr>
            <a:endParaRPr>
              <a:latin typeface="Arial"/>
              <a:ea typeface="Arial"/>
              <a:cs typeface="Arial"/>
              <a:sym typeface="Arial"/>
            </a:endParaRPr>
          </a:p>
        </p:txBody>
      </p:sp>
      <p:sp>
        <p:nvSpPr>
          <p:cNvPr id="57" name="Google Shape;57;p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Define value proposition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Define value: Examples</a:t>
            </a:r>
            <a:endParaRPr/>
          </a:p>
        </p:txBody>
      </p:sp>
      <p:graphicFrame>
        <p:nvGraphicFramePr>
          <p:cNvPr id="63" name="Google Shape;63;p8"/>
          <p:cNvGraphicFramePr/>
          <p:nvPr/>
        </p:nvGraphicFramePr>
        <p:xfrm>
          <a:off x="318445" y="1493836"/>
          <a:ext cx="8511675" cy="4838700"/>
        </p:xfrm>
        <a:graphic>
          <a:graphicData uri="http://schemas.openxmlformats.org/drawingml/2006/table">
            <a:tbl>
              <a:tblPr firstRow="1" firstCol="1" bandRow="1">
                <a:noFill/>
                <a:tableStyleId>{77581A1D-9FE5-4869-82F0-B1F523175E44}</a:tableStyleId>
              </a:tblPr>
              <a:tblGrid>
                <a:gridCol w="1702150">
                  <a:extLst>
                    <a:ext uri="{9D8B030D-6E8A-4147-A177-3AD203B41FA5}">
                      <a16:colId xmlns:a16="http://schemas.microsoft.com/office/drawing/2014/main" val="20000"/>
                    </a:ext>
                  </a:extLst>
                </a:gridCol>
                <a:gridCol w="1702150">
                  <a:extLst>
                    <a:ext uri="{9D8B030D-6E8A-4147-A177-3AD203B41FA5}">
                      <a16:colId xmlns:a16="http://schemas.microsoft.com/office/drawing/2014/main" val="20001"/>
                    </a:ext>
                  </a:extLst>
                </a:gridCol>
                <a:gridCol w="1702150">
                  <a:extLst>
                    <a:ext uri="{9D8B030D-6E8A-4147-A177-3AD203B41FA5}">
                      <a16:colId xmlns:a16="http://schemas.microsoft.com/office/drawing/2014/main" val="20002"/>
                    </a:ext>
                  </a:extLst>
                </a:gridCol>
                <a:gridCol w="1702150">
                  <a:extLst>
                    <a:ext uri="{9D8B030D-6E8A-4147-A177-3AD203B41FA5}">
                      <a16:colId xmlns:a16="http://schemas.microsoft.com/office/drawing/2014/main" val="20003"/>
                    </a:ext>
                  </a:extLst>
                </a:gridCol>
                <a:gridCol w="1703075">
                  <a:extLst>
                    <a:ext uri="{9D8B030D-6E8A-4147-A177-3AD203B41FA5}">
                      <a16:colId xmlns:a16="http://schemas.microsoft.com/office/drawing/2014/main" val="20004"/>
                    </a:ext>
                  </a:extLst>
                </a:gridCol>
              </a:tblGrid>
              <a:tr h="1322275">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Product</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Pain point</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How does it solve</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Benefit / Value prop.</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Differentiation from competition</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extLst>
                  <a:ext uri="{0D108BD9-81ED-4DB2-BD59-A6C34878D82A}">
                    <a16:rowId xmlns:a16="http://schemas.microsoft.com/office/drawing/2014/main" val="10000"/>
                  </a:ext>
                </a:extLst>
              </a:tr>
              <a:tr h="1322275">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Bounce</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Difficult to reach Metro station</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Provide bike on rent – pickup &amp; drop anywhere</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Easy to reach Metro station</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More convenient than bus</a:t>
                      </a:r>
                      <a:endParaRPr sz="1400" u="none" strike="noStrike" cap="none">
                        <a:solidFill>
                          <a:srgbClr val="00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1322275">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AirBnB</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Unable to get a feel for the city &amp; its people &amp; culture</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Rent room in a house instead of hotel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Get unique experience of local culture</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Hotels do not provide this experience</a:t>
                      </a:r>
                      <a:endParaRPr sz="1400" u="none" strike="noStrike" cap="none">
                        <a:solidFill>
                          <a:srgbClr val="00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871875">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Zoom</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Poor video quality</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Better technology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Superior experience</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Superior quality compared to WebEx</a:t>
                      </a:r>
                      <a:endParaRPr sz="1400" u="none" strike="noStrike" cap="none">
                        <a:solidFill>
                          <a:srgbClr val="00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Define value: Exercise</a:t>
            </a:r>
            <a:endParaRPr/>
          </a:p>
        </p:txBody>
      </p:sp>
      <p:graphicFrame>
        <p:nvGraphicFramePr>
          <p:cNvPr id="69" name="Google Shape;69;p9"/>
          <p:cNvGraphicFramePr/>
          <p:nvPr/>
        </p:nvGraphicFramePr>
        <p:xfrm>
          <a:off x="304800" y="1466542"/>
          <a:ext cx="8566250" cy="5070750"/>
        </p:xfrm>
        <a:graphic>
          <a:graphicData uri="http://schemas.openxmlformats.org/drawingml/2006/table">
            <a:tbl>
              <a:tblPr firstRow="1" firstCol="1" bandRow="1">
                <a:noFill/>
                <a:tableStyleId>{77581A1D-9FE5-4869-82F0-B1F523175E44}</a:tableStyleId>
              </a:tblPr>
              <a:tblGrid>
                <a:gridCol w="1182800">
                  <a:extLst>
                    <a:ext uri="{9D8B030D-6E8A-4147-A177-3AD203B41FA5}">
                      <a16:colId xmlns:a16="http://schemas.microsoft.com/office/drawing/2014/main" val="20000"/>
                    </a:ext>
                  </a:extLst>
                </a:gridCol>
                <a:gridCol w="1842450">
                  <a:extLst>
                    <a:ext uri="{9D8B030D-6E8A-4147-A177-3AD203B41FA5}">
                      <a16:colId xmlns:a16="http://schemas.microsoft.com/office/drawing/2014/main" val="20001"/>
                    </a:ext>
                  </a:extLst>
                </a:gridCol>
                <a:gridCol w="1953025">
                  <a:extLst>
                    <a:ext uri="{9D8B030D-6E8A-4147-A177-3AD203B41FA5}">
                      <a16:colId xmlns:a16="http://schemas.microsoft.com/office/drawing/2014/main" val="20002"/>
                    </a:ext>
                  </a:extLst>
                </a:gridCol>
                <a:gridCol w="1786475">
                  <a:extLst>
                    <a:ext uri="{9D8B030D-6E8A-4147-A177-3AD203B41FA5}">
                      <a16:colId xmlns:a16="http://schemas.microsoft.com/office/drawing/2014/main" val="20003"/>
                    </a:ext>
                  </a:extLst>
                </a:gridCol>
                <a:gridCol w="1801500">
                  <a:extLst>
                    <a:ext uri="{9D8B030D-6E8A-4147-A177-3AD203B41FA5}">
                      <a16:colId xmlns:a16="http://schemas.microsoft.com/office/drawing/2014/main" val="20004"/>
                    </a:ext>
                  </a:extLst>
                </a:gridCol>
              </a:tblGrid>
              <a:tr h="938550">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Product</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Pain point</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How does it solve</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Benefit / Value prop.</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Differentiation from competition</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extLst>
                  <a:ext uri="{0D108BD9-81ED-4DB2-BD59-A6C34878D82A}">
                    <a16:rowId xmlns:a16="http://schemas.microsoft.com/office/drawing/2014/main" val="10000"/>
                  </a:ext>
                </a:extLst>
              </a:tr>
              <a:tr h="1377400">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Rivigo</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1377400">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OYO</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1377400">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Postman</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480"/>
              </a:spcBef>
              <a:spcAft>
                <a:spcPts val="0"/>
              </a:spcAft>
              <a:buClr>
                <a:srgbClr val="101141"/>
              </a:buClr>
              <a:buSzPts val="2400"/>
              <a:buFont typeface="Arial"/>
              <a:buChar char="•"/>
            </a:pPr>
            <a:r>
              <a:rPr lang="en-IN"/>
              <a:t>Talk to potential customers to assess the opportunity</a:t>
            </a:r>
            <a:endParaRPr sz="1400"/>
          </a:p>
          <a:p>
            <a:pPr marL="914400" lvl="1" indent="-330200" algn="l" rtl="0">
              <a:lnSpc>
                <a:spcPct val="100000"/>
              </a:lnSpc>
              <a:spcBef>
                <a:spcPts val="320"/>
              </a:spcBef>
              <a:spcAft>
                <a:spcPts val="0"/>
              </a:spcAft>
              <a:buSzPts val="1600"/>
              <a:buChar char="–"/>
            </a:pPr>
            <a:r>
              <a:rPr lang="en-IN" i="1"/>
              <a:t>This is one of the most powerful and important skills for any product manager and very often the source or inspiration for many breakthrough product ideas.</a:t>
            </a:r>
            <a:endParaRPr sz="1200"/>
          </a:p>
          <a:p>
            <a:pPr marL="514350" marR="0" lvl="0" indent="-133350" algn="l" rtl="0">
              <a:lnSpc>
                <a:spcPct val="100000"/>
              </a:lnSpc>
              <a:spcBef>
                <a:spcPts val="480"/>
              </a:spcBef>
              <a:spcAft>
                <a:spcPts val="0"/>
              </a:spcAft>
              <a:buClr>
                <a:srgbClr val="101141"/>
              </a:buClr>
              <a:buSzPts val="2400"/>
              <a:buFont typeface="Arial"/>
              <a:buNone/>
            </a:pPr>
            <a:endParaRPr/>
          </a:p>
          <a:p>
            <a:pPr marL="514350" marR="0" lvl="0" indent="-285750" algn="l" rtl="0">
              <a:lnSpc>
                <a:spcPct val="100000"/>
              </a:lnSpc>
              <a:spcBef>
                <a:spcPts val="480"/>
              </a:spcBef>
              <a:spcAft>
                <a:spcPts val="0"/>
              </a:spcAft>
              <a:buClr>
                <a:srgbClr val="101141"/>
              </a:buClr>
              <a:buSzPts val="2400"/>
              <a:buFont typeface="Arial"/>
              <a:buChar char="•"/>
            </a:pPr>
            <a:r>
              <a:rPr lang="en-IN"/>
              <a:t>Through interview, understand </a:t>
            </a:r>
            <a:endParaRPr sz="1400"/>
          </a:p>
          <a:p>
            <a:pPr marL="914400" lvl="1" indent="-330200" algn="l" rtl="0">
              <a:lnSpc>
                <a:spcPct val="100000"/>
              </a:lnSpc>
              <a:spcBef>
                <a:spcPts val="320"/>
              </a:spcBef>
              <a:spcAft>
                <a:spcPts val="0"/>
              </a:spcAft>
              <a:buSzPts val="1600"/>
              <a:buChar char="–"/>
            </a:pPr>
            <a:r>
              <a:rPr lang="en-IN"/>
              <a:t>Are your customers who you think they are?</a:t>
            </a:r>
            <a:endParaRPr sz="1400"/>
          </a:p>
          <a:p>
            <a:pPr marL="914400" lvl="1" indent="-330200" algn="l" rtl="0">
              <a:lnSpc>
                <a:spcPct val="100000"/>
              </a:lnSpc>
              <a:spcBef>
                <a:spcPts val="320"/>
              </a:spcBef>
              <a:spcAft>
                <a:spcPts val="0"/>
              </a:spcAft>
              <a:buSzPts val="1600"/>
              <a:buChar char="–"/>
            </a:pPr>
            <a:r>
              <a:rPr lang="en-IN"/>
              <a:t>Do they really have the problems you think they have?</a:t>
            </a:r>
            <a:endParaRPr sz="1400"/>
          </a:p>
          <a:p>
            <a:pPr marL="914400" lvl="1" indent="-330200" algn="l" rtl="0">
              <a:lnSpc>
                <a:spcPct val="100000"/>
              </a:lnSpc>
              <a:spcBef>
                <a:spcPts val="320"/>
              </a:spcBef>
              <a:spcAft>
                <a:spcPts val="0"/>
              </a:spcAft>
              <a:buSzPts val="1600"/>
              <a:buChar char="–"/>
            </a:pPr>
            <a:r>
              <a:rPr lang="en-IN"/>
              <a:t>How does the customer solve this problem today?</a:t>
            </a:r>
            <a:endParaRPr sz="1400"/>
          </a:p>
          <a:p>
            <a:pPr marL="914400" lvl="1" indent="-330200" algn="l" rtl="0">
              <a:lnSpc>
                <a:spcPct val="100000"/>
              </a:lnSpc>
              <a:spcBef>
                <a:spcPts val="320"/>
              </a:spcBef>
              <a:spcAft>
                <a:spcPts val="0"/>
              </a:spcAft>
              <a:buSzPts val="1600"/>
              <a:buChar char="–"/>
            </a:pPr>
            <a:r>
              <a:rPr lang="en-IN"/>
              <a:t>What would be required for them to switch?</a:t>
            </a:r>
            <a:endParaRPr sz="1400"/>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75" name="Google Shape;75;p1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Assess value of the product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1"/>
          <p:cNvSpPr txBox="1">
            <a:spLocks noGrp="1"/>
          </p:cNvSpPr>
          <p:nvPr>
            <p:ph type="body" idx="1"/>
          </p:nvPr>
        </p:nvSpPr>
        <p:spPr>
          <a:xfrm>
            <a:off x="304800" y="1493837"/>
            <a:ext cx="8229600" cy="662509"/>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 ‘Mom Test’: How to ask the right questions to assess a product idea?</a:t>
            </a:r>
            <a:endParaRPr/>
          </a:p>
        </p:txBody>
      </p:sp>
      <p:sp>
        <p:nvSpPr>
          <p:cNvPr id="81" name="Google Shape;81;p1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Interview customer: Example</a:t>
            </a:r>
            <a:endParaRPr/>
          </a:p>
        </p:txBody>
      </p:sp>
      <p:pic>
        <p:nvPicPr>
          <p:cNvPr id="82" name="Google Shape;82;p11"/>
          <p:cNvPicPr preferRelativeResize="0"/>
          <p:nvPr/>
        </p:nvPicPr>
        <p:blipFill rotWithShape="1">
          <a:blip r:embed="rId3">
            <a:alphaModFix/>
          </a:blip>
          <a:srcRect/>
          <a:stretch/>
        </p:blipFill>
        <p:spPr>
          <a:xfrm>
            <a:off x="2770495" y="2526614"/>
            <a:ext cx="2115403" cy="1719618"/>
          </a:xfrm>
          <a:prstGeom prst="rect">
            <a:avLst/>
          </a:prstGeom>
          <a:noFill/>
          <a:ln>
            <a:noFill/>
          </a:ln>
        </p:spPr>
      </p:pic>
      <p:pic>
        <p:nvPicPr>
          <p:cNvPr id="83" name="Google Shape;83;p11"/>
          <p:cNvPicPr preferRelativeResize="0"/>
          <p:nvPr/>
        </p:nvPicPr>
        <p:blipFill rotWithShape="1">
          <a:blip r:embed="rId4">
            <a:alphaModFix/>
          </a:blip>
          <a:srcRect/>
          <a:stretch/>
        </p:blipFill>
        <p:spPr>
          <a:xfrm>
            <a:off x="6949269" y="2048161"/>
            <a:ext cx="1714500" cy="2676525"/>
          </a:xfrm>
          <a:prstGeom prst="rect">
            <a:avLst/>
          </a:prstGeom>
          <a:noFill/>
          <a:ln>
            <a:noFill/>
          </a:ln>
        </p:spPr>
      </p:pic>
      <p:sp>
        <p:nvSpPr>
          <p:cNvPr id="84" name="Google Shape;84;p11"/>
          <p:cNvSpPr txBox="1"/>
          <p:nvPr/>
        </p:nvSpPr>
        <p:spPr>
          <a:xfrm>
            <a:off x="532784" y="4246232"/>
            <a:ext cx="5384800" cy="2105705"/>
          </a:xfrm>
          <a:prstGeom prst="rect">
            <a:avLst/>
          </a:prstGeom>
          <a:noFill/>
          <a:ln>
            <a:noFill/>
          </a:ln>
        </p:spPr>
        <p:txBody>
          <a:bodyPr spcFirstLastPara="1" wrap="square" lIns="91425" tIns="45700" rIns="91425" bIns="45700" anchor="t" anchorCtr="0">
            <a:noAutofit/>
          </a:bodyPr>
          <a:lstStyle/>
          <a:p>
            <a:pPr marL="228600" marR="0" lvl="0" indent="0" algn="l" rtl="0">
              <a:lnSpc>
                <a:spcPct val="100000"/>
              </a:lnSpc>
              <a:spcBef>
                <a:spcPts val="480"/>
              </a:spcBef>
              <a:spcAft>
                <a:spcPts val="0"/>
              </a:spcAft>
              <a:buClr>
                <a:srgbClr val="101141"/>
              </a:buClr>
              <a:buSzPts val="2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2"/>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What wrong questions were asked?</a:t>
            </a:r>
            <a:endParaRPr/>
          </a:p>
          <a:p>
            <a:pPr marL="514350" marR="0" lvl="0" indent="-133350" algn="l" rtl="0">
              <a:lnSpc>
                <a:spcPct val="100000"/>
              </a:lnSpc>
              <a:spcBef>
                <a:spcPts val="480"/>
              </a:spcBef>
              <a:spcAft>
                <a:spcPts val="0"/>
              </a:spcAft>
              <a:buClr>
                <a:srgbClr val="101141"/>
              </a:buClr>
              <a:buSzPts val="2400"/>
              <a:buFont typeface="Arial"/>
              <a:buNone/>
            </a:pPr>
            <a:endParaRPr/>
          </a:p>
          <a:p>
            <a:pPr marL="514350" marR="0" lvl="0" indent="-285750" algn="l" rtl="0">
              <a:lnSpc>
                <a:spcPct val="100000"/>
              </a:lnSpc>
              <a:spcBef>
                <a:spcPts val="480"/>
              </a:spcBef>
              <a:spcAft>
                <a:spcPts val="0"/>
              </a:spcAft>
              <a:buClr>
                <a:srgbClr val="101141"/>
              </a:buClr>
              <a:buSzPts val="2400"/>
              <a:buFont typeface="Arial"/>
              <a:buChar char="•"/>
            </a:pPr>
            <a:r>
              <a:rPr lang="en-IN"/>
              <a:t>Asking close ended question “You like your iPad right?” instead of “How often do you use the iPad?” or “What do you use your iPad for?”</a:t>
            </a:r>
            <a:endParaRPr/>
          </a:p>
          <a:p>
            <a:pPr marL="514350" marR="0" lvl="0" indent="-133350" algn="l" rtl="0">
              <a:lnSpc>
                <a:spcPct val="100000"/>
              </a:lnSpc>
              <a:spcBef>
                <a:spcPts val="480"/>
              </a:spcBef>
              <a:spcAft>
                <a:spcPts val="0"/>
              </a:spcAft>
              <a:buClr>
                <a:srgbClr val="101141"/>
              </a:buClr>
              <a:buSzPts val="2400"/>
              <a:buFont typeface="Arial"/>
              <a:buNone/>
            </a:pPr>
            <a:endParaRPr/>
          </a:p>
          <a:p>
            <a:pPr marL="514350" marR="0" lvl="0" indent="-285750" algn="l" rtl="0">
              <a:lnSpc>
                <a:spcPct val="100000"/>
              </a:lnSpc>
              <a:spcBef>
                <a:spcPts val="480"/>
              </a:spcBef>
              <a:spcAft>
                <a:spcPts val="0"/>
              </a:spcAft>
              <a:buClr>
                <a:srgbClr val="101141"/>
              </a:buClr>
              <a:buSzPts val="2400"/>
              <a:buFont typeface="Arial"/>
              <a:buChar char="•"/>
            </a:pPr>
            <a:r>
              <a:rPr lang="en-IN"/>
              <a:t>Asking whether you will buy the product without first explaining the product:  “”Would you ever buy an app which was like a cookbook for your iPad?”</a:t>
            </a:r>
            <a:endParaRPr/>
          </a:p>
          <a:p>
            <a:pPr marL="514350" marR="0" lvl="0" indent="-133350" algn="l" rtl="0">
              <a:lnSpc>
                <a:spcPct val="100000"/>
              </a:lnSpc>
              <a:spcBef>
                <a:spcPts val="480"/>
              </a:spcBef>
              <a:spcAft>
                <a:spcPts val="0"/>
              </a:spcAft>
              <a:buClr>
                <a:srgbClr val="101141"/>
              </a:buClr>
              <a:buSzPts val="2400"/>
              <a:buFont typeface="Arial"/>
              <a:buNone/>
            </a:pPr>
            <a:endParaRPr/>
          </a:p>
          <a:p>
            <a:pPr marL="514350" marR="0" lvl="0" indent="-285750" algn="l" rtl="0">
              <a:lnSpc>
                <a:spcPct val="100000"/>
              </a:lnSpc>
              <a:spcBef>
                <a:spcPts val="480"/>
              </a:spcBef>
              <a:spcAft>
                <a:spcPts val="0"/>
              </a:spcAft>
              <a:buClr>
                <a:srgbClr val="101141"/>
              </a:buClr>
              <a:buSzPts val="2400"/>
              <a:buFont typeface="Arial"/>
              <a:buChar char="•"/>
            </a:pPr>
            <a:r>
              <a:rPr lang="en-IN"/>
              <a:t>Telling the features without first trying to understand what features are needed “you can share recipes with your friends, and there’s an iPhone app which is your shopping list. And videos of that celebrity chef you love”. </a:t>
            </a:r>
            <a:endParaRPr/>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90" name="Google Shape;90;p1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Mom Test: Part 1</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480"/>
              </a:spcBef>
              <a:spcAft>
                <a:spcPts val="0"/>
              </a:spcAft>
              <a:buSzPts val="2400"/>
              <a:buNone/>
            </a:pPr>
            <a:r>
              <a:rPr lang="en-IN"/>
              <a:t>Did Mom have a need for recipe book on iPad?</a:t>
            </a:r>
            <a:endParaRPr/>
          </a:p>
          <a:p>
            <a:pPr marL="0" lvl="0" indent="0" algn="l" rtl="0">
              <a:lnSpc>
                <a:spcPct val="100000"/>
              </a:lnSpc>
              <a:spcBef>
                <a:spcPts val="480"/>
              </a:spcBef>
              <a:spcAft>
                <a:spcPts val="0"/>
              </a:spcAft>
              <a:buSzPts val="2400"/>
              <a:buNone/>
            </a:pPr>
            <a:r>
              <a:rPr lang="en-IN"/>
              <a:t>	Probably for healthy dishes</a:t>
            </a:r>
            <a:endParaRPr/>
          </a:p>
          <a:p>
            <a:pPr marL="0" lvl="0" indent="0" algn="l" rtl="0">
              <a:lnSpc>
                <a:spcPct val="100000"/>
              </a:lnSpc>
              <a:spcBef>
                <a:spcPts val="480"/>
              </a:spcBef>
              <a:spcAft>
                <a:spcPts val="0"/>
              </a:spcAft>
              <a:buSzPts val="2400"/>
              <a:buNone/>
            </a:pPr>
            <a:endParaRPr/>
          </a:p>
          <a:p>
            <a:pPr marL="0" lvl="0" indent="0" algn="l" rtl="0">
              <a:lnSpc>
                <a:spcPct val="100000"/>
              </a:lnSpc>
              <a:spcBef>
                <a:spcPts val="480"/>
              </a:spcBef>
              <a:spcAft>
                <a:spcPts val="0"/>
              </a:spcAft>
              <a:buSzPts val="2400"/>
              <a:buNone/>
            </a:pPr>
            <a:r>
              <a:rPr lang="en-IN"/>
              <a:t>What market segments could be were discovered from the conversation?</a:t>
            </a:r>
            <a:endParaRPr/>
          </a:p>
          <a:p>
            <a:pPr marL="0" lvl="0" indent="0" algn="l" rtl="0">
              <a:lnSpc>
                <a:spcPct val="100000"/>
              </a:lnSpc>
              <a:spcBef>
                <a:spcPts val="480"/>
              </a:spcBef>
              <a:spcAft>
                <a:spcPts val="0"/>
              </a:spcAft>
              <a:buSzPts val="2400"/>
              <a:buNone/>
            </a:pPr>
            <a:r>
              <a:rPr lang="en-IN"/>
              <a:t>	Young people</a:t>
            </a:r>
            <a:endParaRPr/>
          </a:p>
          <a:p>
            <a:pPr marL="0" lvl="0" indent="0" algn="l" rtl="0">
              <a:lnSpc>
                <a:spcPct val="100000"/>
              </a:lnSpc>
              <a:spcBef>
                <a:spcPts val="480"/>
              </a:spcBef>
              <a:spcAft>
                <a:spcPts val="0"/>
              </a:spcAft>
              <a:buSzPts val="2400"/>
              <a:buNone/>
            </a:pPr>
            <a:endParaRPr/>
          </a:p>
          <a:p>
            <a:pPr marL="0" lvl="0" indent="0" algn="l" rtl="0">
              <a:lnSpc>
                <a:spcPct val="100000"/>
              </a:lnSpc>
              <a:spcBef>
                <a:spcPts val="480"/>
              </a:spcBef>
              <a:spcAft>
                <a:spcPts val="0"/>
              </a:spcAft>
              <a:buSzPts val="2400"/>
              <a:buNone/>
            </a:pPr>
            <a:r>
              <a:rPr lang="en-IN"/>
              <a:t>What kind of recipe books could be targeted to young people?</a:t>
            </a:r>
            <a:endParaRPr/>
          </a:p>
          <a:p>
            <a:pPr marL="857250" lvl="2" indent="0" algn="l" rtl="0">
              <a:lnSpc>
                <a:spcPct val="100000"/>
              </a:lnSpc>
              <a:spcBef>
                <a:spcPts val="360"/>
              </a:spcBef>
              <a:spcAft>
                <a:spcPts val="0"/>
              </a:spcAft>
              <a:buSzPts val="1800"/>
              <a:buNone/>
            </a:pPr>
            <a:r>
              <a:rPr lang="en-IN"/>
              <a:t>Basic dishes</a:t>
            </a:r>
            <a:endParaRPr/>
          </a:p>
          <a:p>
            <a:pPr marL="0" lvl="0" indent="0" algn="l" rtl="0">
              <a:lnSpc>
                <a:spcPct val="100000"/>
              </a:lnSpc>
              <a:spcBef>
                <a:spcPts val="480"/>
              </a:spcBef>
              <a:spcAft>
                <a:spcPts val="0"/>
              </a:spcAft>
              <a:buSzPts val="2400"/>
              <a:buNone/>
            </a:pPr>
            <a:endParaRPr/>
          </a:p>
          <a:p>
            <a:pPr marL="0" lvl="0" indent="0" algn="l" rtl="0">
              <a:lnSpc>
                <a:spcPct val="100000"/>
              </a:lnSpc>
              <a:spcBef>
                <a:spcPts val="480"/>
              </a:spcBef>
              <a:spcAft>
                <a:spcPts val="0"/>
              </a:spcAft>
              <a:buSzPts val="2400"/>
              <a:buNone/>
            </a:pPr>
            <a:r>
              <a:rPr lang="en-IN"/>
              <a:t>What is good about this question: “What’s the last cookbook you did buy for yourself?”</a:t>
            </a:r>
            <a:endParaRPr/>
          </a:p>
        </p:txBody>
      </p:sp>
      <p:sp>
        <p:nvSpPr>
          <p:cNvPr id="96" name="Google Shape;96;p1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Mom test: Part 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TotalTime>
  <Words>1053</Words>
  <Application>Microsoft Office PowerPoint</Application>
  <PresentationFormat>On-screen Show (4:3)</PresentationFormat>
  <Paragraphs>137</Paragraphs>
  <Slides>17</Slides>
  <Notes>17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Calibri</vt:lpstr>
      <vt:lpstr>2_Office Theme</vt:lpstr>
      <vt:lpstr>4_Office Theme</vt:lpstr>
      <vt:lpstr>Software product management  Assess opportunity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management  Assess opportunity</dc:title>
  <cp:lastModifiedBy>DELL</cp:lastModifiedBy>
  <cp:revision>2</cp:revision>
  <dcterms:modified xsi:type="dcterms:W3CDTF">2022-05-28T08:28:59Z</dcterms:modified>
</cp:coreProperties>
</file>