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theme/theme4.xml" ContentType="application/vnd.openxmlformats-officedocument.theme+xml"/>
  <Override PartName="/ppt/slideLayouts/slideLayout4.xml" ContentType="application/vnd.openxmlformats-officedocument.presentationml.slideLayout+xml"/>
  <Override PartName="/ppt/theme/theme5.xml" ContentType="application/vnd.openxmlformats-officedocument.theme+xml"/>
  <Override PartName="/ppt/slideLayouts/slideLayout5.xml" ContentType="application/vnd.openxmlformats-officedocument.presentationml.slideLayout+xml"/>
  <Override PartName="/ppt/theme/theme6.xml" ContentType="application/vnd.openxmlformats-officedocument.theme+xml"/>
  <Override PartName="/ppt/slideLayouts/slideLayout6.xml" ContentType="application/vnd.openxmlformats-officedocument.presentationml.slideLayout+xml"/>
  <Override PartName="/ppt/theme/theme7.xml" ContentType="application/vnd.openxmlformats-officedocument.theme+xml"/>
  <Override PartName="/ppt/slideLayouts/slideLayout7.xml" ContentType="application/vnd.openxmlformats-officedocument.presentationml.slideLayout+xml"/>
  <Override PartName="/ppt/theme/theme8.xml" ContentType="application/vnd.openxmlformats-officedocument.theme+xml"/>
  <Override PartName="/ppt/slideLayouts/slideLayout8.xml" ContentType="application/vnd.openxmlformats-officedocument.presentationml.slideLayout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Layouts/slideLayout10.xml" ContentType="application/vnd.openxmlformats-officedocument.presentationml.slideLayout+xml"/>
  <Override PartName="/ppt/theme/theme11.xml" ContentType="application/vnd.openxmlformats-officedocument.theme+xml"/>
  <Override PartName="/ppt/slideLayouts/slideLayout11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  <p:sldMasterId id="2147483662" r:id="rId4"/>
    <p:sldMasterId id="2147483663" r:id="rId5"/>
    <p:sldMasterId id="2147483664" r:id="rId6"/>
    <p:sldMasterId id="2147483665" r:id="rId7"/>
    <p:sldMasterId id="2147483666" r:id="rId8"/>
    <p:sldMasterId id="2147483667" r:id="rId9"/>
    <p:sldMasterId id="2147483668" r:id="rId10"/>
    <p:sldMasterId id="2147483669" r:id="rId11"/>
    <p:sldMasterId id="2147483670" r:id="rId12"/>
  </p:sldMasterIdLst>
  <p:notesMasterIdLst>
    <p:notesMasterId r:id="rId30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75FD38-E55D-4503-8FD2-52A62693DD4D}">
  <a:tblStyle styleId="{6B75FD38-E55D-4503-8FD2-52A62693DD4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9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1" name="Google Shape;3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7" name="Google Shape;35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body" idx="1"/>
          </p:nvPr>
        </p:nvSpPr>
        <p:spPr>
          <a:xfrm rot="5400000">
            <a:off x="1303338" y="296863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2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2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2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4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5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body" idx="1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2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>
            <a:spLocks noGrp="1"/>
          </p:cNvSpPr>
          <p:nvPr>
            <p:ph type="pic" idx="2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w="57150" cap="flat" cmpd="sng">
            <a:solidFill>
              <a:srgbClr val="DAE5F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3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9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0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8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40" name="Google Shape;140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7" name="Google Shape;147;p18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58" name="Google Shape;158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2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62" name="Google Shape;162;p2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5" name="Google Shape;165;p2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2"/>
            <p:cNvSpPr txBox="1"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77" name="Google Shape;177;p2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937" y="381000"/>
            <a:ext cx="692150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900"/>
              <a:buFont typeface="Arial"/>
              <a:buNone/>
            </a:pPr>
            <a:r>
              <a:rPr lang="en-US" sz="9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9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p6" descr="BITS_university_logo_whitever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 descr="\\Server\D\jyoti\FI023_BITS_v1\styleguide img\IMG_5627_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/>
        </p:nvSpPr>
        <p:spPr>
          <a:xfrm>
            <a:off x="0" y="4281487"/>
            <a:ext cx="9144000" cy="257651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7EB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8" descr="Picture 7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8"/>
          <p:cNvSpPr txBox="1"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6858000" y="7620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0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73" name="Google Shape;73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oogle Shape;76;p10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77" name="Google Shape;77;p10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0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0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2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89" name="Google Shape;89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12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93" name="Google Shape;93;p12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6" name="Google Shape;96;p12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4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08" name="Google Shape;108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14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12" name="Google Shape;112;p14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4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5" name="Google Shape;115;p14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6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127" name="Google Shape;127;p16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0" name="Google Shape;130;p16" descr="Picture 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 txBox="1"/>
          <p:nvPr/>
        </p:nvSpPr>
        <p:spPr>
          <a:xfrm>
            <a:off x="3276600" y="6596062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US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US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Hyderabad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mal.sanders/top-5-takeaways-from-user-story-mapping-by-jeff-patton-f8c80cf7375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agile-software-development/what-is-user-story-mapp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16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2362200" y="36576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</a:rPr>
              <a:t>Software </a:t>
            </a:r>
            <a:r>
              <a:rPr lang="en-US" sz="3200"/>
              <a:t>Product Management</a:t>
            </a: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 b="1" i="0" u="none">
                <a:solidFill>
                  <a:schemeClr val="lt1"/>
                </a:solidFill>
              </a:rPr>
              <a:t/>
            </a:r>
            <a:br>
              <a:rPr lang="en-US" sz="3200" b="1" i="0" u="none">
                <a:solidFill>
                  <a:schemeClr val="lt1"/>
                </a:solidFill>
              </a:rPr>
            </a:br>
            <a:r>
              <a:rPr lang="en-US" sz="3200"/>
              <a:t>Specify product features – Story Map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features: Example: Laptop</a:t>
            </a:r>
            <a:endParaRPr/>
          </a:p>
        </p:txBody>
      </p:sp>
      <p:graphicFrame>
        <p:nvGraphicFramePr>
          <p:cNvPr id="312" name="Google Shape;312;p33"/>
          <p:cNvGraphicFramePr/>
          <p:nvPr/>
        </p:nvGraphicFramePr>
        <p:xfrm>
          <a:off x="304800" y="1905000"/>
          <a:ext cx="8432800" cy="261912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90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2 Ghz  CPU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 MB   RAM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1 TB    Disk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OS pre-loaded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Anti-virus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Finger print scanner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Touch screen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Dolby sound</a:t>
                      </a:r>
                      <a:endParaRPr sz="16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Log battery life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Light weight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Green PC (low power consumption)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Spill proof (water proof) key board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4G card for internet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18" name="Google Shape;318;p34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170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Classification of features: Job portal software</a:t>
            </a:r>
            <a:endParaRPr sz="2800"/>
          </a:p>
        </p:txBody>
      </p:sp>
      <p:graphicFrame>
        <p:nvGraphicFramePr>
          <p:cNvPr id="324" name="Google Shape;324;p35"/>
          <p:cNvGraphicFramePr/>
          <p:nvPr/>
        </p:nvGraphicFramePr>
        <p:xfrm>
          <a:off x="696686" y="2813026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25" name="Google Shape;325;p35"/>
          <p:cNvCxnSpPr/>
          <p:nvPr/>
        </p:nvCxnSpPr>
        <p:spPr>
          <a:xfrm rot="10800000">
            <a:off x="2119086" y="3178630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26" name="Google Shape;326;p35"/>
          <p:cNvCxnSpPr/>
          <p:nvPr/>
        </p:nvCxnSpPr>
        <p:spPr>
          <a:xfrm rot="10800000">
            <a:off x="4426858" y="3120571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pic>
        <p:nvPicPr>
          <p:cNvPr id="332" name="Google Shape;332;p36" descr="Kano mod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657" y="1493838"/>
            <a:ext cx="6431644" cy="525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6"/>
          <p:cNvSpPr/>
          <p:nvPr/>
        </p:nvSpPr>
        <p:spPr>
          <a:xfrm>
            <a:off x="6678385" y="3602818"/>
            <a:ext cx="227692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As people start using the products, some features move on from Wants to Must haves and Delighters to Wants.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304800" y="1493838"/>
            <a:ext cx="8229600" cy="753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Example of delighters becoming wants: Job portal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39" name="Google Shape;339;p3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Classification of features changes over time…</a:t>
            </a:r>
            <a:endParaRPr/>
          </a:p>
        </p:txBody>
      </p:sp>
      <p:graphicFrame>
        <p:nvGraphicFramePr>
          <p:cNvPr id="340" name="Google Shape;340;p37"/>
          <p:cNvGraphicFramePr/>
          <p:nvPr/>
        </p:nvGraphicFramePr>
        <p:xfrm>
          <a:off x="696686" y="2972682"/>
          <a:ext cx="7547425" cy="1887600"/>
        </p:xfrm>
        <a:graphic>
          <a:graphicData uri="http://schemas.openxmlformats.org/drawingml/2006/table">
            <a:tbl>
              <a:tblPr firstRow="1" bandRow="1">
                <a:noFill/>
                <a:tableStyleId>{6B75FD38-E55D-4503-8FD2-52A62693DD4D}</a:tableStyleId>
              </a:tblPr>
              <a:tblGrid>
                <a:gridCol w="20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6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Must have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Wants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/>
                        <a:t>Delighters</a:t>
                      </a:r>
                      <a:endParaRPr sz="1600" b="1" u="none" strike="noStrike" cap="none"/>
                    </a:p>
                  </a:txBody>
                  <a:tcPr marL="91450" marR="91450" marT="45725" marB="45725">
                    <a:solidFill>
                      <a:srgbClr val="C5D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Post vacancy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Apply 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View applicants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Get job alert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Hot job indicator</a:t>
                      </a:r>
                      <a:endParaRPr sz="14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285750" marR="0" lvl="0" indent="-184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Resume builder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Good Interview videos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Tips to negotiate salary</a:t>
                      </a:r>
                      <a:endParaRPr sz="1400" u="none" strike="noStrike" cap="none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Psychometric test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1" name="Google Shape;341;p37"/>
          <p:cNvCxnSpPr/>
          <p:nvPr/>
        </p:nvCxnSpPr>
        <p:spPr>
          <a:xfrm rot="10800000">
            <a:off x="2119086" y="3338286"/>
            <a:ext cx="914400" cy="290284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342" name="Google Shape;342;p37"/>
          <p:cNvCxnSpPr/>
          <p:nvPr/>
        </p:nvCxnSpPr>
        <p:spPr>
          <a:xfrm rot="10800000">
            <a:off x="4426858" y="3280227"/>
            <a:ext cx="1204685" cy="348343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Identify ‘Must have’, ‘Wants’ &amp; ‘Delighter’ features of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Online banking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Airline reservation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eCommerce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48" name="Google Shape;348;p3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360" name="Google Shape;360;p4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Email system</a:t>
            </a:r>
            <a:endParaRPr/>
          </a:p>
        </p:txBody>
      </p:sp>
      <p:pic>
        <p:nvPicPr>
          <p:cNvPr id="361" name="Google Shape;361;p40" descr="User story map, online whiteboard | RealtimeBoard | User story mapping, User  story, User story templ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9942" y="1277257"/>
            <a:ext cx="8258627" cy="527957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0"/>
          <p:cNvSpPr/>
          <p:nvPr/>
        </p:nvSpPr>
        <p:spPr>
          <a:xfrm>
            <a:off x="304799" y="6498768"/>
            <a:ext cx="8403771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https://medium.com/@mal.sanders/top-5-takeaways-from-user-story-mapping-by-jeff-patton-f8c80cf73750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map 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/>
              <a:t>Classification of features: Kano model</a:t>
            </a:r>
            <a:endParaRPr/>
          </a:p>
          <a:p>
            <a:pPr marL="469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Once we have understood the need and we have assessed the need by interacting with customers &amp; users, we need to capture all the requirements / features / functionality</a:t>
            </a:r>
            <a:endParaRPr/>
          </a:p>
          <a:p>
            <a:pPr marL="5715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>
                <a:solidFill>
                  <a:srgbClr val="0033CC"/>
                </a:solidFill>
              </a:rPr>
              <a:t>Story map </a:t>
            </a:r>
            <a:r>
              <a:rPr lang="en-US"/>
              <a:t>is an effective tool to capture the features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Invented by Jeff Patton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Introduction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4249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46347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5513348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431864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43075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2450890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347786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4483719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5502715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511091" y="2286383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42497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442497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1441383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1441383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2452423" y="335602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490770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4487528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4487528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5501975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6521724" y="3348590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521724" y="4020933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1441383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2461523" y="402702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4487528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6521724" y="4695736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6521724" y="5366739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7933539" y="1689097"/>
            <a:ext cx="902811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(backbone)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7913511" y="2343856"/>
            <a:ext cx="821059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(skeleton)</a:t>
            </a:r>
            <a:endParaRPr sz="1050" b="1" i="0" u="none" strike="noStrike" cap="non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7942426" y="4482394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7798092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7787459" y="2283988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7798092" y="3385568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Story map: Job portal</a:t>
            </a:r>
            <a:endParaRPr/>
          </a:p>
        </p:txBody>
      </p:sp>
      <p:sp>
        <p:nvSpPr>
          <p:cNvPr id="245" name="Google Shape;245;p28"/>
          <p:cNvSpPr/>
          <p:nvPr/>
        </p:nvSpPr>
        <p:spPr>
          <a:xfrm>
            <a:off x="645886" y="6242276"/>
            <a:ext cx="7888514" cy="34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https://www.visual-paradigm.com/guide/agile-software-development/what-is-user-story-mapping/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954206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job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397518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6025057" y="1554798"/>
            <a:ext cx="925487" cy="608760"/>
          </a:xfrm>
          <a:prstGeom prst="rect">
            <a:avLst/>
          </a:prstGeom>
          <a:solidFill>
            <a:srgbClr val="FFC000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Recruit candidate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954206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 jobs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195309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resume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2973232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400020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5006061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Cancel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6025057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7033433" y="2211952"/>
            <a:ext cx="925487" cy="608760"/>
          </a:xfrm>
          <a:prstGeom prst="rect">
            <a:avLst/>
          </a:prstGeom>
          <a:solidFill>
            <a:srgbClr val="C5D8F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candidates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954206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jobs (basic)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954206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 jobs - location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53092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- PDF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53092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Upload resume – MS Word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96413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Subscribe for job alert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4002479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4999237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4999237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job vacancy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6013684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 job applicants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7033433" y="306151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message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7033433" y="373385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message (applicant)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953092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resume with resume builder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2973232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for newly posted jobs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4999237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 SMS alert - last date approaching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7033433" y="4663842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7033433" y="5334845"/>
            <a:ext cx="925487" cy="608760"/>
          </a:xfrm>
          <a:prstGeom prst="rect">
            <a:avLst/>
          </a:prstGeom>
          <a:solidFill>
            <a:srgbClr val="DAEEF3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Respond to interview request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8"/>
          <p:cNvSpPr txBox="1"/>
          <p:nvPr/>
        </p:nvSpPr>
        <p:spPr>
          <a:xfrm>
            <a:off x="8423985" y="1689097"/>
            <a:ext cx="761747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8435853" y="2269425"/>
            <a:ext cx="53091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8454135" y="4195316"/>
            <a:ext cx="62709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stories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8309801" y="1629229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8309801" y="2209557"/>
            <a:ext cx="144334" cy="492998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8309801" y="3098490"/>
            <a:ext cx="144334" cy="2609151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684022" y="3061512"/>
            <a:ext cx="160361" cy="1316746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56324" y="3478005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8724" y="5064853"/>
            <a:ext cx="7328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684023" y="4590592"/>
            <a:ext cx="186412" cy="143935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Story map 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Uses top down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organize features based on importance</a:t>
            </a:r>
            <a:endParaRPr/>
          </a:p>
          <a:p>
            <a:pPr marL="102870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Helps plan releases</a:t>
            </a: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  <a:p>
            <a:pPr marL="1028700" lvl="1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Story map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Create story map for: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Hotel booking software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Exercise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</p:txBody>
      </p:sp>
      <p:sp>
        <p:nvSpPr>
          <p:cNvPr id="299" name="Google Shape;299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Solution</a:t>
            </a:r>
            <a:endParaRPr/>
          </a:p>
        </p:txBody>
      </p:sp>
      <p:pic>
        <p:nvPicPr>
          <p:cNvPr id="300" name="Google Shape;300;p31" descr="Story Mapping | Definition and Overview of Story Mapping Priorit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486" y="1625600"/>
            <a:ext cx="8040914" cy="4702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r>
              <a:rPr lang="en-US"/>
              <a:t>Classification of product features: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Must have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Wants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/>
              <a:t>Delighters</a:t>
            </a:r>
            <a:endParaRPr/>
          </a:p>
        </p:txBody>
      </p:sp>
      <p:sp>
        <p:nvSpPr>
          <p:cNvPr id="306" name="Google Shape;306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2800"/>
              <a:t>We need to classify and prioritize features: Kano model</a:t>
            </a: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9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0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8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541</Words>
  <Application>Microsoft Office PowerPoint</Application>
  <PresentationFormat>On-screen Show (4:3)</PresentationFormat>
  <Paragraphs>176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Arial</vt:lpstr>
      <vt:lpstr>Calibri</vt:lpstr>
      <vt:lpstr>2_Office Theme</vt:lpstr>
      <vt:lpstr>4_Office Theme</vt:lpstr>
      <vt:lpstr>Office Theme</vt:lpstr>
      <vt:lpstr>1_Office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Software Product Management  Specify product features – Story Map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Specify product features – Story Map</dc:title>
  <cp:lastModifiedBy>DELL</cp:lastModifiedBy>
  <cp:revision>3</cp:revision>
  <dcterms:modified xsi:type="dcterms:W3CDTF">2022-05-28T08:30:53Z</dcterms:modified>
</cp:coreProperties>
</file>