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90" r:id="rId12"/>
    <p:sldId id="291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6F636E-2C18-4804-9709-466D8184D4C9}">
  <a:tblStyle styleId="{D36F636E-2C18-4804-9709-466D8184D4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F19F738-B37D-4C68-9EBD-92E2DAF62CA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CB1D229-CAF5-4BE7-83F5-A9F30126999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788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47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acxn.com/d/soonicorn-club/soonicorns-in-india/__ujYf3QI9FSnpS3x-zJCSwnay2nENQhm1kAN-U8-6Kf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c42.com/the-indian-soonicorn-tracker/#tracker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kpmg/in/en/home/insights/2019/01/startup-landscape-ecosystem-growing-matur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16/04/pipelines-platforms-and-the-new-rules-of-strateg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-unicorn-compan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urun.net/en-US/Info/Detail?num=9K1G2SK5X7CX#:~:text=USA%20LED%20WITH%20703%20UNICORNS,WITH%2053%20UNICORNS%2C%20UP%20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093261/number-of-global-unicorns-by-industry/#:~:text=Most%20of%20the%20world's%20unicorns,were%20active%20in%20this%20sec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ntureintelligence.com/Indian-Unicorn-Tracker.php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c42.com/buzz/india-home-to-1-4-lakh-startups-as-of-june-gov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7" y="218274"/>
            <a:ext cx="7276273" cy="63319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7489" y="6550223"/>
            <a:ext cx="4509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https://inc42.com/startups/indian-genai-startup-tracker/</a:t>
            </a:r>
          </a:p>
        </p:txBody>
      </p:sp>
    </p:spTree>
    <p:extLst>
      <p:ext uri="{BB962C8B-B14F-4D97-AF65-F5344CB8AC3E}">
        <p14:creationId xmlns:p14="http://schemas.microsoft.com/office/powerpoint/2010/main" val="39024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3421" y="6270166"/>
            <a:ext cx="8229600" cy="542731"/>
          </a:xfrm>
        </p:spPr>
        <p:txBody>
          <a:bodyPr/>
          <a:lstStyle/>
          <a:p>
            <a:r>
              <a:rPr lang="en-US" sz="1200" dirty="0">
                <a:hlinkClick r:id="rId2"/>
              </a:rPr>
              <a:t>https://tracxn.com/d/soonicorn-club/soonicorns-in-india/__</a:t>
            </a:r>
            <a:r>
              <a:rPr lang="en-US" sz="1200" dirty="0" smtClean="0">
                <a:hlinkClick r:id="rId2"/>
              </a:rPr>
              <a:t>ujYf3QI9FSnpS3x-zJCSwnay2nENQhm1kAN-U8-6Kfg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/>
              <a:t>Soonicorns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69" y="152400"/>
            <a:ext cx="5864906" cy="1114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15" y="1266487"/>
            <a:ext cx="7508173" cy="49899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9004" y="6550223"/>
            <a:ext cx="4509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https://inc42.com/the-indian-soonicorn-tracker/#</a:t>
            </a:r>
            <a:r>
              <a:rPr lang="en-US" dirty="0" smtClean="0">
                <a:hlinkClick r:id="rId5"/>
              </a:rPr>
              <a:t>tracker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1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– Advanced technology (India)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43" y="1437437"/>
            <a:ext cx="4989286" cy="482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304799" y="6146269"/>
            <a:ext cx="87085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https://home.kpmg/in/en/home/insights/2019/01/startup-landscape-ecosystem-growing-mature.html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– job creation (India)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4" y="1417790"/>
            <a:ext cx="8689812" cy="4545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1355" y="60858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https://www.fortuneindia.com/infographics/the-start-up-boom/112577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Global market reach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Cloud resources – Amazon AWS, Microsoft Azure, IBM, Google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Funding - 100 angel investors in 2020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Talent pool</a:t>
            </a:r>
            <a:endParaRPr sz="2000"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What is spurring product industry? 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212980" y="4884223"/>
            <a:ext cx="6130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https://www.inc.com/peter-cohan/5-keys-to-inventing-new-products-that-spur-growth.html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2"/>
          </p:nvPr>
        </p:nvSpPr>
        <p:spPr>
          <a:xfrm>
            <a:off x="1262740" y="3084291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Product categories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By industry – Finance, Health, Retail, Travel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By technology – AI/ML, Analytics, Robotics, IoT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B2B vs B2C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SaaS vs On-premise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Mobile vs Web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Regular vs API products (Payment gateway, Google Maps, SMS gateway, Banking API)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Product vs Product-cum-service (Ola, Uber, Flipkart)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Product (Paytm), Product platform (Ola), Product family (Office on Windows, Office on Mac, Office on Android), Product Line (Roclwell Collin avionics)</a:t>
            </a:r>
            <a:endParaRPr sz="1800">
              <a:solidFill>
                <a:srgbClr val="FF0000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</a:rPr>
              <a:t>Any other?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categories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E-Commerce – Amazon, Flipkart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HealthTech – Practo, Tata Health, CogniAble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FinTech – Paytm, Wealthy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EdTech - Byju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TravelTech – MakeMyTrip, Tripadvisor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Logistics – Ecom express, Dunzo, Delhivery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Consumer services – Swiggy, 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Enterprise Tech – Zoho, Kissflow, Wooqer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Deep tech - Niflr, Logically, AskSarkar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Software dev – Postman, WorkDuck</a:t>
            </a:r>
            <a:endParaRPr/>
          </a:p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Industry segments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platform: Amazon AWS, Android, Uber, PayPal, Facebook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The technical foundation / eco system on which several software products are based.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platform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7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platform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75" y="1136196"/>
            <a:ext cx="8096250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6472011" y="6041517"/>
            <a:ext cx="2148114" cy="830997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https://hbr.org/2016/04/pipelines-platforms-and-the-new-rules-of-strategy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Software products scenario</a:t>
            </a:r>
            <a:endParaRPr sz="2000"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What is spurring product industry? 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Different product categories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Project business vs Product business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What is Product management?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this course</a:t>
            </a: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family: Microsoft Office (Word, Excel, PowerPoint, OneNote, Outlook)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A group of software products that are marketed as belonging together under a common family name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family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line: Rockwell Collins Avionics systems for different helicopters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a collection of similar software systems from a shared set of software assets using a common means of production.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line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4670197"/>
            <a:ext cx="899160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business and Project business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624114" y="1455055"/>
          <a:ext cx="7953825" cy="4931325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{EF19F738-B37D-4C68-9EBD-92E2DAF62CAF}</a:tableStyleId>
              </a:tblPr>
              <a:tblGrid>
                <a:gridCol w="26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Dimension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Risk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Returns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Duration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Pre-determined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Objective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Discovered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Given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Internal &amp; external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Internal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Marketing effort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Management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Strategic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Tactical / operational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“The job of a product manager is to discover a product that is valuable, usable and feasible.” – Marty Cagan, Author of ‘Inspired’</a:t>
            </a:r>
            <a:endParaRPr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“Product management is an intersection between business, user experience, and technology” – Martin Eriksson, Author of Product Leadership</a:t>
            </a:r>
            <a:endParaRPr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“Product management is the glue that holds together all the various functions” - Ken Norton, Product Partner at Google Ventures</a:t>
            </a:r>
            <a:endParaRPr sz="180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Product Management?</a:t>
            </a:r>
            <a:endParaRPr/>
          </a:p>
        </p:txBody>
      </p:sp>
      <p:pic>
        <p:nvPicPr>
          <p:cNvPr id="204" name="Google Shape;204;p28" descr="Product management has been called the intersection between business, technology, and user experience (source: Martin Eriksson, 2011)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131" y="3192055"/>
            <a:ext cx="2732497" cy="235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You need to be really good at strategy, be inspirational, and understand the long-term picture. </a:t>
            </a: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At the same time, you have to be really good at the operational side and making things happen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Setting a vision</a:t>
            </a:r>
            <a:endParaRPr sz="1800"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Creating a roadmap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the product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Talk to customers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You need the soft skills of persuasion, negotiation, storytelling, vision setting and communication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Management role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Management role</a:t>
            </a:r>
            <a:endParaRPr/>
          </a:p>
        </p:txBody>
      </p:sp>
      <p:pic>
        <p:nvPicPr>
          <p:cNvPr id="216" name="Google Shape;216;p30" descr="Applications Leaders: Product Managers Amplify Agile Resul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915" y="1414009"/>
            <a:ext cx="7315199" cy="500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7340301" y="6092470"/>
            <a:ext cx="1803699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Ref: Product Plan.com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dirty="0" smtClean="0"/>
              <a:t>Hope you have handout.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About the course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Name one product company you admire.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What is the reason you admire this company?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Sharing thoughts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444284" y="3050583"/>
            <a:ext cx="781434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Software products scenario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Software product revolution started in Silicon valley</a:t>
            </a:r>
            <a:endParaRPr sz="3200"/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150" y="1596390"/>
            <a:ext cx="5727700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/>
        </p:nvSpPr>
        <p:spPr>
          <a:xfrm flipH="1">
            <a:off x="4079599" y="5379095"/>
            <a:ext cx="2549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Silicon valley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 flipH="1">
            <a:off x="345987" y="3495208"/>
            <a:ext cx="9847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 flipH="1">
            <a:off x="1277257" y="3495208"/>
            <a:ext cx="2656114" cy="2785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0"/>
          <p:cNvSpPr txBox="1"/>
          <p:nvPr/>
        </p:nvSpPr>
        <p:spPr>
          <a:xfrm flipH="1">
            <a:off x="951770" y="6019800"/>
            <a:ext cx="74084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companies in Silicon valley: HP, Xerox, Apple, Oracle,…..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Convergence of Academia (Stanford, UC Berkley), the Private Sector, and Government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High Density of Wealthy Investors and Funding Institutions </a:t>
            </a:r>
            <a:endParaRPr sz="2000" b="1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Inspiration From Past Success Stories </a:t>
            </a:r>
            <a:endParaRPr sz="20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Cultural diversity: Half the startups belong to Indians and Chinese</a:t>
            </a:r>
            <a:endParaRPr sz="20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Level-headed Approach to Failure </a:t>
            </a: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How Silicon Valley became successful?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dirty="0"/>
              <a:t>Today there are </a:t>
            </a:r>
            <a:r>
              <a:rPr lang="en-US" dirty="0" smtClean="0"/>
              <a:t>1200</a:t>
            </a:r>
            <a:r>
              <a:rPr lang="en-US" dirty="0" smtClean="0"/>
              <a:t>+ </a:t>
            </a:r>
            <a:r>
              <a:rPr lang="en-US" dirty="0"/>
              <a:t>unicorns across the world</a:t>
            </a:r>
            <a:endParaRPr dirty="0"/>
          </a:p>
        </p:txBody>
      </p:sp>
      <p:graphicFrame>
        <p:nvGraphicFramePr>
          <p:cNvPr id="100" name="Google Shape;100;p12"/>
          <p:cNvGraphicFramePr/>
          <p:nvPr>
            <p:extLst>
              <p:ext uri="{D42A27DB-BD31-4B8C-83A1-F6EECF244321}">
                <p14:modId xmlns:p14="http://schemas.microsoft.com/office/powerpoint/2010/main" val="4209349502"/>
              </p:ext>
            </p:extLst>
          </p:nvPr>
        </p:nvGraphicFramePr>
        <p:xfrm>
          <a:off x="1901371" y="1959426"/>
          <a:ext cx="5320523" cy="3010113"/>
        </p:xfrm>
        <a:graphic>
          <a:graphicData uri="http://schemas.openxmlformats.org/drawingml/2006/table">
            <a:tbl>
              <a:tblPr>
                <a:noFill/>
                <a:tableStyleId>{D36F636E-2C18-4804-9709-466D8184D4C9}</a:tableStyleId>
              </a:tblPr>
              <a:tblGrid>
                <a:gridCol w="159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016">
                  <a:extLst>
                    <a:ext uri="{9D8B030D-6E8A-4147-A177-3AD203B41FA5}">
                      <a16:colId xmlns:a16="http://schemas.microsoft.com/office/drawing/2014/main" val="2194469817"/>
                    </a:ext>
                  </a:extLst>
                </a:gridCol>
                <a:gridCol w="1242016">
                  <a:extLst>
                    <a:ext uri="{9D8B030D-6E8A-4147-A177-3AD203B41FA5}">
                      <a16:colId xmlns:a16="http://schemas.microsoft.com/office/drawing/2014/main" val="2302540707"/>
                    </a:ext>
                  </a:extLst>
                </a:gridCol>
              </a:tblGrid>
              <a:tr h="36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Unicorns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+/-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States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703+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</a:t>
                      </a: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Kingdom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r>
                        <a:rPr lang="en-US" sz="1800" u="none" strike="noStrike" cap="none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Countries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8-9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12"/>
          <p:cNvSpPr/>
          <p:nvPr/>
        </p:nvSpPr>
        <p:spPr>
          <a:xfrm>
            <a:off x="1914109" y="6083350"/>
            <a:ext cx="4532010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https://www.cbinsights.com/research-unicorn-companies</a:t>
            </a: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4114" y="515651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https://www.hurun.net/en-US/Info/Detail?num=9K1G2SK5X7CX#:~:text=USA%20LED%20WITH%20703%20UNICORNS,WITH%2053%20UNICORNS%2C%20UP%204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Unicorns by industry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-279918" y="6244772"/>
            <a:ext cx="11719249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  <a:buSzPts val="14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https://www.statista.com/statistics/1093261/number-of-global-unicorns-by-industry/#:~:text=Most%20of%20the%20world's%20unicorns,were%20active%20in%20this%20sector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lnSpc>
                <a:spcPct val="107000"/>
              </a:lnSpc>
              <a:buSzPts val="1400"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4" y="1072891"/>
            <a:ext cx="5830511" cy="51718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1134" y="6596390"/>
            <a:ext cx="6298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www.ventureintelligence.com/Indian-Unicorn-Tracker.php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Growth of start-ups in India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0" y="1333338"/>
            <a:ext cx="7579477" cy="2625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4702" y="50470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30303"/>
                </a:solidFill>
                <a:latin typeface="noto sans"/>
              </a:rPr>
              <a:t>India Home To 1.4 Lakh Startups As Of June: </a:t>
            </a:r>
            <a:r>
              <a:rPr lang="en-US" b="1" dirty="0" err="1">
                <a:solidFill>
                  <a:srgbClr val="030303"/>
                </a:solidFill>
                <a:latin typeface="noto sans"/>
              </a:rPr>
              <a:t>Govt</a:t>
            </a:r>
            <a:endParaRPr lang="en-US" b="1" dirty="0">
              <a:solidFill>
                <a:srgbClr val="030303"/>
              </a:solidFill>
              <a:latin typeface="noto sans"/>
            </a:endParaRPr>
          </a:p>
          <a:p>
            <a:endParaRPr lang="en-US" dirty="0" smtClean="0">
              <a:solidFill>
                <a:srgbClr val="030303"/>
              </a:solidFill>
              <a:latin typeface="noto sans"/>
            </a:endParaRPr>
          </a:p>
          <a:p>
            <a:r>
              <a:rPr lang="en-US" dirty="0">
                <a:solidFill>
                  <a:srgbClr val="030303"/>
                </a:solidFill>
                <a:latin typeface="noto sans"/>
                <a:hlinkClick r:id="rId4"/>
              </a:rPr>
              <a:t>https://inc42.com/buzz/india-home-to-1-4-lakh-startups-as-of-june-govt</a:t>
            </a:r>
            <a:r>
              <a:rPr lang="en-US" dirty="0" smtClean="0">
                <a:solidFill>
                  <a:srgbClr val="030303"/>
                </a:solidFill>
                <a:latin typeface="noto sans"/>
                <a:hlinkClick r:id="rId4"/>
              </a:rPr>
              <a:t>/</a:t>
            </a:r>
            <a:endParaRPr lang="en-US" dirty="0" smtClean="0">
              <a:solidFill>
                <a:srgbClr val="030303"/>
              </a:solidFill>
              <a:latin typeface="noto sans"/>
            </a:endParaRPr>
          </a:p>
          <a:p>
            <a:r>
              <a:rPr lang="en-US" dirty="0">
                <a:solidFill>
                  <a:srgbClr val="030303"/>
                </a:solidFill>
                <a:latin typeface="noto sans"/>
              </a:rPr>
              <a:t/>
            </a:r>
            <a:br>
              <a:rPr lang="en-US" dirty="0">
                <a:solidFill>
                  <a:srgbClr val="030303"/>
                </a:solidFill>
                <a:latin typeface="noto sans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9" y="554506"/>
            <a:ext cx="7823007" cy="6006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258699" y="223935"/>
            <a:ext cx="432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Unicorns in India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2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750</Words>
  <Application>Microsoft Office PowerPoint</Application>
  <PresentationFormat>On-screen Show (4:3)</PresentationFormat>
  <Paragraphs>165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noto sans</vt:lpstr>
      <vt:lpstr>Times New Roman</vt:lpstr>
      <vt:lpstr>2_Office Theme</vt:lpstr>
      <vt:lpstr>4_Office Theme</vt:lpstr>
      <vt:lpstr>Software product management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Introduction</dc:title>
  <cp:lastModifiedBy>DELL</cp:lastModifiedBy>
  <cp:revision>17</cp:revision>
  <dcterms:modified xsi:type="dcterms:W3CDTF">2024-07-27T02:12:53Z</dcterms:modified>
</cp:coreProperties>
</file>