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3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1C632D-4F6E-4435-A5DC-DA42ACBECCCD}">
  <a:tblStyle styleId="{2D1C632D-4F6E-4435-A5DC-DA42ACBECCCD}"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7" name="Google Shape;107;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3" name="Google Shape;113;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9" name="Google Shape;119;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5" name="Google Shape;125;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1" name="Google Shape;131;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8" name="Google Shape;138;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4" name="Google Shape;144;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0" name="Google Shape;150;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56" name="Google Shape;156;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2" name="Google Shape;162;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68" name="Google Shape;168;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2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75" name="Google Shape;175;p2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87" name="Google Shape;187;p2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94" name="Google Shape;194;p2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2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0" name="Google Shape;200;p2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207" name="Google Shape;207;p2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0" name="Google Shape;80;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6" name="Google Shape;86;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2" name="Google Shape;92;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480"/>
              </a:spcBef>
              <a:spcAft>
                <a:spcPts val="0"/>
              </a:spcAft>
              <a:buClr>
                <a:srgbClr val="101141"/>
              </a:buClr>
              <a:buSzPts val="2400"/>
              <a:buFont typeface="Arial"/>
              <a:buNone/>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Memorial_Sloan%E2%80%93Kettering_Cancer_Center"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scality.com/solved/the-history-of-cloud-comput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Overview</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 Examples of consistent innovation</a:t>
            </a:r>
            <a:endParaRPr/>
          </a:p>
        </p:txBody>
      </p:sp>
      <p:graphicFrame>
        <p:nvGraphicFramePr>
          <p:cNvPr id="101" name="Google Shape;101;p14"/>
          <p:cNvGraphicFramePr/>
          <p:nvPr/>
        </p:nvGraphicFramePr>
        <p:xfrm>
          <a:off x="449942" y="2340428"/>
          <a:ext cx="8127975" cy="3407380"/>
        </p:xfrm>
        <a:graphic>
          <a:graphicData uri="http://schemas.openxmlformats.org/drawingml/2006/table">
            <a:tbl>
              <a:tblPr firstRow="1" bandRow="1">
                <a:noFill/>
                <a:tableStyleId>{2D1C632D-4F6E-4435-A5DC-DA42ACBECCCD}</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389850">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Netflix</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Amazon</a:t>
                      </a:r>
                      <a:endParaRPr sz="1600" b="1" u="none" strike="noStrike" cap="none"/>
                    </a:p>
                  </a:txBody>
                  <a:tcPr marL="91450" marR="91450" marT="45725" marB="45725">
                    <a:solidFill>
                      <a:srgbClr val="FDE9D8"/>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IN" sz="1600" b="1" u="none" strike="noStrike" cap="none"/>
                        <a:t>Facebook</a:t>
                      </a:r>
                      <a:endParaRPr sz="1600" b="1" u="none" strike="noStrike" cap="none"/>
                    </a:p>
                  </a:txBody>
                  <a:tcPr marL="91450" marR="91450" marT="45725" marB="45725">
                    <a:solidFill>
                      <a:srgbClr val="FDE9D8"/>
                    </a:solidFill>
                  </a:tcPr>
                </a:tc>
                <a:extLst>
                  <a:ext uri="{0D108BD9-81ED-4DB2-BD59-A6C34878D82A}">
                    <a16:rowId xmlns:a16="http://schemas.microsoft.com/office/drawing/2014/main" val="10000"/>
                  </a:ext>
                </a:extLst>
              </a:tr>
              <a:tr h="2915800">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movie sales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DVD rentals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Online booking of DVD, delivered via Post</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Streaming video</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In house production of serials and movies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Movie / Serial Award function (akin to Oscar)</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Books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Electronics, Others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Recommendation feature</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Prime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Alexa</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Kindle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AWS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Firestick</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Amazon Pay</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tc>
                  <a:txBody>
                    <a:bodyPr/>
                    <a:lstStyle/>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Wall &amp; messaging</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News Feed - streams friend’s activity</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Sell stuff to other Facebookers</a:t>
                      </a:r>
                      <a:endParaRPr sz="16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Tagging and attachments</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‘Like’ button</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Timeline feature</a:t>
                      </a:r>
                      <a:endParaRPr sz="1400" u="none" strike="noStrike" cap="none"/>
                    </a:p>
                    <a:p>
                      <a:pPr marL="285750" marR="0" lvl="0" indent="-285750" algn="l" rtl="0">
                        <a:lnSpc>
                          <a:spcPct val="100000"/>
                        </a:lnSpc>
                        <a:spcBef>
                          <a:spcPts val="0"/>
                        </a:spcBef>
                        <a:spcAft>
                          <a:spcPts val="0"/>
                        </a:spcAft>
                        <a:buClr>
                          <a:srgbClr val="000000"/>
                        </a:buClr>
                        <a:buSzPts val="1600"/>
                        <a:buFont typeface="Arial"/>
                        <a:buChar char="•"/>
                      </a:pPr>
                      <a:r>
                        <a:rPr lang="en-IN" sz="1600" b="0" i="0" u="none" strike="noStrike" cap="none">
                          <a:solidFill>
                            <a:srgbClr val="000000"/>
                          </a:solidFill>
                          <a:latin typeface="Arial"/>
                          <a:ea typeface="Arial"/>
                          <a:cs typeface="Arial"/>
                          <a:sym typeface="Arial"/>
                        </a:rPr>
                        <a:t>Buys Instagram, WhatsApp</a:t>
                      </a:r>
                      <a:endParaRPr sz="1400" u="none" strike="noStrike" cap="none"/>
                    </a:p>
                    <a:p>
                      <a:pPr marL="0" marR="0" lvl="0" indent="0" algn="l" rtl="0">
                        <a:lnSpc>
                          <a:spcPct val="100000"/>
                        </a:lnSpc>
                        <a:spcBef>
                          <a:spcPts val="0"/>
                        </a:spcBef>
                        <a:spcAft>
                          <a:spcPts val="0"/>
                        </a:spcAft>
                        <a:buClr>
                          <a:srgbClr val="000000"/>
                        </a:buClr>
                        <a:buSzPts val="1600"/>
                        <a:buFont typeface="Arial"/>
                        <a:buNone/>
                      </a:pPr>
                      <a:endParaRPr sz="1600" u="none" strike="noStrike" cap="none"/>
                    </a:p>
                  </a:txBody>
                  <a:tcPr marL="91450" marR="91450" marT="45725" marB="45725"/>
                </a:tc>
                <a:extLst>
                  <a:ext uri="{0D108BD9-81ED-4DB2-BD59-A6C34878D82A}">
                    <a16:rowId xmlns:a16="http://schemas.microsoft.com/office/drawing/2014/main" val="10001"/>
                  </a:ext>
                </a:extLst>
              </a:tr>
            </a:tbl>
          </a:graphicData>
        </a:graphic>
      </p:graphicFrame>
      <p:pic>
        <p:nvPicPr>
          <p:cNvPr id="102" name="Google Shape;102;p14"/>
          <p:cNvPicPr preferRelativeResize="0"/>
          <p:nvPr/>
        </p:nvPicPr>
        <p:blipFill rotWithShape="1">
          <a:blip r:embed="rId3">
            <a:alphaModFix/>
          </a:blip>
          <a:srcRect/>
          <a:stretch/>
        </p:blipFill>
        <p:spPr>
          <a:xfrm>
            <a:off x="1074057" y="1497239"/>
            <a:ext cx="1364344" cy="634748"/>
          </a:xfrm>
          <a:prstGeom prst="rect">
            <a:avLst/>
          </a:prstGeom>
          <a:noFill/>
          <a:ln>
            <a:noFill/>
          </a:ln>
        </p:spPr>
      </p:pic>
      <p:pic>
        <p:nvPicPr>
          <p:cNvPr id="103" name="Google Shape;103;p14"/>
          <p:cNvPicPr preferRelativeResize="0"/>
          <p:nvPr/>
        </p:nvPicPr>
        <p:blipFill rotWithShape="1">
          <a:blip r:embed="rId4">
            <a:alphaModFix/>
          </a:blip>
          <a:srcRect/>
          <a:stretch/>
        </p:blipFill>
        <p:spPr>
          <a:xfrm>
            <a:off x="3467100" y="1464682"/>
            <a:ext cx="1876425" cy="771525"/>
          </a:xfrm>
          <a:prstGeom prst="rect">
            <a:avLst/>
          </a:prstGeom>
          <a:noFill/>
          <a:ln>
            <a:noFill/>
          </a:ln>
        </p:spPr>
      </p:pic>
      <p:pic>
        <p:nvPicPr>
          <p:cNvPr id="104" name="Google Shape;104;p14"/>
          <p:cNvPicPr preferRelativeResize="0"/>
          <p:nvPr/>
        </p:nvPicPr>
        <p:blipFill rotWithShape="1">
          <a:blip r:embed="rId5">
            <a:alphaModFix/>
          </a:blip>
          <a:srcRect/>
          <a:stretch/>
        </p:blipFill>
        <p:spPr>
          <a:xfrm>
            <a:off x="6516913" y="1489011"/>
            <a:ext cx="1374775" cy="72286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Most companies start with ideas generated internally or got from existing or potential customers. </a:t>
            </a:r>
            <a:endParaRPr/>
          </a:p>
          <a:p>
            <a:pPr marL="1028700" lvl="1" indent="-342900" algn="l" rtl="0">
              <a:lnSpc>
                <a:spcPct val="100000"/>
              </a:lnSpc>
              <a:spcBef>
                <a:spcPts val="320"/>
              </a:spcBef>
              <a:spcAft>
                <a:spcPts val="0"/>
              </a:spcAft>
              <a:buSzPts val="1600"/>
              <a:buFont typeface="Arial"/>
              <a:buChar char="•"/>
            </a:pPr>
            <a:r>
              <a:rPr lang="en-IN" sz="1800"/>
              <a:t>Example: HP’s AI‐enabling technology on a low‐cost, general‐purpose workstation developed by Marty Cagan &amp; team (1980s), DB designer – I worked on (1989)</a:t>
            </a:r>
            <a:endParaRPr sz="1800"/>
          </a:p>
          <a:p>
            <a:pPr marL="571500" lvl="0" indent="-342900" algn="l" rtl="0">
              <a:lnSpc>
                <a:spcPct val="100000"/>
              </a:lnSpc>
              <a:spcBef>
                <a:spcPts val="480"/>
              </a:spcBef>
              <a:spcAft>
                <a:spcPts val="0"/>
              </a:spcAft>
              <a:buSzPts val="2400"/>
              <a:buFont typeface="Arial"/>
              <a:buChar char="•"/>
            </a:pPr>
            <a:r>
              <a:rPr lang="en-IN"/>
              <a:t>Based on these ideas they create a business case, roadmap, build the product and deploy</a:t>
            </a:r>
            <a:endParaRPr/>
          </a:p>
          <a:p>
            <a:pPr marL="571500" lvl="0" indent="-342900" algn="l" rtl="0">
              <a:lnSpc>
                <a:spcPct val="100000"/>
              </a:lnSpc>
              <a:spcBef>
                <a:spcPts val="480"/>
              </a:spcBef>
              <a:spcAft>
                <a:spcPts val="0"/>
              </a:spcAft>
              <a:buSzPts val="2400"/>
              <a:buFont typeface="Arial"/>
              <a:buChar char="•"/>
            </a:pPr>
            <a:r>
              <a:rPr lang="en-IN"/>
              <a:t>It is then that they realize that there are no takers</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More examples of failed products: </a:t>
            </a:r>
            <a:endParaRPr/>
          </a:p>
          <a:p>
            <a:pPr marL="1028700" lvl="1" indent="-342900" algn="l" rtl="0">
              <a:lnSpc>
                <a:spcPct val="100000"/>
              </a:lnSpc>
              <a:spcBef>
                <a:spcPts val="320"/>
              </a:spcBef>
              <a:spcAft>
                <a:spcPts val="0"/>
              </a:spcAft>
              <a:buSzPts val="1600"/>
              <a:buFont typeface="Arial"/>
              <a:buChar char="•"/>
            </a:pPr>
            <a:r>
              <a:rPr lang="en-IN" sz="1800"/>
              <a:t>Apple Watch Gold edition</a:t>
            </a:r>
            <a:endParaRPr/>
          </a:p>
          <a:p>
            <a:pPr marL="1028700" lvl="1" indent="-342900" algn="l" rtl="0">
              <a:lnSpc>
                <a:spcPct val="100000"/>
              </a:lnSpc>
              <a:spcBef>
                <a:spcPts val="320"/>
              </a:spcBef>
              <a:spcAft>
                <a:spcPts val="0"/>
              </a:spcAft>
              <a:buSzPts val="1600"/>
              <a:buFont typeface="Arial"/>
              <a:buChar char="•"/>
            </a:pPr>
            <a:r>
              <a:rPr lang="en-IN" sz="1800"/>
              <a:t>Google+ social media</a:t>
            </a:r>
            <a:endParaRPr sz="1800"/>
          </a:p>
          <a:p>
            <a:pPr marL="1028700" lvl="1" indent="-342900" algn="l" rtl="0">
              <a:lnSpc>
                <a:spcPct val="100000"/>
              </a:lnSpc>
              <a:spcBef>
                <a:spcPts val="320"/>
              </a:spcBef>
              <a:spcAft>
                <a:spcPts val="0"/>
              </a:spcAft>
              <a:buSzPts val="1600"/>
              <a:buFont typeface="Arial"/>
              <a:buChar char="•"/>
            </a:pPr>
            <a:r>
              <a:rPr lang="en-IN" sz="1800"/>
              <a:t>The Daily - Digital newspaper in collaboration with Apple</a:t>
            </a:r>
            <a:endParaRPr/>
          </a:p>
        </p:txBody>
      </p:sp>
      <p:sp>
        <p:nvSpPr>
          <p:cNvPr id="110" name="Google Shape;110;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Why products fail?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Tackle risks early</a:t>
            </a:r>
            <a:endParaRPr/>
          </a:p>
          <a:p>
            <a:pPr marL="514350" lvl="0" indent="-285750" algn="l" rtl="0">
              <a:lnSpc>
                <a:spcPct val="100000"/>
              </a:lnSpc>
              <a:spcBef>
                <a:spcPts val="480"/>
              </a:spcBef>
              <a:spcAft>
                <a:spcPts val="0"/>
              </a:spcAft>
              <a:buSzPts val="2400"/>
              <a:buFont typeface="Arial"/>
              <a:buChar char="•"/>
            </a:pPr>
            <a:r>
              <a:rPr lang="en-IN"/>
              <a:t>Define and design products collaboratively – PM, Designer, Engineering</a:t>
            </a:r>
            <a:endParaRPr/>
          </a:p>
          <a:p>
            <a:pPr marL="514350" lvl="0" indent="-285750" algn="l" rtl="0">
              <a:lnSpc>
                <a:spcPct val="100000"/>
              </a:lnSpc>
              <a:spcBef>
                <a:spcPts val="480"/>
              </a:spcBef>
              <a:spcAft>
                <a:spcPts val="0"/>
              </a:spcAft>
              <a:buSzPts val="2400"/>
              <a:buFont typeface="Arial"/>
              <a:buChar char="•"/>
            </a:pPr>
            <a:r>
              <a:rPr lang="en-IN"/>
              <a:t>Solve problems, not just implement features</a:t>
            </a:r>
            <a:endParaRPr/>
          </a:p>
        </p:txBody>
      </p:sp>
      <p:sp>
        <p:nvSpPr>
          <p:cNvPr id="116" name="Google Shape;116;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What do best product teams do?</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There are 4 types of risks: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Value – Does customer find value in the product</a:t>
            </a:r>
            <a:endParaRPr/>
          </a:p>
          <a:p>
            <a:pPr marL="514350" lvl="0" indent="-285750" algn="l" rtl="0">
              <a:lnSpc>
                <a:spcPct val="100000"/>
              </a:lnSpc>
              <a:spcBef>
                <a:spcPts val="480"/>
              </a:spcBef>
              <a:spcAft>
                <a:spcPts val="0"/>
              </a:spcAft>
              <a:buSzPts val="2400"/>
              <a:buFont typeface="Arial"/>
              <a:buChar char="•"/>
            </a:pPr>
            <a:r>
              <a:rPr lang="en-IN"/>
              <a:t>Usability – Is the product easy to use</a:t>
            </a:r>
            <a:endParaRPr/>
          </a:p>
          <a:p>
            <a:pPr marL="514350" lvl="0" indent="-285750" algn="l" rtl="0">
              <a:lnSpc>
                <a:spcPct val="100000"/>
              </a:lnSpc>
              <a:spcBef>
                <a:spcPts val="480"/>
              </a:spcBef>
              <a:spcAft>
                <a:spcPts val="0"/>
              </a:spcAft>
              <a:buSzPts val="2400"/>
              <a:buFont typeface="Arial"/>
              <a:buChar char="•"/>
            </a:pPr>
            <a:r>
              <a:rPr lang="en-IN"/>
              <a:t>Feasibility – Is the product techically feasible to build</a:t>
            </a:r>
            <a:endParaRPr/>
          </a:p>
          <a:p>
            <a:pPr marL="514350" lvl="0" indent="-285750" algn="l" rtl="0">
              <a:lnSpc>
                <a:spcPct val="100000"/>
              </a:lnSpc>
              <a:spcBef>
                <a:spcPts val="480"/>
              </a:spcBef>
              <a:spcAft>
                <a:spcPts val="0"/>
              </a:spcAft>
              <a:buSzPts val="2400"/>
              <a:buFont typeface="Arial"/>
              <a:buChar char="•"/>
            </a:pPr>
            <a:r>
              <a:rPr lang="en-IN"/>
              <a:t>Viability - Will be business be viable, can we break even</a:t>
            </a:r>
            <a:endParaRPr/>
          </a:p>
        </p:txBody>
      </p:sp>
      <p:sp>
        <p:nvSpPr>
          <p:cNvPr id="122" name="Google Shape;122;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Bounce, AirBnB, Slack</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Bounce spotted an opportunity in Bangalore: Provide scooter to reach the nearest metro station</a:t>
            </a:r>
            <a:endParaRPr/>
          </a:p>
          <a:p>
            <a:pPr marL="514350" lvl="0" indent="-285750" algn="l" rtl="0">
              <a:lnSpc>
                <a:spcPct val="100000"/>
              </a:lnSpc>
              <a:spcBef>
                <a:spcPts val="480"/>
              </a:spcBef>
              <a:spcAft>
                <a:spcPts val="0"/>
              </a:spcAft>
              <a:buSzPts val="2400"/>
              <a:buFont typeface="Arial"/>
              <a:buChar char="•"/>
            </a:pPr>
            <a:r>
              <a:rPr lang="en-IN"/>
              <a:t>Bounce experimented their concept with a few scooters to determine value. Once the demand / value was established, they expanded</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AirBnB rented their house to test value. A conference was being held in their city and people would be looking for accommodation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Slack requested friends and cajoled 6-10 companies, to use their product and give feedback to determine usefulness / value and usability and improved the product based on user feedback. </a:t>
            </a:r>
            <a:endParaRPr/>
          </a:p>
        </p:txBody>
      </p:sp>
      <p:sp>
        <p:nvSpPr>
          <p:cNvPr id="128" name="Google Shape;128;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Tackle risks early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9"/>
          <p:cNvSpPr txBox="1">
            <a:spLocks noGrp="1"/>
          </p:cNvSpPr>
          <p:nvPr>
            <p:ph type="body" idx="1"/>
          </p:nvPr>
        </p:nvSpPr>
        <p:spPr>
          <a:xfrm>
            <a:off x="72784" y="1657613"/>
            <a:ext cx="3461986"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Product, design &amp; engineering work side by side in a give-and-take manner</a:t>
            </a:r>
            <a:endParaRPr/>
          </a:p>
          <a:p>
            <a:pPr marL="514350" lvl="0" indent="-285750" algn="l" rtl="0">
              <a:lnSpc>
                <a:spcPct val="100000"/>
              </a:lnSpc>
              <a:spcBef>
                <a:spcPts val="480"/>
              </a:spcBef>
              <a:spcAft>
                <a:spcPts val="0"/>
              </a:spcAft>
              <a:buSzPts val="2400"/>
              <a:buFont typeface="Arial"/>
              <a:buChar char="•"/>
            </a:pPr>
            <a:r>
              <a:rPr lang="en-IN"/>
              <a:t>Leads to better solution ideas &amp; higher ownership</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b="1">
                <a:solidFill>
                  <a:srgbClr val="0070C0"/>
                </a:solidFill>
              </a:rPr>
              <a:t>Example: Amplitude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A product analytics s/w</a:t>
            </a:r>
            <a:endParaRPr/>
          </a:p>
          <a:p>
            <a:pPr marL="514350" lvl="0" indent="-285750" algn="l" rtl="0">
              <a:lnSpc>
                <a:spcPct val="100000"/>
              </a:lnSpc>
              <a:spcBef>
                <a:spcPts val="480"/>
              </a:spcBef>
              <a:spcAft>
                <a:spcPts val="0"/>
              </a:spcAft>
              <a:buSzPts val="2400"/>
              <a:buFont typeface="Arial"/>
              <a:buChar char="•"/>
            </a:pPr>
            <a:r>
              <a:rPr lang="en-IN"/>
              <a:t>Engineers stay connected with customers by participating in client calls</a:t>
            </a:r>
            <a:endParaRPr/>
          </a:p>
          <a:p>
            <a:pPr marL="457200" marR="0" lvl="0" indent="-228600" algn="l" rtl="0">
              <a:lnSpc>
                <a:spcPct val="100000"/>
              </a:lnSpc>
              <a:spcBef>
                <a:spcPts val="480"/>
              </a:spcBef>
              <a:spcAft>
                <a:spcPts val="0"/>
              </a:spcAft>
              <a:buClr>
                <a:srgbClr val="101141"/>
              </a:buClr>
              <a:buSzPts val="2400"/>
              <a:buFont typeface="Arial"/>
              <a:buNone/>
            </a:pPr>
            <a:endParaRPr i="1"/>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34" name="Google Shape;134;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28600" lvl="0" indent="0" algn="l" rtl="0">
              <a:lnSpc>
                <a:spcPct val="100000"/>
              </a:lnSpc>
              <a:spcBef>
                <a:spcPts val="0"/>
              </a:spcBef>
              <a:spcAft>
                <a:spcPts val="0"/>
              </a:spcAft>
              <a:buSzPts val="3600"/>
              <a:buNone/>
            </a:pPr>
            <a:r>
              <a:rPr lang="en-IN"/>
              <a:t>Define and design products collaboratively</a:t>
            </a:r>
            <a:endParaRPr/>
          </a:p>
        </p:txBody>
      </p:sp>
      <p:pic>
        <p:nvPicPr>
          <p:cNvPr id="135" name="Google Shape;135;p19" descr="Engineers need to talk with customers-min"/>
          <p:cNvPicPr preferRelativeResize="0"/>
          <p:nvPr/>
        </p:nvPicPr>
        <p:blipFill rotWithShape="1">
          <a:blip r:embed="rId3">
            <a:alphaModFix/>
          </a:blip>
          <a:srcRect/>
          <a:stretch/>
        </p:blipFill>
        <p:spPr>
          <a:xfrm>
            <a:off x="3371279" y="1557174"/>
            <a:ext cx="5731510" cy="469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Kissflow</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Workflow automation improves employee productivity</a:t>
            </a:r>
            <a:endParaRPr/>
          </a:p>
          <a:p>
            <a:pPr marL="514350" lvl="0" indent="-285750" algn="l" rtl="0">
              <a:lnSpc>
                <a:spcPct val="100000"/>
              </a:lnSpc>
              <a:spcBef>
                <a:spcPts val="480"/>
              </a:spcBef>
              <a:spcAft>
                <a:spcPts val="0"/>
              </a:spcAft>
              <a:buSzPts val="2400"/>
              <a:buFont typeface="Arial"/>
              <a:buChar char="•"/>
            </a:pPr>
            <a:r>
              <a:rPr lang="en-IN"/>
              <a:t>Provides 50 ready-to-use workflows from travel reimbursements to employee on-boarding</a:t>
            </a:r>
            <a:endParaRPr/>
          </a:p>
          <a:p>
            <a:pPr marL="514350" lvl="0" indent="-285750" algn="l" rtl="0">
              <a:lnSpc>
                <a:spcPct val="100000"/>
              </a:lnSpc>
              <a:spcBef>
                <a:spcPts val="480"/>
              </a:spcBef>
              <a:spcAft>
                <a:spcPts val="0"/>
              </a:spcAft>
              <a:buSzPts val="2400"/>
              <a:buFont typeface="Arial"/>
              <a:buChar char="•"/>
            </a:pPr>
            <a:r>
              <a:rPr lang="en-IN"/>
              <a:t>Easy diagramming helps model a company’s process just as it appears in the business manager’s mind.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1" name="Google Shape;141;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Wobot Intelligence</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Helps organizations in the Food, Retail, and Manufacturing sectors to reduce risk of non-compliance &amp; pilferage</a:t>
            </a:r>
            <a:endParaRPr/>
          </a:p>
          <a:p>
            <a:pPr marL="514350" lvl="0" indent="-285750" algn="l" rtl="0">
              <a:lnSpc>
                <a:spcPct val="100000"/>
              </a:lnSpc>
              <a:spcBef>
                <a:spcPts val="480"/>
              </a:spcBef>
              <a:spcAft>
                <a:spcPts val="0"/>
              </a:spcAft>
              <a:buSzPts val="2400"/>
              <a:buFont typeface="Arial"/>
              <a:buChar char="•"/>
            </a:pPr>
            <a:r>
              <a:rPr lang="en-IN"/>
              <a:t>Has process compliance modules like hygiene, workforce &amp; workplace safety, customer SOPs, and more</a:t>
            </a:r>
            <a:endParaRPr/>
          </a:p>
          <a:p>
            <a:pPr marL="514350" lvl="0" indent="-285750" algn="l" rtl="0">
              <a:lnSpc>
                <a:spcPct val="100000"/>
              </a:lnSpc>
              <a:spcBef>
                <a:spcPts val="480"/>
              </a:spcBef>
              <a:spcAft>
                <a:spcPts val="0"/>
              </a:spcAft>
              <a:buSzPts val="2400"/>
              <a:buFont typeface="Arial"/>
              <a:buChar char="•"/>
            </a:pPr>
            <a:r>
              <a:rPr lang="en-IN"/>
              <a:t>Uses deep learning Video Analytics to identify people, objects and their activities</a:t>
            </a:r>
            <a:endParaRPr/>
          </a:p>
          <a:p>
            <a:pPr marL="514350" lvl="0" indent="-285750" algn="l" rtl="0">
              <a:lnSpc>
                <a:spcPct val="100000"/>
              </a:lnSpc>
              <a:spcBef>
                <a:spcPts val="480"/>
              </a:spcBef>
              <a:spcAft>
                <a:spcPts val="0"/>
              </a:spcAft>
              <a:buSzPts val="2400"/>
              <a:buFont typeface="Arial"/>
              <a:buChar char="•"/>
            </a:pPr>
            <a:r>
              <a:rPr lang="en-IN"/>
              <a:t>Customers - IRCTC, Rebel Foods, CureFit, Kitopi, Travel Food Services, Burger Singh, G4S, Max Estates, Blue Tokai, Apparel Group and Smartworks</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47" name="Google Shape;147;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Example: Logically</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Detects fake news &amp; inaccurate news using AI &amp; ML</a:t>
            </a:r>
            <a:endParaRPr/>
          </a:p>
          <a:p>
            <a:pPr marL="514350" lvl="0" indent="-285750" algn="l" rtl="0">
              <a:lnSpc>
                <a:spcPct val="100000"/>
              </a:lnSpc>
              <a:spcBef>
                <a:spcPts val="480"/>
              </a:spcBef>
              <a:spcAft>
                <a:spcPts val="0"/>
              </a:spcAft>
              <a:buSzPts val="2400"/>
              <a:buFont typeface="Arial"/>
              <a:buChar char="•"/>
            </a:pPr>
            <a:r>
              <a:rPr lang="en-IN"/>
              <a:t>Finds out who is spreading misinformation to enable authorities to take action</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Examples: </a:t>
            </a:r>
            <a:endParaRPr/>
          </a:p>
          <a:p>
            <a:pPr marL="971550" lvl="1" indent="-285750" algn="l" rtl="0">
              <a:lnSpc>
                <a:spcPct val="100000"/>
              </a:lnSpc>
              <a:spcBef>
                <a:spcPts val="320"/>
              </a:spcBef>
              <a:spcAft>
                <a:spcPts val="0"/>
              </a:spcAft>
              <a:buSzPts val="1600"/>
              <a:buFont typeface="Arial"/>
              <a:buChar char="•"/>
            </a:pPr>
            <a:r>
              <a:rPr lang="en-IN" sz="1800"/>
              <a:t>Detected misinformation during the death of a Bollywood actor Sushant Singh, during conflict with China in Ladakh, and during the Kashmir issue with Pakistan.</a:t>
            </a:r>
            <a:endParaRPr/>
          </a:p>
          <a:p>
            <a:pPr marL="971550" lvl="1" indent="-285750" algn="l" rtl="0">
              <a:lnSpc>
                <a:spcPct val="100000"/>
              </a:lnSpc>
              <a:spcBef>
                <a:spcPts val="320"/>
              </a:spcBef>
              <a:spcAft>
                <a:spcPts val="0"/>
              </a:spcAft>
              <a:buSzPts val="1600"/>
              <a:buFont typeface="Arial"/>
              <a:buChar char="•"/>
            </a:pPr>
            <a:r>
              <a:rPr lang="en-IN" sz="1800"/>
              <a:t>Detected bots originating in Pakistan that were interfering with geopolitical and sensitive issues within India</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Customers: Indian Election Commission, Pharma companies to prevent anti-vaccine information, Mysore Police</a:t>
            </a:r>
            <a:endParaRPr/>
          </a:p>
        </p:txBody>
      </p:sp>
      <p:sp>
        <p:nvSpPr>
          <p:cNvPr id="153" name="Google Shape;153;p2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Solve problems, not just implement features -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Development team relies on product management to define a plan and write user stories, requirements, and acceptance </a:t>
            </a:r>
            <a:endParaRPr/>
          </a:p>
          <a:p>
            <a:pPr marL="514350" lvl="0" indent="-285750" algn="l" rtl="0">
              <a:lnSpc>
                <a:spcPct val="100000"/>
              </a:lnSpc>
              <a:spcBef>
                <a:spcPts val="480"/>
              </a:spcBef>
              <a:spcAft>
                <a:spcPts val="0"/>
              </a:spcAft>
              <a:buSzPts val="2400"/>
              <a:buFont typeface="Arial"/>
              <a:buChar char="•"/>
            </a:pPr>
            <a:r>
              <a:rPr lang="en-IN"/>
              <a:t>Marketing team relies on Product management for product information, value proposition definitions. They collaborate to define product position, launch product, define Go-to-market strategy</a:t>
            </a:r>
            <a:endParaRPr/>
          </a:p>
          <a:p>
            <a:pPr marL="514350" lvl="0" indent="-285750" algn="l" rtl="0">
              <a:lnSpc>
                <a:spcPct val="100000"/>
              </a:lnSpc>
              <a:spcBef>
                <a:spcPts val="480"/>
              </a:spcBef>
              <a:spcAft>
                <a:spcPts val="0"/>
              </a:spcAft>
              <a:buSzPts val="2400"/>
              <a:buFont typeface="Arial"/>
              <a:buChar char="•"/>
            </a:pPr>
            <a:r>
              <a:rPr lang="en-IN"/>
              <a:t>Sales team relies on Product management for demo cases, answering detailed inquiries, and helping to close deals. </a:t>
            </a:r>
            <a:endParaRPr/>
          </a:p>
          <a:p>
            <a:pPr marL="514350" lvl="0" indent="-285750" algn="l" rtl="0">
              <a:lnSpc>
                <a:spcPct val="100000"/>
              </a:lnSpc>
              <a:spcBef>
                <a:spcPts val="480"/>
              </a:spcBef>
              <a:spcAft>
                <a:spcPts val="0"/>
              </a:spcAft>
              <a:buSzPts val="2400"/>
              <a:buFont typeface="Arial"/>
              <a:buChar char="•"/>
            </a:pPr>
            <a:r>
              <a:rPr lang="en-IN"/>
              <a:t>Finance and Product rely on each other to build the business through determining pricing, margins, discounting, and so forth.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59" name="Google Shape;159;p2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400"/>
              <a:t>Product management: Relationship with rest of the company</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Evolution of product organizations</a:t>
            </a:r>
            <a:endParaRPr/>
          </a:p>
          <a:p>
            <a:pPr marL="571500" lvl="0" indent="-342900" algn="l" rtl="0">
              <a:lnSpc>
                <a:spcPct val="100000"/>
              </a:lnSpc>
              <a:spcBef>
                <a:spcPts val="480"/>
              </a:spcBef>
              <a:spcAft>
                <a:spcPts val="0"/>
              </a:spcAft>
              <a:buSzPts val="2400"/>
              <a:buFont typeface="Arial"/>
              <a:buChar char="•"/>
            </a:pPr>
            <a:r>
              <a:rPr lang="en-IN"/>
              <a:t>Why products fail? </a:t>
            </a:r>
            <a:endParaRPr/>
          </a:p>
          <a:p>
            <a:pPr marL="571500" lvl="0" indent="-342900" algn="l" rtl="0">
              <a:lnSpc>
                <a:spcPct val="100000"/>
              </a:lnSpc>
              <a:spcBef>
                <a:spcPts val="480"/>
              </a:spcBef>
              <a:spcAft>
                <a:spcPts val="0"/>
              </a:spcAft>
              <a:buSzPts val="2400"/>
              <a:buFont typeface="Arial"/>
              <a:buChar char="•"/>
            </a:pPr>
            <a:r>
              <a:rPr lang="en-IN"/>
              <a:t>What do best product teams do? </a:t>
            </a:r>
            <a:endParaRPr/>
          </a:p>
          <a:p>
            <a:pPr marL="571500" lvl="0" indent="-342900" algn="l" rtl="0">
              <a:lnSpc>
                <a:spcPct val="100000"/>
              </a:lnSpc>
              <a:spcBef>
                <a:spcPts val="480"/>
              </a:spcBef>
              <a:spcAft>
                <a:spcPts val="0"/>
              </a:spcAft>
              <a:buSzPts val="2400"/>
              <a:buFont typeface="Arial"/>
              <a:buChar char="•"/>
            </a:pPr>
            <a:r>
              <a:rPr lang="en-IN"/>
              <a:t>Product management: Relationship with rest of the company</a:t>
            </a:r>
            <a:endParaRPr/>
          </a:p>
          <a:p>
            <a:pPr marL="571500" lvl="0" indent="-342900" algn="l" rtl="0">
              <a:lnSpc>
                <a:spcPct val="100000"/>
              </a:lnSpc>
              <a:spcBef>
                <a:spcPts val="480"/>
              </a:spcBef>
              <a:spcAft>
                <a:spcPts val="0"/>
              </a:spcAft>
              <a:buSzPts val="2400"/>
              <a:buFont typeface="Arial"/>
              <a:buChar char="•"/>
            </a:pPr>
            <a:r>
              <a:rPr lang="en-IN"/>
              <a:t>Product Lifecycle</a:t>
            </a:r>
            <a:endParaRPr/>
          </a:p>
          <a:p>
            <a:pPr marL="571500" lvl="0" indent="-342900" algn="l" rtl="0">
              <a:lnSpc>
                <a:spcPct val="100000"/>
              </a:lnSpc>
              <a:spcBef>
                <a:spcPts val="480"/>
              </a:spcBef>
              <a:spcAft>
                <a:spcPts val="0"/>
              </a:spcAft>
              <a:buSzPts val="2400"/>
              <a:buFont typeface="Arial"/>
              <a:buChar char="•"/>
            </a:pPr>
            <a:r>
              <a:rPr lang="en-IN"/>
              <a:t>Technology adoption lifecycle</a:t>
            </a:r>
            <a:endParaRPr/>
          </a:p>
          <a:p>
            <a:pPr marL="571500" lvl="0" indent="-342900" algn="l" rtl="0">
              <a:lnSpc>
                <a:spcPct val="100000"/>
              </a:lnSpc>
              <a:spcBef>
                <a:spcPts val="480"/>
              </a:spcBef>
              <a:spcAft>
                <a:spcPts val="0"/>
              </a:spcAft>
              <a:buSzPts val="2400"/>
              <a:buFont typeface="Arial"/>
              <a:buChar char="•"/>
            </a:pPr>
            <a:r>
              <a:rPr lang="en-IN"/>
              <a:t>Journey of some product companies</a:t>
            </a:r>
            <a:endParaRPr/>
          </a:p>
          <a:p>
            <a:pPr marL="571500" lvl="0" indent="-342900" algn="l" rtl="0">
              <a:lnSpc>
                <a:spcPct val="100000"/>
              </a:lnSpc>
              <a:spcBef>
                <a:spcPts val="480"/>
              </a:spcBef>
              <a:spcAft>
                <a:spcPts val="0"/>
              </a:spcAft>
              <a:buSzPts val="2400"/>
              <a:buFont typeface="Arial"/>
              <a:buChar char="•"/>
            </a:pPr>
            <a:r>
              <a:rPr lang="en-IN"/>
              <a:t>Multi-faceted role of a Product manager</a:t>
            </a:r>
            <a:endParaRPr/>
          </a:p>
          <a:p>
            <a:pPr marL="355600" lvl="0" indent="-190500" algn="l" rtl="0">
              <a:lnSpc>
                <a:spcPct val="100000"/>
              </a:lnSpc>
              <a:spcBef>
                <a:spcPts val="480"/>
              </a:spcBef>
              <a:spcAft>
                <a:spcPts val="0"/>
              </a:spcAft>
              <a:buSzPts val="2400"/>
              <a:buFont typeface="Arial"/>
              <a:buNone/>
            </a:pP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Determine your target customers</a:t>
            </a:r>
            <a:endParaRPr/>
          </a:p>
          <a:p>
            <a:pPr marL="514350" lvl="0" indent="-285750" algn="l" rtl="0">
              <a:lnSpc>
                <a:spcPct val="100000"/>
              </a:lnSpc>
              <a:spcBef>
                <a:spcPts val="480"/>
              </a:spcBef>
              <a:spcAft>
                <a:spcPts val="0"/>
              </a:spcAft>
              <a:buSzPts val="2400"/>
              <a:buFont typeface="Arial"/>
              <a:buChar char="•"/>
            </a:pPr>
            <a:r>
              <a:rPr lang="en-IN"/>
              <a:t>Identify underserved customer needs</a:t>
            </a:r>
            <a:endParaRPr/>
          </a:p>
          <a:p>
            <a:pPr marL="514350" lvl="0" indent="-285750" algn="l" rtl="0">
              <a:lnSpc>
                <a:spcPct val="100000"/>
              </a:lnSpc>
              <a:spcBef>
                <a:spcPts val="480"/>
              </a:spcBef>
              <a:spcAft>
                <a:spcPts val="0"/>
              </a:spcAft>
              <a:buSzPts val="2400"/>
              <a:buFont typeface="Arial"/>
              <a:buChar char="•"/>
            </a:pPr>
            <a:r>
              <a:rPr lang="en-IN"/>
              <a:t>Define your Value Proposition</a:t>
            </a:r>
            <a:endParaRPr/>
          </a:p>
          <a:p>
            <a:pPr marL="514350" lvl="0" indent="-285750" algn="l" rtl="0">
              <a:lnSpc>
                <a:spcPct val="100000"/>
              </a:lnSpc>
              <a:spcBef>
                <a:spcPts val="480"/>
              </a:spcBef>
              <a:spcAft>
                <a:spcPts val="0"/>
              </a:spcAft>
              <a:buSzPts val="2400"/>
              <a:buFont typeface="Arial"/>
              <a:buChar char="•"/>
            </a:pPr>
            <a:r>
              <a:rPr lang="en-IN"/>
              <a:t>Assess value through customer interaction</a:t>
            </a:r>
            <a:endParaRPr/>
          </a:p>
          <a:p>
            <a:pPr marL="514350" lvl="0" indent="-285750" algn="l" rtl="0">
              <a:lnSpc>
                <a:spcPct val="100000"/>
              </a:lnSpc>
              <a:spcBef>
                <a:spcPts val="480"/>
              </a:spcBef>
              <a:spcAft>
                <a:spcPts val="0"/>
              </a:spcAft>
              <a:buSzPts val="2400"/>
              <a:buFont typeface="Arial"/>
              <a:buChar char="•"/>
            </a:pPr>
            <a:r>
              <a:rPr lang="en-IN"/>
              <a:t>Specify your Minimum Viable Product (MVP)</a:t>
            </a:r>
            <a:endParaRPr/>
          </a:p>
          <a:p>
            <a:pPr marL="514350" lvl="0" indent="-285750" algn="l" rtl="0">
              <a:lnSpc>
                <a:spcPct val="100000"/>
              </a:lnSpc>
              <a:spcBef>
                <a:spcPts val="480"/>
              </a:spcBef>
              <a:spcAft>
                <a:spcPts val="0"/>
              </a:spcAft>
              <a:buSzPts val="2400"/>
              <a:buFont typeface="Arial"/>
              <a:buChar char="•"/>
            </a:pPr>
            <a:r>
              <a:rPr lang="en-IN"/>
              <a:t>Create your MVP prototype</a:t>
            </a:r>
            <a:endParaRPr/>
          </a:p>
          <a:p>
            <a:pPr marL="514350" lvl="0" indent="-285750" algn="l" rtl="0">
              <a:lnSpc>
                <a:spcPct val="100000"/>
              </a:lnSpc>
              <a:spcBef>
                <a:spcPts val="480"/>
              </a:spcBef>
              <a:spcAft>
                <a:spcPts val="0"/>
              </a:spcAft>
              <a:buSzPts val="2400"/>
              <a:buFont typeface="Arial"/>
              <a:buChar char="•"/>
            </a:pPr>
            <a:r>
              <a:rPr lang="en-IN"/>
              <a:t>Test your MVP with customers</a:t>
            </a:r>
            <a:endParaRPr/>
          </a:p>
          <a:p>
            <a:pPr marL="514350" lvl="0" indent="-285750" algn="l" rtl="0">
              <a:lnSpc>
                <a:spcPct val="100000"/>
              </a:lnSpc>
              <a:spcBef>
                <a:spcPts val="480"/>
              </a:spcBef>
              <a:spcAft>
                <a:spcPts val="0"/>
              </a:spcAft>
              <a:buSzPts val="2400"/>
              <a:buFont typeface="Arial"/>
              <a:buChar char="•"/>
            </a:pPr>
            <a:r>
              <a:rPr lang="en-IN"/>
              <a:t>Iterate</a:t>
            </a:r>
            <a:endParaRPr/>
          </a:p>
          <a:p>
            <a:pPr marL="514350" lvl="0" indent="-285750" algn="l" rtl="0">
              <a:lnSpc>
                <a:spcPct val="100000"/>
              </a:lnSpc>
              <a:spcBef>
                <a:spcPts val="480"/>
              </a:spcBef>
              <a:spcAft>
                <a:spcPts val="0"/>
              </a:spcAft>
              <a:buSzPts val="2400"/>
              <a:buFont typeface="Arial"/>
              <a:buChar char="•"/>
            </a:pPr>
            <a:r>
              <a:rPr lang="en-IN"/>
              <a:t>Launch product &amp; support</a:t>
            </a:r>
            <a:endParaRPr/>
          </a:p>
          <a:p>
            <a:pPr marL="514350" lvl="0" indent="-285750" algn="l" rtl="0">
              <a:lnSpc>
                <a:spcPct val="100000"/>
              </a:lnSpc>
              <a:spcBef>
                <a:spcPts val="480"/>
              </a:spcBef>
              <a:spcAft>
                <a:spcPts val="0"/>
              </a:spcAft>
              <a:buSzPts val="2400"/>
              <a:buFont typeface="Arial"/>
              <a:buChar char="•"/>
            </a:pPr>
            <a:r>
              <a:rPr lang="en-IN"/>
              <a:t>Grow &amp; build adjacent products</a:t>
            </a:r>
            <a:endParaRPr/>
          </a:p>
          <a:p>
            <a:pPr marL="514350" lvl="0" indent="-285750" algn="l" rtl="0">
              <a:lnSpc>
                <a:spcPct val="100000"/>
              </a:lnSpc>
              <a:spcBef>
                <a:spcPts val="480"/>
              </a:spcBef>
              <a:spcAft>
                <a:spcPts val="0"/>
              </a:spcAft>
              <a:buSzPts val="2400"/>
              <a:buFont typeface="Arial"/>
              <a:buChar char="•"/>
            </a:pPr>
            <a:r>
              <a:rPr lang="en-IN"/>
              <a:t>End of life</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65" name="Google Shape;165;p2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Products using new technology such as AI, NLP, Blockchain, Robotics are adopted gradually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71" name="Google Shape;171;p2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72" name="Google Shape;172;p25" descr="Image for post"/>
          <p:cNvPicPr preferRelativeResize="0"/>
          <p:nvPr/>
        </p:nvPicPr>
        <p:blipFill rotWithShape="1">
          <a:blip r:embed="rId3">
            <a:alphaModFix/>
          </a:blip>
          <a:srcRect/>
          <a:stretch/>
        </p:blipFill>
        <p:spPr>
          <a:xfrm>
            <a:off x="1201005" y="2962741"/>
            <a:ext cx="6715296" cy="26601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b="1"/>
              <a:t>Innovators</a:t>
            </a:r>
            <a:r>
              <a:rPr lang="en-IN" sz="1600"/>
              <a:t> are the first to get interested on new products and novelties. They even accept incomplete or defective products just for the pleasure of being the first ones to use this new product.  </a:t>
            </a:r>
            <a:endParaRPr/>
          </a:p>
          <a:p>
            <a:pPr marL="514350" lvl="0" indent="-285750" algn="l" rtl="0">
              <a:lnSpc>
                <a:spcPct val="100000"/>
              </a:lnSpc>
              <a:spcBef>
                <a:spcPts val="480"/>
              </a:spcBef>
              <a:spcAft>
                <a:spcPts val="0"/>
              </a:spcAft>
              <a:buSzPts val="2400"/>
              <a:buFont typeface="Arial"/>
              <a:buChar char="•"/>
            </a:pPr>
            <a:r>
              <a:rPr lang="en-IN" sz="1600" b="1"/>
              <a:t>Early adopters</a:t>
            </a:r>
            <a:r>
              <a:rPr lang="en-IN" sz="1600"/>
              <a:t>, also known as visionaries or enthusiasts, who accept the risks of testing a new product, but not for the pleasure of coming first but </a:t>
            </a:r>
            <a:r>
              <a:rPr lang="en-IN" sz="1600" b="1"/>
              <a:t>because they see the potential in it</a:t>
            </a:r>
            <a:r>
              <a:rPr lang="en-IN" sz="1600"/>
              <a:t>. Usually, they are influencers within organizations and communities in which they participate. </a:t>
            </a:r>
            <a:endParaRPr sz="1600"/>
          </a:p>
          <a:p>
            <a:pPr marL="971550" lvl="1" indent="-285750" algn="l" rtl="0">
              <a:lnSpc>
                <a:spcPct val="100000"/>
              </a:lnSpc>
              <a:spcBef>
                <a:spcPts val="320"/>
              </a:spcBef>
              <a:spcAft>
                <a:spcPts val="0"/>
              </a:spcAft>
              <a:buSzPts val="1600"/>
              <a:buFont typeface="Arial"/>
              <a:buChar char="•"/>
            </a:pPr>
            <a:r>
              <a:rPr lang="en-IN"/>
              <a:t>IBM Watson was adopted by a </a:t>
            </a:r>
            <a:r>
              <a:rPr lang="en-IN" u="sng">
                <a:solidFill>
                  <a:schemeClr val="hlink"/>
                </a:solidFill>
                <a:hlinkClick r:id="rId3"/>
              </a:rPr>
              <a:t>Memorial Sloan–Kettering Cancer Center</a:t>
            </a:r>
            <a:r>
              <a:rPr lang="en-IN"/>
              <a:t>, Cleaveland Clinic, MD Andersen Cancer Center, to get advise on Cancer</a:t>
            </a:r>
            <a:endParaRPr/>
          </a:p>
          <a:p>
            <a:pPr marL="514350" lvl="0" indent="-285750" algn="l" rtl="0">
              <a:lnSpc>
                <a:spcPct val="100000"/>
              </a:lnSpc>
              <a:spcBef>
                <a:spcPts val="480"/>
              </a:spcBef>
              <a:spcAft>
                <a:spcPts val="0"/>
              </a:spcAft>
              <a:buSzPts val="2400"/>
              <a:buFont typeface="Arial"/>
              <a:buChar char="•"/>
            </a:pPr>
            <a:r>
              <a:rPr lang="en-IN" sz="1600" b="1"/>
              <a:t>Early majority</a:t>
            </a:r>
            <a:r>
              <a:rPr lang="en-IN" sz="1600"/>
              <a:t>, also called pragmatic, buy new products only after they got references. </a:t>
            </a:r>
            <a:endParaRPr sz="1600"/>
          </a:p>
          <a:p>
            <a:pPr marL="971550" lvl="1" indent="-285750" algn="l" rtl="0">
              <a:lnSpc>
                <a:spcPct val="100000"/>
              </a:lnSpc>
              <a:spcBef>
                <a:spcPts val="320"/>
              </a:spcBef>
              <a:spcAft>
                <a:spcPts val="0"/>
              </a:spcAft>
              <a:buSzPts val="1600"/>
              <a:buFont typeface="Arial"/>
              <a:buChar char="•"/>
            </a:pPr>
            <a:r>
              <a:rPr lang="en-IN"/>
              <a:t>Manipal Hospital Bangalore, Georgia tech teaching assistant, H&amp;R Block for tax preparation, Several startups use it for developing cognitive apps</a:t>
            </a:r>
            <a:endParaRPr/>
          </a:p>
          <a:p>
            <a:pPr marL="514350" lvl="0" indent="-285750" algn="l" rtl="0">
              <a:lnSpc>
                <a:spcPct val="100000"/>
              </a:lnSpc>
              <a:spcBef>
                <a:spcPts val="480"/>
              </a:spcBef>
              <a:spcAft>
                <a:spcPts val="0"/>
              </a:spcAft>
              <a:buSzPts val="2400"/>
              <a:buFont typeface="Arial"/>
              <a:buChar char="•"/>
            </a:pPr>
            <a:r>
              <a:rPr lang="en-IN" sz="1600" b="1"/>
              <a:t>Late majority</a:t>
            </a:r>
            <a:r>
              <a:rPr lang="en-IN" sz="1600"/>
              <a:t> are the conservatives, in other words, those who buy only after the price has dropped substantially. Example late majority users of SalesForce</a:t>
            </a:r>
            <a:endParaRPr sz="1600"/>
          </a:p>
          <a:p>
            <a:pPr marL="514350" lvl="0" indent="-285750" algn="l" rtl="0">
              <a:lnSpc>
                <a:spcPct val="100000"/>
              </a:lnSpc>
              <a:spcBef>
                <a:spcPts val="480"/>
              </a:spcBef>
              <a:spcAft>
                <a:spcPts val="0"/>
              </a:spcAft>
              <a:buSzPts val="2400"/>
              <a:buFont typeface="Arial"/>
              <a:buChar char="•"/>
            </a:pPr>
            <a:r>
              <a:rPr lang="en-IN" sz="1600" b="1"/>
              <a:t>Laggards</a:t>
            </a:r>
            <a:r>
              <a:rPr lang="en-IN" sz="1600"/>
              <a:t>, who only buy a new product if this is the only option available.</a:t>
            </a:r>
            <a:endParaRPr/>
          </a:p>
          <a:p>
            <a:pPr marL="457200" marR="0" lvl="0" indent="-228600" algn="l" rtl="0">
              <a:lnSpc>
                <a:spcPct val="100000"/>
              </a:lnSpc>
              <a:spcBef>
                <a:spcPts val="480"/>
              </a:spcBef>
              <a:spcAft>
                <a:spcPts val="0"/>
              </a:spcAft>
              <a:buClr>
                <a:srgbClr val="101141"/>
              </a:buClr>
              <a:buSzPts val="2400"/>
              <a:buFont typeface="Arial"/>
              <a:buNone/>
            </a:pPr>
            <a:endParaRPr sz="1600"/>
          </a:p>
        </p:txBody>
      </p:sp>
      <p:sp>
        <p:nvSpPr>
          <p:cNvPr id="178" name="Google Shape;178;p2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Example: </a:t>
            </a:r>
            <a:endParaRPr b="1"/>
          </a:p>
          <a:p>
            <a:pPr marL="514350" lvl="0" indent="-285750" algn="l" rtl="0">
              <a:lnSpc>
                <a:spcPct val="100000"/>
              </a:lnSpc>
              <a:spcBef>
                <a:spcPts val="480"/>
              </a:spcBef>
              <a:spcAft>
                <a:spcPts val="0"/>
              </a:spcAft>
              <a:buSzPts val="2400"/>
              <a:buFont typeface="Arial"/>
              <a:buChar char="•"/>
            </a:pPr>
            <a:r>
              <a:rPr lang="en-IN"/>
              <a:t>IBM Watson &amp; Robotic surgery (Da Vinci) used by one or 2 hospitals. </a:t>
            </a:r>
            <a:endParaRPr/>
          </a:p>
          <a:p>
            <a:pPr marL="514350" lvl="0" indent="-285750" algn="l" rtl="0">
              <a:lnSpc>
                <a:spcPct val="100000"/>
              </a:lnSpc>
              <a:spcBef>
                <a:spcPts val="480"/>
              </a:spcBef>
              <a:spcAft>
                <a:spcPts val="0"/>
              </a:spcAft>
              <a:buSzPts val="2400"/>
              <a:buFont typeface="Arial"/>
              <a:buChar char="•"/>
            </a:pPr>
            <a:r>
              <a:rPr lang="en-IN"/>
              <a:t>In 1999 Salesforce.com was the first to use Cloud to offer applications on the Cloud. 3 years later the industry grew massively with video, music and other media being hosted and delivered online. </a:t>
            </a:r>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endParaRPr u="sng">
              <a:solidFill>
                <a:schemeClr val="hlink"/>
              </a:solidFill>
              <a:hlinkClick r:id="rId3"/>
            </a:endParaRPr>
          </a:p>
          <a:p>
            <a:pPr marL="457200" marR="0" lvl="0" indent="-228600" algn="l" rtl="0">
              <a:lnSpc>
                <a:spcPct val="100000"/>
              </a:lnSpc>
              <a:spcBef>
                <a:spcPts val="480"/>
              </a:spcBef>
              <a:spcAft>
                <a:spcPts val="0"/>
              </a:spcAft>
              <a:buClr>
                <a:srgbClr val="101141"/>
              </a:buClr>
              <a:buSzPts val="2400"/>
              <a:buFont typeface="Arial"/>
              <a:buNone/>
            </a:pPr>
            <a:r>
              <a:rPr lang="en-IN" u="sng">
                <a:solidFill>
                  <a:schemeClr val="hlink"/>
                </a:solidFill>
                <a:hlinkClick r:id="rId3"/>
              </a:rPr>
              <a:t>https://www.scality.com/solved/the-history-of-cloud-computing/</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84" name="Google Shape;184;p2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127000" lvl="0" indent="0" algn="l" rtl="0">
              <a:lnSpc>
                <a:spcPct val="100000"/>
              </a:lnSpc>
              <a:spcBef>
                <a:spcPts val="480"/>
              </a:spcBef>
              <a:spcAft>
                <a:spcPts val="0"/>
              </a:spcAft>
              <a:buSzPts val="2400"/>
              <a:buNone/>
            </a:pPr>
            <a:r>
              <a:rPr lang="en-IN" b="1"/>
              <a:t>S-curve: </a:t>
            </a:r>
            <a:r>
              <a:rPr lang="en-IN"/>
              <a:t>By calculating the integral (who remembers the calculus classes?) we can obtain the famous S-shaped technology adoption curve.</a:t>
            </a:r>
            <a:endParaRPr/>
          </a:p>
          <a:p>
            <a:pPr marL="457200" lvl="0" indent="-228600" algn="l" rtl="0">
              <a:lnSpc>
                <a:spcPct val="100000"/>
              </a:lnSpc>
              <a:spcBef>
                <a:spcPts val="480"/>
              </a:spcBef>
              <a:spcAft>
                <a:spcPts val="0"/>
              </a:spcAft>
              <a:buSzPts val="2400"/>
              <a:buNone/>
            </a:pPr>
            <a:r>
              <a:rPr lang="en-IN"/>
              <a:t> </a:t>
            </a:r>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190" name="Google Shape;190;p2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Technology adoption lifecycle…</a:t>
            </a:r>
            <a:endParaRPr/>
          </a:p>
        </p:txBody>
      </p:sp>
      <p:pic>
        <p:nvPicPr>
          <p:cNvPr id="191" name="Google Shape;191;p28" descr="Image for post"/>
          <p:cNvPicPr preferRelativeResize="0"/>
          <p:nvPr/>
        </p:nvPicPr>
        <p:blipFill rotWithShape="1">
          <a:blip r:embed="rId3">
            <a:alphaModFix/>
          </a:blip>
          <a:srcRect/>
          <a:stretch/>
        </p:blipFill>
        <p:spPr>
          <a:xfrm>
            <a:off x="1916430" y="2525706"/>
            <a:ext cx="5311140" cy="366268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Deep knowledge of customer, your business, market &amp; industry</a:t>
            </a:r>
            <a:endParaRPr/>
          </a:p>
          <a:p>
            <a:pPr marL="971550" lvl="1" indent="-285750" algn="l" rtl="0">
              <a:lnSpc>
                <a:spcPct val="100000"/>
              </a:lnSpc>
              <a:spcBef>
                <a:spcPts val="320"/>
              </a:spcBef>
              <a:spcAft>
                <a:spcPts val="0"/>
              </a:spcAft>
              <a:buSzPts val="1600"/>
              <a:buFont typeface="Arial"/>
              <a:buChar char="•"/>
            </a:pPr>
            <a:r>
              <a:rPr lang="en-IN"/>
              <a:t>Nium - money transfer to foreign countries</a:t>
            </a:r>
            <a:endParaRPr/>
          </a:p>
          <a:p>
            <a:pPr marL="971550" lvl="1" indent="-285750" algn="l" rtl="0">
              <a:lnSpc>
                <a:spcPct val="100000"/>
              </a:lnSpc>
              <a:spcBef>
                <a:spcPts val="320"/>
              </a:spcBef>
              <a:spcAft>
                <a:spcPts val="0"/>
              </a:spcAft>
              <a:buSzPts val="1600"/>
              <a:buFont typeface="Arial"/>
              <a:buChar char="•"/>
            </a:pPr>
            <a:r>
              <a:rPr lang="en-IN"/>
              <a:t>Had deep knowledge of money transfer markets in Singapore,, Indonesia, Japan, etc.</a:t>
            </a:r>
            <a:endParaRPr/>
          </a:p>
          <a:p>
            <a:pPr marL="971550" lvl="1" indent="-285750" algn="l" rtl="0">
              <a:lnSpc>
                <a:spcPct val="100000"/>
              </a:lnSpc>
              <a:spcBef>
                <a:spcPts val="320"/>
              </a:spcBef>
              <a:spcAft>
                <a:spcPts val="0"/>
              </a:spcAft>
              <a:buSzPts val="1600"/>
              <a:buFont typeface="Arial"/>
              <a:buChar char="•"/>
            </a:pPr>
            <a:r>
              <a:rPr lang="en-IN"/>
              <a:t>Had good knowledge of forex – how it works, who are the players, banking</a:t>
            </a:r>
            <a:endParaRPr/>
          </a:p>
          <a:p>
            <a:pPr marL="514350" lvl="0" indent="-285750" algn="l" rtl="0">
              <a:lnSpc>
                <a:spcPct val="100000"/>
              </a:lnSpc>
              <a:spcBef>
                <a:spcPts val="480"/>
              </a:spcBef>
              <a:spcAft>
                <a:spcPts val="0"/>
              </a:spcAft>
              <a:buSzPts val="2400"/>
              <a:buFont typeface="Arial"/>
              <a:buChar char="•"/>
            </a:pPr>
            <a:r>
              <a:rPr lang="en-IN" sz="1600"/>
              <a:t>Engage with customers, understand their business, process, pain points</a:t>
            </a:r>
            <a:endParaRPr/>
          </a:p>
          <a:p>
            <a:pPr marL="971550" lvl="1" indent="-285750" algn="l" rtl="0">
              <a:lnSpc>
                <a:spcPct val="100000"/>
              </a:lnSpc>
              <a:spcBef>
                <a:spcPts val="320"/>
              </a:spcBef>
              <a:spcAft>
                <a:spcPts val="0"/>
              </a:spcAft>
              <a:buSzPts val="1600"/>
              <a:buFont typeface="Arial"/>
              <a:buChar char="•"/>
            </a:pPr>
            <a:r>
              <a:rPr lang="en-IN"/>
              <a:t>Slack understood the collaboration needs of teams</a:t>
            </a:r>
            <a:endParaRPr/>
          </a:p>
          <a:p>
            <a:pPr marL="971550" lvl="1" indent="-285750" algn="l" rtl="0">
              <a:lnSpc>
                <a:spcPct val="100000"/>
              </a:lnSpc>
              <a:spcBef>
                <a:spcPts val="320"/>
              </a:spcBef>
              <a:spcAft>
                <a:spcPts val="0"/>
              </a:spcAft>
              <a:buSzPts val="1600"/>
              <a:buFont typeface="Arial"/>
              <a:buChar char="•"/>
            </a:pPr>
            <a:r>
              <a:rPr lang="en-IN"/>
              <a:t>Twilio understood the messaging needs of companies</a:t>
            </a:r>
            <a:endParaRPr/>
          </a:p>
          <a:p>
            <a:pPr marL="971550" lvl="1" indent="-285750" algn="l" rtl="0">
              <a:lnSpc>
                <a:spcPct val="100000"/>
              </a:lnSpc>
              <a:spcBef>
                <a:spcPts val="320"/>
              </a:spcBef>
              <a:spcAft>
                <a:spcPts val="0"/>
              </a:spcAft>
              <a:buSzPts val="1600"/>
              <a:buFont typeface="Arial"/>
              <a:buChar char="•"/>
            </a:pPr>
            <a:r>
              <a:rPr lang="en-IN"/>
              <a:t>Wobot understood the process compliance needs of food, pharma, retail industries</a:t>
            </a:r>
            <a:endParaRPr/>
          </a:p>
          <a:p>
            <a:pPr marL="514350" lvl="0" indent="-285750" algn="l" rtl="0">
              <a:lnSpc>
                <a:spcPct val="100000"/>
              </a:lnSpc>
              <a:spcBef>
                <a:spcPts val="480"/>
              </a:spcBef>
              <a:spcAft>
                <a:spcPts val="0"/>
              </a:spcAft>
              <a:buSzPts val="2400"/>
              <a:buFont typeface="Arial"/>
              <a:buChar char="•"/>
            </a:pPr>
            <a:r>
              <a:rPr lang="en-IN" sz="1600"/>
              <a:t>Prioritize ideas, features &amp; projects</a:t>
            </a:r>
            <a:endParaRPr/>
          </a:p>
          <a:p>
            <a:pPr marL="971550" lvl="1" indent="-285750" algn="l" rtl="0">
              <a:lnSpc>
                <a:spcPct val="100000"/>
              </a:lnSpc>
              <a:spcBef>
                <a:spcPts val="320"/>
              </a:spcBef>
              <a:spcAft>
                <a:spcPts val="0"/>
              </a:spcAft>
              <a:buSzPts val="1600"/>
              <a:buFont typeface="Arial"/>
              <a:buChar char="•"/>
            </a:pPr>
            <a:r>
              <a:rPr lang="en-IN"/>
              <a:t>Slack focused on Search, synchronization, file sharing</a:t>
            </a:r>
            <a:endParaRPr/>
          </a:p>
          <a:p>
            <a:pPr marL="514350" lvl="0" indent="-285750" algn="l" rtl="0">
              <a:lnSpc>
                <a:spcPct val="100000"/>
              </a:lnSpc>
              <a:spcBef>
                <a:spcPts val="480"/>
              </a:spcBef>
              <a:spcAft>
                <a:spcPts val="0"/>
              </a:spcAft>
              <a:buSzPts val="2400"/>
              <a:buFont typeface="Arial"/>
              <a:buChar char="•"/>
            </a:pPr>
            <a:r>
              <a:rPr lang="en-IN" sz="1600"/>
              <a:t>Collaborate with Design, Engineering, Marketing, Legal, Finance</a:t>
            </a:r>
            <a:endParaRPr/>
          </a:p>
          <a:p>
            <a:pPr marL="514350" lvl="0" indent="-285750" algn="l" rtl="0">
              <a:lnSpc>
                <a:spcPct val="100000"/>
              </a:lnSpc>
              <a:spcBef>
                <a:spcPts val="480"/>
              </a:spcBef>
              <a:spcAft>
                <a:spcPts val="0"/>
              </a:spcAft>
              <a:buSzPts val="2400"/>
              <a:buFont typeface="Arial"/>
              <a:buChar char="•"/>
            </a:pPr>
            <a:r>
              <a:rPr lang="en-IN" sz="1600"/>
              <a:t>Recruit, Train &amp; develop the product team</a:t>
            </a:r>
            <a:endParaRPr/>
          </a:p>
          <a:p>
            <a:pPr marL="514350" lvl="0" indent="-285750" algn="l" rtl="0">
              <a:lnSpc>
                <a:spcPct val="100000"/>
              </a:lnSpc>
              <a:spcBef>
                <a:spcPts val="480"/>
              </a:spcBef>
              <a:spcAft>
                <a:spcPts val="0"/>
              </a:spcAft>
              <a:buSzPts val="2400"/>
              <a:buFont typeface="Arial"/>
              <a:buChar char="•"/>
            </a:pPr>
            <a:r>
              <a:rPr lang="en-IN" sz="1600"/>
              <a:t>Manage upward &amp; outward: Tell a story, sell a vision, get funcding</a:t>
            </a:r>
            <a:endParaRPr sz="1600"/>
          </a:p>
          <a:p>
            <a:pPr marL="514350" lvl="0" indent="-285750" algn="l" rtl="0">
              <a:lnSpc>
                <a:spcPct val="100000"/>
              </a:lnSpc>
              <a:spcBef>
                <a:spcPts val="480"/>
              </a:spcBef>
              <a:spcAft>
                <a:spcPts val="0"/>
              </a:spcAft>
              <a:buSzPts val="2400"/>
              <a:buFont typeface="Arial"/>
              <a:buChar char="•"/>
            </a:pPr>
            <a:r>
              <a:rPr lang="en-IN" sz="1600"/>
              <a:t>Align &amp; focus the organization</a:t>
            </a:r>
            <a:endParaRPr sz="1600"/>
          </a:p>
        </p:txBody>
      </p:sp>
      <p:sp>
        <p:nvSpPr>
          <p:cNvPr id="197" name="Google Shape;197;p2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Multi-faceted role of a Product manager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9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9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dirty="0"/>
              <a:t>Study the journey of </a:t>
            </a:r>
            <a:r>
              <a:rPr lang="en-IN" u="sng" dirty="0"/>
              <a:t>Netflix</a:t>
            </a:r>
            <a:r>
              <a:rPr lang="en-IN" dirty="0"/>
              <a:t> and identify:</a:t>
            </a:r>
            <a:endParaRPr dirty="0"/>
          </a:p>
          <a:p>
            <a:pPr marL="457200" marR="0" lvl="0" indent="-228600" algn="l" rtl="0">
              <a:lnSpc>
                <a:spcPct val="100000"/>
              </a:lnSpc>
              <a:spcBef>
                <a:spcPts val="480"/>
              </a:spcBef>
              <a:spcAft>
                <a:spcPts val="0"/>
              </a:spcAft>
              <a:buClr>
                <a:srgbClr val="101141"/>
              </a:buClr>
              <a:buSzPts val="2400"/>
              <a:buFont typeface="Arial"/>
              <a:buNone/>
            </a:pPr>
            <a:endParaRPr dirty="0"/>
          </a:p>
          <a:p>
            <a:pPr marL="571500" lvl="0" indent="-342900" algn="l" rtl="0">
              <a:lnSpc>
                <a:spcPct val="100000"/>
              </a:lnSpc>
              <a:spcBef>
                <a:spcPts val="480"/>
              </a:spcBef>
              <a:spcAft>
                <a:spcPts val="0"/>
              </a:spcAft>
              <a:buSzPts val="2400"/>
              <a:buFont typeface="Arial"/>
              <a:buChar char="•"/>
            </a:pPr>
            <a:r>
              <a:rPr lang="en-IN" dirty="0"/>
              <a:t>Key milestones</a:t>
            </a:r>
            <a:endParaRPr dirty="0"/>
          </a:p>
          <a:p>
            <a:pPr marL="571500" lvl="0" indent="-342900" algn="l" rtl="0">
              <a:lnSpc>
                <a:spcPct val="100000"/>
              </a:lnSpc>
              <a:spcBef>
                <a:spcPts val="480"/>
              </a:spcBef>
              <a:spcAft>
                <a:spcPts val="0"/>
              </a:spcAft>
              <a:buSzPts val="2400"/>
              <a:buFont typeface="Arial"/>
              <a:buChar char="•"/>
            </a:pPr>
            <a:r>
              <a:rPr lang="en-IN" dirty="0"/>
              <a:t>Challenges faced</a:t>
            </a:r>
            <a:endParaRPr dirty="0"/>
          </a:p>
          <a:p>
            <a:pPr marL="571500" lvl="0" indent="-342900" algn="l" rtl="0">
              <a:lnSpc>
                <a:spcPct val="100000"/>
              </a:lnSpc>
              <a:spcBef>
                <a:spcPts val="480"/>
              </a:spcBef>
              <a:spcAft>
                <a:spcPts val="0"/>
              </a:spcAft>
              <a:buSzPts val="2400"/>
              <a:buFont typeface="Arial"/>
              <a:buChar char="•"/>
            </a:pPr>
            <a:r>
              <a:rPr lang="en-IN" dirty="0"/>
              <a:t>What they did right and what they did wrong</a:t>
            </a:r>
            <a:endParaRPr dirty="0"/>
          </a:p>
          <a:p>
            <a:pPr marL="571500" lvl="0" indent="-342900" algn="l" rtl="0">
              <a:lnSpc>
                <a:spcPct val="100000"/>
              </a:lnSpc>
              <a:spcBef>
                <a:spcPts val="480"/>
              </a:spcBef>
              <a:spcAft>
                <a:spcPts val="0"/>
              </a:spcAft>
              <a:buSzPts val="2400"/>
              <a:buFont typeface="Arial"/>
              <a:buChar char="•"/>
            </a:pPr>
            <a:r>
              <a:rPr lang="en-IN" dirty="0"/>
              <a:t>Key Product management </a:t>
            </a:r>
            <a:r>
              <a:rPr lang="en-IN" dirty="0" smtClean="0"/>
              <a:t>learnings</a:t>
            </a:r>
          </a:p>
          <a:p>
            <a:pPr marL="571500" lvl="0" indent="-342900" algn="l" rtl="0">
              <a:lnSpc>
                <a:spcPct val="100000"/>
              </a:lnSpc>
              <a:spcBef>
                <a:spcPts val="480"/>
              </a:spcBef>
              <a:spcAft>
                <a:spcPts val="0"/>
              </a:spcAft>
              <a:buSzPts val="2400"/>
              <a:buFont typeface="Arial"/>
              <a:buChar char="•"/>
            </a:pPr>
            <a:endParaRPr lang="en-IN" dirty="0"/>
          </a:p>
          <a:p>
            <a:pPr marL="571500" lvl="0" indent="-342900" algn="l" rtl="0">
              <a:lnSpc>
                <a:spcPct val="100000"/>
              </a:lnSpc>
              <a:spcBef>
                <a:spcPts val="480"/>
              </a:spcBef>
              <a:spcAft>
                <a:spcPts val="0"/>
              </a:spcAft>
              <a:buSzPts val="2400"/>
              <a:buFont typeface="Arial"/>
              <a:buChar char="•"/>
            </a:pPr>
            <a:endParaRPr lang="en-IN" dirty="0" smtClean="0"/>
          </a:p>
          <a:p>
            <a:pPr marL="571500" lvl="0" indent="-342900">
              <a:buFont typeface="Arial"/>
              <a:buChar char="•"/>
            </a:pPr>
            <a:r>
              <a:rPr lang="en-IN" dirty="0"/>
              <a:t>Courtesy:  https://www.businessmodelsinc.com/exponential-business-model/netflix/</a:t>
            </a:r>
            <a:endParaRPr dirty="0"/>
          </a:p>
        </p:txBody>
      </p:sp>
      <p:sp>
        <p:nvSpPr>
          <p:cNvPr id="203" name="Google Shape;203;p3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Journey of some product companies: Exercise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210" name="Google Shape;210;p3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a:t>A product organization goes through the following stages:</a:t>
            </a:r>
            <a:endParaRPr/>
          </a:p>
          <a:p>
            <a:pPr marL="457200" marR="0" lvl="0" indent="-228600" algn="l" rtl="0">
              <a:lnSpc>
                <a:spcPct val="100000"/>
              </a:lnSpc>
              <a:spcBef>
                <a:spcPts val="480"/>
              </a:spcBef>
              <a:spcAft>
                <a:spcPts val="0"/>
              </a:spcAft>
              <a:buClr>
                <a:srgbClr val="101141"/>
              </a:buClr>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t>Startup</a:t>
            </a:r>
            <a:endParaRPr/>
          </a:p>
          <a:p>
            <a:pPr marL="571500" lvl="0" indent="-342900" algn="l" rtl="0">
              <a:lnSpc>
                <a:spcPct val="100000"/>
              </a:lnSpc>
              <a:spcBef>
                <a:spcPts val="480"/>
              </a:spcBef>
              <a:spcAft>
                <a:spcPts val="0"/>
              </a:spcAft>
              <a:buSzPts val="2400"/>
              <a:buFont typeface="Arial"/>
              <a:buChar char="•"/>
            </a:pPr>
            <a:r>
              <a:rPr lang="en-IN"/>
              <a:t>Growth stage</a:t>
            </a:r>
            <a:endParaRPr/>
          </a:p>
          <a:p>
            <a:pPr marL="571500" lvl="0" indent="-342900" algn="l" rtl="0">
              <a:lnSpc>
                <a:spcPct val="100000"/>
              </a:lnSpc>
              <a:spcBef>
                <a:spcPts val="480"/>
              </a:spcBef>
              <a:spcAft>
                <a:spcPts val="0"/>
              </a:spcAft>
              <a:buSzPts val="2400"/>
              <a:buFont typeface="Arial"/>
              <a:buChar char="•"/>
            </a:pPr>
            <a:r>
              <a:rPr lang="en-IN"/>
              <a:t>Enterprise</a:t>
            </a:r>
            <a:endParaRPr/>
          </a:p>
          <a:p>
            <a:pPr marL="571500" lvl="0" indent="-190500" algn="l" rtl="0">
              <a:lnSpc>
                <a:spcPct val="100000"/>
              </a:lnSpc>
              <a:spcBef>
                <a:spcPts val="480"/>
              </a:spcBef>
              <a:spcAft>
                <a:spcPts val="0"/>
              </a:spcAft>
              <a:buSzPts val="2400"/>
              <a:buFont typeface="Arial"/>
              <a:buNone/>
            </a:pPr>
            <a:endParaRPr/>
          </a:p>
          <a:p>
            <a:pPr marL="571500" lvl="0" indent="-190500" algn="l" rtl="0">
              <a:lnSpc>
                <a:spcPct val="100000"/>
              </a:lnSpc>
              <a:spcBef>
                <a:spcPts val="480"/>
              </a:spcBef>
              <a:spcAft>
                <a:spcPts val="0"/>
              </a:spcAft>
              <a:buSzPts val="2400"/>
              <a:buFont typeface="Arial"/>
              <a:buNone/>
            </a:pPr>
            <a:endParaRPr/>
          </a:p>
          <a:p>
            <a:pPr marL="228600" lvl="0" indent="0" algn="l" rtl="0">
              <a:lnSpc>
                <a:spcPct val="100000"/>
              </a:lnSpc>
              <a:spcBef>
                <a:spcPts val="480"/>
              </a:spcBef>
              <a:spcAft>
                <a:spcPts val="0"/>
              </a:spcAft>
              <a:buSzPts val="2400"/>
              <a:buNone/>
            </a:pPr>
            <a:r>
              <a:rPr lang="en-IN"/>
              <a:t>Let us see what are the characteristics of each stage…</a:t>
            </a: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Evolution of product organizations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Trying to achieve product-market fit, </a:t>
            </a:r>
            <a:endParaRPr/>
          </a:p>
          <a:p>
            <a:pPr marL="571500" lvl="0" indent="-342900" algn="l" rtl="0">
              <a:lnSpc>
                <a:spcPct val="100000"/>
              </a:lnSpc>
              <a:spcBef>
                <a:spcPts val="480"/>
              </a:spcBef>
              <a:spcAft>
                <a:spcPts val="0"/>
              </a:spcAft>
              <a:buSzPts val="2400"/>
              <a:buFont typeface="Arial"/>
              <a:buChar char="•"/>
            </a:pPr>
            <a:r>
              <a:rPr lang="en-IN"/>
              <a:t>Limited funding, </a:t>
            </a:r>
            <a:endParaRPr/>
          </a:p>
          <a:p>
            <a:pPr marL="571500" lvl="0" indent="-342900" algn="l" rtl="0">
              <a:lnSpc>
                <a:spcPct val="100000"/>
              </a:lnSpc>
              <a:spcBef>
                <a:spcPts val="480"/>
              </a:spcBef>
              <a:spcAft>
                <a:spcPts val="0"/>
              </a:spcAft>
              <a:buSzPts val="2400"/>
              <a:buFont typeface="Arial"/>
              <a:buChar char="•"/>
            </a:pPr>
            <a:r>
              <a:rPr lang="en-IN"/>
              <a:t>Learns quickly</a:t>
            </a:r>
            <a:endParaRPr/>
          </a:p>
          <a:p>
            <a:pPr marL="571500" lvl="0" indent="-342900" algn="l" rtl="0">
              <a:lnSpc>
                <a:spcPct val="100000"/>
              </a:lnSpc>
              <a:spcBef>
                <a:spcPts val="480"/>
              </a:spcBef>
              <a:spcAft>
                <a:spcPts val="0"/>
              </a:spcAft>
              <a:buSzPts val="2400"/>
              <a:buFont typeface="Arial"/>
              <a:buChar char="•"/>
            </a:pPr>
            <a:r>
              <a:rPr lang="en-IN"/>
              <a:t>Little bureaucracy, </a:t>
            </a:r>
            <a:endParaRPr/>
          </a:p>
          <a:p>
            <a:pPr marL="571500" lvl="0" indent="-342900" algn="l" rtl="0">
              <a:lnSpc>
                <a:spcPct val="100000"/>
              </a:lnSpc>
              <a:spcBef>
                <a:spcPts val="480"/>
              </a:spcBef>
              <a:spcAft>
                <a:spcPts val="0"/>
              </a:spcAft>
              <a:buSzPts val="2400"/>
              <a:buFont typeface="Arial"/>
              <a:buChar char="•"/>
            </a:pPr>
            <a:r>
              <a:rPr lang="en-IN"/>
              <a:t>Many fail, </a:t>
            </a:r>
            <a:endParaRPr/>
          </a:p>
          <a:p>
            <a:pPr marL="571500" lvl="0" indent="-342900" algn="l" rtl="0">
              <a:lnSpc>
                <a:spcPct val="100000"/>
              </a:lnSpc>
              <a:spcBef>
                <a:spcPts val="480"/>
              </a:spcBef>
              <a:spcAft>
                <a:spcPts val="0"/>
              </a:spcAft>
              <a:buSzPts val="2400"/>
              <a:buFont typeface="Arial"/>
              <a:buChar char="•"/>
            </a:pPr>
            <a:r>
              <a:rPr lang="en-IN"/>
              <a:t>Those that succeed are good at product discovery, </a:t>
            </a:r>
            <a:endParaRPr/>
          </a:p>
          <a:p>
            <a:pPr marL="571500" lvl="0" indent="-342900" algn="l" rtl="0">
              <a:lnSpc>
                <a:spcPct val="100000"/>
              </a:lnSpc>
              <a:spcBef>
                <a:spcPts val="480"/>
              </a:spcBef>
              <a:spcAft>
                <a:spcPts val="0"/>
              </a:spcAft>
              <a:buSzPts val="2400"/>
              <a:buFont typeface="Arial"/>
              <a:buChar char="•"/>
            </a:pPr>
            <a:r>
              <a:rPr lang="en-IN"/>
              <a:t>Risky but rewarding if things go well. </a:t>
            </a:r>
            <a:endParaRPr/>
          </a:p>
          <a:p>
            <a:pPr marL="457200" marR="0" lvl="0" indent="-228600" algn="l" rtl="0">
              <a:lnSpc>
                <a:spcPct val="100000"/>
              </a:lnSpc>
              <a:spcBef>
                <a:spcPts val="480"/>
              </a:spcBef>
              <a:spcAft>
                <a:spcPts val="0"/>
              </a:spcAft>
              <a:buClr>
                <a:srgbClr val="101141"/>
              </a:buClr>
              <a:buSzPts val="2400"/>
              <a:buFont typeface="Arial"/>
              <a:buNone/>
            </a:pPr>
            <a:endParaRPr/>
          </a:p>
          <a:p>
            <a:pPr marL="457200" marR="0" lvl="0" indent="-228600" algn="l" rtl="0">
              <a:lnSpc>
                <a:spcPct val="100000"/>
              </a:lnSpc>
              <a:spcBef>
                <a:spcPts val="480"/>
              </a:spcBef>
              <a:spcAft>
                <a:spcPts val="0"/>
              </a:spcAft>
              <a:buClr>
                <a:srgbClr val="101141"/>
              </a:buClr>
              <a:buSzPts val="2400"/>
              <a:buFont typeface="Arial"/>
              <a:buNone/>
            </a:pPr>
            <a:r>
              <a:rPr lang="en-IN">
                <a:solidFill>
                  <a:srgbClr val="0070C0"/>
                </a:solidFill>
              </a:rPr>
              <a:t>Examples: WhiteHat Jr, Simpl</a:t>
            </a:r>
            <a:endParaRPr>
              <a:solidFill>
                <a:srgbClr val="0070C0"/>
              </a:solidFill>
            </a:endParaRPr>
          </a:p>
          <a:p>
            <a:pPr marL="457200" marR="0" lvl="0" indent="-228600" algn="l" rtl="0">
              <a:lnSpc>
                <a:spcPct val="100000"/>
              </a:lnSpc>
              <a:spcBef>
                <a:spcPts val="480"/>
              </a:spcBef>
              <a:spcAft>
                <a:spcPts val="0"/>
              </a:spcAft>
              <a:buClr>
                <a:srgbClr val="101141"/>
              </a:buClr>
              <a:buSzPts val="2400"/>
              <a:buFont typeface="Arial"/>
              <a:buNone/>
            </a:pP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168319" y="152400"/>
            <a:ext cx="6751093"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Product-Market fit concept</a:t>
            </a:r>
            <a:endParaRPr sz="2800"/>
          </a:p>
        </p:txBody>
      </p:sp>
      <p:pic>
        <p:nvPicPr>
          <p:cNvPr id="69" name="Google Shape;69;p9" descr="image"/>
          <p:cNvPicPr preferRelativeResize="0"/>
          <p:nvPr/>
        </p:nvPicPr>
        <p:blipFill rotWithShape="1">
          <a:blip r:embed="rId3">
            <a:alphaModFix/>
          </a:blip>
          <a:srcRect/>
          <a:stretch/>
        </p:blipFill>
        <p:spPr>
          <a:xfrm>
            <a:off x="955343" y="1787854"/>
            <a:ext cx="6796586" cy="440822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7895771"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sz="1800" b="1"/>
              <a:t>WhiteHat Jr </a:t>
            </a:r>
            <a:endParaRPr sz="1800"/>
          </a:p>
          <a:p>
            <a:pPr marL="571500" lvl="0" indent="-342900" algn="l" rtl="0">
              <a:lnSpc>
                <a:spcPct val="100000"/>
              </a:lnSpc>
              <a:spcBef>
                <a:spcPts val="480"/>
              </a:spcBef>
              <a:spcAft>
                <a:spcPts val="0"/>
              </a:spcAft>
              <a:buSzPts val="2400"/>
              <a:buFont typeface="Arial"/>
              <a:buChar char="•"/>
            </a:pPr>
            <a:r>
              <a:rPr lang="en-IN" sz="1800"/>
              <a:t>Founded in 2018</a:t>
            </a:r>
            <a:endParaRPr/>
          </a:p>
          <a:p>
            <a:pPr marL="571500" lvl="0" indent="-342900" algn="l" rtl="0">
              <a:lnSpc>
                <a:spcPct val="100000"/>
              </a:lnSpc>
              <a:spcBef>
                <a:spcPts val="480"/>
              </a:spcBef>
              <a:spcAft>
                <a:spcPts val="0"/>
              </a:spcAft>
              <a:buSzPts val="2400"/>
              <a:buFont typeface="Arial"/>
              <a:buChar char="•"/>
            </a:pPr>
            <a:r>
              <a:rPr lang="en-IN" sz="1800"/>
              <a:t>Offers coding &amp; AI courses to children aged 6 to 14 years. </a:t>
            </a:r>
            <a:endParaRPr sz="1800"/>
          </a:p>
          <a:p>
            <a:pPr marL="571500" lvl="0" indent="-342900" algn="l" rtl="0">
              <a:lnSpc>
                <a:spcPct val="100000"/>
              </a:lnSpc>
              <a:spcBef>
                <a:spcPts val="480"/>
              </a:spcBef>
              <a:spcAft>
                <a:spcPts val="0"/>
              </a:spcAft>
              <a:buSzPts val="2400"/>
              <a:buFont typeface="Arial"/>
              <a:buChar char="•"/>
            </a:pPr>
            <a:r>
              <a:rPr lang="en-IN" sz="1800"/>
              <a:t>Aims to empower children to become creators</a:t>
            </a:r>
            <a:endParaRPr sz="1800"/>
          </a:p>
          <a:p>
            <a:pPr marL="571500" lvl="0" indent="-342900" algn="l" rtl="0">
              <a:lnSpc>
                <a:spcPct val="100000"/>
              </a:lnSpc>
              <a:spcBef>
                <a:spcPts val="480"/>
              </a:spcBef>
              <a:spcAft>
                <a:spcPts val="0"/>
              </a:spcAft>
              <a:buSzPts val="2400"/>
              <a:buFont typeface="Arial"/>
              <a:buChar char="•"/>
            </a:pPr>
            <a:r>
              <a:rPr lang="en-IN" sz="1800"/>
              <a:t>BYJU‘s acquired it for $300 million</a:t>
            </a:r>
            <a:endParaRPr/>
          </a:p>
          <a:p>
            <a:pPr marL="571500" lvl="0" indent="-190500" algn="l" rtl="0">
              <a:lnSpc>
                <a:spcPct val="100000"/>
              </a:lnSpc>
              <a:spcBef>
                <a:spcPts val="480"/>
              </a:spcBef>
              <a:spcAft>
                <a:spcPts val="0"/>
              </a:spcAft>
              <a:buSzPts val="2400"/>
              <a:buFont typeface="Arial"/>
              <a:buNone/>
            </a:pPr>
            <a:endParaRPr sz="1800"/>
          </a:p>
          <a:p>
            <a:pPr marL="457200" marR="0" lvl="0" indent="-228600" algn="l" rtl="0">
              <a:lnSpc>
                <a:spcPct val="100000"/>
              </a:lnSpc>
              <a:spcBef>
                <a:spcPts val="480"/>
              </a:spcBef>
              <a:spcAft>
                <a:spcPts val="0"/>
              </a:spcAft>
              <a:buClr>
                <a:srgbClr val="101141"/>
              </a:buClr>
              <a:buSzPts val="2400"/>
              <a:buFont typeface="Arial"/>
              <a:buNone/>
            </a:pPr>
            <a:r>
              <a:rPr lang="en-IN" sz="1800" b="1"/>
              <a:t>Simpl </a:t>
            </a:r>
            <a:endParaRPr sz="1800"/>
          </a:p>
          <a:p>
            <a:pPr marL="571500" lvl="0" indent="-342900" algn="l" rtl="0">
              <a:lnSpc>
                <a:spcPct val="100000"/>
              </a:lnSpc>
              <a:spcBef>
                <a:spcPts val="480"/>
              </a:spcBef>
              <a:spcAft>
                <a:spcPts val="0"/>
              </a:spcAft>
              <a:buSzPts val="2400"/>
              <a:buFont typeface="Arial"/>
              <a:buChar char="•"/>
            </a:pPr>
            <a:r>
              <a:rPr lang="en-IN" sz="1800"/>
              <a:t>Started 2016</a:t>
            </a:r>
            <a:endParaRPr/>
          </a:p>
          <a:p>
            <a:pPr marL="571500" lvl="0" indent="-342900" algn="l" rtl="0">
              <a:lnSpc>
                <a:spcPct val="100000"/>
              </a:lnSpc>
              <a:spcBef>
                <a:spcPts val="480"/>
              </a:spcBef>
              <a:spcAft>
                <a:spcPts val="0"/>
              </a:spcAft>
              <a:buSzPts val="2400"/>
              <a:buFont typeface="Arial"/>
              <a:buChar char="•"/>
            </a:pPr>
            <a:r>
              <a:rPr lang="en-IN" sz="1800"/>
              <a:t>Online payment method that allows a consumer to buy now and pay later</a:t>
            </a:r>
            <a:endParaRPr/>
          </a:p>
          <a:p>
            <a:pPr marL="571500" lvl="0" indent="-342900" algn="l" rtl="0">
              <a:lnSpc>
                <a:spcPct val="100000"/>
              </a:lnSpc>
              <a:spcBef>
                <a:spcPts val="480"/>
              </a:spcBef>
              <a:spcAft>
                <a:spcPts val="0"/>
              </a:spcAft>
              <a:buSzPts val="2400"/>
              <a:buFont typeface="Arial"/>
              <a:buChar char="•"/>
            </a:pPr>
            <a:r>
              <a:rPr lang="en-IN" sz="1800"/>
              <a:t>Digitalizing the old Khata system of payment to grocer, milkman, etc.</a:t>
            </a:r>
            <a:endParaRPr/>
          </a:p>
          <a:p>
            <a:pPr marL="571500" lvl="0" indent="-342900" algn="l" rtl="0">
              <a:lnSpc>
                <a:spcPct val="100000"/>
              </a:lnSpc>
              <a:spcBef>
                <a:spcPts val="480"/>
              </a:spcBef>
              <a:spcAft>
                <a:spcPts val="0"/>
              </a:spcAft>
              <a:buSzPts val="2400"/>
              <a:buFont typeface="Arial"/>
              <a:buChar char="•"/>
            </a:pPr>
            <a:r>
              <a:rPr lang="en-IN" sz="1800"/>
              <a:t>Simpl under-writes customer payments based on machine learning</a:t>
            </a:r>
            <a:endParaRPr/>
          </a:p>
          <a:p>
            <a:pPr marL="571500" lvl="0" indent="-342900" algn="l" rtl="0">
              <a:lnSpc>
                <a:spcPct val="100000"/>
              </a:lnSpc>
              <a:spcBef>
                <a:spcPts val="480"/>
              </a:spcBef>
              <a:spcAft>
                <a:spcPts val="0"/>
              </a:spcAft>
              <a:buSzPts val="2400"/>
              <a:buFont typeface="Arial"/>
              <a:buChar char="•"/>
            </a:pPr>
            <a:r>
              <a:rPr lang="en-IN" sz="1800"/>
              <a:t>USP: Transparent financial services and single click payment</a:t>
            </a:r>
            <a:endParaRPr/>
          </a:p>
          <a:p>
            <a:pPr marL="228600" lvl="0" indent="0" algn="l" rtl="0">
              <a:lnSpc>
                <a:spcPct val="100000"/>
              </a:lnSpc>
              <a:spcBef>
                <a:spcPts val="480"/>
              </a:spcBef>
              <a:spcAft>
                <a:spcPts val="0"/>
              </a:spcAft>
              <a:buSzPts val="2400"/>
              <a:buNone/>
            </a:pPr>
            <a:endParaRPr sz="1800"/>
          </a:p>
          <a:p>
            <a:pPr marL="457200" marR="0" lvl="0" indent="-228600" algn="l" rtl="0">
              <a:lnSpc>
                <a:spcPct val="100000"/>
              </a:lnSpc>
              <a:spcBef>
                <a:spcPts val="480"/>
              </a:spcBef>
              <a:spcAft>
                <a:spcPts val="0"/>
              </a:spcAft>
              <a:buClr>
                <a:srgbClr val="101141"/>
              </a:buClr>
              <a:buSzPts val="2400"/>
              <a:buFont typeface="Arial"/>
              <a:buNone/>
            </a:pPr>
            <a:endParaRPr sz="1800"/>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Startup stage examples</a:t>
            </a:r>
            <a:endParaRPr/>
          </a:p>
        </p:txBody>
      </p:sp>
      <p:pic>
        <p:nvPicPr>
          <p:cNvPr id="76" name="Google Shape;76;p10"/>
          <p:cNvPicPr preferRelativeResize="0"/>
          <p:nvPr/>
        </p:nvPicPr>
        <p:blipFill rotWithShape="1">
          <a:blip r:embed="rId3">
            <a:alphaModFix/>
          </a:blip>
          <a:srcRect/>
          <a:stretch/>
        </p:blipFill>
        <p:spPr>
          <a:xfrm>
            <a:off x="7649986" y="1967263"/>
            <a:ext cx="1240394" cy="1240394"/>
          </a:xfrm>
          <a:prstGeom prst="rect">
            <a:avLst/>
          </a:prstGeom>
          <a:noFill/>
          <a:ln>
            <a:noFill/>
          </a:ln>
        </p:spPr>
      </p:pic>
      <p:pic>
        <p:nvPicPr>
          <p:cNvPr id="77" name="Google Shape;77;p10"/>
          <p:cNvPicPr preferRelativeResize="0"/>
          <p:nvPr/>
        </p:nvPicPr>
        <p:blipFill rotWithShape="1">
          <a:blip r:embed="rId4">
            <a:alphaModFix/>
          </a:blip>
          <a:srcRect/>
          <a:stretch/>
        </p:blipFill>
        <p:spPr>
          <a:xfrm>
            <a:off x="7815940" y="4390570"/>
            <a:ext cx="1284516" cy="12845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7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Scale up – more customers</a:t>
            </a:r>
            <a:endParaRPr/>
          </a:p>
          <a:p>
            <a:pPr marL="571500" lvl="0" indent="-342900" algn="l" rtl="0">
              <a:lnSpc>
                <a:spcPct val="100000"/>
              </a:lnSpc>
              <a:spcBef>
                <a:spcPts val="480"/>
              </a:spcBef>
              <a:spcAft>
                <a:spcPts val="0"/>
              </a:spcAft>
              <a:buSzPts val="2400"/>
              <a:buFont typeface="Arial"/>
              <a:buChar char="•"/>
            </a:pPr>
            <a:r>
              <a:rPr lang="en-IN"/>
              <a:t>Replicate earlier successes with new, adjacent products and services – MakeMyTrip flight, train, hotel</a:t>
            </a:r>
            <a:endParaRPr/>
          </a:p>
          <a:p>
            <a:pPr marL="571500" lvl="0" indent="-342900" algn="l" rtl="0">
              <a:lnSpc>
                <a:spcPct val="100000"/>
              </a:lnSpc>
              <a:spcBef>
                <a:spcPts val="480"/>
              </a:spcBef>
              <a:spcAft>
                <a:spcPts val="0"/>
              </a:spcAft>
              <a:buSzPts val="2400"/>
              <a:buFont typeface="Arial"/>
              <a:buChar char="•"/>
            </a:pPr>
            <a:r>
              <a:rPr lang="en-IN"/>
              <a:t>Technology infrastructure is stretched (Netflix during the growth stage) </a:t>
            </a:r>
            <a:endParaRPr/>
          </a:p>
          <a:p>
            <a:pPr marL="571500" lvl="0" indent="-342900" algn="l" rtl="0">
              <a:lnSpc>
                <a:spcPct val="100000"/>
              </a:lnSpc>
              <a:spcBef>
                <a:spcPts val="480"/>
              </a:spcBef>
              <a:spcAft>
                <a:spcPts val="0"/>
              </a:spcAft>
              <a:buSzPts val="2400"/>
              <a:buFont typeface="Arial"/>
              <a:buChar char="•"/>
            </a:pPr>
            <a:r>
              <a:rPr lang="en-IN"/>
              <a:t>There is technical debt (Amazon monolithic to microservices) </a:t>
            </a:r>
            <a:endParaRPr/>
          </a:p>
          <a:p>
            <a:pPr marL="571500" lvl="0" indent="-342900" algn="l" rtl="0">
              <a:lnSpc>
                <a:spcPct val="100000"/>
              </a:lnSpc>
              <a:spcBef>
                <a:spcPts val="480"/>
              </a:spcBef>
              <a:spcAft>
                <a:spcPts val="0"/>
              </a:spcAft>
              <a:buSzPts val="2400"/>
              <a:buFont typeface="Arial"/>
              <a:buChar char="•"/>
            </a:pPr>
            <a:r>
              <a:rPr lang="en-IN"/>
              <a:t>Goes for IPO or gets sold  (MakeMyTrip IPO, WhatsApp sold to Facebook)</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Examples: Bounce (2016), Postman (2014), KissFlow (2013). </a:t>
            </a:r>
            <a:endParaRPr/>
          </a:p>
        </p:txBody>
      </p:sp>
      <p:sp>
        <p:nvSpPr>
          <p:cNvPr id="83" name="Google Shape;83;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480"/>
              </a:spcBef>
              <a:spcAft>
                <a:spcPts val="0"/>
              </a:spcAft>
              <a:buClr>
                <a:srgbClr val="101141"/>
              </a:buClr>
              <a:buSzPts val="2400"/>
              <a:buFont typeface="Arial"/>
              <a:buNone/>
            </a:pPr>
            <a:r>
              <a:rPr lang="en-IN" b="1"/>
              <a:t>Kissflow</a:t>
            </a:r>
            <a:endParaRPr b="1"/>
          </a:p>
          <a:p>
            <a:pPr marL="571500" lvl="0" indent="-342900" algn="l" rtl="0">
              <a:lnSpc>
                <a:spcPct val="100000"/>
              </a:lnSpc>
              <a:spcBef>
                <a:spcPts val="480"/>
              </a:spcBef>
              <a:spcAft>
                <a:spcPts val="0"/>
              </a:spcAft>
              <a:buSzPts val="2400"/>
              <a:buFont typeface="Arial"/>
              <a:buChar char="•"/>
            </a:pPr>
            <a:r>
              <a:rPr lang="en-IN"/>
              <a:t>Business Process management software</a:t>
            </a:r>
            <a:endParaRPr/>
          </a:p>
          <a:p>
            <a:pPr marL="571500" lvl="0" indent="-342900" algn="l" rtl="0">
              <a:lnSpc>
                <a:spcPct val="100000"/>
              </a:lnSpc>
              <a:spcBef>
                <a:spcPts val="480"/>
              </a:spcBef>
              <a:spcAft>
                <a:spcPts val="0"/>
              </a:spcAft>
              <a:buSzPts val="2400"/>
              <a:buFont typeface="Arial"/>
              <a:buChar char="•"/>
            </a:pPr>
            <a:r>
              <a:rPr lang="en-IN"/>
              <a:t>Self-service setup / configuration</a:t>
            </a:r>
            <a:endParaRPr/>
          </a:p>
          <a:p>
            <a:pPr marL="571500" lvl="0" indent="-342900" algn="l" rtl="0">
              <a:lnSpc>
                <a:spcPct val="100000"/>
              </a:lnSpc>
              <a:spcBef>
                <a:spcPts val="480"/>
              </a:spcBef>
              <a:spcAft>
                <a:spcPts val="0"/>
              </a:spcAft>
              <a:buSzPts val="2400"/>
              <a:buFont typeface="Arial"/>
              <a:buChar char="•"/>
            </a:pPr>
            <a:r>
              <a:rPr lang="en-IN"/>
              <a:t>50 process templates to choose from – employee on-boarding, travel reimbursement</a:t>
            </a:r>
            <a:endParaRPr/>
          </a:p>
          <a:p>
            <a:pPr marL="571500" lvl="0" indent="-342900" algn="l" rtl="0">
              <a:lnSpc>
                <a:spcPct val="100000"/>
              </a:lnSpc>
              <a:spcBef>
                <a:spcPts val="480"/>
              </a:spcBef>
              <a:spcAft>
                <a:spcPts val="0"/>
              </a:spcAft>
              <a:buSzPts val="2400"/>
              <a:buFont typeface="Arial"/>
              <a:buChar char="•"/>
            </a:pPr>
            <a:r>
              <a:rPr lang="en-IN"/>
              <a:t>Strong after sales support</a:t>
            </a:r>
            <a:endParaRPr/>
          </a:p>
          <a:p>
            <a:pPr marL="571500" lvl="0" indent="-342900" algn="l" rtl="0">
              <a:lnSpc>
                <a:spcPct val="100000"/>
              </a:lnSpc>
              <a:spcBef>
                <a:spcPts val="480"/>
              </a:spcBef>
              <a:spcAft>
                <a:spcPts val="0"/>
              </a:spcAft>
              <a:buSzPts val="2400"/>
              <a:buFont typeface="Arial"/>
              <a:buChar char="•"/>
            </a:pPr>
            <a:r>
              <a:rPr lang="en-IN"/>
              <a:t>Product led growth - leading to pull rather than push</a:t>
            </a:r>
            <a:endParaRPr/>
          </a:p>
          <a:p>
            <a:pPr marL="571500" lvl="0" indent="-342900" algn="l" rtl="0">
              <a:lnSpc>
                <a:spcPct val="100000"/>
              </a:lnSpc>
              <a:spcBef>
                <a:spcPts val="480"/>
              </a:spcBef>
              <a:spcAft>
                <a:spcPts val="0"/>
              </a:spcAft>
              <a:buSzPts val="2400"/>
              <a:buFont typeface="Arial"/>
              <a:buChar char="•"/>
            </a:pPr>
            <a:r>
              <a:rPr lang="en-IN"/>
              <a:t>10,000-plus clients, including biggies like Airbus, Danone, Michelin and Pepsi</a:t>
            </a:r>
            <a:endParaRPr/>
          </a:p>
          <a:p>
            <a:pPr marL="571500" lvl="0" indent="-342900" algn="l" rtl="0">
              <a:lnSpc>
                <a:spcPct val="100000"/>
              </a:lnSpc>
              <a:spcBef>
                <a:spcPts val="480"/>
              </a:spcBef>
              <a:spcAft>
                <a:spcPts val="0"/>
              </a:spcAft>
              <a:buSzPts val="2400"/>
              <a:buFont typeface="Arial"/>
              <a:buChar char="•"/>
            </a:pPr>
            <a:r>
              <a:rPr lang="en-IN"/>
              <a:t>Competitors - Pega, Appian, Outsystems</a:t>
            </a:r>
            <a:endParaRPr/>
          </a:p>
          <a:p>
            <a:pPr marL="571500" lvl="0" indent="-342900" algn="l" rtl="0">
              <a:lnSpc>
                <a:spcPct val="100000"/>
              </a:lnSpc>
              <a:spcBef>
                <a:spcPts val="480"/>
              </a:spcBef>
              <a:spcAft>
                <a:spcPts val="0"/>
              </a:spcAft>
              <a:buSzPts val="2400"/>
              <a:buFont typeface="Arial"/>
              <a:buChar char="•"/>
            </a:pPr>
            <a:r>
              <a:rPr lang="en-IN"/>
              <a:t>200 employees</a:t>
            </a:r>
            <a:endParaRPr/>
          </a:p>
          <a:p>
            <a:pPr marL="571500" lvl="0" indent="-190500" algn="l" rtl="0">
              <a:lnSpc>
                <a:spcPct val="100000"/>
              </a:lnSpc>
              <a:spcBef>
                <a:spcPts val="480"/>
              </a:spcBef>
              <a:spcAft>
                <a:spcPts val="0"/>
              </a:spcAft>
              <a:buSzPts val="2400"/>
              <a:buFont typeface="Arial"/>
              <a:buNone/>
            </a:pPr>
            <a:endParaRPr/>
          </a:p>
        </p:txBody>
      </p:sp>
      <p:sp>
        <p:nvSpPr>
          <p:cNvPr id="89" name="Google Shape;89;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Growth stage example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71500" lvl="0" indent="-342900" algn="l" rtl="0">
              <a:lnSpc>
                <a:spcPct val="100000"/>
              </a:lnSpc>
              <a:spcBef>
                <a:spcPts val="480"/>
              </a:spcBef>
              <a:spcAft>
                <a:spcPts val="0"/>
              </a:spcAft>
              <a:buSzPts val="2400"/>
              <a:buFont typeface="Arial"/>
              <a:buChar char="•"/>
            </a:pPr>
            <a:r>
              <a:rPr lang="en-IN"/>
              <a:t>Focus is on consistent product innovation, stay ahead</a:t>
            </a:r>
            <a:endParaRPr/>
          </a:p>
          <a:p>
            <a:pPr marL="571500" lvl="0" indent="-342900" algn="l" rtl="0">
              <a:lnSpc>
                <a:spcPct val="100000"/>
              </a:lnSpc>
              <a:spcBef>
                <a:spcPts val="480"/>
              </a:spcBef>
              <a:spcAft>
                <a:spcPts val="0"/>
              </a:spcAft>
              <a:buSzPts val="2400"/>
              <a:buFont typeface="Arial"/>
              <a:buChar char="•"/>
            </a:pPr>
            <a:r>
              <a:rPr lang="en-IN"/>
              <a:t>But many companies are satisfied with leveraging the value created and brand created, leading to slow death (ex. Kodak)</a:t>
            </a:r>
            <a:endParaRPr/>
          </a:p>
          <a:p>
            <a:pPr marL="571500" lvl="0" indent="-342900" algn="l" rtl="0">
              <a:lnSpc>
                <a:spcPct val="100000"/>
              </a:lnSpc>
              <a:spcBef>
                <a:spcPts val="480"/>
              </a:spcBef>
              <a:spcAft>
                <a:spcPts val="0"/>
              </a:spcAft>
              <a:buSzPts val="2400"/>
              <a:buFont typeface="Arial"/>
              <a:buChar char="•"/>
            </a:pPr>
            <a:r>
              <a:rPr lang="en-IN"/>
              <a:t>They work hard to protect what they have created and less on new ventures &amp; initiatives</a:t>
            </a:r>
            <a:endParaRPr/>
          </a:p>
          <a:p>
            <a:pPr marL="571500" lvl="0" indent="-342900" algn="l" rtl="0">
              <a:lnSpc>
                <a:spcPct val="100000"/>
              </a:lnSpc>
              <a:spcBef>
                <a:spcPts val="480"/>
              </a:spcBef>
              <a:spcAft>
                <a:spcPts val="0"/>
              </a:spcAft>
              <a:buSzPts val="2400"/>
              <a:buFont typeface="Arial"/>
              <a:buChar char="•"/>
            </a:pPr>
            <a:r>
              <a:rPr lang="en-IN"/>
              <a:t>There is lack of vision, increased bureaucracy, resorts to acquisitions or creating separate innovation centers to incubate new business or products (example Cisco). </a:t>
            </a:r>
            <a:endParaRPr/>
          </a:p>
          <a:p>
            <a:pPr marL="571500" lvl="0" indent="-190500" algn="l" rtl="0">
              <a:lnSpc>
                <a:spcPct val="100000"/>
              </a:lnSpc>
              <a:spcBef>
                <a:spcPts val="480"/>
              </a:spcBef>
              <a:spcAft>
                <a:spcPts val="0"/>
              </a:spcAft>
              <a:buSzPts val="2400"/>
              <a:buFont typeface="Arial"/>
              <a:buNone/>
            </a:pPr>
            <a:endParaRPr/>
          </a:p>
          <a:p>
            <a:pPr marL="571500" lvl="0" indent="-342900" algn="l" rtl="0">
              <a:lnSpc>
                <a:spcPct val="100000"/>
              </a:lnSpc>
              <a:spcBef>
                <a:spcPts val="480"/>
              </a:spcBef>
              <a:spcAft>
                <a:spcPts val="0"/>
              </a:spcAft>
              <a:buSzPts val="2400"/>
              <a:buFont typeface="Arial"/>
              <a:buChar char="•"/>
            </a:pPr>
            <a:r>
              <a:rPr lang="en-IN">
                <a:solidFill>
                  <a:srgbClr val="0070C0"/>
                </a:solidFill>
              </a:rPr>
              <a:t>Companies that failed to innovate: Xerox, AoL, Motorola</a:t>
            </a:r>
            <a:endParaRPr>
              <a:solidFill>
                <a:srgbClr val="0070C0"/>
              </a:solidFill>
            </a:endParaRPr>
          </a:p>
          <a:p>
            <a:pPr marL="571500" lvl="0" indent="-342900" algn="l" rtl="0">
              <a:lnSpc>
                <a:spcPct val="100000"/>
              </a:lnSpc>
              <a:spcBef>
                <a:spcPts val="480"/>
              </a:spcBef>
              <a:spcAft>
                <a:spcPts val="0"/>
              </a:spcAft>
              <a:buSzPts val="2400"/>
              <a:buFont typeface="Arial"/>
              <a:buChar char="•"/>
            </a:pPr>
            <a:r>
              <a:rPr lang="en-IN">
                <a:solidFill>
                  <a:srgbClr val="0070C0"/>
                </a:solidFill>
              </a:rPr>
              <a:t>Strong enterprise companies: Adobe, Amazon, Apple, Facebook, Google, and Netflix</a:t>
            </a:r>
            <a:endParaRPr/>
          </a:p>
        </p:txBody>
      </p:sp>
      <p:sp>
        <p:nvSpPr>
          <p:cNvPr id="95" name="Google Shape;95;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Enterprise stage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1658</Words>
  <Application>Microsoft Office PowerPoint</Application>
  <PresentationFormat>On-screen Show (4:3)</PresentationFormat>
  <Paragraphs>226</Paragraphs>
  <Slides>27</Slides>
  <Notes>27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27</vt:i4>
      </vt:variant>
    </vt:vector>
  </HeadingPairs>
  <TitlesOfParts>
    <vt:vector size="31" baseType="lpstr">
      <vt:lpstr>Arial</vt:lpstr>
      <vt:lpstr>Calibri</vt:lpstr>
      <vt:lpstr>2_Office Theme</vt:lpstr>
      <vt:lpstr>4_Office Theme</vt:lpstr>
      <vt:lpstr>Software product management  Overview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Overview</dc:title>
  <cp:lastModifiedBy>DELL</cp:lastModifiedBy>
  <cp:revision>1</cp:revision>
  <dcterms:modified xsi:type="dcterms:W3CDTF">2022-01-14T13:39:27Z</dcterms:modified>
</cp:coreProperties>
</file>