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0: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8" name="Google Shape;98;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1: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4" name="Google Shape;104;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2: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1" name="Google Shape;111;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7" name="Google Shape;11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4: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3" name="Google Shape;123;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9" name="Google Shape;129;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7" name="Google Shape;137;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3" name="Google Shape;143;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0" name="Google Shape;60;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6" name="Google Shape;66;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3" name="Google Shape;7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5" name="Google Shape;85;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9: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1" name="Google Shape;91;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rgbClr val="101141"/>
              </a:buClr>
              <a:buSzPts val="2400"/>
              <a:buFont typeface="Arial"/>
              <a:buChar char="•"/>
              <a:defRPr sz="18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2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l="1921" b="5333"/>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marchive.com/guide_to_startups_part4.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45" name="Google Shape;45;p5"/>
          <p:cNvSpPr txBox="1">
            <a:spLocks noGrp="1"/>
          </p:cNvSpPr>
          <p:nvPr>
            <p:ph type="title"/>
          </p:nvPr>
        </p:nvSpPr>
        <p:spPr>
          <a:xfrm>
            <a:off x="2362200" y="36703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latin typeface="Arial"/>
                <a:ea typeface="Arial"/>
                <a:cs typeface="Arial"/>
                <a:sym typeface="Arial"/>
              </a:rPr>
              <a:t>Software product management</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Core concepts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In large enterprises the decision makers are not the end users</a:t>
            </a:r>
            <a:endParaRPr/>
          </a:p>
          <a:p>
            <a:pPr marL="514350" lvl="0" indent="-285750" algn="l" rtl="0">
              <a:lnSpc>
                <a:spcPct val="100000"/>
              </a:lnSpc>
              <a:spcBef>
                <a:spcPts val="480"/>
              </a:spcBef>
              <a:spcAft>
                <a:spcPts val="0"/>
              </a:spcAft>
              <a:buSzPts val="2400"/>
              <a:buFont typeface="Arial"/>
              <a:buChar char="•"/>
            </a:pPr>
            <a:r>
              <a:rPr lang="en-IN"/>
              <a:t>Decision makers are usually VP and SVP. They want to solve a business problem / pain point. </a:t>
            </a:r>
            <a:endParaRPr/>
          </a:p>
          <a:p>
            <a:pPr marL="514350" lvl="0" indent="-285750" algn="l" rtl="0">
              <a:lnSpc>
                <a:spcPct val="100000"/>
              </a:lnSpc>
              <a:spcBef>
                <a:spcPts val="480"/>
              </a:spcBef>
              <a:spcAft>
                <a:spcPts val="0"/>
              </a:spcAft>
              <a:buSzPts val="2400"/>
              <a:buFont typeface="Arial"/>
              <a:buChar char="•"/>
            </a:pPr>
            <a:r>
              <a:rPr lang="en-IN"/>
              <a:t>Their concerns are functionality that brings business value (increase customer satisfaction, customer growth, reduce customer churn), productivity, security, reliability / stability / quality of solution</a:t>
            </a:r>
            <a:endParaRPr/>
          </a:p>
          <a:p>
            <a:pPr marL="514350" lvl="0" indent="-285750" algn="l" rtl="0">
              <a:lnSpc>
                <a:spcPct val="100000"/>
              </a:lnSpc>
              <a:spcBef>
                <a:spcPts val="480"/>
              </a:spcBef>
              <a:spcAft>
                <a:spcPts val="0"/>
              </a:spcAft>
              <a:buSzPts val="2400"/>
              <a:buFont typeface="Arial"/>
              <a:buChar char="•"/>
            </a:pPr>
            <a:r>
              <a:rPr lang="en-IN"/>
              <a:t>The end users typically do not have the power to approve the product. But ultimately they are the ones who are going to use the product. Hence it needs to be user friendly, efficient in performing their functions.</a:t>
            </a:r>
            <a:endParaRPr/>
          </a:p>
          <a:p>
            <a:pPr marL="514350" lvl="0" indent="-285750" algn="l" rtl="0">
              <a:lnSpc>
                <a:spcPct val="100000"/>
              </a:lnSpc>
              <a:spcBef>
                <a:spcPts val="480"/>
              </a:spcBef>
              <a:spcAft>
                <a:spcPts val="0"/>
              </a:spcAft>
              <a:buSzPts val="2400"/>
              <a:buFont typeface="Arial"/>
              <a:buChar char="•"/>
            </a:pPr>
            <a:r>
              <a:rPr lang="en-IN"/>
              <a:t>Example </a:t>
            </a:r>
            <a:endParaRPr/>
          </a:p>
          <a:p>
            <a:pPr marL="914400" lvl="1" indent="-285750" algn="l" rtl="0">
              <a:lnSpc>
                <a:spcPct val="100000"/>
              </a:lnSpc>
              <a:spcBef>
                <a:spcPts val="320"/>
              </a:spcBef>
              <a:spcAft>
                <a:spcPts val="0"/>
              </a:spcAft>
              <a:buSzPts val="1600"/>
              <a:buFont typeface="Arial"/>
              <a:buChar char="•"/>
            </a:pPr>
            <a:r>
              <a:rPr lang="en-IN"/>
              <a:t>Lotus Notes: It was a very secure team database and Email system. But not very user-friendly. </a:t>
            </a:r>
            <a:endParaRPr/>
          </a:p>
          <a:p>
            <a:pPr marL="914400" lvl="1" indent="-285750" algn="l" rtl="0">
              <a:lnSpc>
                <a:spcPct val="100000"/>
              </a:lnSpc>
              <a:spcBef>
                <a:spcPts val="320"/>
              </a:spcBef>
              <a:spcAft>
                <a:spcPts val="0"/>
              </a:spcAft>
              <a:buSzPts val="1600"/>
              <a:buFont typeface="Arial"/>
              <a:buChar char="•"/>
            </a:pPr>
            <a:r>
              <a:rPr lang="en-IN"/>
              <a:t>Cisco WebEx – very reliable but not very user friendly. But corporates prefer it. </a:t>
            </a:r>
            <a:endParaRPr/>
          </a:p>
          <a:p>
            <a:pPr marL="914400" lvl="1" indent="-285750" algn="l" rtl="0">
              <a:lnSpc>
                <a:spcPct val="100000"/>
              </a:lnSpc>
              <a:spcBef>
                <a:spcPts val="320"/>
              </a:spcBef>
              <a:spcAft>
                <a:spcPts val="0"/>
              </a:spcAft>
              <a:buSzPts val="1600"/>
              <a:buFont typeface="Arial"/>
              <a:buChar char="•"/>
            </a:pPr>
            <a:r>
              <a:rPr lang="en-IN"/>
              <a:t>Do you know of any other examples?</a:t>
            </a:r>
            <a:endParaRPr/>
          </a:p>
          <a:p>
            <a:pPr marL="514350" lvl="0" indent="-285750" algn="l" rtl="0">
              <a:lnSpc>
                <a:spcPct val="100000"/>
              </a:lnSpc>
              <a:spcBef>
                <a:spcPts val="480"/>
              </a:spcBef>
              <a:spcAft>
                <a:spcPts val="0"/>
              </a:spcAft>
              <a:buSzPts val="2400"/>
              <a:buFont typeface="Arial"/>
              <a:buChar char="•"/>
            </a:pPr>
            <a:r>
              <a:rPr lang="en-IN"/>
              <a:t>But this is changing with SaaS product. Management is becoming more aware of UI / UX</a:t>
            </a:r>
            <a:endParaRPr/>
          </a:p>
        </p:txBody>
      </p:sp>
      <p:sp>
        <p:nvSpPr>
          <p:cNvPr id="101" name="Google Shape;101;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User vs Buyer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a:t>Discovery and delivery are our two main activities on a cross‐functional product team, and they are both typically ongoing and in parallel.</a:t>
            </a:r>
            <a:endParaRPr/>
          </a:p>
          <a:p>
            <a:pPr marL="514350" lvl="0" indent="-285750" algn="l" rtl="0">
              <a:lnSpc>
                <a:spcPct val="100000"/>
              </a:lnSpc>
              <a:spcBef>
                <a:spcPts val="480"/>
              </a:spcBef>
              <a:spcAft>
                <a:spcPts val="0"/>
              </a:spcAft>
              <a:buSzPts val="2400"/>
              <a:buFont typeface="Arial"/>
              <a:buChar char="•"/>
            </a:pPr>
            <a:r>
              <a:rPr lang="en-IN" sz="1600"/>
              <a:t>We are always working in parallel - to both </a:t>
            </a:r>
            <a:r>
              <a:rPr lang="en-IN" sz="1600" i="1"/>
              <a:t>discover</a:t>
            </a:r>
            <a:r>
              <a:rPr lang="en-IN" sz="1600"/>
              <a:t> the necessary product to be built—which is primarily what the product manager and designer work on every day—while the engineers work to </a:t>
            </a:r>
            <a:r>
              <a:rPr lang="en-IN" sz="1600" i="1"/>
              <a:t>deliver</a:t>
            </a:r>
            <a:r>
              <a:rPr lang="en-IN" sz="1600"/>
              <a:t> production‐quality product.</a:t>
            </a:r>
            <a:endParaRPr/>
          </a:p>
          <a:p>
            <a:pPr marL="514350" lvl="0" indent="-285750" algn="l" rtl="0">
              <a:lnSpc>
                <a:spcPct val="100000"/>
              </a:lnSpc>
              <a:spcBef>
                <a:spcPts val="480"/>
              </a:spcBef>
              <a:spcAft>
                <a:spcPts val="0"/>
              </a:spcAft>
              <a:buSzPts val="2400"/>
              <a:buFont typeface="Arial"/>
              <a:buChar char="•"/>
            </a:pPr>
            <a:r>
              <a:rPr lang="en-IN" sz="1600"/>
              <a:t>The engineers are also helping daily in discovery (and many of the best innovations come from that participation, so this is not a minor point), and the product manager and designer are also helping daily on delivery (mainly to clarify intended behavior). But this is what's going on at a high level.</a:t>
            </a:r>
            <a:endParaRPr/>
          </a:p>
          <a:p>
            <a:pPr marL="514350" lvl="0" indent="-285750" algn="l" rtl="0">
              <a:lnSpc>
                <a:spcPct val="100000"/>
              </a:lnSpc>
              <a:spcBef>
                <a:spcPts val="480"/>
              </a:spcBef>
              <a:spcAft>
                <a:spcPts val="0"/>
              </a:spcAft>
              <a:buSzPts val="2400"/>
              <a:buFont typeface="Arial"/>
              <a:buChar char="•"/>
            </a:pPr>
            <a:r>
              <a:rPr lang="en-IN" sz="1600"/>
              <a:t>Example Postman, Slack  </a:t>
            </a:r>
            <a:endParaRPr sz="1600"/>
          </a:p>
          <a:p>
            <a:pPr marL="514350" lvl="0" indent="-285750" algn="l" rtl="0">
              <a:lnSpc>
                <a:spcPct val="100000"/>
              </a:lnSpc>
              <a:spcBef>
                <a:spcPts val="480"/>
              </a:spcBef>
              <a:spcAft>
                <a:spcPts val="0"/>
              </a:spcAft>
              <a:buSzPts val="2400"/>
              <a:buFont typeface="Arial"/>
              <a:buChar char="•"/>
            </a:pPr>
            <a:r>
              <a:rPr lang="en-IN" sz="1600"/>
              <a:t>Does this happen in your product company?</a:t>
            </a:r>
            <a:endParaRPr/>
          </a:p>
          <a:p>
            <a:pPr marL="514350" lvl="0" indent="-133350" algn="l" rtl="0">
              <a:lnSpc>
                <a:spcPct val="100000"/>
              </a:lnSpc>
              <a:spcBef>
                <a:spcPts val="480"/>
              </a:spcBef>
              <a:spcAft>
                <a:spcPts val="0"/>
              </a:spcAft>
              <a:buSzPts val="2400"/>
              <a:buFont typeface="Arial"/>
              <a:buNone/>
            </a:pPr>
            <a:endParaRPr sz="1600"/>
          </a:p>
          <a:p>
            <a:pPr marL="514350" lvl="0" indent="-133350" algn="l" rtl="0">
              <a:lnSpc>
                <a:spcPct val="100000"/>
              </a:lnSpc>
              <a:spcBef>
                <a:spcPts val="480"/>
              </a:spcBef>
              <a:spcAft>
                <a:spcPts val="0"/>
              </a:spcAft>
              <a:buSzPts val="2400"/>
              <a:buFont typeface="Arial"/>
              <a:buNone/>
            </a:pPr>
            <a:endParaRPr sz="1600"/>
          </a:p>
        </p:txBody>
      </p:sp>
      <p:sp>
        <p:nvSpPr>
          <p:cNvPr id="107" name="Google Shape;107;p1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Continuous discovery and delivery</a:t>
            </a:r>
            <a:endParaRPr/>
          </a:p>
        </p:txBody>
      </p:sp>
      <p:pic>
        <p:nvPicPr>
          <p:cNvPr id="108" name="Google Shape;108;p15" descr="https://learning.oreilly.com/library/view/inspired-2nd-edition/9781119387503/images/c08f001.jpg"/>
          <p:cNvPicPr preferRelativeResize="0"/>
          <p:nvPr/>
        </p:nvPicPr>
        <p:blipFill rotWithShape="1">
          <a:blip r:embed="rId3">
            <a:alphaModFix/>
          </a:blip>
          <a:srcRect/>
          <a:stretch/>
        </p:blipFill>
        <p:spPr>
          <a:xfrm>
            <a:off x="3968823" y="4777350"/>
            <a:ext cx="4178890" cy="2046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Product should address the total customer experience (the whole offer)</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sz="1600"/>
              <a:t>Kaagaz &amp; MS Office Lens (document scanner app on mobile) does not only scan but allows us to share the image via email, WhatsApp etc. Because the customer is not just interested in scanning and storing, he wants to share with others</a:t>
            </a:r>
            <a:endParaRPr/>
          </a:p>
          <a:p>
            <a:pPr marL="514350" lvl="0" indent="-285750" algn="l" rtl="0">
              <a:lnSpc>
                <a:spcPct val="100000"/>
              </a:lnSpc>
              <a:spcBef>
                <a:spcPts val="480"/>
              </a:spcBef>
              <a:spcAft>
                <a:spcPts val="0"/>
              </a:spcAft>
              <a:buSzPts val="2400"/>
              <a:buFont typeface="Arial"/>
              <a:buChar char="•"/>
            </a:pPr>
            <a:r>
              <a:rPr lang="en-IN" sz="1600"/>
              <a:t>Xerox started with photo copying facility but soon realized people need to staple the pages, need cover page in different colour, etc. So they enhanced the machine to address the total customer experience</a:t>
            </a:r>
            <a:endParaRPr/>
          </a:p>
          <a:p>
            <a:pPr marL="514350" lvl="0" indent="-285750" algn="l" rtl="0">
              <a:lnSpc>
                <a:spcPct val="100000"/>
              </a:lnSpc>
              <a:spcBef>
                <a:spcPts val="480"/>
              </a:spcBef>
              <a:spcAft>
                <a:spcPts val="0"/>
              </a:spcAft>
              <a:buSzPts val="2400"/>
              <a:buFont typeface="Arial"/>
              <a:buChar char="•"/>
            </a:pPr>
            <a:r>
              <a:rPr lang="en-IN" sz="1600"/>
              <a:t>Clarify: customer support software that involves tracking customer interaction, product details, knowledge base, workflows</a:t>
            </a:r>
            <a:endParaRPr sz="1600"/>
          </a:p>
          <a:p>
            <a:pPr marL="514350" lvl="0" indent="-285750" algn="l" rtl="0">
              <a:lnSpc>
                <a:spcPct val="100000"/>
              </a:lnSpc>
              <a:spcBef>
                <a:spcPts val="480"/>
              </a:spcBef>
              <a:spcAft>
                <a:spcPts val="0"/>
              </a:spcAft>
              <a:buSzPts val="2400"/>
              <a:buFont typeface="Arial"/>
              <a:buChar char="•"/>
            </a:pPr>
            <a:r>
              <a:rPr lang="en-IN" sz="1600"/>
              <a:t>No Broker.com: Find house, pay advance, get painter, get packer &amp; mover</a:t>
            </a:r>
            <a:endParaRPr/>
          </a:p>
          <a:p>
            <a:pPr marL="514350" lvl="0" indent="-133350" algn="l" rtl="0">
              <a:lnSpc>
                <a:spcPct val="100000"/>
              </a:lnSpc>
              <a:spcBef>
                <a:spcPts val="480"/>
              </a:spcBef>
              <a:spcAft>
                <a:spcPts val="0"/>
              </a:spcAft>
              <a:buSzPts val="2400"/>
              <a:buFont typeface="Arial"/>
              <a:buNone/>
            </a:pPr>
            <a:endParaRPr sz="1600"/>
          </a:p>
          <a:p>
            <a:pPr marL="514350" lvl="0" indent="-285750" algn="l" rtl="0">
              <a:lnSpc>
                <a:spcPct val="100000"/>
              </a:lnSpc>
              <a:spcBef>
                <a:spcPts val="480"/>
              </a:spcBef>
              <a:spcAft>
                <a:spcPts val="0"/>
              </a:spcAft>
              <a:buSzPts val="2400"/>
              <a:buFont typeface="Arial"/>
              <a:buChar char="•"/>
            </a:pPr>
            <a:r>
              <a:rPr lang="en-IN" sz="1600"/>
              <a:t>Have you come across other products that address total customer experience?</a:t>
            </a:r>
            <a:endParaRPr/>
          </a:p>
        </p:txBody>
      </p:sp>
      <p:sp>
        <p:nvSpPr>
          <p:cNvPr id="114" name="Google Shape;114;p1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 eco-system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Creating Partnerships &amp; alliances </a:t>
            </a:r>
            <a:endParaRPr/>
          </a:p>
          <a:p>
            <a:pPr marL="228600" lvl="0" indent="0" algn="l" rtl="0">
              <a:lnSpc>
                <a:spcPct val="100000"/>
              </a:lnSpc>
              <a:spcBef>
                <a:spcPts val="480"/>
              </a:spcBef>
              <a:spcAft>
                <a:spcPts val="0"/>
              </a:spcAft>
              <a:buSzPts val="2400"/>
              <a:buNone/>
            </a:pPr>
            <a:endParaRPr/>
          </a:p>
          <a:p>
            <a:pPr marL="469900" lvl="0" indent="-285750" algn="l" rtl="0">
              <a:lnSpc>
                <a:spcPct val="100000"/>
              </a:lnSpc>
              <a:spcBef>
                <a:spcPts val="480"/>
              </a:spcBef>
              <a:spcAft>
                <a:spcPts val="0"/>
              </a:spcAft>
              <a:buSzPts val="2400"/>
              <a:buChar char="•"/>
            </a:pPr>
            <a:r>
              <a:rPr lang="en-IN"/>
              <a:t>Xerox tied up with paper manufacturers to ensure steady supply of paper</a:t>
            </a:r>
            <a:endParaRPr/>
          </a:p>
          <a:p>
            <a:pPr marL="469900" lvl="0" indent="-285750" algn="l" rtl="0">
              <a:lnSpc>
                <a:spcPct val="100000"/>
              </a:lnSpc>
              <a:spcBef>
                <a:spcPts val="480"/>
              </a:spcBef>
              <a:spcAft>
                <a:spcPts val="0"/>
              </a:spcAft>
              <a:buSzPts val="2400"/>
              <a:buChar char="•"/>
            </a:pPr>
            <a:r>
              <a:rPr lang="en-IN"/>
              <a:t>SAP partners: DataXtream for POS solutions, DocuSign for eSignature integration with SAP</a:t>
            </a:r>
            <a:endParaRPr/>
          </a:p>
          <a:p>
            <a:pPr marL="469900" lvl="0" indent="-285750" algn="l" rtl="0">
              <a:lnSpc>
                <a:spcPct val="100000"/>
              </a:lnSpc>
              <a:spcBef>
                <a:spcPts val="480"/>
              </a:spcBef>
              <a:spcAft>
                <a:spcPts val="0"/>
              </a:spcAft>
              <a:buSzPts val="2400"/>
              <a:buChar char="•"/>
            </a:pPr>
            <a:r>
              <a:rPr lang="en-IN"/>
              <a:t>Netflix tied up with telecom service providers such as Verizon, Airtel to host their content at ISP gateways, so as to ensure fast response time to customers</a:t>
            </a:r>
            <a:endParaRPr/>
          </a:p>
          <a:p>
            <a:pPr marL="469900" lvl="0" indent="-285750" algn="l" rtl="0">
              <a:lnSpc>
                <a:spcPct val="100000"/>
              </a:lnSpc>
              <a:spcBef>
                <a:spcPts val="480"/>
              </a:spcBef>
              <a:spcAft>
                <a:spcPts val="0"/>
              </a:spcAft>
              <a:buSzPts val="2400"/>
              <a:buChar char="•"/>
            </a:pPr>
            <a:r>
              <a:rPr lang="en-IN"/>
              <a:t>MakeMyTrip built alliances with Airlines, hotels, etc.</a:t>
            </a:r>
            <a:endParaRPr/>
          </a:p>
          <a:p>
            <a:pPr marL="469900" lvl="0" indent="-133350" algn="l" rtl="0">
              <a:lnSpc>
                <a:spcPct val="100000"/>
              </a:lnSpc>
              <a:spcBef>
                <a:spcPts val="480"/>
              </a:spcBef>
              <a:spcAft>
                <a:spcPts val="0"/>
              </a:spcAft>
              <a:buSzPts val="2400"/>
              <a:buNone/>
            </a:pPr>
            <a:endParaRPr/>
          </a:p>
          <a:p>
            <a:pPr marL="469900" lvl="0" indent="-285750" algn="l" rtl="0">
              <a:lnSpc>
                <a:spcPct val="100000"/>
              </a:lnSpc>
              <a:spcBef>
                <a:spcPts val="480"/>
              </a:spcBef>
              <a:spcAft>
                <a:spcPts val="0"/>
              </a:spcAft>
              <a:buSzPts val="2400"/>
              <a:buChar char="•"/>
            </a:pPr>
            <a:r>
              <a:rPr lang="en-IN"/>
              <a:t>Any other examples you have come across?</a:t>
            </a:r>
            <a:endParaRPr/>
          </a:p>
        </p:txBody>
      </p:sp>
      <p:sp>
        <p:nvSpPr>
          <p:cNvPr id="120" name="Google Shape;120;p1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 eco-system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Differentiation</a:t>
            </a:r>
            <a:endParaRPr/>
          </a:p>
          <a:p>
            <a:pPr marL="914400" lvl="1" indent="-330200" algn="l" rtl="0">
              <a:lnSpc>
                <a:spcPct val="100000"/>
              </a:lnSpc>
              <a:spcBef>
                <a:spcPts val="320"/>
              </a:spcBef>
              <a:spcAft>
                <a:spcPts val="0"/>
              </a:spcAft>
              <a:buSzPts val="1600"/>
              <a:buChar char="–"/>
            </a:pPr>
            <a:r>
              <a:rPr lang="en-IN"/>
              <a:t>Intuit – UI and features</a:t>
            </a:r>
            <a:endParaRPr/>
          </a:p>
          <a:p>
            <a:pPr marL="914400" lvl="1" indent="-330200" algn="l" rtl="0">
              <a:lnSpc>
                <a:spcPct val="100000"/>
              </a:lnSpc>
              <a:spcBef>
                <a:spcPts val="320"/>
              </a:spcBef>
              <a:spcAft>
                <a:spcPts val="0"/>
              </a:spcAft>
              <a:buSzPts val="1600"/>
              <a:buChar char="–"/>
            </a:pPr>
            <a:r>
              <a:rPr lang="en-IN"/>
              <a:t>Apple – UX</a:t>
            </a:r>
            <a:endParaRPr/>
          </a:p>
          <a:p>
            <a:pPr marL="914400" lvl="1" indent="-330200" algn="l" rtl="0">
              <a:lnSpc>
                <a:spcPct val="100000"/>
              </a:lnSpc>
              <a:spcBef>
                <a:spcPts val="320"/>
              </a:spcBef>
              <a:spcAft>
                <a:spcPts val="0"/>
              </a:spcAft>
              <a:buSzPts val="1600"/>
              <a:buChar char="–"/>
            </a:pPr>
            <a:r>
              <a:rPr lang="en-IN"/>
              <a:t>Citibank– Reliability &amp; infrastructure</a:t>
            </a:r>
            <a:endParaRPr/>
          </a:p>
          <a:p>
            <a:pPr marL="914400" lvl="1" indent="-330200" algn="l" rtl="0">
              <a:lnSpc>
                <a:spcPct val="100000"/>
              </a:lnSpc>
              <a:spcBef>
                <a:spcPts val="320"/>
              </a:spcBef>
              <a:spcAft>
                <a:spcPts val="0"/>
              </a:spcAft>
              <a:buSzPts val="1600"/>
              <a:buChar char="–"/>
            </a:pPr>
            <a:r>
              <a:rPr lang="en-IN"/>
              <a:t>.Net – Ease of use</a:t>
            </a:r>
            <a:endParaRPr/>
          </a:p>
          <a:p>
            <a:pPr marL="914400" lvl="1" indent="-330200" algn="l" rtl="0">
              <a:lnSpc>
                <a:spcPct val="100000"/>
              </a:lnSpc>
              <a:spcBef>
                <a:spcPts val="320"/>
              </a:spcBef>
              <a:spcAft>
                <a:spcPts val="0"/>
              </a:spcAft>
              <a:buSzPts val="1600"/>
              <a:buChar char="–"/>
            </a:pPr>
            <a:r>
              <a:rPr lang="en-IN"/>
              <a:t>Toyota – Quality</a:t>
            </a:r>
            <a:endParaRPr/>
          </a:p>
          <a:p>
            <a:pPr marL="914400" lvl="1" indent="-330200" algn="l" rtl="0">
              <a:lnSpc>
                <a:spcPct val="100000"/>
              </a:lnSpc>
              <a:spcBef>
                <a:spcPts val="320"/>
              </a:spcBef>
              <a:spcAft>
                <a:spcPts val="0"/>
              </a:spcAft>
              <a:buSzPts val="1600"/>
              <a:buChar char="–"/>
            </a:pPr>
            <a:r>
              <a:rPr lang="en-IN"/>
              <a:t>ISRO – low cost satellite launches for world-wide customers</a:t>
            </a:r>
            <a:endParaRPr/>
          </a:p>
          <a:p>
            <a:pPr marL="914400" lvl="1" indent="-330200" algn="l" rtl="0">
              <a:lnSpc>
                <a:spcPct val="100000"/>
              </a:lnSpc>
              <a:spcBef>
                <a:spcPts val="320"/>
              </a:spcBef>
              <a:spcAft>
                <a:spcPts val="0"/>
              </a:spcAft>
              <a:buSzPts val="1600"/>
              <a:buChar char="–"/>
            </a:pPr>
            <a:r>
              <a:rPr lang="en-IN"/>
              <a:t> </a:t>
            </a:r>
            <a:endParaRPr/>
          </a:p>
          <a:p>
            <a:pPr marL="469900" lvl="0" indent="-285750" algn="l" rtl="0">
              <a:lnSpc>
                <a:spcPct val="100000"/>
              </a:lnSpc>
              <a:spcBef>
                <a:spcPts val="480"/>
              </a:spcBef>
              <a:spcAft>
                <a:spcPts val="0"/>
              </a:spcAft>
              <a:buSzPts val="2400"/>
              <a:buChar char="•"/>
            </a:pPr>
            <a:r>
              <a:rPr lang="en-IN"/>
              <a:t>Entry barrier</a:t>
            </a:r>
            <a:endParaRPr/>
          </a:p>
          <a:p>
            <a:pPr marL="914400" lvl="1" indent="-330200" algn="l" rtl="0">
              <a:lnSpc>
                <a:spcPct val="100000"/>
              </a:lnSpc>
              <a:spcBef>
                <a:spcPts val="320"/>
              </a:spcBef>
              <a:spcAft>
                <a:spcPts val="0"/>
              </a:spcAft>
              <a:buSzPts val="1600"/>
              <a:buChar char="–"/>
            </a:pPr>
            <a:r>
              <a:rPr lang="en-IN"/>
              <a:t>Google Earth – Entry barrier due to technology</a:t>
            </a:r>
            <a:endParaRPr/>
          </a:p>
          <a:p>
            <a:pPr marL="914400" lvl="1" indent="-330200" algn="l" rtl="0">
              <a:lnSpc>
                <a:spcPct val="100000"/>
              </a:lnSpc>
              <a:spcBef>
                <a:spcPts val="320"/>
              </a:spcBef>
              <a:spcAft>
                <a:spcPts val="0"/>
              </a:spcAft>
              <a:buSzPts val="1600"/>
              <a:buChar char="–"/>
            </a:pPr>
            <a:r>
              <a:rPr lang="en-IN"/>
              <a:t>Da Vinci Robotic surgery – Technology</a:t>
            </a:r>
            <a:endParaRPr/>
          </a:p>
          <a:p>
            <a:pPr marL="914400" lvl="1" indent="-330200" algn="l" rtl="0">
              <a:lnSpc>
                <a:spcPct val="100000"/>
              </a:lnSpc>
              <a:spcBef>
                <a:spcPts val="320"/>
              </a:spcBef>
              <a:spcAft>
                <a:spcPts val="0"/>
              </a:spcAft>
              <a:buSzPts val="1600"/>
              <a:buChar char="–"/>
            </a:pPr>
            <a:r>
              <a:rPr lang="en-IN"/>
              <a:t>Microsoft HoloLens – Mixed reality technology for doctors, etc</a:t>
            </a:r>
            <a:endParaRPr/>
          </a:p>
        </p:txBody>
      </p:sp>
      <p:sp>
        <p:nvSpPr>
          <p:cNvPr id="126" name="Google Shape;126;p1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Critical success factors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Twilio &amp; Byju’s</a:t>
            </a:r>
            <a:endParaRPr/>
          </a:p>
          <a:p>
            <a:pPr marL="514350" lvl="0" indent="-285750" algn="l" rtl="0">
              <a:lnSpc>
                <a:spcPct val="100000"/>
              </a:lnSpc>
              <a:spcBef>
                <a:spcPts val="480"/>
              </a:spcBef>
              <a:spcAft>
                <a:spcPts val="0"/>
              </a:spcAft>
              <a:buSzPts val="2400"/>
              <a:buChar char="•"/>
            </a:pPr>
            <a:r>
              <a:rPr lang="en-IN"/>
              <a:t>What concepts are illustrated by these cases? </a:t>
            </a:r>
            <a:endParaRPr/>
          </a:p>
        </p:txBody>
      </p:sp>
      <p:sp>
        <p:nvSpPr>
          <p:cNvPr id="132" name="Google Shape;132;p1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Case study</a:t>
            </a:r>
            <a:endParaRPr/>
          </a:p>
        </p:txBody>
      </p:sp>
      <p:pic>
        <p:nvPicPr>
          <p:cNvPr id="133" name="Google Shape;133;p19"/>
          <p:cNvPicPr preferRelativeResize="0"/>
          <p:nvPr/>
        </p:nvPicPr>
        <p:blipFill rotWithShape="1">
          <a:blip r:embed="rId3">
            <a:alphaModFix/>
          </a:blip>
          <a:srcRect/>
          <a:stretch/>
        </p:blipFill>
        <p:spPr>
          <a:xfrm>
            <a:off x="1357952" y="3436465"/>
            <a:ext cx="1480782" cy="1434508"/>
          </a:xfrm>
          <a:prstGeom prst="rect">
            <a:avLst/>
          </a:prstGeom>
          <a:noFill/>
          <a:ln>
            <a:noFill/>
          </a:ln>
        </p:spPr>
      </p:pic>
      <p:pic>
        <p:nvPicPr>
          <p:cNvPr id="134" name="Google Shape;134;p19"/>
          <p:cNvPicPr preferRelativeResize="0"/>
          <p:nvPr/>
        </p:nvPicPr>
        <p:blipFill rotWithShape="1">
          <a:blip r:embed="rId4">
            <a:alphaModFix/>
          </a:blip>
          <a:srcRect/>
          <a:stretch/>
        </p:blipFill>
        <p:spPr>
          <a:xfrm>
            <a:off x="3891885" y="3436465"/>
            <a:ext cx="1417093" cy="13728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Char char="•"/>
            </a:pPr>
            <a:r>
              <a:rPr lang="en-IN"/>
              <a:t>User vs Buyer, Continuous discovery, Critical success factors, Customer acquisition</a:t>
            </a:r>
            <a:endParaRPr/>
          </a:p>
          <a:p>
            <a:pPr marL="514350" lvl="0" indent="-133350" algn="l" rtl="0">
              <a:lnSpc>
                <a:spcPct val="100000"/>
              </a:lnSpc>
              <a:spcBef>
                <a:spcPts val="480"/>
              </a:spcBef>
              <a:spcAft>
                <a:spcPts val="0"/>
              </a:spcAft>
              <a:buSzPts val="2400"/>
              <a:buNone/>
            </a:pPr>
            <a:endParaRPr/>
          </a:p>
          <a:p>
            <a:pPr marL="514350" lvl="0" indent="-285750" algn="l" rtl="0">
              <a:lnSpc>
                <a:spcPct val="100000"/>
              </a:lnSpc>
              <a:spcBef>
                <a:spcPts val="480"/>
              </a:spcBef>
              <a:spcAft>
                <a:spcPts val="0"/>
              </a:spcAft>
              <a:buSzPts val="2400"/>
              <a:buChar char="•"/>
            </a:pPr>
            <a:r>
              <a:rPr lang="en-IN"/>
              <a:t>Twilio </a:t>
            </a:r>
            <a:endParaRPr/>
          </a:p>
          <a:p>
            <a:pPr marL="914400" lvl="1" indent="-330200" algn="l" rtl="0">
              <a:lnSpc>
                <a:spcPct val="100000"/>
              </a:lnSpc>
              <a:spcBef>
                <a:spcPts val="320"/>
              </a:spcBef>
              <a:spcAft>
                <a:spcPts val="0"/>
              </a:spcAft>
              <a:buSzPts val="1600"/>
              <a:buChar char="–"/>
            </a:pPr>
            <a:r>
              <a:rPr lang="en-IN" sz="1800"/>
              <a:t>User vs Buyer: Developer vs Org, </a:t>
            </a:r>
            <a:endParaRPr sz="1800"/>
          </a:p>
          <a:p>
            <a:pPr marL="914400" lvl="1" indent="-330200" algn="l" rtl="0">
              <a:lnSpc>
                <a:spcPct val="100000"/>
              </a:lnSpc>
              <a:spcBef>
                <a:spcPts val="320"/>
              </a:spcBef>
              <a:spcAft>
                <a:spcPts val="0"/>
              </a:spcAft>
              <a:buSzPts val="1600"/>
              <a:buChar char="–"/>
            </a:pPr>
            <a:r>
              <a:rPr lang="en-IN" sz="1800"/>
              <a:t>Continuous discovery &amp; delivery: SMS, email, Call center, </a:t>
            </a:r>
            <a:endParaRPr sz="1800"/>
          </a:p>
          <a:p>
            <a:pPr marL="914400" lvl="1" indent="-330200" algn="l" rtl="0">
              <a:lnSpc>
                <a:spcPct val="100000"/>
              </a:lnSpc>
              <a:spcBef>
                <a:spcPts val="320"/>
              </a:spcBef>
              <a:spcAft>
                <a:spcPts val="0"/>
              </a:spcAft>
              <a:buSzPts val="1600"/>
              <a:buChar char="–"/>
            </a:pPr>
            <a:r>
              <a:rPr lang="en-IN" sz="1800"/>
              <a:t>Critical success factors: easy to use, even finance person can code this</a:t>
            </a:r>
            <a:endParaRPr sz="1800"/>
          </a:p>
          <a:p>
            <a:pPr marL="514350" lvl="0" indent="-133350" algn="l" rtl="0">
              <a:lnSpc>
                <a:spcPct val="100000"/>
              </a:lnSpc>
              <a:spcBef>
                <a:spcPts val="480"/>
              </a:spcBef>
              <a:spcAft>
                <a:spcPts val="0"/>
              </a:spcAft>
              <a:buSzPts val="2400"/>
              <a:buNone/>
            </a:pPr>
            <a:endParaRPr/>
          </a:p>
          <a:p>
            <a:pPr marL="514350" lvl="0" indent="-285750" algn="l" rtl="0">
              <a:lnSpc>
                <a:spcPct val="100000"/>
              </a:lnSpc>
              <a:spcBef>
                <a:spcPts val="480"/>
              </a:spcBef>
              <a:spcAft>
                <a:spcPts val="0"/>
              </a:spcAft>
              <a:buSzPts val="2400"/>
              <a:buChar char="•"/>
            </a:pPr>
            <a:r>
              <a:rPr lang="en-IN"/>
              <a:t>Byju’s</a:t>
            </a:r>
            <a:endParaRPr/>
          </a:p>
          <a:p>
            <a:pPr marL="914400" lvl="1" indent="-330200" algn="l" rtl="0">
              <a:lnSpc>
                <a:spcPct val="100000"/>
              </a:lnSpc>
              <a:spcBef>
                <a:spcPts val="320"/>
              </a:spcBef>
              <a:spcAft>
                <a:spcPts val="0"/>
              </a:spcAft>
              <a:buSzPts val="1600"/>
              <a:buChar char="–"/>
            </a:pPr>
            <a:r>
              <a:rPr lang="en-IN" sz="1800"/>
              <a:t>User vs Buyer: Child vs parent </a:t>
            </a:r>
            <a:endParaRPr/>
          </a:p>
          <a:p>
            <a:pPr marL="914400" lvl="1" indent="-330200" algn="l" rtl="0">
              <a:lnSpc>
                <a:spcPct val="100000"/>
              </a:lnSpc>
              <a:spcBef>
                <a:spcPts val="320"/>
              </a:spcBef>
              <a:spcAft>
                <a:spcPts val="0"/>
              </a:spcAft>
              <a:buSzPts val="1600"/>
              <a:buChar char="–"/>
            </a:pPr>
            <a:r>
              <a:rPr lang="en-IN" sz="1800"/>
              <a:t>Customer acquisition - freemium model</a:t>
            </a:r>
            <a:endParaRPr/>
          </a:p>
          <a:p>
            <a:pPr marL="914400" lvl="1" indent="-330200" algn="l" rtl="0">
              <a:lnSpc>
                <a:spcPct val="100000"/>
              </a:lnSpc>
              <a:spcBef>
                <a:spcPts val="320"/>
              </a:spcBef>
              <a:spcAft>
                <a:spcPts val="0"/>
              </a:spcAft>
              <a:buSzPts val="1600"/>
              <a:buChar char="–"/>
            </a:pPr>
            <a:r>
              <a:rPr lang="en-IN" sz="1800"/>
              <a:t>Critical success factor: </a:t>
            </a:r>
            <a:endParaRPr/>
          </a:p>
          <a:p>
            <a:pPr marL="1371600" lvl="2" indent="-342900" algn="l" rtl="0">
              <a:lnSpc>
                <a:spcPct val="100000"/>
              </a:lnSpc>
              <a:spcBef>
                <a:spcPts val="360"/>
              </a:spcBef>
              <a:spcAft>
                <a:spcPts val="0"/>
              </a:spcAft>
              <a:buSzPts val="1800"/>
              <a:buChar char="•"/>
            </a:pPr>
            <a:r>
              <a:rPr lang="en-IN" sz="1800"/>
              <a:t>Focus on learning to think rather than spoon feeding</a:t>
            </a:r>
            <a:endParaRPr/>
          </a:p>
          <a:p>
            <a:pPr marL="1371600" lvl="2" indent="-342900" algn="l" rtl="0">
              <a:lnSpc>
                <a:spcPct val="100000"/>
              </a:lnSpc>
              <a:spcBef>
                <a:spcPts val="360"/>
              </a:spcBef>
              <a:spcAft>
                <a:spcPts val="0"/>
              </a:spcAft>
              <a:buSzPts val="1800"/>
              <a:buChar char="•"/>
            </a:pPr>
            <a:r>
              <a:rPr lang="en-IN" sz="1800"/>
              <a:t>Making it interesting and making children addictive</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40" name="Google Shape;140;p2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Case study…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46" name="Google Shape;146;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Principles of product management</a:t>
            </a:r>
            <a:endParaRPr/>
          </a:p>
          <a:p>
            <a:pPr marL="514350" lvl="0" indent="-285750" algn="l" rtl="0">
              <a:lnSpc>
                <a:spcPct val="100000"/>
              </a:lnSpc>
              <a:spcBef>
                <a:spcPts val="480"/>
              </a:spcBef>
              <a:spcAft>
                <a:spcPts val="0"/>
              </a:spcAft>
              <a:buSzPts val="2400"/>
              <a:buFont typeface="Arial"/>
              <a:buChar char="•"/>
            </a:pPr>
            <a:r>
              <a:rPr lang="en-IN"/>
              <a:t>Characteristics of a holistic product</a:t>
            </a:r>
            <a:endParaRPr/>
          </a:p>
          <a:p>
            <a:pPr marL="514350" lvl="0" indent="-285750" algn="l" rtl="0">
              <a:lnSpc>
                <a:spcPct val="100000"/>
              </a:lnSpc>
              <a:spcBef>
                <a:spcPts val="480"/>
              </a:spcBef>
              <a:spcAft>
                <a:spcPts val="0"/>
              </a:spcAft>
              <a:buSzPts val="2400"/>
              <a:buFont typeface="Arial"/>
              <a:buChar char="•"/>
            </a:pPr>
            <a:r>
              <a:rPr lang="en-IN"/>
              <a:t>Product-Market fit</a:t>
            </a:r>
            <a:endParaRPr/>
          </a:p>
          <a:p>
            <a:pPr marL="514350" lvl="0" indent="-285750" algn="l" rtl="0">
              <a:lnSpc>
                <a:spcPct val="100000"/>
              </a:lnSpc>
              <a:spcBef>
                <a:spcPts val="480"/>
              </a:spcBef>
              <a:spcAft>
                <a:spcPts val="0"/>
              </a:spcAft>
              <a:buSzPts val="2400"/>
              <a:buFont typeface="Arial"/>
              <a:buChar char="•"/>
            </a:pPr>
            <a:r>
              <a:rPr lang="en-IN"/>
              <a:t>Problem space vs Solution space</a:t>
            </a:r>
            <a:endParaRPr/>
          </a:p>
          <a:p>
            <a:pPr marL="514350" lvl="0" indent="-285750" algn="l" rtl="0">
              <a:lnSpc>
                <a:spcPct val="100000"/>
              </a:lnSpc>
              <a:spcBef>
                <a:spcPts val="480"/>
              </a:spcBef>
              <a:spcAft>
                <a:spcPts val="0"/>
              </a:spcAft>
              <a:buSzPts val="2400"/>
              <a:buFont typeface="Arial"/>
              <a:buChar char="•"/>
            </a:pPr>
            <a:r>
              <a:rPr lang="en-IN"/>
              <a:t>User vs buyer</a:t>
            </a:r>
            <a:endParaRPr/>
          </a:p>
          <a:p>
            <a:pPr marL="514350" lvl="0" indent="-285750" algn="l" rtl="0">
              <a:lnSpc>
                <a:spcPct val="100000"/>
              </a:lnSpc>
              <a:spcBef>
                <a:spcPts val="480"/>
              </a:spcBef>
              <a:spcAft>
                <a:spcPts val="0"/>
              </a:spcAft>
              <a:buSzPts val="2400"/>
              <a:buFont typeface="Arial"/>
              <a:buChar char="•"/>
            </a:pPr>
            <a:r>
              <a:rPr lang="en-IN"/>
              <a:t>Continuous discovery and delivery </a:t>
            </a:r>
            <a:endParaRPr/>
          </a:p>
          <a:p>
            <a:pPr marL="514350" lvl="0" indent="-285750" algn="l" rtl="0">
              <a:lnSpc>
                <a:spcPct val="100000"/>
              </a:lnSpc>
              <a:spcBef>
                <a:spcPts val="480"/>
              </a:spcBef>
              <a:spcAft>
                <a:spcPts val="0"/>
              </a:spcAft>
              <a:buSzPts val="2400"/>
              <a:buFont typeface="Arial"/>
              <a:buChar char="•"/>
            </a:pPr>
            <a:r>
              <a:rPr lang="en-IN"/>
              <a:t>Product eco-system</a:t>
            </a:r>
            <a:endParaRPr/>
          </a:p>
          <a:p>
            <a:pPr marL="514350" lvl="0" indent="-285750" algn="l" rtl="0">
              <a:lnSpc>
                <a:spcPct val="100000"/>
              </a:lnSpc>
              <a:spcBef>
                <a:spcPts val="480"/>
              </a:spcBef>
              <a:spcAft>
                <a:spcPts val="0"/>
              </a:spcAft>
              <a:buSzPts val="2400"/>
              <a:buFont typeface="Arial"/>
              <a:buChar char="•"/>
            </a:pPr>
            <a:r>
              <a:rPr lang="en-IN"/>
              <a:t>Critical success factors </a:t>
            </a:r>
            <a:endParaRPr/>
          </a:p>
        </p:txBody>
      </p:sp>
      <p:sp>
        <p:nvSpPr>
          <p:cNvPr id="51" name="Google Shape;51;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b="1" i="0" u="none" strike="noStrike" cap="none">
                <a:solidFill>
                  <a:srgbClr val="0070C0"/>
                </a:solidFill>
                <a:latin typeface="Arial"/>
                <a:ea typeface="Arial"/>
                <a:cs typeface="Arial"/>
                <a:sym typeface="Arial"/>
              </a:rPr>
              <a:t>Contents</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Establish compelling value. Examples:</a:t>
            </a:r>
            <a:endParaRPr/>
          </a:p>
          <a:p>
            <a:pPr marL="914400" lvl="1" indent="-285750" algn="l" rtl="0">
              <a:lnSpc>
                <a:spcPct val="100000"/>
              </a:lnSpc>
              <a:spcBef>
                <a:spcPts val="320"/>
              </a:spcBef>
              <a:spcAft>
                <a:spcPts val="0"/>
              </a:spcAft>
              <a:buSzPts val="1600"/>
              <a:buFont typeface="Arial"/>
              <a:buChar char="•"/>
            </a:pPr>
            <a:r>
              <a:rPr lang="en-IN"/>
              <a:t>MakeMyTrip – a one stop shop for travel, </a:t>
            </a:r>
            <a:endParaRPr/>
          </a:p>
          <a:p>
            <a:pPr marL="914400" lvl="1" indent="-285750" algn="l" rtl="0">
              <a:lnSpc>
                <a:spcPct val="100000"/>
              </a:lnSpc>
              <a:spcBef>
                <a:spcPts val="320"/>
              </a:spcBef>
              <a:spcAft>
                <a:spcPts val="0"/>
              </a:spcAft>
              <a:buSzPts val="1600"/>
              <a:buFont typeface="Arial"/>
              <a:buChar char="•"/>
            </a:pPr>
            <a:r>
              <a:rPr lang="en-IN"/>
              <a:t>Postman – Make API testing easy</a:t>
            </a:r>
            <a:endParaRPr/>
          </a:p>
          <a:p>
            <a:pPr marL="514350" lvl="0" indent="-285750" algn="l" rtl="0">
              <a:lnSpc>
                <a:spcPct val="100000"/>
              </a:lnSpc>
              <a:spcBef>
                <a:spcPts val="480"/>
              </a:spcBef>
              <a:spcAft>
                <a:spcPts val="0"/>
              </a:spcAft>
              <a:buSzPts val="2400"/>
              <a:buFont typeface="Arial"/>
              <a:buChar char="•"/>
            </a:pPr>
            <a:r>
              <a:rPr lang="en-IN"/>
              <a:t>Many of our ideas won't work out, and the ones that do will require several iterations. Examples:</a:t>
            </a:r>
            <a:endParaRPr/>
          </a:p>
          <a:p>
            <a:pPr marL="914400" lvl="1" indent="-285750" algn="l" rtl="0">
              <a:lnSpc>
                <a:spcPct val="100000"/>
              </a:lnSpc>
              <a:spcBef>
                <a:spcPts val="320"/>
              </a:spcBef>
              <a:spcAft>
                <a:spcPts val="0"/>
              </a:spcAft>
              <a:buSzPts val="1600"/>
              <a:buFont typeface="Arial"/>
              <a:buChar char="•"/>
            </a:pPr>
            <a:r>
              <a:rPr lang="en-IN"/>
              <a:t>Slack - Initially they developed a multi-player online game which did not succeed, but the inbuilt messaging feature became successful. </a:t>
            </a:r>
            <a:endParaRPr/>
          </a:p>
          <a:p>
            <a:pPr marL="914400" lvl="1" indent="-285750" algn="l" rtl="0">
              <a:lnSpc>
                <a:spcPct val="100000"/>
              </a:lnSpc>
              <a:spcBef>
                <a:spcPts val="320"/>
              </a:spcBef>
              <a:spcAft>
                <a:spcPts val="0"/>
              </a:spcAft>
              <a:buSzPts val="1600"/>
              <a:buFont typeface="Arial"/>
              <a:buChar char="•"/>
            </a:pPr>
            <a:r>
              <a:rPr lang="en-IN"/>
              <a:t>MakeMyTrip initially targeted Indian travellers, but was not successful. Later targeted NRIs</a:t>
            </a:r>
            <a:endParaRPr/>
          </a:p>
          <a:p>
            <a:pPr marL="514350" lvl="0" indent="-285750" algn="l" rtl="0">
              <a:lnSpc>
                <a:spcPct val="100000"/>
              </a:lnSpc>
              <a:spcBef>
                <a:spcPts val="480"/>
              </a:spcBef>
              <a:spcAft>
                <a:spcPts val="0"/>
              </a:spcAft>
              <a:buSzPts val="2400"/>
              <a:buFont typeface="Arial"/>
              <a:buChar char="•"/>
            </a:pPr>
            <a:r>
              <a:rPr lang="en-IN"/>
              <a:t>We must validate our ideas on real users and customers. Examples:</a:t>
            </a:r>
            <a:endParaRPr/>
          </a:p>
          <a:p>
            <a:pPr marL="914400" lvl="1" indent="-285750" algn="l" rtl="0">
              <a:lnSpc>
                <a:spcPct val="100000"/>
              </a:lnSpc>
              <a:spcBef>
                <a:spcPts val="320"/>
              </a:spcBef>
              <a:spcAft>
                <a:spcPts val="0"/>
              </a:spcAft>
              <a:buSzPts val="1600"/>
              <a:buFont typeface="Arial"/>
              <a:buChar char="•"/>
            </a:pPr>
            <a:r>
              <a:rPr lang="en-IN"/>
              <a:t>Bounce – Validated the ‘Rent-a-bike’ idea by investing in a few scooters</a:t>
            </a:r>
            <a:endParaRPr/>
          </a:p>
          <a:p>
            <a:pPr marL="914400" lvl="1" indent="-285750" algn="l" rtl="0">
              <a:lnSpc>
                <a:spcPct val="100000"/>
              </a:lnSpc>
              <a:spcBef>
                <a:spcPts val="320"/>
              </a:spcBef>
              <a:spcAft>
                <a:spcPts val="0"/>
              </a:spcAft>
              <a:buSzPts val="1600"/>
              <a:buFont typeface="Arial"/>
              <a:buChar char="•"/>
            </a:pPr>
            <a:r>
              <a:rPr lang="en-IN"/>
              <a:t>AirBnB – Rented their apartment to conference attendees</a:t>
            </a:r>
            <a:endParaRPr/>
          </a:p>
          <a:p>
            <a:pPr marL="514350" lvl="0" indent="-285750" algn="l" rtl="0">
              <a:lnSpc>
                <a:spcPct val="100000"/>
              </a:lnSpc>
              <a:spcBef>
                <a:spcPts val="480"/>
              </a:spcBef>
              <a:spcAft>
                <a:spcPts val="0"/>
              </a:spcAft>
              <a:buSzPts val="2400"/>
              <a:buFont typeface="Arial"/>
              <a:buChar char="•"/>
            </a:pPr>
            <a:r>
              <a:rPr lang="en-IN"/>
              <a:t>Validate ideas fast and with minimal cost – the more we delay, we may be expending more effort &amp; cost on an idea that does not have a market.</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solidFill>
                  <a:srgbClr val="FF0000"/>
                </a:solidFill>
              </a:rPr>
              <a:t>Have you experienced any of these principles?</a:t>
            </a:r>
            <a:endParaRPr>
              <a:solidFill>
                <a:srgbClr val="FF0000"/>
              </a:solidFill>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57" name="Google Shape;5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Principles of product management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Functionality: Example booking tickets is one function of MakeMyTrip</a:t>
            </a:r>
            <a:endParaRPr/>
          </a:p>
          <a:p>
            <a:pPr marL="514350" lvl="0" indent="-285750" algn="l" rtl="0">
              <a:lnSpc>
                <a:spcPct val="100000"/>
              </a:lnSpc>
              <a:spcBef>
                <a:spcPts val="480"/>
              </a:spcBef>
              <a:spcAft>
                <a:spcPts val="0"/>
              </a:spcAft>
              <a:buSzPts val="2400"/>
              <a:buFont typeface="Arial"/>
              <a:buChar char="•"/>
            </a:pPr>
            <a:r>
              <a:rPr lang="en-IN"/>
              <a:t>Technology: Example: Microservices architecture used by Amazon, Encryption used by WhatsApp, AI/ML used by Logically</a:t>
            </a:r>
            <a:endParaRPr/>
          </a:p>
          <a:p>
            <a:pPr marL="514350" lvl="0" indent="-285750" algn="l" rtl="0">
              <a:lnSpc>
                <a:spcPct val="100000"/>
              </a:lnSpc>
              <a:spcBef>
                <a:spcPts val="480"/>
              </a:spcBef>
              <a:spcAft>
                <a:spcPts val="0"/>
              </a:spcAft>
              <a:buSzPts val="2400"/>
              <a:buFont typeface="Arial"/>
              <a:buChar char="•"/>
            </a:pPr>
            <a:r>
              <a:rPr lang="en-IN"/>
              <a:t>User experience: (UX): Example Tally’s ease of use for non-finance people</a:t>
            </a:r>
            <a:endParaRPr/>
          </a:p>
          <a:p>
            <a:pPr marL="514350" lvl="0" indent="-285750" algn="l" rtl="0">
              <a:lnSpc>
                <a:spcPct val="100000"/>
              </a:lnSpc>
              <a:spcBef>
                <a:spcPts val="480"/>
              </a:spcBef>
              <a:spcAft>
                <a:spcPts val="0"/>
              </a:spcAft>
              <a:buSzPts val="2400"/>
              <a:buFont typeface="Arial"/>
              <a:buChar char="•"/>
            </a:pPr>
            <a:r>
              <a:rPr lang="en-IN"/>
              <a:t>How do we monetize?: Example through transaction fee of Payment gateways or subscription fee of SalesForce</a:t>
            </a:r>
            <a:endParaRPr/>
          </a:p>
          <a:p>
            <a:pPr marL="514350" lvl="0" indent="-285750" algn="l" rtl="0">
              <a:lnSpc>
                <a:spcPct val="100000"/>
              </a:lnSpc>
              <a:spcBef>
                <a:spcPts val="480"/>
              </a:spcBef>
              <a:spcAft>
                <a:spcPts val="0"/>
              </a:spcAft>
              <a:buSzPts val="2400"/>
              <a:buFont typeface="Arial"/>
              <a:buChar char="•"/>
            </a:pPr>
            <a:r>
              <a:rPr lang="en-IN"/>
              <a:t>How we attract &amp; acquire customers? Example: Freemium of Zoom, cash back of Paytm, Search Engine Optimization, Ads</a:t>
            </a:r>
            <a:endParaRPr/>
          </a:p>
          <a:p>
            <a:pPr marL="514350" lvl="0" indent="-285750" algn="l" rtl="0">
              <a:lnSpc>
                <a:spcPct val="100000"/>
              </a:lnSpc>
              <a:spcBef>
                <a:spcPts val="480"/>
              </a:spcBef>
              <a:spcAft>
                <a:spcPts val="0"/>
              </a:spcAft>
              <a:buSzPts val="2400"/>
              <a:buFont typeface="Arial"/>
              <a:buChar char="•"/>
            </a:pPr>
            <a:r>
              <a:rPr lang="en-IN"/>
              <a:t>Offline experience: Example: Merchandise fulfilment experience and merchandise return experience of Amazon &amp; FlipKart, support experience by call center personnel, self help material on website</a:t>
            </a:r>
            <a:endParaRPr/>
          </a:p>
        </p:txBody>
      </p:sp>
      <p:sp>
        <p:nvSpPr>
          <p:cNvPr id="63" name="Google Shape;63;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Different aspects of a product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a:t>It is about how well the product meets the needs of the customer (market) </a:t>
            </a:r>
            <a:endParaRPr/>
          </a:p>
          <a:p>
            <a:pPr marL="514350" lvl="0" indent="-285750" algn="l" rtl="0">
              <a:lnSpc>
                <a:spcPct val="100000"/>
              </a:lnSpc>
              <a:spcBef>
                <a:spcPts val="480"/>
              </a:spcBef>
              <a:spcAft>
                <a:spcPts val="0"/>
              </a:spcAft>
              <a:buSzPts val="2400"/>
              <a:buFont typeface="Arial"/>
              <a:buChar char="•"/>
            </a:pPr>
            <a:r>
              <a:rPr lang="en-IN" sz="1600"/>
              <a:t>Good Product/market fit results in happier customers, lower churn rates, shortened sales cycles, and rapid organic growth. (Inspired)</a:t>
            </a:r>
            <a:endParaRPr/>
          </a:p>
          <a:p>
            <a:pPr marL="514350" lvl="0" indent="-285750" algn="l" rtl="0">
              <a:lnSpc>
                <a:spcPct val="100000"/>
              </a:lnSpc>
              <a:spcBef>
                <a:spcPts val="480"/>
              </a:spcBef>
              <a:spcAft>
                <a:spcPts val="0"/>
              </a:spcAft>
              <a:buSzPts val="2400"/>
              <a:buFont typeface="Arial"/>
              <a:buChar char="•"/>
            </a:pPr>
            <a:r>
              <a:rPr lang="en-IN" sz="1600"/>
              <a:t>You can always feel when product/market fit isn't happening. The customers aren't quite getting value out of the product, word of mouth isn't spreading, usage isn't growing that fast, press reviews are kind of "blah", the sales cycle takes too long, and lots of deals never close.</a:t>
            </a:r>
            <a:endParaRPr/>
          </a:p>
          <a:p>
            <a:pPr marL="514350" lvl="0" indent="-133350" algn="l" rtl="0">
              <a:lnSpc>
                <a:spcPct val="100000"/>
              </a:lnSpc>
              <a:spcBef>
                <a:spcPts val="480"/>
              </a:spcBef>
              <a:spcAft>
                <a:spcPts val="0"/>
              </a:spcAft>
              <a:buSzPts val="2400"/>
              <a:buFont typeface="Arial"/>
              <a:buNone/>
            </a:pPr>
            <a:endParaRPr sz="1600"/>
          </a:p>
        </p:txBody>
      </p:sp>
      <p:sp>
        <p:nvSpPr>
          <p:cNvPr id="69" name="Google Shape;69;p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Product-Market fit</a:t>
            </a:r>
            <a:endParaRPr/>
          </a:p>
        </p:txBody>
      </p:sp>
      <p:pic>
        <p:nvPicPr>
          <p:cNvPr id="70" name="Google Shape;70;p9" descr="https://learning.oreilly.com/library/view/the-lean-product/9781118960875/images/ch001-f001.jpg"/>
          <p:cNvPicPr preferRelativeResize="0"/>
          <p:nvPr/>
        </p:nvPicPr>
        <p:blipFill rotWithShape="1">
          <a:blip r:embed="rId3">
            <a:alphaModFix/>
          </a:blip>
          <a:srcRect/>
          <a:stretch/>
        </p:blipFill>
        <p:spPr>
          <a:xfrm>
            <a:off x="2242820" y="3863008"/>
            <a:ext cx="4658360" cy="2898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304800" y="1384653"/>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Marc Andreessen coined the term </a:t>
            </a:r>
            <a:r>
              <a:rPr lang="en-IN" i="1"/>
              <a:t>product-market fit</a:t>
            </a:r>
            <a:r>
              <a:rPr lang="en-IN"/>
              <a:t> in a well-known blog post titled “The only thing that matters.” (</a:t>
            </a:r>
            <a:r>
              <a:rPr lang="en-IN" u="sng">
                <a:solidFill>
                  <a:schemeClr val="hlink"/>
                </a:solidFill>
                <a:hlinkClick r:id="rId3"/>
              </a:rPr>
              <a:t>https://pmarchive.com/guide_to_startups_part4.html</a:t>
            </a:r>
            <a:r>
              <a:rPr lang="en-IN"/>
              <a:t>)</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In a great market -- a market with lots of real potential customers -- the market </a:t>
            </a:r>
            <a:r>
              <a:rPr lang="en-IN" i="1"/>
              <a:t>pulls</a:t>
            </a:r>
            <a:r>
              <a:rPr lang="en-IN"/>
              <a:t> product out of the startup. Example </a:t>
            </a:r>
            <a:endParaRPr/>
          </a:p>
          <a:p>
            <a:pPr marL="914400" lvl="1" indent="-285750" algn="l" rtl="0">
              <a:lnSpc>
                <a:spcPct val="100000"/>
              </a:lnSpc>
              <a:spcBef>
                <a:spcPts val="320"/>
              </a:spcBef>
              <a:spcAft>
                <a:spcPts val="0"/>
              </a:spcAft>
              <a:buSzPts val="1600"/>
              <a:buFont typeface="Arial"/>
              <a:buChar char="•"/>
            </a:pPr>
            <a:r>
              <a:rPr lang="en-IN"/>
              <a:t>eCommerce, EdTech, FinTech</a:t>
            </a:r>
            <a:endParaRPr/>
          </a:p>
          <a:p>
            <a:pPr marL="514350" lvl="0" indent="-285750" algn="l" rtl="0">
              <a:lnSpc>
                <a:spcPct val="100000"/>
              </a:lnSpc>
              <a:spcBef>
                <a:spcPts val="480"/>
              </a:spcBef>
              <a:spcAft>
                <a:spcPts val="0"/>
              </a:spcAft>
              <a:buSzPts val="2400"/>
              <a:buFont typeface="Arial"/>
              <a:buChar char="•"/>
            </a:pPr>
            <a:r>
              <a:rPr lang="en-IN"/>
              <a:t>Conversely, in a terrible market, you can have the best product in the world and an absolutely killer team, and it doesn't matter -- </a:t>
            </a:r>
            <a:r>
              <a:rPr lang="en-IN" i="1"/>
              <a:t>you're going to fail</a:t>
            </a:r>
            <a:r>
              <a:rPr lang="en-IN"/>
              <a:t>. Example: </a:t>
            </a:r>
            <a:endParaRPr/>
          </a:p>
          <a:p>
            <a:pPr marL="914400" lvl="1" indent="-285750" algn="l" rtl="0">
              <a:lnSpc>
                <a:spcPct val="100000"/>
              </a:lnSpc>
              <a:spcBef>
                <a:spcPts val="320"/>
              </a:spcBef>
              <a:spcAft>
                <a:spcPts val="0"/>
              </a:spcAft>
              <a:buSzPts val="1600"/>
              <a:buFont typeface="Arial"/>
              <a:buChar char="•"/>
            </a:pPr>
            <a:r>
              <a:rPr lang="en-IN"/>
              <a:t>Video conferencing (2007), Iridium satellite phone</a:t>
            </a:r>
            <a:endParaRPr/>
          </a:p>
          <a:p>
            <a:pPr marL="914400" lvl="1" indent="-285750" algn="l" rtl="0">
              <a:lnSpc>
                <a:spcPct val="100000"/>
              </a:lnSpc>
              <a:spcBef>
                <a:spcPts val="320"/>
              </a:spcBef>
              <a:spcAft>
                <a:spcPts val="0"/>
              </a:spcAft>
              <a:buSzPts val="1600"/>
              <a:buFont typeface="Arial"/>
              <a:buChar char="•"/>
            </a:pPr>
            <a:r>
              <a:rPr lang="en-IN"/>
              <a:t>Do you know of any great product that failed?</a:t>
            </a:r>
            <a:endParaRPr/>
          </a:p>
          <a:p>
            <a:pPr marL="514350" lvl="0" indent="-285750" algn="l" rtl="0">
              <a:lnSpc>
                <a:spcPct val="100000"/>
              </a:lnSpc>
              <a:spcBef>
                <a:spcPts val="480"/>
              </a:spcBef>
              <a:spcAft>
                <a:spcPts val="0"/>
              </a:spcAft>
              <a:buSzPts val="2400"/>
              <a:buFont typeface="Arial"/>
              <a:buChar char="•"/>
            </a:pPr>
            <a:r>
              <a:rPr lang="en-IN"/>
              <a:t>Great products sometimes create huge new markets – examples: </a:t>
            </a:r>
            <a:endParaRPr/>
          </a:p>
          <a:p>
            <a:pPr marL="914400" lvl="1" indent="-285750" algn="l" rtl="0">
              <a:lnSpc>
                <a:spcPct val="100000"/>
              </a:lnSpc>
              <a:spcBef>
                <a:spcPts val="320"/>
              </a:spcBef>
              <a:spcAft>
                <a:spcPts val="0"/>
              </a:spcAft>
              <a:buSzPts val="1600"/>
              <a:buFont typeface="Arial"/>
              <a:buChar char="•"/>
            </a:pPr>
            <a:r>
              <a:rPr lang="en-IN"/>
              <a:t>Virtual machine by VMWare, smart phone by Apple</a:t>
            </a:r>
            <a:endParaRPr/>
          </a:p>
          <a:p>
            <a:pPr marL="914400" lvl="1" indent="-285750" algn="l" rtl="0">
              <a:lnSpc>
                <a:spcPct val="100000"/>
              </a:lnSpc>
              <a:spcBef>
                <a:spcPts val="320"/>
              </a:spcBef>
              <a:spcAft>
                <a:spcPts val="0"/>
              </a:spcAft>
              <a:buSzPts val="1600"/>
              <a:buFont typeface="Arial"/>
              <a:buChar char="•"/>
            </a:pPr>
            <a:r>
              <a:rPr lang="en-IN"/>
              <a:t>Any other?</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The only thing that matters is getting to product/market fit.</a:t>
            </a:r>
            <a:endParaRPr/>
          </a:p>
        </p:txBody>
      </p:sp>
      <p:sp>
        <p:nvSpPr>
          <p:cNvPr id="76" name="Google Shape;76;p1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Product-Market fit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sz="1600"/>
              <a:t>Problem space consists of customer needs and pain points. </a:t>
            </a:r>
            <a:endParaRPr/>
          </a:p>
          <a:p>
            <a:pPr marL="514350" marR="0" lvl="0" indent="-285750" algn="l" rtl="0">
              <a:lnSpc>
                <a:spcPct val="100000"/>
              </a:lnSpc>
              <a:spcBef>
                <a:spcPts val="480"/>
              </a:spcBef>
              <a:spcAft>
                <a:spcPts val="0"/>
              </a:spcAft>
              <a:buClr>
                <a:srgbClr val="101141"/>
              </a:buClr>
              <a:buSzPts val="2400"/>
              <a:buFont typeface="Arial"/>
              <a:buChar char="•"/>
            </a:pPr>
            <a:r>
              <a:rPr lang="en-IN" sz="1600"/>
              <a:t>However problems are not always easy to know:</a:t>
            </a:r>
            <a:endParaRPr/>
          </a:p>
          <a:p>
            <a:pPr marL="971550" lvl="1" indent="-285750" algn="l" rtl="0">
              <a:lnSpc>
                <a:spcPct val="100000"/>
              </a:lnSpc>
              <a:spcBef>
                <a:spcPts val="320"/>
              </a:spcBef>
              <a:spcAft>
                <a:spcPts val="0"/>
              </a:spcAft>
              <a:buSzPts val="1600"/>
              <a:buFont typeface="Arial"/>
              <a:buChar char="•"/>
            </a:pPr>
            <a:r>
              <a:rPr lang="en-IN"/>
              <a:t>Customers express their needs in terms of existing solutions.</a:t>
            </a:r>
            <a:endParaRPr/>
          </a:p>
          <a:p>
            <a:pPr marL="971550" lvl="1" indent="-285750" algn="l" rtl="0">
              <a:lnSpc>
                <a:spcPct val="100000"/>
              </a:lnSpc>
              <a:spcBef>
                <a:spcPts val="320"/>
              </a:spcBef>
              <a:spcAft>
                <a:spcPts val="0"/>
              </a:spcAft>
              <a:buSzPts val="1600"/>
              <a:buFont typeface="Arial"/>
              <a:buChar char="•"/>
            </a:pPr>
            <a:r>
              <a:rPr lang="en-IN"/>
              <a:t>For example they say “I need a cab in 5 minutes”, because they think cab is the only solution</a:t>
            </a:r>
            <a:endParaRPr/>
          </a:p>
          <a:p>
            <a:pPr marL="971550" lvl="1" indent="-285750" algn="l" rtl="0">
              <a:lnSpc>
                <a:spcPct val="100000"/>
              </a:lnSpc>
              <a:spcBef>
                <a:spcPts val="320"/>
              </a:spcBef>
              <a:spcAft>
                <a:spcPts val="0"/>
              </a:spcAft>
              <a:buSzPts val="1600"/>
              <a:buFont typeface="Arial"/>
              <a:buChar char="•"/>
            </a:pPr>
            <a:r>
              <a:rPr lang="en-IN"/>
              <a:t>The real need is to go from A to B. </a:t>
            </a:r>
            <a:endParaRPr/>
          </a:p>
          <a:p>
            <a:pPr marL="514350" marR="0" lvl="0" indent="-285750" algn="l" rtl="0">
              <a:lnSpc>
                <a:spcPct val="100000"/>
              </a:lnSpc>
              <a:spcBef>
                <a:spcPts val="480"/>
              </a:spcBef>
              <a:spcAft>
                <a:spcPts val="0"/>
              </a:spcAft>
              <a:buClr>
                <a:srgbClr val="101141"/>
              </a:buClr>
              <a:buSzPts val="2400"/>
              <a:buFont typeface="Arial"/>
              <a:buChar char="•"/>
            </a:pPr>
            <a:r>
              <a:rPr lang="en-IN" sz="1600"/>
              <a:t>There can be many solutions for this:</a:t>
            </a:r>
            <a:endParaRPr/>
          </a:p>
          <a:p>
            <a:pPr marL="971550" lvl="1" indent="-285750" algn="l" rtl="0">
              <a:lnSpc>
                <a:spcPct val="100000"/>
              </a:lnSpc>
              <a:spcBef>
                <a:spcPts val="320"/>
              </a:spcBef>
              <a:spcAft>
                <a:spcPts val="0"/>
              </a:spcAft>
              <a:buSzPts val="1600"/>
              <a:buFont typeface="Arial"/>
              <a:buChar char="•"/>
            </a:pPr>
            <a:r>
              <a:rPr lang="en-IN"/>
              <a:t>Hire a cab, </a:t>
            </a:r>
            <a:endParaRPr/>
          </a:p>
          <a:p>
            <a:pPr marL="971550" lvl="1" indent="-285750" algn="l" rtl="0">
              <a:lnSpc>
                <a:spcPct val="100000"/>
              </a:lnSpc>
              <a:spcBef>
                <a:spcPts val="320"/>
              </a:spcBef>
              <a:spcAft>
                <a:spcPts val="0"/>
              </a:spcAft>
              <a:buSzPts val="1600"/>
              <a:buFont typeface="Arial"/>
              <a:buChar char="•"/>
            </a:pPr>
            <a:r>
              <a:rPr lang="en-IN"/>
              <a:t>Use self-driving scooter or car, </a:t>
            </a:r>
            <a:endParaRPr/>
          </a:p>
          <a:p>
            <a:pPr marL="971550" lvl="1" indent="-285750" algn="l" rtl="0">
              <a:lnSpc>
                <a:spcPct val="100000"/>
              </a:lnSpc>
              <a:spcBef>
                <a:spcPts val="320"/>
              </a:spcBef>
              <a:spcAft>
                <a:spcPts val="0"/>
              </a:spcAft>
              <a:buSzPts val="1600"/>
              <a:buFont typeface="Arial"/>
              <a:buChar char="•"/>
            </a:pPr>
            <a:r>
              <a:rPr lang="en-IN"/>
              <a:t>Hail a bike taxi. </a:t>
            </a:r>
            <a:endParaRPr/>
          </a:p>
          <a:p>
            <a:pPr marL="971550" lvl="1" indent="-285750" algn="l" rtl="0">
              <a:lnSpc>
                <a:spcPct val="100000"/>
              </a:lnSpc>
              <a:spcBef>
                <a:spcPts val="320"/>
              </a:spcBef>
              <a:spcAft>
                <a:spcPts val="0"/>
              </a:spcAft>
              <a:buSzPts val="1600"/>
              <a:buFont typeface="Arial"/>
              <a:buChar char="•"/>
            </a:pPr>
            <a:r>
              <a:rPr lang="en-IN"/>
              <a:t>Any other?</a:t>
            </a:r>
            <a:endParaRPr/>
          </a:p>
          <a:p>
            <a:pPr marL="514350" marR="0" lvl="0" indent="-285750" algn="l" rtl="0">
              <a:lnSpc>
                <a:spcPct val="100000"/>
              </a:lnSpc>
              <a:spcBef>
                <a:spcPts val="480"/>
              </a:spcBef>
              <a:spcAft>
                <a:spcPts val="0"/>
              </a:spcAft>
              <a:buClr>
                <a:srgbClr val="101141"/>
              </a:buClr>
              <a:buSzPts val="2400"/>
              <a:buFont typeface="Arial"/>
              <a:buChar char="•"/>
            </a:pPr>
            <a:r>
              <a:rPr lang="en-IN" sz="1600"/>
              <a:t>Therefore before finding a solution, we need to understand the real need / problem</a:t>
            </a:r>
            <a:endParaRPr/>
          </a:p>
          <a:p>
            <a:pPr marL="971550" lvl="1" indent="-285750" algn="l" rtl="0">
              <a:lnSpc>
                <a:spcPct val="100000"/>
              </a:lnSpc>
              <a:spcBef>
                <a:spcPts val="320"/>
              </a:spcBef>
              <a:spcAft>
                <a:spcPts val="0"/>
              </a:spcAft>
              <a:buSzPts val="1600"/>
              <a:buFont typeface="Arial"/>
              <a:buChar char="•"/>
            </a:pPr>
            <a:r>
              <a:rPr lang="en-IN"/>
              <a:t>Understand what customer needs and why</a:t>
            </a:r>
            <a:endParaRPr/>
          </a:p>
          <a:p>
            <a:pPr marL="971550" lvl="1" indent="-285750" algn="l" rtl="0">
              <a:lnSpc>
                <a:spcPct val="100000"/>
              </a:lnSpc>
              <a:spcBef>
                <a:spcPts val="320"/>
              </a:spcBef>
              <a:spcAft>
                <a:spcPts val="0"/>
              </a:spcAft>
              <a:buSzPts val="1600"/>
              <a:buFont typeface="Arial"/>
              <a:buChar char="•"/>
            </a:pPr>
            <a:r>
              <a:rPr lang="en-IN"/>
              <a:t>Observe what he does, why he does it, etc. (Persona)</a:t>
            </a:r>
            <a:endParaRPr/>
          </a:p>
          <a:p>
            <a:pPr marL="971550" lvl="1" indent="-285750" algn="l" rtl="0">
              <a:lnSpc>
                <a:spcPct val="100000"/>
              </a:lnSpc>
              <a:spcBef>
                <a:spcPts val="320"/>
              </a:spcBef>
              <a:spcAft>
                <a:spcPts val="0"/>
              </a:spcAft>
              <a:buSzPts val="1600"/>
              <a:buFont typeface="Arial"/>
              <a:buChar char="•"/>
            </a:pPr>
            <a:r>
              <a:rPr lang="en-IN"/>
              <a:t>“If I had only one hour to solve a problem, I would spend up to two-thirds of that hour in attempting to define what the problem is.”</a:t>
            </a:r>
            <a:endParaRPr/>
          </a:p>
          <a:p>
            <a:pPr marL="971550" lvl="1" indent="-184150" algn="l" rtl="0">
              <a:lnSpc>
                <a:spcPct val="100000"/>
              </a:lnSpc>
              <a:spcBef>
                <a:spcPts val="320"/>
              </a:spcBef>
              <a:spcAft>
                <a:spcPts val="0"/>
              </a:spcAft>
              <a:buSzPts val="1600"/>
              <a:buFont typeface="Arial"/>
              <a:buNone/>
            </a:pPr>
            <a:endParaRPr/>
          </a:p>
        </p:txBody>
      </p:sp>
      <p:sp>
        <p:nvSpPr>
          <p:cNvPr id="82" name="Google Shape;82;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Problem space vs Solution space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sz="1600"/>
              <a:t>What differentiates one product from another is the quality of solution. Examples:</a:t>
            </a:r>
            <a:endParaRPr/>
          </a:p>
          <a:p>
            <a:pPr marL="514350" marR="0" lvl="0" indent="-133350" algn="l" rtl="0">
              <a:lnSpc>
                <a:spcPct val="100000"/>
              </a:lnSpc>
              <a:spcBef>
                <a:spcPts val="480"/>
              </a:spcBef>
              <a:spcAft>
                <a:spcPts val="0"/>
              </a:spcAft>
              <a:buClr>
                <a:srgbClr val="101141"/>
              </a:buClr>
              <a:buSzPts val="2400"/>
              <a:buFont typeface="Arial"/>
              <a:buNone/>
            </a:pPr>
            <a:endParaRPr sz="1600"/>
          </a:p>
          <a:p>
            <a:pPr marL="514350" lvl="0" indent="-285750" algn="l" rtl="0">
              <a:lnSpc>
                <a:spcPct val="100000"/>
              </a:lnSpc>
              <a:spcBef>
                <a:spcPts val="480"/>
              </a:spcBef>
              <a:spcAft>
                <a:spcPts val="0"/>
              </a:spcAft>
              <a:buSzPts val="2400"/>
              <a:buFont typeface="Arial"/>
              <a:buChar char="•"/>
            </a:pPr>
            <a:r>
              <a:rPr lang="en-IN" sz="1600"/>
              <a:t>Space pen: Need is to write in space. US designed an ink pen that works in zero gravity. Russians used a simple pencil</a:t>
            </a:r>
            <a:endParaRPr/>
          </a:p>
          <a:p>
            <a:pPr marL="514350" lvl="0" indent="-285750" algn="l" rtl="0">
              <a:lnSpc>
                <a:spcPct val="100000"/>
              </a:lnSpc>
              <a:spcBef>
                <a:spcPts val="480"/>
              </a:spcBef>
              <a:spcAft>
                <a:spcPts val="0"/>
              </a:spcAft>
              <a:buSzPts val="2400"/>
              <a:buFont typeface="Arial"/>
              <a:buChar char="•"/>
            </a:pPr>
            <a:r>
              <a:rPr lang="en-IN" sz="1600"/>
              <a:t>Progressive auto insurance: Customer wanted quick settlement of car insurance claim. A process that took 6-7 days was cut down to 1 day through innovative solution</a:t>
            </a:r>
            <a:endParaRPr sz="1600"/>
          </a:p>
          <a:p>
            <a:pPr marL="514350" lvl="0" indent="-285750" algn="l" rtl="0">
              <a:lnSpc>
                <a:spcPct val="100000"/>
              </a:lnSpc>
              <a:spcBef>
                <a:spcPts val="480"/>
              </a:spcBef>
              <a:spcAft>
                <a:spcPts val="0"/>
              </a:spcAft>
              <a:buSzPts val="2400"/>
              <a:buFont typeface="Arial"/>
              <a:buChar char="•"/>
            </a:pPr>
            <a:r>
              <a:rPr lang="en-IN" sz="1600"/>
              <a:t>MoveWorks: Users need quick IT support to install say a Project management software. Solutions can be: Raise a ticket, Call IT support, Use MoveWorks bot which will check your eligibility and download the sw &amp; install it instantly</a:t>
            </a:r>
            <a:endParaRPr/>
          </a:p>
          <a:p>
            <a:pPr marL="514350" lvl="0" indent="-285750" algn="l" rtl="0">
              <a:lnSpc>
                <a:spcPct val="100000"/>
              </a:lnSpc>
              <a:spcBef>
                <a:spcPts val="480"/>
              </a:spcBef>
              <a:spcAft>
                <a:spcPts val="0"/>
              </a:spcAft>
              <a:buSzPts val="2400"/>
              <a:buFont typeface="Arial"/>
              <a:buChar char="•"/>
            </a:pPr>
            <a:r>
              <a:rPr lang="en-IN" sz="1600"/>
              <a:t>Application maintenance service: Is faster problem resolution the need or zero problem the need</a:t>
            </a:r>
            <a:endParaRPr/>
          </a:p>
          <a:p>
            <a:pPr marL="514350" lvl="0" indent="-285750" algn="l" rtl="0">
              <a:lnSpc>
                <a:spcPct val="100000"/>
              </a:lnSpc>
              <a:spcBef>
                <a:spcPts val="480"/>
              </a:spcBef>
              <a:spcAft>
                <a:spcPts val="0"/>
              </a:spcAft>
              <a:buSzPts val="2400"/>
              <a:buFont typeface="Arial"/>
              <a:buChar char="•"/>
            </a:pPr>
            <a:r>
              <a:rPr lang="en-IN" sz="1600">
                <a:solidFill>
                  <a:srgbClr val="FF0000"/>
                </a:solidFill>
              </a:rPr>
              <a:t>Any other example?</a:t>
            </a:r>
            <a:endParaRPr sz="1600">
              <a:solidFill>
                <a:srgbClr val="FF0000"/>
              </a:solidFill>
            </a:endParaRPr>
          </a:p>
        </p:txBody>
      </p:sp>
      <p:sp>
        <p:nvSpPr>
          <p:cNvPr id="88" name="Google Shape;88;p1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Problem space vs Solution space…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Rivigo case </a:t>
            </a:r>
            <a:endParaRPr/>
          </a:p>
          <a:p>
            <a:pPr marL="228600" lvl="0" indent="0" algn="l" rtl="0">
              <a:lnSpc>
                <a:spcPct val="100000"/>
              </a:lnSpc>
              <a:spcBef>
                <a:spcPts val="480"/>
              </a:spcBef>
              <a:spcAft>
                <a:spcPts val="0"/>
              </a:spcAft>
              <a:buSzPts val="2400"/>
              <a:buNone/>
            </a:pP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What did the founders do to discover the problem?</a:t>
            </a:r>
            <a:endParaRPr/>
          </a:p>
          <a:p>
            <a:pPr marL="514350" marR="0" lvl="0" indent="-285750" algn="l" rtl="0">
              <a:lnSpc>
                <a:spcPct val="100000"/>
              </a:lnSpc>
              <a:spcBef>
                <a:spcPts val="480"/>
              </a:spcBef>
              <a:spcAft>
                <a:spcPts val="0"/>
              </a:spcAft>
              <a:buClr>
                <a:srgbClr val="101141"/>
              </a:buClr>
              <a:buSzPts val="2400"/>
              <a:buFont typeface="Arial"/>
              <a:buChar char="•"/>
            </a:pPr>
            <a:r>
              <a:rPr lang="en-IN"/>
              <a:t>What was the real problem?</a:t>
            </a:r>
            <a:endParaRPr/>
          </a:p>
          <a:p>
            <a:pPr marL="514350" marR="0" lvl="0" indent="-285750" algn="l" rtl="0">
              <a:lnSpc>
                <a:spcPct val="100000"/>
              </a:lnSpc>
              <a:spcBef>
                <a:spcPts val="480"/>
              </a:spcBef>
              <a:spcAft>
                <a:spcPts val="0"/>
              </a:spcAft>
              <a:buClr>
                <a:srgbClr val="101141"/>
              </a:buClr>
              <a:buSzPts val="2400"/>
              <a:buFont typeface="Arial"/>
              <a:buChar char="•"/>
            </a:pPr>
            <a:r>
              <a:rPr lang="en-IN"/>
              <a:t>How did they solve the problem?</a:t>
            </a:r>
            <a:endParaRPr/>
          </a:p>
        </p:txBody>
      </p:sp>
      <p:sp>
        <p:nvSpPr>
          <p:cNvPr id="94" name="Google Shape;94;p1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Problem space vs Solution space: Case study</a:t>
            </a:r>
            <a:endParaRPr/>
          </a:p>
        </p:txBody>
      </p:sp>
      <p:pic>
        <p:nvPicPr>
          <p:cNvPr id="95" name="Google Shape;95;p13"/>
          <p:cNvPicPr preferRelativeResize="0"/>
          <p:nvPr/>
        </p:nvPicPr>
        <p:blipFill rotWithShape="1">
          <a:blip r:embed="rId3">
            <a:alphaModFix/>
          </a:blip>
          <a:srcRect/>
          <a:stretch/>
        </p:blipFill>
        <p:spPr>
          <a:xfrm>
            <a:off x="3759957" y="4296273"/>
            <a:ext cx="2135875" cy="2069129"/>
          </a:xfrm>
          <a:prstGeom prst="rect">
            <a:avLst/>
          </a:prstGeom>
          <a:noFill/>
          <a:ln>
            <a:noFill/>
          </a:ln>
        </p:spPr>
      </p:pic>
    </p:spTree>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1527</Words>
  <Application>Microsoft Office PowerPoint</Application>
  <PresentationFormat>On-screen Show (4:3)</PresentationFormat>
  <Paragraphs>143</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2_Office Theme</vt:lpstr>
      <vt:lpstr>4_Office Theme</vt:lpstr>
      <vt:lpstr>Software product management  Core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Core concepts</dc:title>
  <cp:lastModifiedBy>DELL</cp:lastModifiedBy>
  <cp:revision>1</cp:revision>
  <dcterms:modified xsi:type="dcterms:W3CDTF">2022-01-22T01:35:27Z</dcterms:modified>
</cp:coreProperties>
</file>