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I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2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 t="1" b="28591"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 l="1921" b="5332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02/08/the-discipline-of-innov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2362200" y="36703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IN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product management</a:t>
            </a:r>
            <a:br>
              <a:rPr lang="en-IN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IN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 process: </a:t>
            </a:r>
            <a:r>
              <a:rPr lang="en-IN" sz="3200"/>
              <a:t>Identify opportunity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body" idx="1"/>
          </p:nvPr>
        </p:nvSpPr>
        <p:spPr>
          <a:xfrm>
            <a:off x="632352" y="12345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Opportunities are aplenty if look at the right market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CK Prahlad wrote a book ‘Fortune at the bottom of the Pyramid’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Large business tend to target the middle class and upper middle class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However there is a huge market at the bottom of the pyramid of society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They need products but can not afford high price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If the products are priced right, there is a big opportunity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Examples: 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Shampoo sachet for Re.1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Micro credits to rural people to buy a sewing machine, a cow to start milk business, etc. It was observed that default by rural people is significantly less compared to urban people because of the fear of o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Jio, Nirma are other examples of targeting the bottom of the pyramid</a:t>
            </a:r>
            <a:endParaRPr sz="18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Opportunities are in plenty at the bottom of the Pyramid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2137" y="5265816"/>
            <a:ext cx="1037465" cy="1539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85" y="5256065"/>
            <a:ext cx="1148542" cy="1539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Grameen Bank: Mohammad Yunus helped poor to stand on their own legs through micro-businesses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Aravind Eye Hospitals: Free eye surgery for poor, funded by rich patients, developing low cost intraocular lenses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Narayana Hrudalaya: Dr Devi Shetty offeres low-priced heart surgeries by employing efficient operation procedures, low cost insurance schemes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Selco: Dr. Harish Hande developed solar lamps to helps silk farmers harvest mulberry leaves which needs to be done during cooler hours – late evening or early morining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Rivigo: Helped truck drivers lead a stigma free life through relay based truck logistics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Apna: Developed an app for finding blue collar jobs such as delivery boys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Desire to do social good can find new opportunities </a:t>
            </a:r>
            <a:endParaRPr/>
          </a:p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 sz="2800"/>
              <a:t>(Social entrepreneurship)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What was the opportunity identified by Qalara?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How did Qalara identify the opportunity?</a:t>
            </a:r>
            <a:endParaRPr sz="20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Case study: Qalara</a:t>
            </a:r>
            <a:endParaRPr/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4048" y="3364387"/>
            <a:ext cx="1849271" cy="1791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799" y="2986088"/>
            <a:ext cx="3309583" cy="2095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1600" y="2570399"/>
            <a:ext cx="2095500" cy="218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1405723" y="5108956"/>
            <a:ext cx="199285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Father of management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Social scientist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Drucker argues that most innovative business ideas come from methodically analyzing seven areas of opportunity 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Some of which lie within particular companies or industries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Some of which lie in broader social or demographic trends. 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Astute managers will ensure that their organizations maintain a clear focus on all seven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Unexpected occurrence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Incongruities (incompatibilities)</a:t>
            </a:r>
            <a:endParaRPr sz="1800"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Process needs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Industry &amp; market changes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Demographic changes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Change in perception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New knowledge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Unexpected occurrence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IBM developed accounting machines in 1930s. Banks did not have money to buy. But libraries had money and they bought 100 machines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Ford Edsel was very carefully designed. But people bought cars for lifestyle. This resulted in newer models like Mustang</a:t>
            </a:r>
            <a:endParaRPr sz="18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835" y="4103213"/>
            <a:ext cx="26670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2095" y="3993675"/>
            <a:ext cx="2847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Incongruities (incompatibilities)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Cataract operation: Cutting eye ligament is difficult. Instead used enzyme to dissolve ligament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584200" lvl="1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  <p:pic>
        <p:nvPicPr>
          <p:cNvPr id="156" name="Google Shape;156;p21" descr="Types of Knee Ligaments | Stanford Health Ca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457" y="2876835"/>
            <a:ext cx="2859564" cy="334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 descr="Anatomy - Ocular Manifestations Of Systemic Disea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0479" y="3079249"/>
            <a:ext cx="3917842" cy="313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 sz="2000"/>
              <a:t>Incongruities (incompatibilities)</a:t>
            </a:r>
            <a:endParaRPr/>
          </a:p>
          <a:p>
            <a:pPr marL="914400" lvl="1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</a:pPr>
            <a:endParaRPr sz="18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Shipping industry trying to improve speed and fuel efficiency. But problem was time wasted at ports to load &amp; unload. Adopted containers used in railroad and trucks</a:t>
            </a:r>
            <a:endParaRPr sz="1800"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" y="3713488"/>
            <a:ext cx="3552683" cy="2001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7294" y="3713488"/>
            <a:ext cx="3018674" cy="2001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Process needs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Newspapers needed a faster way to print. This resulted in Linotype machine</a:t>
            </a:r>
            <a:endParaRPr sz="18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Those days newspapers did not make much money. So they invented advertisements and kept the cost to customer low</a:t>
            </a:r>
            <a:endParaRPr sz="18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Industry &amp; market changes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Retail industry changes: E-Commerce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Banking changes: Payment banks</a:t>
            </a:r>
            <a:endParaRPr sz="18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innovation: Peter Drucker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Overview of product process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/>
              <a:t>Identifying opportunity</a:t>
            </a: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IN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Demographic changes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1970s saw baby bust and education explosion. This led to shortage of workers. Japan created Robots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Affluent educated young people wanted a different kind of holiday. This led to resort business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Change in perception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In spite of fall in mortality rates, Americans were concerned about cancer, heart disease, etc. This led to health mags, gym, healthy foods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New knowledge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Computers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Etc.</a:t>
            </a:r>
            <a:endParaRPr sz="1800"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Sources of innovation…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Go out, look, ask, listen, because innovation is conceptual &amp; perceptual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Keep innovation simple and focused. Else people get confused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Start small: Example putting the same number of match sticks into a matchbox (it used to be 50), gave Swedes a world monopoly for half a century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Aim at leadership from the beginning, else it is unlikely to be innovative enough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Innovation requires knowledge, ingenuity, and, above all else, focus. Edison worked in electric field only. Citibank did not venture into health care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If diligence (careful), persistence, and commitment are lacking, talent, ingenuity, and knowledge are of no avail. Like in any other endeavour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Principles of Innovation – Peter Drucker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Annual Idea generation by Bill Gates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/>
              <a:t>2 weeks shut out from world</a:t>
            </a:r>
            <a:endParaRPr sz="14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/>
              <a:t>Go through ideas submitted by employees</a:t>
            </a:r>
            <a:endParaRPr sz="1400"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Hack days (Inspired)</a:t>
            </a:r>
            <a:endParaRPr sz="1600"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i="1"/>
              <a:t>Hack days – directed and undirected. 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i="1"/>
              <a:t>Eg of directed hack day with a theme – reduce customer churn, increase life time value (Inspired)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Identify opportunities…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Ideation techniques (Cooper &amp; Edgett)</a:t>
            </a:r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7731" y="1446662"/>
            <a:ext cx="6264320" cy="5349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Are you really innovating around customer needs? – HBR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What is the assumed need &amp; real need of the customer of DBS?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How did DBS satisfy that need?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Case study: DBS</a:t>
            </a: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9205" y="4016778"/>
            <a:ext cx="2514600" cy="2003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Innovation ideas from ID Fresh Foods – PC Musthafa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What innovation lessons can we learn from ID Fresh Foods?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Fresh &amp; preservative free is possible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Packaging innovation – Vada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Marketing innovation: Trust shops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Case study: ID Fresh Foods</a:t>
            </a:r>
            <a:endParaRPr/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25" y="4883127"/>
            <a:ext cx="1820215" cy="176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Consider your current job &amp; company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Think about the unmet / underserved needs of your customers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/>
              <a:t>Give one example of such a need &amp; its compelling value / benefit to customer.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Exercise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Appendix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2197" y="56864"/>
            <a:ext cx="7438030" cy="6732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Identify opportunity 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Assess the opportunity 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Create business plan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Specify product features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Specify Minimum Viable Product (MVP) feature set 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Test your MVP </a:t>
            </a:r>
            <a:endParaRPr/>
          </a:p>
          <a:p>
            <a:pPr marL="51435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/>
              <a:t>Iterate &amp; Pivot  to improve product-market fit 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Overview of product process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Build-Measure-Learn cycle</a:t>
            </a:r>
            <a:endParaRPr/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545" y="1527628"/>
            <a:ext cx="4503756" cy="441050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 txBox="1"/>
          <p:nvPr/>
        </p:nvSpPr>
        <p:spPr>
          <a:xfrm>
            <a:off x="3322052" y="5909106"/>
            <a:ext cx="30241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 Visits, conversion, retention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many use new feature?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491318" y="2877933"/>
            <a:ext cx="179910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Customer interviews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Root cause analysis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7087832" y="2902929"/>
            <a:ext cx="19606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Agile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Continuous integration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3620012" y="3564927"/>
            <a:ext cx="22449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Minimize total time through the loop</a:t>
            </a: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1539" y="4472525"/>
            <a:ext cx="936592" cy="1379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Identify underserved customer needs (LPP)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Sources of innovation (</a:t>
            </a:r>
            <a:r>
              <a:rPr lang="en-IN" u="sng">
                <a:solidFill>
                  <a:schemeClr val="hlink"/>
                </a:solidFill>
                <a:hlinkClick r:id="rId3"/>
              </a:rPr>
              <a:t>Peter Drucker</a:t>
            </a:r>
            <a:r>
              <a:rPr lang="en-IN"/>
              <a:t>)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Hack days (Inspired)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Ideation techniques (Cooper &amp; Edgett) (SPM book)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>
                <a:solidFill>
                  <a:srgbClr val="FF0000"/>
                </a:solidFill>
              </a:rPr>
              <a:t>Case study: DBS Bank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>
                <a:solidFill>
                  <a:srgbClr val="FF0000"/>
                </a:solidFill>
              </a:rPr>
              <a:t>Case study: Innovation ideas from ID Foods - Mustafa</a:t>
            </a:r>
            <a:endParaRPr>
              <a:solidFill>
                <a:srgbClr val="FF0000"/>
              </a:solidFill>
            </a:endParaRPr>
          </a:p>
          <a:p>
            <a:pPr marL="2286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Identify opportunity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304800" y="134370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Observe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Experience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Fortune at the bottom of the Pyramid – CK Prahlad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Desire to do social good can find new opportunities 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Identifying underserved needs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304800" y="1398301"/>
            <a:ext cx="8229600" cy="2979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Toyota Sienna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The car was successful in Japan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Toyota wanted to understand the specific needs of US market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A senior manager spent several months driving 70,000 miles across length &amp; breadth of US observing how people use cars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In US children sit in the backside of the mini van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So changes were made to make the back seats more comfortable, safe, etc.</a:t>
            </a: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IN" sz="1800"/>
              <a:t>When it was launched the car became a big hit</a:t>
            </a:r>
            <a:endParaRPr sz="1800"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Observe</a:t>
            </a:r>
            <a:endParaRPr/>
          </a:p>
        </p:txBody>
      </p:sp>
      <p:pic>
        <p:nvPicPr>
          <p:cNvPr id="87" name="Google Shape;8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874" y="4582913"/>
            <a:ext cx="3843128" cy="1840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4334" y="4582913"/>
            <a:ext cx="2800066" cy="18400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Oyo: Economy hotels were not clean, lacked basic amenities, etc.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Sketch: Observed that Photoshop was not easy to use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Slack: Collaboration between teams was clumsy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Spotify: People wanted to listen to music legally when illegal music sharing sites were banned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Observe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Ola cabs: Founder was travelling in a cab and cab driver demanded exorbitant amount to change the destination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DropBox: Founder kept forgetting to carry files in pen drive</a:t>
            </a:r>
            <a:endParaRPr/>
          </a:p>
          <a:p>
            <a:pPr marL="514350" marR="0" lvl="0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Char char="•"/>
            </a:pPr>
            <a:r>
              <a:rPr lang="en-IN"/>
              <a:t>Tally: Experienced that existing accounting packages had a User interface that catered to accounts / finance professional. But not to non-finance folks</a:t>
            </a:r>
            <a:endParaRPr/>
          </a:p>
          <a:p>
            <a:pPr marL="514350" marR="0" lvl="0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IN"/>
              <a:t>Experience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1254</Words>
  <Application>Microsoft Office PowerPoint</Application>
  <PresentationFormat>On-screen Show (4:3)</PresentationFormat>
  <Paragraphs>162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2_Office Theme</vt:lpstr>
      <vt:lpstr>4_Office Theme</vt:lpstr>
      <vt:lpstr>Software product management  Product process: Identify opportunity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Product process: Identify opportunity</dc:title>
  <cp:lastModifiedBy>DELL</cp:lastModifiedBy>
  <cp:revision>2</cp:revision>
  <dcterms:modified xsi:type="dcterms:W3CDTF">2022-05-21T05:20:55Z</dcterms:modified>
</cp:coreProperties>
</file>