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0" r:id="rId2"/>
    <p:sldId id="280" r:id="rId3"/>
    <p:sldId id="281"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6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February 1,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February 1, 2025</a:t>
            </a:r>
            <a:endParaRPr lang="en-AU"/>
          </a:p>
        </p:txBody>
      </p:sp>
      <p:sp>
        <p:nvSpPr>
          <p:cNvPr id="5" name="Footer Placeholder 4"/>
          <p:cNvSpPr>
            <a:spLocks noGrp="1"/>
          </p:cNvSpPr>
          <p:nvPr>
            <p:ph type="ftr" sz="quarter" idx="11"/>
          </p:nvPr>
        </p:nvSpPr>
        <p:spPr/>
        <p:txBody>
          <a:bodyPr/>
          <a:lstStyle/>
          <a:p>
            <a:r>
              <a:rPr lang="en-AU"/>
              <a:t>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82338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SSZG653 Software Architectures</a:t>
            </a:r>
            <a:endParaRPr lang="en-AU" dirty="0"/>
          </a:p>
        </p:txBody>
      </p:sp>
    </p:spTree>
    <p:extLst>
      <p:ext uri="{BB962C8B-B14F-4D97-AF65-F5344CB8AC3E}">
        <p14:creationId xmlns:p14="http://schemas.microsoft.com/office/powerpoint/2010/main" val="338091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February 1,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February 1,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February 1,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February 1,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February 1,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February 1,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February 1,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1,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Interoperability</a:t>
            </a:r>
            <a:br>
              <a:rPr lang="en-AU" dirty="0"/>
            </a:br>
            <a:r>
              <a:rPr lang="en-AU" dirty="0"/>
              <a:t>Module 2 – L3</a:t>
            </a:r>
            <a:endParaRPr lang="en-US"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dirty="0"/>
              <a:t>SSZG653 Software Architectures</a:t>
            </a:r>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February 1,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8004F75-2DE0-434C-999B-4B77C009350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pic>
        <p:nvPicPr>
          <p:cNvPr id="9" name="Content Placeholder 8">
            <a:extLst>
              <a:ext uri="{FF2B5EF4-FFF2-40B4-BE49-F238E27FC236}">
                <a16:creationId xmlns:a16="http://schemas.microsoft.com/office/drawing/2014/main" id="{6AF5D0C7-0E08-4885-8DB4-DE7CC89EA160}"/>
              </a:ext>
            </a:extLst>
          </p:cNvPr>
          <p:cNvPicPr>
            <a:picLocks noGrp="1" noChangeAspect="1"/>
          </p:cNvPicPr>
          <p:nvPr>
            <p:ph idx="1"/>
          </p:nvPr>
        </p:nvPicPr>
        <p:blipFill rotWithShape="1">
          <a:blip r:embed="rId2" cstate="print"/>
          <a:srcRect t="3903" b="50663"/>
          <a:stretch/>
        </p:blipFill>
        <p:spPr>
          <a:xfrm>
            <a:off x="533400" y="1473199"/>
            <a:ext cx="8001000" cy="4701571"/>
          </a:xfrm>
          <a:prstGeom prst="rect">
            <a:avLst/>
          </a:prstGeom>
        </p:spPr>
      </p:pic>
      <p:sp>
        <p:nvSpPr>
          <p:cNvPr id="10" name="Title 1">
            <a:extLst>
              <a:ext uri="{FF2B5EF4-FFF2-40B4-BE49-F238E27FC236}">
                <a16:creationId xmlns:a16="http://schemas.microsoft.com/office/drawing/2014/main" id="{E973337C-6EF4-4004-B449-588FAF41D59C}"/>
              </a:ext>
            </a:extLst>
          </p:cNvPr>
          <p:cNvSpPr>
            <a:spLocks noGrp="1"/>
          </p:cNvSpPr>
          <p:nvPr>
            <p:ph sz="quarter" idx="10"/>
          </p:nvPr>
        </p:nvSpPr>
        <p:spPr/>
        <p:txBody>
          <a:bodyPr>
            <a:normAutofit/>
          </a:bodyPr>
          <a:lstStyle/>
          <a:p>
            <a:r>
              <a:rPr lang="en-US" dirty="0"/>
              <a:t>Interoperability Tactics</a:t>
            </a:r>
          </a:p>
        </p:txBody>
      </p:sp>
      <p:sp>
        <p:nvSpPr>
          <p:cNvPr id="2" name="Date Placeholder 1">
            <a:extLst>
              <a:ext uri="{FF2B5EF4-FFF2-40B4-BE49-F238E27FC236}">
                <a16:creationId xmlns:a16="http://schemas.microsoft.com/office/drawing/2014/main" id="{FBA84791-C07B-4552-A82B-A1CDE6C4D0F4}"/>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8EBC8694-A3B8-4540-A3A2-E1C26492D22E}"/>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426692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800" dirty="0"/>
              <a:t>Discover service: </a:t>
            </a:r>
          </a:p>
          <a:p>
            <a:pPr lvl="1">
              <a:buFont typeface="Arial" panose="020B0604020202020204" pitchFamily="34" charset="0"/>
              <a:buChar char="•"/>
            </a:pPr>
            <a:r>
              <a:rPr lang="en-US" sz="2800" dirty="0"/>
              <a:t>Locate a service through searching a known directory service. </a:t>
            </a:r>
          </a:p>
          <a:p>
            <a:pPr lvl="1">
              <a:buFont typeface="Arial" panose="020B0604020202020204" pitchFamily="34" charset="0"/>
              <a:buChar char="•"/>
            </a:pPr>
            <a:r>
              <a:rPr lang="en-US" sz="2800" dirty="0"/>
              <a:t>There may be multiple levels of indirection in this location process </a:t>
            </a:r>
          </a:p>
          <a:p>
            <a:pPr lvl="2">
              <a:buFont typeface="Wingdings" panose="05000000000000000000" pitchFamily="2" charset="2"/>
              <a:buChar char="ü"/>
            </a:pPr>
            <a:r>
              <a:rPr lang="en-US" sz="2800" dirty="0"/>
              <a:t>– i.e. a known location points to another location that in turn can be searched for the service. </a:t>
            </a:r>
          </a:p>
        </p:txBody>
      </p:sp>
      <p:sp>
        <p:nvSpPr>
          <p:cNvPr id="6" name="Content Placeholder 5">
            <a:extLst>
              <a:ext uri="{FF2B5EF4-FFF2-40B4-BE49-F238E27FC236}">
                <a16:creationId xmlns:a16="http://schemas.microsoft.com/office/drawing/2014/main" id="{B170F0B9-3139-4924-84CF-86BD1A7CFAC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7AA7FAF-5260-40F2-947B-D1BDD53E44A6}"/>
              </a:ext>
            </a:extLst>
          </p:cNvPr>
          <p:cNvSpPr>
            <a:spLocks noGrp="1"/>
          </p:cNvSpPr>
          <p:nvPr>
            <p:ph sz="quarter" idx="10"/>
          </p:nvPr>
        </p:nvSpPr>
        <p:spPr/>
        <p:txBody>
          <a:bodyPr>
            <a:normAutofit/>
          </a:bodyPr>
          <a:lstStyle/>
          <a:p>
            <a:r>
              <a:rPr lang="en-US" dirty="0"/>
              <a:t>Locate</a:t>
            </a:r>
          </a:p>
        </p:txBody>
      </p:sp>
      <p:sp>
        <p:nvSpPr>
          <p:cNvPr id="2" name="Date Placeholder 1">
            <a:extLst>
              <a:ext uri="{FF2B5EF4-FFF2-40B4-BE49-F238E27FC236}">
                <a16:creationId xmlns:a16="http://schemas.microsoft.com/office/drawing/2014/main" id="{4457FE92-1BBD-413B-B043-8517E759B0D4}"/>
              </a:ext>
            </a:extLst>
          </p:cNvPr>
          <p:cNvSpPr>
            <a:spLocks noGrp="1"/>
          </p:cNvSpPr>
          <p:nvPr>
            <p:ph type="dt" sz="half" idx="12"/>
          </p:nvPr>
        </p:nvSpPr>
        <p:spPr/>
        <p:txBody>
          <a:bodyPr/>
          <a:lstStyle/>
          <a:p>
            <a:r>
              <a:rPr lang="en-US"/>
              <a:t>February 1, 2025</a:t>
            </a:r>
          </a:p>
        </p:txBody>
      </p:sp>
      <p:sp>
        <p:nvSpPr>
          <p:cNvPr id="5" name="Slide Number Placeholder 4">
            <a:extLst>
              <a:ext uri="{FF2B5EF4-FFF2-40B4-BE49-F238E27FC236}">
                <a16:creationId xmlns:a16="http://schemas.microsoft.com/office/drawing/2014/main" id="{7C492435-864A-44C1-8433-B487C37AA494}"/>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2601889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Orchestrate: uses a control mechanism to coordinate, manage and sequence the invocation of services.  Orchestration is used when systems must interact in a complex fashion to accomplish a complex task.</a:t>
            </a:r>
          </a:p>
          <a:p>
            <a:pPr>
              <a:buFont typeface="Arial" panose="020B0604020202020204" pitchFamily="34" charset="0"/>
              <a:buChar char="•"/>
            </a:pPr>
            <a:r>
              <a:rPr lang="en-US" dirty="0"/>
              <a:t>Tailor Interface: add or remove capabilities to an interface such as translation, buffering, or data-smoothing.</a:t>
            </a:r>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9315C496-5D48-423B-BBF1-26BDA96C073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B5A29FA-ABC3-4D3F-9593-3CB48BBC3588}"/>
              </a:ext>
            </a:extLst>
          </p:cNvPr>
          <p:cNvSpPr>
            <a:spLocks noGrp="1"/>
          </p:cNvSpPr>
          <p:nvPr>
            <p:ph sz="quarter" idx="10"/>
          </p:nvPr>
        </p:nvSpPr>
        <p:spPr/>
        <p:txBody>
          <a:bodyPr>
            <a:normAutofit/>
          </a:bodyPr>
          <a:lstStyle/>
          <a:p>
            <a:r>
              <a:rPr lang="en-US" dirty="0"/>
              <a:t>Manage Interfaces</a:t>
            </a:r>
          </a:p>
        </p:txBody>
      </p:sp>
      <p:sp>
        <p:nvSpPr>
          <p:cNvPr id="2" name="Date Placeholder 1">
            <a:extLst>
              <a:ext uri="{FF2B5EF4-FFF2-40B4-BE49-F238E27FC236}">
                <a16:creationId xmlns:a16="http://schemas.microsoft.com/office/drawing/2014/main" id="{C204F15A-B027-4B44-AD42-4512E7F309B5}"/>
              </a:ext>
            </a:extLst>
          </p:cNvPr>
          <p:cNvSpPr>
            <a:spLocks noGrp="1"/>
          </p:cNvSpPr>
          <p:nvPr>
            <p:ph type="dt" sz="half" idx="12"/>
          </p:nvPr>
        </p:nvSpPr>
        <p:spPr/>
        <p:txBody>
          <a:bodyPr/>
          <a:lstStyle/>
          <a:p>
            <a:r>
              <a:rPr lang="en-US"/>
              <a:t>February 1, 2025</a:t>
            </a:r>
          </a:p>
        </p:txBody>
      </p:sp>
      <p:sp>
        <p:nvSpPr>
          <p:cNvPr id="5" name="Slide Number Placeholder 4">
            <a:extLst>
              <a:ext uri="{FF2B5EF4-FFF2-40B4-BE49-F238E27FC236}">
                <a16:creationId xmlns:a16="http://schemas.microsoft.com/office/drawing/2014/main" id="{B0F9963E-7BC7-4F54-8927-F522BB6A443C}"/>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98726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48D5E78-7B47-4319-ADB4-FE87E4E860F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C1D514B2-0139-4EC2-87AF-1B549FAF1B9B}"/>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19498217-8E60-4A91-B4FE-010274F7B5B1}"/>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3E0FBB25-7C7B-433D-9BD2-B61DB8444C90}"/>
              </a:ext>
            </a:extLst>
          </p:cNvPr>
          <p:cNvSpPr>
            <a:spLocks noGrp="1"/>
          </p:cNvSpPr>
          <p:nvPr>
            <p:ph idx="1"/>
          </p:nvPr>
        </p:nvSpPr>
        <p:spPr/>
        <p:txBody>
          <a:bodyPr>
            <a:normAutofit fontScale="92500" lnSpcReduction="20000"/>
          </a:bodyPr>
          <a:lstStyle/>
          <a:p>
            <a:pPr marL="0" indent="0" fontAlgn="t"/>
            <a:r>
              <a:rPr lang="en-US" dirty="0"/>
              <a:t>Allocation of Responsibilities</a:t>
            </a:r>
            <a:endParaRPr lang="en-IN" dirty="0"/>
          </a:p>
          <a:p>
            <a:pPr fontAlgn="t">
              <a:buFont typeface="Arial" panose="020B0604020202020204" pitchFamily="34" charset="0"/>
              <a:buChar char="•"/>
            </a:pPr>
            <a:r>
              <a:rPr lang="en-US" dirty="0"/>
              <a:t>Determine which of your system responsibilities will need to interoperate with other systems.</a:t>
            </a:r>
            <a:endParaRPr lang="en-IN" dirty="0"/>
          </a:p>
          <a:p>
            <a:pPr fontAlgn="t">
              <a:buFont typeface="Arial" panose="020B0604020202020204" pitchFamily="34" charset="0"/>
              <a:buChar char="•"/>
            </a:pPr>
            <a:r>
              <a:rPr lang="en-US" dirty="0"/>
              <a:t>Ensure that responsibilities have been allocated to detect a request to interoperate with known or unknown external systems </a:t>
            </a:r>
            <a:endParaRPr lang="en-IN" dirty="0"/>
          </a:p>
          <a:p>
            <a:pPr fontAlgn="t">
              <a:buFont typeface="Arial" panose="020B0604020202020204" pitchFamily="34" charset="0"/>
              <a:buChar char="•"/>
            </a:pPr>
            <a:r>
              <a:rPr lang="en-US" dirty="0"/>
              <a:t>Ensure that responsibilities have been allocated to </a:t>
            </a:r>
            <a:endParaRPr lang="en-IN" dirty="0"/>
          </a:p>
          <a:p>
            <a:pPr fontAlgn="t">
              <a:buFont typeface="Arial" panose="020B0604020202020204" pitchFamily="34" charset="0"/>
              <a:buChar char="•"/>
            </a:pPr>
            <a:r>
              <a:rPr lang="en-US" dirty="0"/>
              <a:t>accept the request </a:t>
            </a:r>
            <a:endParaRPr lang="en-IN" dirty="0"/>
          </a:p>
          <a:p>
            <a:pPr fontAlgn="t">
              <a:buFont typeface="Arial" panose="020B0604020202020204" pitchFamily="34" charset="0"/>
              <a:buChar char="•"/>
            </a:pPr>
            <a:r>
              <a:rPr lang="en-US" dirty="0"/>
              <a:t>exchange information</a:t>
            </a:r>
            <a:endParaRPr lang="en-IN" dirty="0"/>
          </a:p>
          <a:p>
            <a:pPr fontAlgn="t">
              <a:buFont typeface="Arial" panose="020B0604020202020204" pitchFamily="34" charset="0"/>
              <a:buChar char="•"/>
            </a:pPr>
            <a:r>
              <a:rPr lang="en-US" dirty="0"/>
              <a:t>reject the request</a:t>
            </a:r>
            <a:endParaRPr lang="en-IN" dirty="0"/>
          </a:p>
          <a:p>
            <a:pPr fontAlgn="t">
              <a:buFont typeface="Arial" panose="020B0604020202020204" pitchFamily="34" charset="0"/>
              <a:buChar char="•"/>
            </a:pPr>
            <a:r>
              <a:rPr lang="en-US" dirty="0"/>
              <a:t>notify appropriate entities (people or systems)</a:t>
            </a:r>
            <a:endParaRPr lang="en-IN" dirty="0"/>
          </a:p>
          <a:p>
            <a:pPr fontAlgn="t">
              <a:buFont typeface="Arial" panose="020B0604020202020204" pitchFamily="34" charset="0"/>
              <a:buChar char="•"/>
            </a:pPr>
            <a:r>
              <a:rPr lang="en-US" dirty="0"/>
              <a:t>log the request (for interoperability in an untrusted environment, logging for non-repudiation is essential) </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7A58A284-3F1B-4626-8F6D-EE57C1DEA81D}"/>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7BC72846-F306-4CD3-A072-AA3C59BFACFF}"/>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3163107D-573E-4532-B9C1-942523B60669}"/>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1645824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2AA6278-F1B8-4338-94EC-84FC4CD107D4}"/>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C3A6D358-F3FD-46CC-BA51-EE9DB341E90A}"/>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0F8742F9-835D-45BB-B509-0886CF22421A}"/>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 name="Content Placeholder 4">
            <a:extLst>
              <a:ext uri="{FF2B5EF4-FFF2-40B4-BE49-F238E27FC236}">
                <a16:creationId xmlns:a16="http://schemas.microsoft.com/office/drawing/2014/main" id="{6B29ABD9-5D73-41A1-9109-0A8EDEE54AF5}"/>
              </a:ext>
            </a:extLst>
          </p:cNvPr>
          <p:cNvSpPr>
            <a:spLocks noGrp="1"/>
          </p:cNvSpPr>
          <p:nvPr>
            <p:ph idx="1"/>
          </p:nvPr>
        </p:nvSpPr>
        <p:spPr/>
        <p:txBody>
          <a:bodyPr>
            <a:normAutofit fontScale="92500" lnSpcReduction="10000"/>
          </a:bodyPr>
          <a:lstStyle/>
          <a:p>
            <a:pPr marL="0" indent="0" fontAlgn="t"/>
            <a:r>
              <a:rPr lang="en-US" dirty="0"/>
              <a:t>Coordination Model</a:t>
            </a:r>
            <a:endParaRPr lang="en-IN" dirty="0"/>
          </a:p>
          <a:p>
            <a:pPr fontAlgn="t">
              <a:buFont typeface="Arial" panose="020B0604020202020204" pitchFamily="34" charset="0"/>
              <a:buChar char="•"/>
            </a:pPr>
            <a:r>
              <a:rPr lang="en-US" dirty="0"/>
              <a:t>Ensure that the coordination mechanisms can meet the critical quality attribute requirements. Considerations for performance include:  </a:t>
            </a:r>
            <a:endParaRPr lang="en-IN" dirty="0"/>
          </a:p>
          <a:p>
            <a:pPr fontAlgn="t">
              <a:buFont typeface="Arial" panose="020B0604020202020204" pitchFamily="34" charset="0"/>
              <a:buChar char="•"/>
            </a:pPr>
            <a:r>
              <a:rPr lang="en-US" dirty="0"/>
              <a:t>Volume of traffic on the network both created by the systems under your control and generated by systems not under your control.</a:t>
            </a:r>
            <a:endParaRPr lang="en-IN" dirty="0"/>
          </a:p>
          <a:p>
            <a:pPr fontAlgn="t">
              <a:buFont typeface="Arial" panose="020B0604020202020204" pitchFamily="34" charset="0"/>
              <a:buChar char="•"/>
            </a:pPr>
            <a:r>
              <a:rPr lang="en-US" dirty="0"/>
              <a:t>Timeliness of the messages being sent by your systems</a:t>
            </a:r>
            <a:endParaRPr lang="en-IN" dirty="0"/>
          </a:p>
          <a:p>
            <a:pPr fontAlgn="t">
              <a:buFont typeface="Arial" panose="020B0604020202020204" pitchFamily="34" charset="0"/>
              <a:buChar char="•"/>
            </a:pPr>
            <a:r>
              <a:rPr lang="en-US" dirty="0"/>
              <a:t>Currency of the messages being sent by your systems</a:t>
            </a:r>
            <a:endParaRPr lang="en-IN" dirty="0"/>
          </a:p>
          <a:p>
            <a:pPr fontAlgn="t">
              <a:buFont typeface="Arial" panose="020B0604020202020204" pitchFamily="34" charset="0"/>
              <a:buChar char="•"/>
            </a:pPr>
            <a:r>
              <a:rPr lang="en-US" dirty="0"/>
              <a:t>Jitter of the messages arrival times.</a:t>
            </a:r>
            <a:endParaRPr lang="en-IN" dirty="0"/>
          </a:p>
          <a:p>
            <a:pPr fontAlgn="t">
              <a:buFont typeface="Arial" panose="020B0604020202020204" pitchFamily="34" charset="0"/>
              <a:buChar char="•"/>
            </a:pPr>
            <a:r>
              <a:rPr lang="en-US" dirty="0"/>
              <a:t>Ensure that all of the systems under your control make assumptions about protocols and underlying networks that are consistent with the systems not under your control.</a:t>
            </a:r>
            <a:endParaRPr lang="en-IN" dirty="0"/>
          </a:p>
        </p:txBody>
      </p:sp>
      <p:sp>
        <p:nvSpPr>
          <p:cNvPr id="8" name="Content Placeholder 7">
            <a:extLst>
              <a:ext uri="{FF2B5EF4-FFF2-40B4-BE49-F238E27FC236}">
                <a16:creationId xmlns:a16="http://schemas.microsoft.com/office/drawing/2014/main" id="{A2A2848B-34D5-4CC0-9CB9-3472D0669E81}"/>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A22DF6D6-3A1F-4AE0-9405-7CB29D7DC55A}"/>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1620A150-0CBD-4BFA-B410-38B9DCA4BB59}"/>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DD91A585-B6F3-471C-B73C-89212AFACB14}"/>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314364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2C06AB2-6467-4217-8685-E1AAA1F79A2E}"/>
              </a:ext>
            </a:extLst>
          </p:cNvPr>
          <p:cNvGrpSpPr/>
          <p:nvPr/>
        </p:nvGrpSpPr>
        <p:grpSpPr>
          <a:xfrm>
            <a:off x="152400" y="1493837"/>
            <a:ext cx="8686800" cy="4525963"/>
            <a:chOff x="152400" y="1493837"/>
            <a:chExt cx="8686800" cy="4525963"/>
          </a:xfrm>
        </p:grpSpPr>
        <p:sp>
          <p:nvSpPr>
            <p:cNvPr id="12" name="Rectangle: Rounded Corners 11">
              <a:extLst>
                <a:ext uri="{FF2B5EF4-FFF2-40B4-BE49-F238E27FC236}">
                  <a16:creationId xmlns:a16="http://schemas.microsoft.com/office/drawing/2014/main" id="{62B7EE15-5329-4558-9032-FDADA41B4305}"/>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3" name="Rectangle 12">
              <a:extLst>
                <a:ext uri="{FF2B5EF4-FFF2-40B4-BE49-F238E27FC236}">
                  <a16:creationId xmlns:a16="http://schemas.microsoft.com/office/drawing/2014/main" id="{32319A8D-8E3B-4E4C-95BA-2DE042A7417A}"/>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2A2E1950-1B40-4CF0-9E09-E5FB35088EB3}"/>
              </a:ext>
            </a:extLst>
          </p:cNvPr>
          <p:cNvSpPr>
            <a:spLocks noGrp="1"/>
          </p:cNvSpPr>
          <p:nvPr>
            <p:ph idx="1"/>
          </p:nvPr>
        </p:nvSpPr>
        <p:spPr/>
        <p:txBody>
          <a:bodyPr/>
          <a:lstStyle/>
          <a:p>
            <a:pPr marL="0" indent="0" fontAlgn="t"/>
            <a:r>
              <a:rPr lang="en-US" dirty="0"/>
              <a:t>Data Model</a:t>
            </a:r>
            <a:endParaRPr lang="en-IN" dirty="0"/>
          </a:p>
          <a:p>
            <a:pPr fontAlgn="t">
              <a:buFont typeface="Arial" panose="020B0604020202020204" pitchFamily="34" charset="0"/>
              <a:buChar char="•"/>
            </a:pPr>
            <a:r>
              <a:rPr lang="en-US" dirty="0"/>
              <a:t>Determine the syntax and semantics of the major data abstractions that may be exchanged among interoperating systems.</a:t>
            </a:r>
            <a:endParaRPr lang="en-IN" dirty="0"/>
          </a:p>
          <a:p>
            <a:pPr fontAlgn="t">
              <a:buFont typeface="Arial" panose="020B0604020202020204" pitchFamily="34" charset="0"/>
              <a:buChar char="•"/>
            </a:pPr>
            <a:r>
              <a:rPr lang="en-US" dirty="0"/>
              <a:t>Ensure that these major data abstractions are consistent with data from the interoperating systems.  (If your system’s data model is confidential and must not be made public, you may have to apply transformations to and from the data abstractions of systems with which yours interoperates.)</a:t>
            </a:r>
            <a:endParaRPr lang="en-IN" dirty="0"/>
          </a:p>
          <a:p>
            <a:pPr>
              <a:buFont typeface="Arial" panose="020B0604020202020204" pitchFamily="34" charset="0"/>
              <a:buChar char="•"/>
            </a:pP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0" name="Title 1">
            <a:extLst>
              <a:ext uri="{FF2B5EF4-FFF2-40B4-BE49-F238E27FC236}">
                <a16:creationId xmlns:a16="http://schemas.microsoft.com/office/drawing/2014/main" id="{D1CBBA17-3D00-4121-9C84-03636FC15705}"/>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044CCB54-C97C-4C85-B758-A6972312ADB9}"/>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0B1C4B10-C416-4E73-BC78-9E8024350BDE}"/>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166874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CC1A57D-7665-4388-9794-9C2746F6B08D}"/>
              </a:ext>
            </a:extLst>
          </p:cNvPr>
          <p:cNvGrpSpPr/>
          <p:nvPr/>
        </p:nvGrpSpPr>
        <p:grpSpPr>
          <a:xfrm>
            <a:off x="152400" y="1493837"/>
            <a:ext cx="8686800" cy="4525963"/>
            <a:chOff x="152400" y="1493837"/>
            <a:chExt cx="8686800" cy="4525963"/>
          </a:xfrm>
        </p:grpSpPr>
        <p:sp>
          <p:nvSpPr>
            <p:cNvPr id="12" name="Rectangle: Rounded Corners 11">
              <a:extLst>
                <a:ext uri="{FF2B5EF4-FFF2-40B4-BE49-F238E27FC236}">
                  <a16:creationId xmlns:a16="http://schemas.microsoft.com/office/drawing/2014/main" id="{9E3A9475-52E1-4D7F-93F5-F7EFF70A7C89}"/>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3" name="Rectangle 12">
              <a:extLst>
                <a:ext uri="{FF2B5EF4-FFF2-40B4-BE49-F238E27FC236}">
                  <a16:creationId xmlns:a16="http://schemas.microsoft.com/office/drawing/2014/main" id="{53E31F68-9D53-49A2-A8BE-0042AE38605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1E9C3A6D-0AF3-4089-AD5B-F9AAB7A80B59}"/>
              </a:ext>
            </a:extLst>
          </p:cNvPr>
          <p:cNvSpPr>
            <a:spLocks noGrp="1"/>
          </p:cNvSpPr>
          <p:nvPr>
            <p:ph idx="1"/>
          </p:nvPr>
        </p:nvSpPr>
        <p:spPr/>
        <p:txBody>
          <a:bodyPr/>
          <a:lstStyle/>
          <a:p>
            <a:pPr marL="0" indent="0" fontAlgn="t"/>
            <a:r>
              <a:rPr lang="en-US" dirty="0"/>
              <a:t>Mapping Among Architectural Elements</a:t>
            </a:r>
            <a:endParaRPr lang="en-IN" dirty="0"/>
          </a:p>
          <a:p>
            <a:pPr fontAlgn="t">
              <a:buFont typeface="Arial" panose="020B0604020202020204" pitchFamily="34" charset="0"/>
              <a:buChar char="•"/>
            </a:pPr>
            <a:r>
              <a:rPr lang="en-US" dirty="0"/>
              <a:t>For interoperability, the critical mapping is that of components to processors. Beyond the necessity of making sure that components that communicate externally are hosted on processors that can reach the network, the primary considerations deal with meeting the security, availability, and performance requirements for the communication.  </a:t>
            </a:r>
            <a:endParaRPr lang="en-IN" dirty="0"/>
          </a:p>
          <a:p>
            <a:pPr fontAlgn="t">
              <a:buFont typeface="Arial" panose="020B0604020202020204" pitchFamily="34" charset="0"/>
              <a:buChar char="•"/>
            </a:pPr>
            <a:r>
              <a:rPr lang="en-US" dirty="0"/>
              <a:t>These will be dealt with in their respective chapters.</a:t>
            </a:r>
            <a:endParaRPr lang="en-IN" dirty="0"/>
          </a:p>
        </p:txBody>
      </p:sp>
      <p:sp>
        <p:nvSpPr>
          <p:cNvPr id="8" name="Content Placeholder 7">
            <a:extLst>
              <a:ext uri="{FF2B5EF4-FFF2-40B4-BE49-F238E27FC236}">
                <a16:creationId xmlns:a16="http://schemas.microsoft.com/office/drawing/2014/main" id="{17EB7BBF-C878-4955-9CF9-3F7BE9CA7055}"/>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0" name="Title 1">
            <a:extLst>
              <a:ext uri="{FF2B5EF4-FFF2-40B4-BE49-F238E27FC236}">
                <a16:creationId xmlns:a16="http://schemas.microsoft.com/office/drawing/2014/main" id="{7B666588-DB64-4669-98BF-6DE61479578C}"/>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184B0EE4-1944-44D6-8CB0-3CA164168F65}"/>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DC8F8B7E-A2C5-4440-9D95-715413AA498B}"/>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549214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C3E60E-C466-482E-96E2-CF7C259C8AD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FC1FA9B0-0CF5-46E9-8F5B-E8BF53CB04DC}"/>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AC9BEC43-F905-4A1C-8148-94E0372FCCE9}"/>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13E61C2B-EDDC-4990-AD1A-8861A410B913}"/>
              </a:ext>
            </a:extLst>
          </p:cNvPr>
          <p:cNvSpPr>
            <a:spLocks noGrp="1"/>
          </p:cNvSpPr>
          <p:nvPr>
            <p:ph idx="1"/>
          </p:nvPr>
        </p:nvSpPr>
        <p:spPr/>
        <p:txBody>
          <a:bodyPr>
            <a:normAutofit lnSpcReduction="10000"/>
          </a:bodyPr>
          <a:lstStyle/>
          <a:p>
            <a:pPr marL="0" indent="0" fontAlgn="t"/>
            <a:r>
              <a:rPr lang="en-US" dirty="0"/>
              <a:t>Resource Management</a:t>
            </a:r>
            <a:endParaRPr lang="en-IN" dirty="0"/>
          </a:p>
          <a:p>
            <a:pPr fontAlgn="t">
              <a:buFont typeface="Arial" panose="020B0604020202020204" pitchFamily="34" charset="0"/>
              <a:buChar char="•"/>
            </a:pPr>
            <a:r>
              <a:rPr lang="en-US" dirty="0"/>
              <a:t>Ensure that interoperation with another system (accepting a request and/or rejecting a request) can never exhaust critical system resources (e.g., can a flood of such requests cause service to be denied to legitimate users?).</a:t>
            </a:r>
            <a:endParaRPr lang="en-IN" dirty="0"/>
          </a:p>
          <a:p>
            <a:pPr fontAlgn="t">
              <a:buFont typeface="Arial" panose="020B0604020202020204" pitchFamily="34" charset="0"/>
              <a:buChar char="•"/>
            </a:pPr>
            <a:r>
              <a:rPr lang="en-US" dirty="0"/>
              <a:t>Ensure that the resource load imposed by the communication requirements of interoperation is acceptable.</a:t>
            </a:r>
            <a:endParaRPr lang="en-IN" dirty="0"/>
          </a:p>
          <a:p>
            <a:pPr fontAlgn="t">
              <a:buFont typeface="Arial" panose="020B0604020202020204" pitchFamily="34" charset="0"/>
              <a:buChar char="•"/>
            </a:pPr>
            <a:r>
              <a:rPr lang="en-US" dirty="0"/>
              <a:t>Ensure that if interoperation requires that resources be shared among the participating systems, an adequate arbitration policy is in place.</a:t>
            </a:r>
            <a:endParaRPr lang="en-IN" dirty="0"/>
          </a:p>
        </p:txBody>
      </p:sp>
      <p:sp>
        <p:nvSpPr>
          <p:cNvPr id="8" name="Content Placeholder 7">
            <a:extLst>
              <a:ext uri="{FF2B5EF4-FFF2-40B4-BE49-F238E27FC236}">
                <a16:creationId xmlns:a16="http://schemas.microsoft.com/office/drawing/2014/main" id="{721412F4-3FF5-4FCF-9F25-5C546F94367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006B6922-3B83-43F4-A5F1-52BE8366E61C}"/>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D5F28FD9-E4EB-49E7-A0AF-CDA9BCC11981}"/>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33CF4E4A-2B33-40B1-95CC-FBA9BB21FB5D}"/>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12249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96DFEDF-ADB9-40E3-A869-359CD94E812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B92616A0-AFF9-4DA6-BBFB-9D4B886D047A}"/>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D0BD6645-0A12-4CB3-AE59-116AB191E86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84135BD1-78CE-4DAD-85C0-123D68AF45D3}"/>
              </a:ext>
            </a:extLst>
          </p:cNvPr>
          <p:cNvSpPr>
            <a:spLocks noGrp="1"/>
          </p:cNvSpPr>
          <p:nvPr>
            <p:ph idx="1"/>
          </p:nvPr>
        </p:nvSpPr>
        <p:spPr/>
        <p:txBody>
          <a:bodyPr>
            <a:normAutofit lnSpcReduction="10000"/>
          </a:bodyPr>
          <a:lstStyle/>
          <a:p>
            <a:pPr marL="0" indent="0" fontAlgn="t"/>
            <a:r>
              <a:rPr lang="en-US" dirty="0"/>
              <a:t>Binding Time</a:t>
            </a:r>
            <a:endParaRPr lang="en-IN" dirty="0"/>
          </a:p>
          <a:p>
            <a:pPr fontAlgn="t">
              <a:buFont typeface="Arial" panose="020B0604020202020204" pitchFamily="34" charset="0"/>
              <a:buChar char="•"/>
            </a:pPr>
            <a:r>
              <a:rPr lang="en-US" dirty="0"/>
              <a:t>Determine the systems that may interoperate, and when they become known to each other.    For each system over which you have control</a:t>
            </a:r>
            <a:endParaRPr lang="en-IN" dirty="0"/>
          </a:p>
          <a:p>
            <a:pPr fontAlgn="t">
              <a:buFont typeface="Arial" panose="020B0604020202020204" pitchFamily="34" charset="0"/>
              <a:buChar char="•"/>
            </a:pPr>
            <a:r>
              <a:rPr lang="en-US" dirty="0"/>
              <a:t>Ensure that it has a policy for dealing with binding to both known and unknown external systems.  </a:t>
            </a:r>
            <a:endParaRPr lang="en-IN" dirty="0"/>
          </a:p>
          <a:p>
            <a:pPr fontAlgn="t">
              <a:buFont typeface="Arial" panose="020B0604020202020204" pitchFamily="34" charset="0"/>
              <a:buChar char="•"/>
            </a:pPr>
            <a:r>
              <a:rPr lang="en-US" dirty="0"/>
              <a:t>Ensure that it has mechanisms in place to reject unacceptable bindings and to log such requests.</a:t>
            </a:r>
            <a:endParaRPr lang="en-IN" dirty="0"/>
          </a:p>
          <a:p>
            <a:pPr fontAlgn="t">
              <a:buFont typeface="Arial" panose="020B0604020202020204" pitchFamily="34" charset="0"/>
              <a:buChar char="•"/>
            </a:pPr>
            <a:r>
              <a:rPr lang="en-US" dirty="0"/>
              <a:t>In the case of late binding, ensure that mechanisms will support the discovery of relevant new services or protocols, or the sending of information using chosen protocols.</a:t>
            </a:r>
            <a:endParaRPr lang="en-IN" dirty="0"/>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45CF3A7E-41DC-4384-93E1-821EC8FBB4DF}"/>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0FE11C1E-4B3A-4892-9453-996923D4B1EF}"/>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EAE73C4B-34CC-409B-A228-047BEFBCD97F}"/>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53020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F2A2242-6E1B-456F-8DB4-0631A340CE5D}"/>
              </a:ext>
            </a:extLst>
          </p:cNvPr>
          <p:cNvGrpSpPr/>
          <p:nvPr/>
        </p:nvGrpSpPr>
        <p:grpSpPr>
          <a:xfrm>
            <a:off x="152400" y="1493837"/>
            <a:ext cx="8686800" cy="4525963"/>
            <a:chOff x="152400" y="1493837"/>
            <a:chExt cx="8686800" cy="4525963"/>
          </a:xfrm>
        </p:grpSpPr>
        <p:sp>
          <p:nvSpPr>
            <p:cNvPr id="11" name="Rectangle: Rounded Corners 10">
              <a:extLst>
                <a:ext uri="{FF2B5EF4-FFF2-40B4-BE49-F238E27FC236}">
                  <a16:creationId xmlns:a16="http://schemas.microsoft.com/office/drawing/2014/main" id="{E9232326-66C8-46ED-90B0-7C5EBC1203DE}"/>
                </a:ext>
              </a:extLst>
            </p:cNvPr>
            <p:cNvSpPr/>
            <p:nvPr/>
          </p:nvSpPr>
          <p:spPr>
            <a:xfrm>
              <a:off x="152400" y="1493837"/>
              <a:ext cx="8686800" cy="334963"/>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1"/>
                </a:solidFill>
              </a:endParaRPr>
            </a:p>
          </p:txBody>
        </p:sp>
        <p:sp>
          <p:nvSpPr>
            <p:cNvPr id="12" name="Rectangle 11">
              <a:extLst>
                <a:ext uri="{FF2B5EF4-FFF2-40B4-BE49-F238E27FC236}">
                  <a16:creationId xmlns:a16="http://schemas.microsoft.com/office/drawing/2014/main" id="{E6641E33-8372-42CB-85BC-FFD4712ABCC0}"/>
                </a:ext>
              </a:extLst>
            </p:cNvPr>
            <p:cNvSpPr/>
            <p:nvPr/>
          </p:nvSpPr>
          <p:spPr>
            <a:xfrm>
              <a:off x="152400" y="1828800"/>
              <a:ext cx="8686800" cy="419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Content Placeholder 5">
            <a:extLst>
              <a:ext uri="{FF2B5EF4-FFF2-40B4-BE49-F238E27FC236}">
                <a16:creationId xmlns:a16="http://schemas.microsoft.com/office/drawing/2014/main" id="{3CEA6377-31A1-4BE8-9E18-CCFD499A4E6A}"/>
              </a:ext>
            </a:extLst>
          </p:cNvPr>
          <p:cNvSpPr>
            <a:spLocks noGrp="1"/>
          </p:cNvSpPr>
          <p:nvPr>
            <p:ph idx="1"/>
          </p:nvPr>
        </p:nvSpPr>
        <p:spPr/>
        <p:txBody>
          <a:bodyPr/>
          <a:lstStyle/>
          <a:p>
            <a:pPr marL="0" indent="0" fontAlgn="t"/>
            <a:r>
              <a:rPr lang="en-US" dirty="0"/>
              <a:t>Choice of Technology</a:t>
            </a:r>
            <a:endParaRPr lang="en-IN" dirty="0"/>
          </a:p>
          <a:p>
            <a:pPr fontAlgn="t">
              <a:buFont typeface="Arial" panose="020B0604020202020204" pitchFamily="34" charset="0"/>
              <a:buChar char="•"/>
            </a:pPr>
            <a:r>
              <a:rPr lang="en-US" dirty="0"/>
              <a:t>For any of your chosen technologies, are they “visible” at interface boundary of a system?  If so, what interoperability effects do they have?  Do they support, undercut, or have no effect on the interoperability scenarios that apply to your system? Ensure the effects they have are acceptable.</a:t>
            </a:r>
            <a:endParaRPr lang="en-IN" dirty="0"/>
          </a:p>
          <a:p>
            <a:pPr fontAlgn="t">
              <a:buFont typeface="Arial" panose="020B0604020202020204" pitchFamily="34" charset="0"/>
              <a:buChar char="•"/>
            </a:pPr>
            <a:r>
              <a:rPr lang="en-US" dirty="0"/>
              <a:t>Consider technologies that are designed to support interoperability, e.g. Web Services. Can they be used to satisfy the interoperability requirements for the systems under your control?</a:t>
            </a:r>
            <a:endParaRPr lang="en-IN" dirty="0"/>
          </a:p>
        </p:txBody>
      </p:sp>
      <p:sp>
        <p:nvSpPr>
          <p:cNvPr id="8" name="Content Placeholder 7">
            <a:extLst>
              <a:ext uri="{FF2B5EF4-FFF2-40B4-BE49-F238E27FC236}">
                <a16:creationId xmlns:a16="http://schemas.microsoft.com/office/drawing/2014/main" id="{29D7D317-7C5A-45F8-A69C-3F5A71017EE3}"/>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7BBDA73A-3436-40F7-947C-9851EC3C7450}"/>
              </a:ext>
            </a:extLst>
          </p:cNvPr>
          <p:cNvSpPr>
            <a:spLocks noGrp="1"/>
          </p:cNvSpPr>
          <p:nvPr>
            <p:ph sz="quarter" idx="10"/>
          </p:nvPr>
        </p:nvSpPr>
        <p:spPr/>
        <p:txBody>
          <a:bodyPr>
            <a:normAutofit fontScale="97500"/>
          </a:bodyPr>
          <a:lstStyle/>
          <a:p>
            <a:r>
              <a:rPr lang="en-US" sz="3200" dirty="0"/>
              <a:t>Design Checklist for Interoperability</a:t>
            </a:r>
          </a:p>
        </p:txBody>
      </p:sp>
      <p:sp>
        <p:nvSpPr>
          <p:cNvPr id="2" name="Date Placeholder 1">
            <a:extLst>
              <a:ext uri="{FF2B5EF4-FFF2-40B4-BE49-F238E27FC236}">
                <a16:creationId xmlns:a16="http://schemas.microsoft.com/office/drawing/2014/main" id="{5E9DCFC2-54AF-49ED-B3BA-1600E46EDFE7}"/>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5BD8F149-ACF8-4C68-A99E-8B0757D50650}"/>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123195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2-CS03C</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February 1, 2025</a:t>
            </a:r>
            <a:endParaRPr lang="en-US" dirty="0"/>
          </a:p>
        </p:txBody>
      </p:sp>
    </p:spTree>
    <p:extLst>
      <p:ext uri="{BB962C8B-B14F-4D97-AF65-F5344CB8AC3E}">
        <p14:creationId xmlns:p14="http://schemas.microsoft.com/office/powerpoint/2010/main" val="2405527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Interoperability refers to the ability of systems to usefully exchange information. </a:t>
            </a:r>
          </a:p>
          <a:p>
            <a:pPr>
              <a:buFont typeface="Arial" panose="020B0604020202020204" pitchFamily="34" charset="0"/>
              <a:buChar char="•"/>
            </a:pPr>
            <a:r>
              <a:rPr lang="en-US" dirty="0"/>
              <a:t>Achieving interoperability involves the relevant systems locating each other and then managing the interfaces so that they can exchange information.</a:t>
            </a:r>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E391F94B-BC8D-4DA1-B497-EA171460612C}"/>
              </a:ext>
            </a:extLst>
          </p:cNvPr>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CDBB861B-153E-41BA-8858-C6ACD7034834}"/>
              </a:ext>
            </a:extLst>
          </p:cNvPr>
          <p:cNvSpPr>
            <a:spLocks noGrp="1"/>
          </p:cNvSpPr>
          <p:nvPr>
            <p:ph type="dt" sz="half" idx="12"/>
          </p:nvPr>
        </p:nvSpPr>
        <p:spPr/>
        <p:txBody>
          <a:bodyPr/>
          <a:lstStyle/>
          <a:p>
            <a:r>
              <a:rPr lang="en-US"/>
              <a:t>February 1, 2025</a:t>
            </a:r>
          </a:p>
        </p:txBody>
      </p:sp>
      <p:sp>
        <p:nvSpPr>
          <p:cNvPr id="5" name="Slide Number Placeholder 4">
            <a:extLst>
              <a:ext uri="{FF2B5EF4-FFF2-40B4-BE49-F238E27FC236}">
                <a16:creationId xmlns:a16="http://schemas.microsoft.com/office/drawing/2014/main" id="{CA32850C-D8EF-4616-BF9B-F37CC5F8EC48}"/>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Content Placeholder 3"/>
          <p:cNvSpPr>
            <a:spLocks noGrp="1"/>
          </p:cNvSpPr>
          <p:nvPr>
            <p:ph sz="quarter" idx="10"/>
          </p:nvPr>
        </p:nvSpPr>
        <p:spPr/>
        <p:txBody>
          <a:bodyPr/>
          <a:lstStyle/>
          <a:p>
            <a:endParaRPr lang="en-US"/>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February 1, 2025</a:t>
            </a:r>
          </a:p>
        </p:txBody>
      </p:sp>
    </p:spTree>
    <p:extLst>
      <p:ext uri="{BB962C8B-B14F-4D97-AF65-F5344CB8AC3E}">
        <p14:creationId xmlns:p14="http://schemas.microsoft.com/office/powerpoint/2010/main" val="198764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B5B899-CF70-4BBB-AE4C-DA5A083B6D4B}"/>
              </a:ext>
            </a:extLst>
          </p:cNvPr>
          <p:cNvSpPr>
            <a:spLocks noGrp="1"/>
          </p:cNvSpPr>
          <p:nvPr>
            <p:ph idx="1"/>
          </p:nvPr>
        </p:nvSpPr>
        <p:spPr/>
        <p:txBody>
          <a:bodyPr/>
          <a:lstStyle/>
          <a:p>
            <a:r>
              <a:rPr lang="en-IN" dirty="0"/>
              <a:t>These Slides are based on</a:t>
            </a:r>
          </a:p>
          <a:p>
            <a:endParaRPr lang="en-IN" dirty="0"/>
          </a:p>
          <a:p>
            <a:pPr>
              <a:buFont typeface="Arial" panose="020B0604020202020204" pitchFamily="34" charset="0"/>
              <a:buChar char="•"/>
            </a:pPr>
            <a:r>
              <a:rPr lang="en-IN" dirty="0"/>
              <a:t>Software Architecture in Practice by</a:t>
            </a:r>
          </a:p>
          <a:p>
            <a:pPr lvl="1">
              <a:buFont typeface="Arial" panose="020B0604020202020204" pitchFamily="34" charset="0"/>
              <a:buChar char="•"/>
            </a:pPr>
            <a:r>
              <a:rPr lang="en-IN" dirty="0"/>
              <a:t>Len Bass, Paul Clement and Rick </a:t>
            </a:r>
            <a:r>
              <a:rPr lang="en-IN" dirty="0" err="1"/>
              <a:t>Kazman</a:t>
            </a:r>
            <a:endParaRPr lang="en-IN" dirty="0"/>
          </a:p>
          <a:p>
            <a:pPr lvl="1">
              <a:buFont typeface="Arial" panose="020B0604020202020204" pitchFamily="34" charset="0"/>
              <a:buChar char="•"/>
            </a:pPr>
            <a:r>
              <a:rPr lang="en-IN" dirty="0"/>
              <a:t>Pearson © 2013</a:t>
            </a:r>
          </a:p>
        </p:txBody>
      </p:sp>
      <p:sp>
        <p:nvSpPr>
          <p:cNvPr id="3" name="Content Placeholder 2">
            <a:extLst>
              <a:ext uri="{FF2B5EF4-FFF2-40B4-BE49-F238E27FC236}">
                <a16:creationId xmlns:a16="http://schemas.microsoft.com/office/drawing/2014/main" id="{0C22A11F-9BDD-40EA-9108-79A98E7C22C1}"/>
              </a:ext>
            </a:extLst>
          </p:cNvPr>
          <p:cNvSpPr>
            <a:spLocks noGrp="1"/>
          </p:cNvSpPr>
          <p:nvPr>
            <p:ph sz="quarter" idx="10"/>
          </p:nvPr>
        </p:nvSpPr>
        <p:spPr/>
        <p:txBody>
          <a:bodyPr/>
          <a:lstStyle/>
          <a:p>
            <a:r>
              <a:rPr lang="en-IN" dirty="0"/>
              <a:t>Credits</a:t>
            </a:r>
          </a:p>
        </p:txBody>
      </p:sp>
      <p:sp>
        <p:nvSpPr>
          <p:cNvPr id="4" name="Content Placeholder 3">
            <a:extLst>
              <a:ext uri="{FF2B5EF4-FFF2-40B4-BE49-F238E27FC236}">
                <a16:creationId xmlns:a16="http://schemas.microsoft.com/office/drawing/2014/main" id="{A28CF0ED-5CD1-43D0-AAF3-90F001B7AA73}"/>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298DE30B-B871-430C-81AD-5250AE771657}"/>
              </a:ext>
            </a:extLst>
          </p:cNvPr>
          <p:cNvSpPr>
            <a:spLocks noGrp="1"/>
          </p:cNvSpPr>
          <p:nvPr>
            <p:ph type="dt" sz="half" idx="12"/>
          </p:nvPr>
        </p:nvSpPr>
        <p:spPr/>
        <p:txBody>
          <a:bodyPr/>
          <a:lstStyle/>
          <a:p>
            <a:r>
              <a:rPr lang="en-US"/>
              <a:t>February 1, 2025</a:t>
            </a:r>
          </a:p>
        </p:txBody>
      </p:sp>
      <p:sp>
        <p:nvSpPr>
          <p:cNvPr id="6" name="Footer Placeholder 5">
            <a:extLst>
              <a:ext uri="{FF2B5EF4-FFF2-40B4-BE49-F238E27FC236}">
                <a16:creationId xmlns:a16="http://schemas.microsoft.com/office/drawing/2014/main" id="{38C4A635-2A3B-40FD-84B2-C6B1E4D0D048}"/>
              </a:ext>
            </a:extLst>
          </p:cNvPr>
          <p:cNvSpPr>
            <a:spLocks noGrp="1"/>
          </p:cNvSpPr>
          <p:nvPr>
            <p:ph type="ftr" sz="quarter" idx="13"/>
          </p:nvPr>
        </p:nvSpPr>
        <p:spPr/>
        <p:txBody>
          <a:bodyPr/>
          <a:lstStyle/>
          <a:p>
            <a:r>
              <a:rPr lang="en-US"/>
              <a:t>SSZG653 Software Architectures</a:t>
            </a:r>
          </a:p>
        </p:txBody>
      </p:sp>
      <p:sp>
        <p:nvSpPr>
          <p:cNvPr id="7" name="Slide Number Placeholder 6">
            <a:extLst>
              <a:ext uri="{FF2B5EF4-FFF2-40B4-BE49-F238E27FC236}">
                <a16:creationId xmlns:a16="http://schemas.microsoft.com/office/drawing/2014/main" id="{B733C520-AD81-45FC-BF10-1F5FD9ADD202}"/>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Tree>
    <p:extLst>
      <p:ext uri="{BB962C8B-B14F-4D97-AF65-F5344CB8AC3E}">
        <p14:creationId xmlns:p14="http://schemas.microsoft.com/office/powerpoint/2010/main" val="193780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What is Interoperability?</a:t>
            </a:r>
          </a:p>
          <a:p>
            <a:pPr lvl="1">
              <a:buFont typeface="Arial" panose="020B0604020202020204" pitchFamily="34" charset="0"/>
              <a:buChar char="•"/>
            </a:pPr>
            <a:r>
              <a:rPr lang="en-US" dirty="0"/>
              <a:t>Interoperability General </a:t>
            </a:r>
            <a:r>
              <a:rPr lang="en-US" sz="2400" b="0" i="0" u="none" strike="noStrike" kern="1200" baseline="0" dirty="0">
                <a:solidFill>
                  <a:schemeClr val="tx1"/>
                </a:solidFill>
                <a:latin typeface="+mn-lt"/>
                <a:ea typeface="+mn-ea"/>
                <a:cs typeface="+mn-cs"/>
              </a:rPr>
              <a:t>Scenario</a:t>
            </a:r>
          </a:p>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Tactics for </a:t>
            </a:r>
            <a:r>
              <a:rPr lang="en-US" dirty="0"/>
              <a:t>Interoperability</a:t>
            </a:r>
            <a:endParaRPr lang="en-US" sz="3200" b="0" i="0" u="none" strike="noStrike" kern="1200" baseline="0" dirty="0">
              <a:solidFill>
                <a:schemeClr val="tx1"/>
              </a:solidFill>
              <a:latin typeface="+mn-lt"/>
              <a:ea typeface="+mn-ea"/>
              <a:cs typeface="+mn-cs"/>
            </a:endParaRPr>
          </a:p>
          <a:p>
            <a:pPr lvl="1">
              <a:buFont typeface="Arial" panose="020B0604020202020204" pitchFamily="34" charset="0"/>
              <a:buChar char="•"/>
            </a:pPr>
            <a:r>
              <a:rPr lang="en-US" dirty="0"/>
              <a:t>A Design Checklist for Interoperability</a:t>
            </a:r>
            <a:endParaRPr lang="en-US" sz="2400" b="0" i="0" u="none" strike="noStrike" kern="1200" baseline="0" dirty="0">
              <a:solidFill>
                <a:schemeClr val="tx1"/>
              </a:solidFill>
              <a:latin typeface="+mn-lt"/>
              <a:ea typeface="+mn-ea"/>
              <a:cs typeface="+mn-cs"/>
            </a:endParaRPr>
          </a:p>
          <a:p>
            <a:pPr marL="457200" indent="-457200">
              <a:buFont typeface="Arial" panose="020B0604020202020204" pitchFamily="34" charset="0"/>
              <a:buChar char="•"/>
            </a:pPr>
            <a:r>
              <a:rPr lang="en-US" sz="3200" b="0" i="0" u="none" strike="noStrike" kern="1200" baseline="0" dirty="0">
                <a:solidFill>
                  <a:schemeClr val="tx1"/>
                </a:solidFill>
                <a:latin typeface="+mn-lt"/>
                <a:ea typeface="+mn-ea"/>
                <a:cs typeface="+mn-cs"/>
              </a:rPr>
              <a:t>Summary </a:t>
            </a:r>
          </a:p>
        </p:txBody>
      </p:sp>
      <p:sp>
        <p:nvSpPr>
          <p:cNvPr id="6" name="Content Placeholder 5">
            <a:extLst>
              <a:ext uri="{FF2B5EF4-FFF2-40B4-BE49-F238E27FC236}">
                <a16:creationId xmlns:a16="http://schemas.microsoft.com/office/drawing/2014/main" id="{1BAEF22B-7803-4FDB-BAFA-930E422BD536}"/>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FA44A36-80D0-43CE-A613-2862B06B8957}"/>
              </a:ext>
            </a:extLst>
          </p:cNvPr>
          <p:cNvSpPr>
            <a:spLocks noGrp="1"/>
          </p:cNvSpPr>
          <p:nvPr>
            <p:ph sz="quarter" idx="10"/>
          </p:nvPr>
        </p:nvSpPr>
        <p:spPr/>
        <p:txBody>
          <a:bodyPr/>
          <a:lstStyle/>
          <a:p>
            <a:r>
              <a:rPr lang="en-AU" dirty="0"/>
              <a:t>Outline</a:t>
            </a:r>
          </a:p>
        </p:txBody>
      </p:sp>
      <p:sp>
        <p:nvSpPr>
          <p:cNvPr id="2" name="Date Placeholder 1">
            <a:extLst>
              <a:ext uri="{FF2B5EF4-FFF2-40B4-BE49-F238E27FC236}">
                <a16:creationId xmlns:a16="http://schemas.microsoft.com/office/drawing/2014/main" id="{E672A7C4-117C-4881-BCD1-FD0A7597F95A}"/>
              </a:ext>
            </a:extLst>
          </p:cNvPr>
          <p:cNvSpPr>
            <a:spLocks noGrp="1"/>
          </p:cNvSpPr>
          <p:nvPr>
            <p:ph type="dt" sz="half" idx="12"/>
          </p:nvPr>
        </p:nvSpPr>
        <p:spPr/>
        <p:txBody>
          <a:bodyPr/>
          <a:lstStyle/>
          <a:p>
            <a:r>
              <a:rPr lang="en-US"/>
              <a:t>February 1, 2025</a:t>
            </a:r>
          </a:p>
        </p:txBody>
      </p:sp>
      <p:sp>
        <p:nvSpPr>
          <p:cNvPr id="5" name="Slide Number Placeholder 4">
            <a:extLst>
              <a:ext uri="{FF2B5EF4-FFF2-40B4-BE49-F238E27FC236}">
                <a16:creationId xmlns:a16="http://schemas.microsoft.com/office/drawing/2014/main" id="{CFDA3CB2-A3BD-495D-B91E-F802045A0BCE}"/>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966861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Interoperability is about the degree to which two or more systems can usefully exchange meaningful information. </a:t>
            </a:r>
          </a:p>
          <a:p>
            <a:pPr>
              <a:buFont typeface="Arial" panose="020B0604020202020204" pitchFamily="34" charset="0"/>
              <a:buChar char="•"/>
            </a:pPr>
            <a:r>
              <a:rPr lang="en-US" dirty="0"/>
              <a:t>Like all quality attributes, interoperability is not a yes-or-no proposition but has shades of meaning.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6" name="Content Placeholder 5">
            <a:extLst>
              <a:ext uri="{FF2B5EF4-FFF2-40B4-BE49-F238E27FC236}">
                <a16:creationId xmlns:a16="http://schemas.microsoft.com/office/drawing/2014/main" id="{61AADF5B-60A7-4FB3-99B1-183FA1AD41F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04BEE44C-0284-4257-85CF-C128114C73C4}"/>
              </a:ext>
            </a:extLst>
          </p:cNvPr>
          <p:cNvSpPr>
            <a:spLocks noGrp="1"/>
          </p:cNvSpPr>
          <p:nvPr>
            <p:ph sz="quarter" idx="10"/>
          </p:nvPr>
        </p:nvSpPr>
        <p:spPr/>
        <p:txBody>
          <a:bodyPr/>
          <a:lstStyle/>
          <a:p>
            <a:r>
              <a:rPr lang="en-US" dirty="0"/>
              <a:t>What is Interoperability?</a:t>
            </a:r>
          </a:p>
        </p:txBody>
      </p:sp>
      <p:sp>
        <p:nvSpPr>
          <p:cNvPr id="2" name="Date Placeholder 1">
            <a:extLst>
              <a:ext uri="{FF2B5EF4-FFF2-40B4-BE49-F238E27FC236}">
                <a16:creationId xmlns:a16="http://schemas.microsoft.com/office/drawing/2014/main" id="{36753AF9-F888-4B1C-B4F8-FF3A1F9D5765}"/>
              </a:ext>
            </a:extLst>
          </p:cNvPr>
          <p:cNvSpPr>
            <a:spLocks noGrp="1"/>
          </p:cNvSpPr>
          <p:nvPr>
            <p:ph type="dt" sz="half" idx="12"/>
          </p:nvPr>
        </p:nvSpPr>
        <p:spPr/>
        <p:txBody>
          <a:bodyPr/>
          <a:lstStyle/>
          <a:p>
            <a:r>
              <a:rPr lang="en-US"/>
              <a:t>February 1, 2025</a:t>
            </a:r>
          </a:p>
        </p:txBody>
      </p:sp>
      <p:sp>
        <p:nvSpPr>
          <p:cNvPr id="5" name="Slide Number Placeholder 4">
            <a:extLst>
              <a:ext uri="{FF2B5EF4-FFF2-40B4-BE49-F238E27FC236}">
                <a16:creationId xmlns:a16="http://schemas.microsoft.com/office/drawing/2014/main" id="{30C9429B-45ED-4217-AB44-5C8B7D316E3E}"/>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CBCD0ACC-08C2-46A3-B04C-B305B09158CA}"/>
              </a:ext>
            </a:extLst>
          </p:cNvPr>
          <p:cNvGraphicFramePr>
            <a:graphicFrameLocks noGrp="1"/>
          </p:cNvGraphicFramePr>
          <p:nvPr>
            <p:ph idx="1"/>
            <p:extLst>
              <p:ext uri="{D42A27DB-BD31-4B8C-83A1-F6EECF244321}">
                <p14:modId xmlns:p14="http://schemas.microsoft.com/office/powerpoint/2010/main" val="603829628"/>
              </p:ext>
            </p:extLst>
          </p:nvPr>
        </p:nvGraphicFramePr>
        <p:xfrm>
          <a:off x="304800" y="1493838"/>
          <a:ext cx="8610600" cy="4754562"/>
        </p:xfrm>
        <a:graphic>
          <a:graphicData uri="http://schemas.openxmlformats.org/drawingml/2006/table">
            <a:tbl>
              <a:tblPr firstRow="1" bandRow="1">
                <a:tableStyleId>{5C22544A-7EE6-4342-B048-85BDC9FD1C3A}</a:tableStyleId>
              </a:tblPr>
              <a:tblGrid>
                <a:gridCol w="1833739">
                  <a:extLst>
                    <a:ext uri="{9D8B030D-6E8A-4147-A177-3AD203B41FA5}">
                      <a16:colId xmlns:a16="http://schemas.microsoft.com/office/drawing/2014/main" val="4224239916"/>
                    </a:ext>
                  </a:extLst>
                </a:gridCol>
                <a:gridCol w="6776861">
                  <a:extLst>
                    <a:ext uri="{9D8B030D-6E8A-4147-A177-3AD203B41FA5}">
                      <a16:colId xmlns:a16="http://schemas.microsoft.com/office/drawing/2014/main" val="3833193528"/>
                    </a:ext>
                  </a:extLst>
                </a:gridCol>
              </a:tblGrid>
              <a:tr h="462206">
                <a:tc>
                  <a:txBody>
                    <a:bodyPr/>
                    <a:lstStyle/>
                    <a:p>
                      <a:pPr marL="0" marR="0">
                        <a:lnSpc>
                          <a:spcPts val="1450"/>
                        </a:lnSpc>
                        <a:spcBef>
                          <a:spcPts val="400"/>
                        </a:spcBef>
                        <a:spcAft>
                          <a:spcPts val="400"/>
                        </a:spcAft>
                      </a:pPr>
                      <a:r>
                        <a:rPr lang="en-US" sz="1400" b="1" dirty="0">
                          <a:effectLst/>
                        </a:rPr>
                        <a:t>Portion of </a:t>
                      </a:r>
                      <a:br>
                        <a:rPr lang="en-US" sz="1400" b="1" dirty="0">
                          <a:effectLst/>
                        </a:rPr>
                      </a:br>
                      <a:r>
                        <a:rPr lang="en-US" sz="1400" b="1" dirty="0">
                          <a:effectLst/>
                        </a:rPr>
                        <a:t>Scenario</a:t>
                      </a:r>
                      <a:endParaRPr lang="en-US" sz="1400" b="1" dirty="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b="1" dirty="0">
                          <a:effectLst/>
                        </a:rPr>
                        <a:t>Possible Values</a:t>
                      </a:r>
                      <a:endParaRPr lang="en-US" sz="1400" b="1" dirty="0">
                        <a:effectLst/>
                        <a:latin typeface="Times"/>
                        <a:ea typeface="Times New Roman"/>
                        <a:cs typeface="Times New Roman"/>
                      </a:endParaRPr>
                    </a:p>
                  </a:txBody>
                  <a:tcPr marL="68580" marR="68580" marT="0" marB="0"/>
                </a:tc>
                <a:extLst>
                  <a:ext uri="{0D108BD9-81ED-4DB2-BD59-A6C34878D82A}">
                    <a16:rowId xmlns:a16="http://schemas.microsoft.com/office/drawing/2014/main" val="3802604319"/>
                  </a:ext>
                </a:extLst>
              </a:tr>
              <a:tr h="449881">
                <a:tc>
                  <a:txBody>
                    <a:bodyPr/>
                    <a:lstStyle/>
                    <a:p>
                      <a:pPr marL="0" marR="0">
                        <a:lnSpc>
                          <a:spcPts val="1450"/>
                        </a:lnSpc>
                        <a:spcBef>
                          <a:spcPts val="400"/>
                        </a:spcBef>
                        <a:spcAft>
                          <a:spcPts val="400"/>
                        </a:spcAft>
                      </a:pPr>
                      <a:r>
                        <a:rPr lang="en-US" sz="1400">
                          <a:effectLst/>
                        </a:rPr>
                        <a:t>Source</a:t>
                      </a:r>
                      <a:endParaRPr lang="en-US" sz="1400">
                        <a:effectLst/>
                        <a:latin typeface="Times"/>
                        <a:ea typeface="Times New Roman"/>
                        <a:cs typeface="Times New Roman"/>
                      </a:endParaRPr>
                    </a:p>
                  </a:txBody>
                  <a:tcPr marL="68580" marR="68580" marT="0" marB="0"/>
                </a:tc>
                <a:tc>
                  <a:txBody>
                    <a:bodyPr/>
                    <a:lstStyle/>
                    <a:p>
                      <a:pPr marL="0" marR="0" indent="0">
                        <a:lnSpc>
                          <a:spcPts val="1450"/>
                        </a:lnSpc>
                        <a:spcBef>
                          <a:spcPts val="100"/>
                        </a:spcBef>
                        <a:spcAft>
                          <a:spcPts val="300"/>
                        </a:spcAft>
                        <a:tabLst>
                          <a:tab pos="228600" algn="l"/>
                          <a:tab pos="274320" algn="l"/>
                          <a:tab pos="274320" algn="l"/>
                        </a:tabLst>
                      </a:pPr>
                      <a:r>
                        <a:rPr lang="en-US" sz="1400" kern="1100" dirty="0">
                          <a:effectLst/>
                        </a:rPr>
                        <a:t>A system</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3777748910"/>
                  </a:ext>
                </a:extLst>
              </a:tr>
              <a:tr h="449881">
                <a:tc>
                  <a:txBody>
                    <a:bodyPr/>
                    <a:lstStyle/>
                    <a:p>
                      <a:pPr marL="0" marR="0">
                        <a:lnSpc>
                          <a:spcPts val="1450"/>
                        </a:lnSpc>
                        <a:spcBef>
                          <a:spcPts val="400"/>
                        </a:spcBef>
                        <a:spcAft>
                          <a:spcPts val="400"/>
                        </a:spcAft>
                      </a:pPr>
                      <a:r>
                        <a:rPr lang="en-US" sz="1400">
                          <a:effectLst/>
                        </a:rPr>
                        <a:t>Stimulus</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A request to exchange information among system(s).</a:t>
                      </a:r>
                      <a:endParaRPr lang="en-US" sz="1400" dirty="0">
                        <a:effectLst/>
                        <a:latin typeface="Times"/>
                        <a:ea typeface="Times New Roman"/>
                        <a:cs typeface="Times New Roman"/>
                      </a:endParaRPr>
                    </a:p>
                  </a:txBody>
                  <a:tcPr marL="68580" marR="68580" marT="0" marB="0"/>
                </a:tc>
                <a:extLst>
                  <a:ext uri="{0D108BD9-81ED-4DB2-BD59-A6C34878D82A}">
                    <a16:rowId xmlns:a16="http://schemas.microsoft.com/office/drawing/2014/main" val="2948445098"/>
                  </a:ext>
                </a:extLst>
              </a:tr>
              <a:tr h="449881">
                <a:tc>
                  <a:txBody>
                    <a:bodyPr/>
                    <a:lstStyle/>
                    <a:p>
                      <a:pPr marL="0" marR="0">
                        <a:lnSpc>
                          <a:spcPts val="1450"/>
                        </a:lnSpc>
                        <a:spcBef>
                          <a:spcPts val="400"/>
                        </a:spcBef>
                        <a:spcAft>
                          <a:spcPts val="400"/>
                        </a:spcAft>
                      </a:pPr>
                      <a:r>
                        <a:rPr lang="en-US" sz="1400">
                          <a:effectLst/>
                        </a:rPr>
                        <a:t>Artifact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The systems that wish to interoperate</a:t>
                      </a:r>
                      <a:endParaRPr lang="en-US" sz="1400">
                        <a:effectLst/>
                        <a:latin typeface="Times"/>
                        <a:ea typeface="Times New Roman"/>
                        <a:cs typeface="Times New Roman"/>
                      </a:endParaRPr>
                    </a:p>
                  </a:txBody>
                  <a:tcPr marL="68580" marR="68580" marT="0" marB="0"/>
                </a:tc>
                <a:extLst>
                  <a:ext uri="{0D108BD9-81ED-4DB2-BD59-A6C34878D82A}">
                    <a16:rowId xmlns:a16="http://schemas.microsoft.com/office/drawing/2014/main" val="2487775997"/>
                  </a:ext>
                </a:extLst>
              </a:tr>
              <a:tr h="462206">
                <a:tc>
                  <a:txBody>
                    <a:bodyPr/>
                    <a:lstStyle/>
                    <a:p>
                      <a:pPr marL="0" marR="0">
                        <a:lnSpc>
                          <a:spcPts val="1450"/>
                        </a:lnSpc>
                        <a:spcBef>
                          <a:spcPts val="400"/>
                        </a:spcBef>
                        <a:spcAft>
                          <a:spcPts val="400"/>
                        </a:spcAft>
                      </a:pPr>
                      <a:r>
                        <a:rPr lang="en-US" sz="1400">
                          <a:effectLst/>
                        </a:rPr>
                        <a:t>Environment</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a:effectLst/>
                        </a:rPr>
                        <a:t>System(s) wishing to interoperate are discovered at run time or known prior to run time.</a:t>
                      </a:r>
                      <a:endParaRPr lang="en-US" sz="1400">
                        <a:effectLst/>
                        <a:latin typeface="Times"/>
                        <a:ea typeface="Times New Roman"/>
                        <a:cs typeface="Times New Roman"/>
                      </a:endParaRPr>
                    </a:p>
                  </a:txBody>
                  <a:tcPr marL="68580" marR="68580" marT="0" marB="0"/>
                </a:tc>
                <a:extLst>
                  <a:ext uri="{0D108BD9-81ED-4DB2-BD59-A6C34878D82A}">
                    <a16:rowId xmlns:a16="http://schemas.microsoft.com/office/drawing/2014/main" val="2208592281"/>
                  </a:ext>
                </a:extLst>
              </a:tr>
              <a:tr h="1355805">
                <a:tc>
                  <a:txBody>
                    <a:bodyPr/>
                    <a:lstStyle/>
                    <a:p>
                      <a:pPr marL="0" marR="0">
                        <a:lnSpc>
                          <a:spcPts val="1450"/>
                        </a:lnSpc>
                        <a:spcBef>
                          <a:spcPts val="400"/>
                        </a:spcBef>
                        <a:spcAft>
                          <a:spcPts val="400"/>
                        </a:spcAft>
                      </a:pPr>
                      <a:r>
                        <a:rPr lang="en-US" sz="1400">
                          <a:effectLst/>
                        </a:rPr>
                        <a:t>Response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(appropriately) rejected and appropriate entities (people or systems) are notified</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(appropriately) accepted and information is exchanged successfully</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the request is logged by one or more of the involved systems</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1320872923"/>
                  </a:ext>
                </a:extLst>
              </a:tr>
              <a:tr h="1124702">
                <a:tc>
                  <a:txBody>
                    <a:bodyPr/>
                    <a:lstStyle/>
                    <a:p>
                      <a:pPr marL="0" marR="0">
                        <a:lnSpc>
                          <a:spcPts val="1450"/>
                        </a:lnSpc>
                        <a:spcBef>
                          <a:spcPts val="400"/>
                        </a:spcBef>
                        <a:spcAft>
                          <a:spcPts val="400"/>
                        </a:spcAft>
                      </a:pPr>
                      <a:r>
                        <a:rPr lang="en-US" sz="1400">
                          <a:effectLst/>
                        </a:rPr>
                        <a:t>Response </a:t>
                      </a:r>
                      <a:br>
                        <a:rPr lang="en-US" sz="1400">
                          <a:effectLst/>
                        </a:rPr>
                      </a:br>
                      <a:r>
                        <a:rPr lang="en-US" sz="1400">
                          <a:effectLst/>
                        </a:rPr>
                        <a:t>Measure</a:t>
                      </a:r>
                      <a:endParaRPr lang="en-US" sz="1400">
                        <a:effectLst/>
                        <a:latin typeface="Times"/>
                        <a:ea typeface="Times New Roman"/>
                        <a:cs typeface="Times New Roman"/>
                      </a:endParaRPr>
                    </a:p>
                  </a:txBody>
                  <a:tcPr marL="68580" marR="68580" marT="0" marB="0"/>
                </a:tc>
                <a:tc>
                  <a:txBody>
                    <a:bodyPr/>
                    <a:lstStyle/>
                    <a:p>
                      <a:pPr marL="0" marR="0">
                        <a:lnSpc>
                          <a:spcPts val="1450"/>
                        </a:lnSpc>
                        <a:spcBef>
                          <a:spcPts val="400"/>
                        </a:spcBef>
                        <a:spcAft>
                          <a:spcPts val="400"/>
                        </a:spcAft>
                      </a:pPr>
                      <a:r>
                        <a:rPr lang="en-US" sz="1400" dirty="0">
                          <a:effectLst/>
                        </a:rPr>
                        <a:t>One or more of the following:</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processed </a:t>
                      </a:r>
                    </a:p>
                    <a:p>
                      <a:pPr marL="342900" marR="0" lvl="0" indent="-342900">
                        <a:lnSpc>
                          <a:spcPts val="1450"/>
                        </a:lnSpc>
                        <a:spcBef>
                          <a:spcPts val="100"/>
                        </a:spcBef>
                        <a:spcAft>
                          <a:spcPts val="300"/>
                        </a:spcAft>
                        <a:buSzPts val="800"/>
                        <a:buFont typeface="Symbol"/>
                        <a:buChar char=""/>
                        <a:tabLst>
                          <a:tab pos="228600" algn="l"/>
                          <a:tab pos="274320" algn="l"/>
                        </a:tabLst>
                      </a:pPr>
                      <a:r>
                        <a:rPr lang="en-US" sz="1400" kern="1100" dirty="0">
                          <a:effectLst/>
                        </a:rPr>
                        <a:t>percentage of information exchanges correctly rejected </a:t>
                      </a:r>
                    </a:p>
                    <a:p>
                      <a:pPr marL="0" marR="0" indent="0">
                        <a:lnSpc>
                          <a:spcPts val="1450"/>
                        </a:lnSpc>
                        <a:spcBef>
                          <a:spcPts val="100"/>
                        </a:spcBef>
                        <a:spcAft>
                          <a:spcPts val="300"/>
                        </a:spcAft>
                        <a:tabLst>
                          <a:tab pos="228600" algn="l"/>
                          <a:tab pos="274320" algn="l"/>
                          <a:tab pos="274320" algn="l"/>
                        </a:tabLst>
                      </a:pPr>
                      <a:r>
                        <a:rPr lang="en-US" sz="1400" kern="1100" dirty="0">
                          <a:effectLst/>
                        </a:rPr>
                        <a:t> </a:t>
                      </a:r>
                      <a:endParaRPr lang="en-US" sz="1400" kern="1100" dirty="0">
                        <a:effectLst/>
                        <a:latin typeface="Times New Roman"/>
                        <a:ea typeface="Times New Roman"/>
                      </a:endParaRPr>
                    </a:p>
                  </a:txBody>
                  <a:tcPr marL="68580" marR="68580" marT="0" marB="0"/>
                </a:tc>
                <a:extLst>
                  <a:ext uri="{0D108BD9-81ED-4DB2-BD59-A6C34878D82A}">
                    <a16:rowId xmlns:a16="http://schemas.microsoft.com/office/drawing/2014/main" val="1418430417"/>
                  </a:ext>
                </a:extLst>
              </a:tr>
            </a:tbl>
          </a:graphicData>
        </a:graphic>
      </p:graphicFrame>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12" name="Title 1">
            <a:extLst>
              <a:ext uri="{FF2B5EF4-FFF2-40B4-BE49-F238E27FC236}">
                <a16:creationId xmlns:a16="http://schemas.microsoft.com/office/drawing/2014/main" id="{F0F14943-AAE3-42E4-91AE-4853F1E52525}"/>
              </a:ext>
            </a:extLst>
          </p:cNvPr>
          <p:cNvSpPr>
            <a:spLocks noGrp="1"/>
          </p:cNvSpPr>
          <p:nvPr>
            <p:ph sz="quarter" idx="10"/>
          </p:nvPr>
        </p:nvSpPr>
        <p:spPr/>
        <p:txBody>
          <a:bodyPr/>
          <a:lstStyle/>
          <a:p>
            <a:r>
              <a:rPr lang="en-US" dirty="0"/>
              <a:t>Interoperability General Scenario</a:t>
            </a:r>
          </a:p>
        </p:txBody>
      </p:sp>
      <p:sp>
        <p:nvSpPr>
          <p:cNvPr id="2" name="Date Placeholder 1">
            <a:extLst>
              <a:ext uri="{FF2B5EF4-FFF2-40B4-BE49-F238E27FC236}">
                <a16:creationId xmlns:a16="http://schemas.microsoft.com/office/drawing/2014/main" id="{DCD79059-DE2E-484C-B18B-DE89C6406F13}"/>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88886B47-864E-4693-9DD2-BF922DD46BB6}"/>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38002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r>
              <a:rPr lang="en-US" dirty="0"/>
              <a:t>Our vehicle information system sends our current location to the traffic monitoring system. </a:t>
            </a:r>
          </a:p>
          <a:p>
            <a:pPr>
              <a:buFont typeface="Arial" panose="020B0604020202020204" pitchFamily="34" charset="0"/>
              <a:buChar char="•"/>
            </a:pPr>
            <a:r>
              <a:rPr lang="en-US" dirty="0"/>
              <a:t>The traffic monitoring system combines our location with other information, overlays this information on a Google Map, and broadcasts it. </a:t>
            </a:r>
          </a:p>
          <a:p>
            <a:pPr>
              <a:buFont typeface="Arial" panose="020B0604020202020204" pitchFamily="34" charset="0"/>
              <a:buChar char="•"/>
            </a:pPr>
            <a:r>
              <a:rPr lang="en-US" dirty="0"/>
              <a:t>Our location information is correctly included with a probability of 99.9%. </a:t>
            </a:r>
          </a:p>
        </p:txBody>
      </p:sp>
      <p:sp>
        <p:nvSpPr>
          <p:cNvPr id="6" name="Content Placeholder 5">
            <a:extLst>
              <a:ext uri="{FF2B5EF4-FFF2-40B4-BE49-F238E27FC236}">
                <a16:creationId xmlns:a16="http://schemas.microsoft.com/office/drawing/2014/main" id="{7ACE3621-4FDD-4464-A911-592304F5EAF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E136EF29-3993-4298-90F5-6A226BBFE179}"/>
              </a:ext>
            </a:extLst>
          </p:cNvPr>
          <p:cNvSpPr>
            <a:spLocks noGrp="1"/>
          </p:cNvSpPr>
          <p:nvPr>
            <p:ph sz="quarter" idx="10"/>
          </p:nvPr>
        </p:nvSpPr>
        <p:spPr/>
        <p:txBody>
          <a:bodyPr>
            <a:normAutofit fontScale="97500"/>
          </a:bodyPr>
          <a:lstStyle/>
          <a:p>
            <a:r>
              <a:rPr lang="en-US" dirty="0"/>
              <a:t>Sample Concrete Interoperability Scenario</a:t>
            </a:r>
          </a:p>
        </p:txBody>
      </p:sp>
      <p:sp>
        <p:nvSpPr>
          <p:cNvPr id="2" name="Date Placeholder 1">
            <a:extLst>
              <a:ext uri="{FF2B5EF4-FFF2-40B4-BE49-F238E27FC236}">
                <a16:creationId xmlns:a16="http://schemas.microsoft.com/office/drawing/2014/main" id="{46A23CD2-ABC0-49FA-BE47-1A4D7BD33B84}"/>
              </a:ext>
            </a:extLst>
          </p:cNvPr>
          <p:cNvSpPr>
            <a:spLocks noGrp="1"/>
          </p:cNvSpPr>
          <p:nvPr>
            <p:ph type="dt" sz="half" idx="12"/>
          </p:nvPr>
        </p:nvSpPr>
        <p:spPr/>
        <p:txBody>
          <a:bodyPr/>
          <a:lstStyle/>
          <a:p>
            <a:r>
              <a:rPr lang="en-US"/>
              <a:t>February 1, 2025</a:t>
            </a:r>
          </a:p>
        </p:txBody>
      </p:sp>
      <p:sp>
        <p:nvSpPr>
          <p:cNvPr id="5" name="Slide Number Placeholder 4">
            <a:extLst>
              <a:ext uri="{FF2B5EF4-FFF2-40B4-BE49-F238E27FC236}">
                <a16:creationId xmlns:a16="http://schemas.microsoft.com/office/drawing/2014/main" id="{E1D0114E-46F7-4F58-A174-84EA120C5531}"/>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147038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F</a:t>
            </a:r>
            <a:r>
              <a:rPr lang="en-US" baseline="0" dirty="0"/>
              <a:t>or two or more systems to usefully exchange information they must</a:t>
            </a:r>
          </a:p>
          <a:p>
            <a:pPr lvl="1"/>
            <a:r>
              <a:rPr lang="en-US" dirty="0"/>
              <a:t>Know about each other. That is the purpose behind the locate</a:t>
            </a:r>
            <a:r>
              <a:rPr lang="en-US" baseline="0" dirty="0"/>
              <a:t> tactics.</a:t>
            </a:r>
          </a:p>
          <a:p>
            <a:pPr lvl="1"/>
            <a:r>
              <a:rPr lang="en-US" baseline="0" dirty="0"/>
              <a:t>Exchange information in a semantically meaningful fashion. That is the purpose behind the manage interfaces tactics. Two aspects of the exchange are</a:t>
            </a:r>
          </a:p>
          <a:p>
            <a:pPr lvl="2"/>
            <a:r>
              <a:rPr lang="en-US" dirty="0"/>
              <a:t>Provide services in the correct sequence</a:t>
            </a:r>
          </a:p>
          <a:p>
            <a:pPr lvl="2"/>
            <a:r>
              <a:rPr lang="en-US" dirty="0"/>
              <a:t>Modify information produced by one actor to a form acceptable to the second actor.</a:t>
            </a:r>
          </a:p>
        </p:txBody>
      </p:sp>
      <p:sp>
        <p:nvSpPr>
          <p:cNvPr id="6" name="Content Placeholder 5">
            <a:extLst>
              <a:ext uri="{FF2B5EF4-FFF2-40B4-BE49-F238E27FC236}">
                <a16:creationId xmlns:a16="http://schemas.microsoft.com/office/drawing/2014/main" id="{DAC4FE9A-E475-4AF5-BD1D-89B81362305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7" name="Title 1">
            <a:extLst>
              <a:ext uri="{FF2B5EF4-FFF2-40B4-BE49-F238E27FC236}">
                <a16:creationId xmlns:a16="http://schemas.microsoft.com/office/drawing/2014/main" id="{46EB58EA-94A1-49B7-9E01-871B6F1298C7}"/>
              </a:ext>
            </a:extLst>
          </p:cNvPr>
          <p:cNvSpPr>
            <a:spLocks noGrp="1"/>
          </p:cNvSpPr>
          <p:nvPr>
            <p:ph sz="quarter" idx="10"/>
          </p:nvPr>
        </p:nvSpPr>
        <p:spPr/>
        <p:txBody>
          <a:bodyPr/>
          <a:lstStyle/>
          <a:p>
            <a:r>
              <a:rPr lang="en-US" dirty="0"/>
              <a:t>Goal of Interoperability Tactics</a:t>
            </a:r>
          </a:p>
        </p:txBody>
      </p:sp>
      <p:sp>
        <p:nvSpPr>
          <p:cNvPr id="2" name="Date Placeholder 1">
            <a:extLst>
              <a:ext uri="{FF2B5EF4-FFF2-40B4-BE49-F238E27FC236}">
                <a16:creationId xmlns:a16="http://schemas.microsoft.com/office/drawing/2014/main" id="{6B87A8ED-8A4D-4629-8DFF-3D70F0278161}"/>
              </a:ext>
            </a:extLst>
          </p:cNvPr>
          <p:cNvSpPr>
            <a:spLocks noGrp="1"/>
          </p:cNvSpPr>
          <p:nvPr>
            <p:ph type="dt" sz="half" idx="12"/>
          </p:nvPr>
        </p:nvSpPr>
        <p:spPr/>
        <p:txBody>
          <a:bodyPr/>
          <a:lstStyle/>
          <a:p>
            <a:r>
              <a:rPr lang="en-US"/>
              <a:t>February 1, 2025</a:t>
            </a:r>
          </a:p>
        </p:txBody>
      </p:sp>
      <p:sp>
        <p:nvSpPr>
          <p:cNvPr id="5" name="Slide Number Placeholder 4">
            <a:extLst>
              <a:ext uri="{FF2B5EF4-FFF2-40B4-BE49-F238E27FC236}">
                <a16:creationId xmlns:a16="http://schemas.microsoft.com/office/drawing/2014/main" id="{E1CA5C60-1155-4475-81DB-64B460013345}"/>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3778358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32E2B9C-19E9-42FA-A681-99C7DCF129DA}"/>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SSZG653 Software Architectures</a:t>
            </a:r>
            <a:endParaRPr lang="en-AU" dirty="0"/>
          </a:p>
        </p:txBody>
      </p:sp>
      <p:sp>
        <p:nvSpPr>
          <p:cNvPr id="9" name="Title 1">
            <a:extLst>
              <a:ext uri="{FF2B5EF4-FFF2-40B4-BE49-F238E27FC236}">
                <a16:creationId xmlns:a16="http://schemas.microsoft.com/office/drawing/2014/main" id="{04508F2E-0BB8-497A-98F4-2816A8F390C3}"/>
              </a:ext>
            </a:extLst>
          </p:cNvPr>
          <p:cNvSpPr>
            <a:spLocks noGrp="1"/>
          </p:cNvSpPr>
          <p:nvPr>
            <p:ph sz="quarter" idx="10"/>
          </p:nvPr>
        </p:nvSpPr>
        <p:spPr/>
        <p:txBody>
          <a:bodyPr/>
          <a:lstStyle/>
          <a:p>
            <a:r>
              <a:rPr lang="en-US" dirty="0"/>
              <a:t>Goal of Interoperability Tactics</a:t>
            </a:r>
          </a:p>
        </p:txBody>
      </p:sp>
      <p:pic>
        <p:nvPicPr>
          <p:cNvPr id="10" name="Content Placeholder 9">
            <a:extLst>
              <a:ext uri="{FF2B5EF4-FFF2-40B4-BE49-F238E27FC236}">
                <a16:creationId xmlns:a16="http://schemas.microsoft.com/office/drawing/2014/main" id="{F7B2B117-6A4B-4F2B-B508-F504445CBDBA}"/>
              </a:ext>
            </a:extLst>
          </p:cNvPr>
          <p:cNvPicPr>
            <a:picLocks noGrp="1" noChangeAspect="1"/>
          </p:cNvPicPr>
          <p:nvPr>
            <p:ph idx="1"/>
          </p:nvPr>
        </p:nvPicPr>
        <p:blipFill rotWithShape="1">
          <a:blip r:embed="rId2" cstate="print"/>
          <a:srcRect l="18387" t="40432" r="21557" b="37809"/>
          <a:stretch/>
        </p:blipFill>
        <p:spPr>
          <a:xfrm>
            <a:off x="509679" y="1752600"/>
            <a:ext cx="7895234" cy="4047083"/>
          </a:xfrm>
          <a:prstGeom prst="rect">
            <a:avLst/>
          </a:prstGeom>
        </p:spPr>
      </p:pic>
      <p:sp>
        <p:nvSpPr>
          <p:cNvPr id="2" name="Date Placeholder 1">
            <a:extLst>
              <a:ext uri="{FF2B5EF4-FFF2-40B4-BE49-F238E27FC236}">
                <a16:creationId xmlns:a16="http://schemas.microsoft.com/office/drawing/2014/main" id="{42E24090-1AEC-4DF3-858B-53088C689B8D}"/>
              </a:ext>
            </a:extLst>
          </p:cNvPr>
          <p:cNvSpPr>
            <a:spLocks noGrp="1"/>
          </p:cNvSpPr>
          <p:nvPr>
            <p:ph type="dt" sz="half" idx="12"/>
          </p:nvPr>
        </p:nvSpPr>
        <p:spPr/>
        <p:txBody>
          <a:bodyPr/>
          <a:lstStyle/>
          <a:p>
            <a:r>
              <a:rPr lang="en-US"/>
              <a:t>February 1, 2025</a:t>
            </a:r>
          </a:p>
        </p:txBody>
      </p:sp>
      <p:sp>
        <p:nvSpPr>
          <p:cNvPr id="3" name="Slide Number Placeholder 2">
            <a:extLst>
              <a:ext uri="{FF2B5EF4-FFF2-40B4-BE49-F238E27FC236}">
                <a16:creationId xmlns:a16="http://schemas.microsoft.com/office/drawing/2014/main" id="{E8499BF4-D1D2-43B7-AD7D-071E63D85367}"/>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20429882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1084</TotalTime>
  <Words>1256</Words>
  <Application>Microsoft Office PowerPoint</Application>
  <PresentationFormat>On-screen Show (4:3)</PresentationFormat>
  <Paragraphs>170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Symbol</vt:lpstr>
      <vt:lpstr>Times</vt:lpstr>
      <vt:lpstr>Times New Roman</vt:lpstr>
      <vt:lpstr>Wingdings</vt:lpstr>
      <vt:lpstr>Office Theme</vt:lpstr>
      <vt:lpstr>Interoperability Module 2 – L3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73</cp:revision>
  <dcterms:created xsi:type="dcterms:W3CDTF">2011-09-14T09:42:05Z</dcterms:created>
  <dcterms:modified xsi:type="dcterms:W3CDTF">2025-01-31T13:57:35Z</dcterms:modified>
</cp:coreProperties>
</file>