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260" r:id="rId2"/>
    <p:sldId id="282" r:id="rId3"/>
    <p:sldId id="281" r:id="rId4"/>
    <p:sldId id="283" r:id="rId5"/>
    <p:sldId id="284" r:id="rId6"/>
    <p:sldId id="285" r:id="rId7"/>
    <p:sldId id="286" r:id="rId8"/>
    <p:sldId id="287" r:id="rId9"/>
    <p:sldId id="288" r:id="rId10"/>
    <p:sldId id="263" r:id="rId11"/>
    <p:sldId id="293" r:id="rId12"/>
    <p:sldId id="294" r:id="rId13"/>
    <p:sldId id="295" r:id="rId14"/>
    <p:sldId id="296" r:id="rId15"/>
    <p:sldId id="297" r:id="rId16"/>
    <p:sldId id="298" r:id="rId17"/>
    <p:sldId id="267" r:id="rId18"/>
    <p:sldId id="268" r:id="rId19"/>
    <p:sldId id="269" r:id="rId20"/>
    <p:sldId id="270" r:id="rId21"/>
    <p:sldId id="271" r:id="rId22"/>
    <p:sldId id="272" r:id="rId23"/>
    <p:sldId id="273" r:id="rId24"/>
    <p:sldId id="274" r:id="rId25"/>
    <p:sldId id="275" r:id="rId26"/>
    <p:sldId id="276" r:id="rId27"/>
    <p:sldId id="299" r:id="rId28"/>
    <p:sldId id="278" r:id="rId29"/>
    <p:sldId id="279"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238" y="7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2555FA-D915-42BA-B2AB-F3F4A9D0B06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6F56E37B-79F4-4110-8020-CD8DCC3748C8}">
      <dgm:prSet phldrT="[Text]"/>
      <dgm:spPr/>
      <dgm:t>
        <a:bodyPr/>
        <a:lstStyle/>
        <a:p>
          <a:r>
            <a:rPr lang="en-IN"/>
            <a:t>How Much Architecture? </a:t>
          </a:r>
          <a:endParaRPr lang="en-IN" dirty="0"/>
        </a:p>
      </dgm:t>
    </dgm:pt>
    <dgm:pt modelId="{EE62662E-D14C-48CF-9B16-28E0C94EDC55}" type="parTrans" cxnId="{9C5FB27C-2960-4353-A879-550DBE0F8470}">
      <dgm:prSet/>
      <dgm:spPr/>
      <dgm:t>
        <a:bodyPr/>
        <a:lstStyle/>
        <a:p>
          <a:endParaRPr lang="en-IN"/>
        </a:p>
      </dgm:t>
    </dgm:pt>
    <dgm:pt modelId="{42738589-5F18-422D-9281-91AED4AD584D}" type="sibTrans" cxnId="{9C5FB27C-2960-4353-A879-550DBE0F8470}">
      <dgm:prSet/>
      <dgm:spPr/>
      <dgm:t>
        <a:bodyPr/>
        <a:lstStyle/>
        <a:p>
          <a:endParaRPr lang="en-IN"/>
        </a:p>
      </dgm:t>
    </dgm:pt>
    <dgm:pt modelId="{B833D9E2-C08B-4501-B787-6633D32C125F}">
      <dgm:prSet/>
      <dgm:spPr/>
      <dgm:t>
        <a:bodyPr/>
        <a:lstStyle/>
        <a:p>
          <a:r>
            <a:rPr lang="en-IN" dirty="0"/>
            <a:t>Agility and Architecture Methods </a:t>
          </a:r>
        </a:p>
      </dgm:t>
    </dgm:pt>
    <dgm:pt modelId="{DC49C917-668B-4DA4-81FB-940AD6364712}" type="parTrans" cxnId="{31715785-F737-4F48-AF55-866F6C3C9CA2}">
      <dgm:prSet/>
      <dgm:spPr/>
      <dgm:t>
        <a:bodyPr/>
        <a:lstStyle/>
        <a:p>
          <a:endParaRPr lang="en-IN"/>
        </a:p>
      </dgm:t>
    </dgm:pt>
    <dgm:pt modelId="{01C4376B-8AF0-405F-87CC-7BA51CE34626}" type="sibTrans" cxnId="{31715785-F737-4F48-AF55-866F6C3C9CA2}">
      <dgm:prSet/>
      <dgm:spPr/>
      <dgm:t>
        <a:bodyPr/>
        <a:lstStyle/>
        <a:p>
          <a:endParaRPr lang="en-IN"/>
        </a:p>
      </dgm:t>
    </dgm:pt>
    <dgm:pt modelId="{58FDED51-0CA2-4206-92FA-8262EF7A4BDA}">
      <dgm:prSet/>
      <dgm:spPr/>
      <dgm:t>
        <a:bodyPr/>
        <a:lstStyle/>
        <a:p>
          <a:r>
            <a:rPr lang="en-IN" dirty="0"/>
            <a:t>A Brief Example of Agile Architecting </a:t>
          </a:r>
        </a:p>
      </dgm:t>
    </dgm:pt>
    <dgm:pt modelId="{372676EC-B266-4B53-AF38-C064DF2E6784}" type="parTrans" cxnId="{FE008C3B-F84B-46C6-9CA7-617BADC9FED6}">
      <dgm:prSet/>
      <dgm:spPr/>
      <dgm:t>
        <a:bodyPr/>
        <a:lstStyle/>
        <a:p>
          <a:endParaRPr lang="en-IN"/>
        </a:p>
      </dgm:t>
    </dgm:pt>
    <dgm:pt modelId="{020312D4-422D-4D5A-840E-348A1A8BADAE}" type="sibTrans" cxnId="{FE008C3B-F84B-46C6-9CA7-617BADC9FED6}">
      <dgm:prSet/>
      <dgm:spPr/>
      <dgm:t>
        <a:bodyPr/>
        <a:lstStyle/>
        <a:p>
          <a:endParaRPr lang="en-IN"/>
        </a:p>
      </dgm:t>
    </dgm:pt>
    <dgm:pt modelId="{27D7308A-BA77-4EFF-8A0A-0402E4A84A8E}">
      <dgm:prSet/>
      <dgm:spPr/>
      <dgm:t>
        <a:bodyPr/>
        <a:lstStyle/>
        <a:p>
          <a:r>
            <a:rPr lang="en-IN" dirty="0"/>
            <a:t>Guidelines for the Agile Architect </a:t>
          </a:r>
        </a:p>
      </dgm:t>
    </dgm:pt>
    <dgm:pt modelId="{8C23CCCE-AC23-4D51-B9F1-4AFE6F467A23}" type="parTrans" cxnId="{2F0FF185-FE70-4A37-841D-F447A2191B1B}">
      <dgm:prSet/>
      <dgm:spPr/>
      <dgm:t>
        <a:bodyPr/>
        <a:lstStyle/>
        <a:p>
          <a:endParaRPr lang="en-IN"/>
        </a:p>
      </dgm:t>
    </dgm:pt>
    <dgm:pt modelId="{38DFAD6E-D817-48FD-971E-7214B00363F5}" type="sibTrans" cxnId="{2F0FF185-FE70-4A37-841D-F447A2191B1B}">
      <dgm:prSet/>
      <dgm:spPr/>
      <dgm:t>
        <a:bodyPr/>
        <a:lstStyle/>
        <a:p>
          <a:endParaRPr lang="en-IN"/>
        </a:p>
      </dgm:t>
    </dgm:pt>
    <dgm:pt modelId="{605DAEDB-D90E-40FA-B71C-7530C2CE2C8A}" type="pres">
      <dgm:prSet presAssocID="{BE2555FA-D915-42BA-B2AB-F3F4A9D0B061}" presName="linear" presStyleCnt="0">
        <dgm:presLayoutVars>
          <dgm:animLvl val="lvl"/>
          <dgm:resizeHandles val="exact"/>
        </dgm:presLayoutVars>
      </dgm:prSet>
      <dgm:spPr/>
    </dgm:pt>
    <dgm:pt modelId="{F452D23B-4237-4870-8C9C-0B5E09293179}" type="pres">
      <dgm:prSet presAssocID="{6F56E37B-79F4-4110-8020-CD8DCC3748C8}" presName="parentText" presStyleLbl="node1" presStyleIdx="0" presStyleCnt="4">
        <dgm:presLayoutVars>
          <dgm:chMax val="0"/>
          <dgm:bulletEnabled val="1"/>
        </dgm:presLayoutVars>
      </dgm:prSet>
      <dgm:spPr/>
    </dgm:pt>
    <dgm:pt modelId="{B183EC00-A087-4A64-92F1-D9DBB384F064}" type="pres">
      <dgm:prSet presAssocID="{42738589-5F18-422D-9281-91AED4AD584D}" presName="spacer" presStyleCnt="0"/>
      <dgm:spPr/>
    </dgm:pt>
    <dgm:pt modelId="{7E60AD4D-0475-4D87-AE21-F5081013C355}" type="pres">
      <dgm:prSet presAssocID="{B833D9E2-C08B-4501-B787-6633D32C125F}" presName="parentText" presStyleLbl="node1" presStyleIdx="1" presStyleCnt="4">
        <dgm:presLayoutVars>
          <dgm:chMax val="0"/>
          <dgm:bulletEnabled val="1"/>
        </dgm:presLayoutVars>
      </dgm:prSet>
      <dgm:spPr/>
    </dgm:pt>
    <dgm:pt modelId="{53B77466-EEBA-4CC3-A8A1-1B2080957027}" type="pres">
      <dgm:prSet presAssocID="{01C4376B-8AF0-405F-87CC-7BA51CE34626}" presName="spacer" presStyleCnt="0"/>
      <dgm:spPr/>
    </dgm:pt>
    <dgm:pt modelId="{02EB4252-F2BA-42AC-8EC7-079F55E7BCE4}" type="pres">
      <dgm:prSet presAssocID="{58FDED51-0CA2-4206-92FA-8262EF7A4BDA}" presName="parentText" presStyleLbl="node1" presStyleIdx="2" presStyleCnt="4">
        <dgm:presLayoutVars>
          <dgm:chMax val="0"/>
          <dgm:bulletEnabled val="1"/>
        </dgm:presLayoutVars>
      </dgm:prSet>
      <dgm:spPr/>
    </dgm:pt>
    <dgm:pt modelId="{B666EB3C-E99B-4E1B-844F-434BC71DE6F0}" type="pres">
      <dgm:prSet presAssocID="{020312D4-422D-4D5A-840E-348A1A8BADAE}" presName="spacer" presStyleCnt="0"/>
      <dgm:spPr/>
    </dgm:pt>
    <dgm:pt modelId="{1E6BE2F9-F640-4AE2-B44A-A4453C8FE498}" type="pres">
      <dgm:prSet presAssocID="{27D7308A-BA77-4EFF-8A0A-0402E4A84A8E}" presName="parentText" presStyleLbl="node1" presStyleIdx="3" presStyleCnt="4">
        <dgm:presLayoutVars>
          <dgm:chMax val="0"/>
          <dgm:bulletEnabled val="1"/>
        </dgm:presLayoutVars>
      </dgm:prSet>
      <dgm:spPr/>
    </dgm:pt>
  </dgm:ptLst>
  <dgm:cxnLst>
    <dgm:cxn modelId="{06C4EB10-7071-48B5-B3F4-BA533D2E52D9}" type="presOf" srcId="{6F56E37B-79F4-4110-8020-CD8DCC3748C8}" destId="{F452D23B-4237-4870-8C9C-0B5E09293179}" srcOrd="0" destOrd="0" presId="urn:microsoft.com/office/officeart/2005/8/layout/vList2"/>
    <dgm:cxn modelId="{1701672C-7179-4C35-839B-65DF17BE7AE4}" type="presOf" srcId="{BE2555FA-D915-42BA-B2AB-F3F4A9D0B061}" destId="{605DAEDB-D90E-40FA-B71C-7530C2CE2C8A}" srcOrd="0" destOrd="0" presId="urn:microsoft.com/office/officeart/2005/8/layout/vList2"/>
    <dgm:cxn modelId="{FE008C3B-F84B-46C6-9CA7-617BADC9FED6}" srcId="{BE2555FA-D915-42BA-B2AB-F3F4A9D0B061}" destId="{58FDED51-0CA2-4206-92FA-8262EF7A4BDA}" srcOrd="2" destOrd="0" parTransId="{372676EC-B266-4B53-AF38-C064DF2E6784}" sibTransId="{020312D4-422D-4D5A-840E-348A1A8BADAE}"/>
    <dgm:cxn modelId="{9C5FB27C-2960-4353-A879-550DBE0F8470}" srcId="{BE2555FA-D915-42BA-B2AB-F3F4A9D0B061}" destId="{6F56E37B-79F4-4110-8020-CD8DCC3748C8}" srcOrd="0" destOrd="0" parTransId="{EE62662E-D14C-48CF-9B16-28E0C94EDC55}" sibTransId="{42738589-5F18-422D-9281-91AED4AD584D}"/>
    <dgm:cxn modelId="{31715785-F737-4F48-AF55-866F6C3C9CA2}" srcId="{BE2555FA-D915-42BA-B2AB-F3F4A9D0B061}" destId="{B833D9E2-C08B-4501-B787-6633D32C125F}" srcOrd="1" destOrd="0" parTransId="{DC49C917-668B-4DA4-81FB-940AD6364712}" sibTransId="{01C4376B-8AF0-405F-87CC-7BA51CE34626}"/>
    <dgm:cxn modelId="{2F0FF185-FE70-4A37-841D-F447A2191B1B}" srcId="{BE2555FA-D915-42BA-B2AB-F3F4A9D0B061}" destId="{27D7308A-BA77-4EFF-8A0A-0402E4A84A8E}" srcOrd="3" destOrd="0" parTransId="{8C23CCCE-AC23-4D51-B9F1-4AFE6F467A23}" sibTransId="{38DFAD6E-D817-48FD-971E-7214B00363F5}"/>
    <dgm:cxn modelId="{0E3F489B-5D31-4FC2-AD8B-45BBF485C961}" type="presOf" srcId="{27D7308A-BA77-4EFF-8A0A-0402E4A84A8E}" destId="{1E6BE2F9-F640-4AE2-B44A-A4453C8FE498}" srcOrd="0" destOrd="0" presId="urn:microsoft.com/office/officeart/2005/8/layout/vList2"/>
    <dgm:cxn modelId="{0127FDA0-3566-46D7-8143-0CD4B59F9B9F}" type="presOf" srcId="{58FDED51-0CA2-4206-92FA-8262EF7A4BDA}" destId="{02EB4252-F2BA-42AC-8EC7-079F55E7BCE4}" srcOrd="0" destOrd="0" presId="urn:microsoft.com/office/officeart/2005/8/layout/vList2"/>
    <dgm:cxn modelId="{92462BF5-5578-4374-B731-901A72051DF4}" type="presOf" srcId="{B833D9E2-C08B-4501-B787-6633D32C125F}" destId="{7E60AD4D-0475-4D87-AE21-F5081013C355}" srcOrd="0" destOrd="0" presId="urn:microsoft.com/office/officeart/2005/8/layout/vList2"/>
    <dgm:cxn modelId="{564BEBFC-15ED-4C74-B316-5FD79366AA8F}" type="presParOf" srcId="{605DAEDB-D90E-40FA-B71C-7530C2CE2C8A}" destId="{F452D23B-4237-4870-8C9C-0B5E09293179}" srcOrd="0" destOrd="0" presId="urn:microsoft.com/office/officeart/2005/8/layout/vList2"/>
    <dgm:cxn modelId="{35B41793-AE51-4F4C-9EDE-2AE46E768FFE}" type="presParOf" srcId="{605DAEDB-D90E-40FA-B71C-7530C2CE2C8A}" destId="{B183EC00-A087-4A64-92F1-D9DBB384F064}" srcOrd="1" destOrd="0" presId="urn:microsoft.com/office/officeart/2005/8/layout/vList2"/>
    <dgm:cxn modelId="{61ADD64C-F333-4499-AA07-D90843C2F195}" type="presParOf" srcId="{605DAEDB-D90E-40FA-B71C-7530C2CE2C8A}" destId="{7E60AD4D-0475-4D87-AE21-F5081013C355}" srcOrd="2" destOrd="0" presId="urn:microsoft.com/office/officeart/2005/8/layout/vList2"/>
    <dgm:cxn modelId="{F4C1D8ED-A548-4E54-965A-05732B815520}" type="presParOf" srcId="{605DAEDB-D90E-40FA-B71C-7530C2CE2C8A}" destId="{53B77466-EEBA-4CC3-A8A1-1B2080957027}" srcOrd="3" destOrd="0" presId="urn:microsoft.com/office/officeart/2005/8/layout/vList2"/>
    <dgm:cxn modelId="{4D1FD227-419A-4D91-85C6-FDC36E4B3142}" type="presParOf" srcId="{605DAEDB-D90E-40FA-B71C-7530C2CE2C8A}" destId="{02EB4252-F2BA-42AC-8EC7-079F55E7BCE4}" srcOrd="4" destOrd="0" presId="urn:microsoft.com/office/officeart/2005/8/layout/vList2"/>
    <dgm:cxn modelId="{E11973C8-8027-4A7A-A5A8-B12D991E9204}" type="presParOf" srcId="{605DAEDB-D90E-40FA-B71C-7530C2CE2C8A}" destId="{B666EB3C-E99B-4E1B-844F-434BC71DE6F0}" srcOrd="5" destOrd="0" presId="urn:microsoft.com/office/officeart/2005/8/layout/vList2"/>
    <dgm:cxn modelId="{6B9AF739-0948-4008-BB68-709702284880}" type="presParOf" srcId="{605DAEDB-D90E-40FA-B71C-7530C2CE2C8A}" destId="{1E6BE2F9-F640-4AE2-B44A-A4453C8FE498}"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4B59ADE-0D21-4E57-88C5-EA9F8E2462C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9ECC085A-5522-4052-AB7F-7D5EE792BEAA}">
      <dgm:prSet phldrT="[Text]"/>
      <dgm:spPr/>
      <dgm:t>
        <a:bodyPr/>
        <a:lstStyle/>
        <a:p>
          <a:r>
            <a:rPr lang="en-US"/>
            <a:t>Agile processes were a response to a need for projects to</a:t>
          </a:r>
          <a:endParaRPr lang="en-IN"/>
        </a:p>
      </dgm:t>
    </dgm:pt>
    <dgm:pt modelId="{FBEED278-6722-4CE0-9BD4-6B7A1A891854}" type="parTrans" cxnId="{E1F4B2D0-4155-4C7F-8997-2B105A1ED573}">
      <dgm:prSet/>
      <dgm:spPr/>
      <dgm:t>
        <a:bodyPr/>
        <a:lstStyle/>
        <a:p>
          <a:endParaRPr lang="en-IN"/>
        </a:p>
      </dgm:t>
    </dgm:pt>
    <dgm:pt modelId="{68DAF6DD-CB34-44E9-BEAF-7593E8827CF4}" type="sibTrans" cxnId="{E1F4B2D0-4155-4C7F-8997-2B105A1ED573}">
      <dgm:prSet/>
      <dgm:spPr/>
      <dgm:t>
        <a:bodyPr/>
        <a:lstStyle/>
        <a:p>
          <a:endParaRPr lang="en-IN"/>
        </a:p>
      </dgm:t>
    </dgm:pt>
    <dgm:pt modelId="{403295C9-C049-4A3E-AA57-B5C906662C96}">
      <dgm:prSet/>
      <dgm:spPr/>
      <dgm:t>
        <a:bodyPr/>
        <a:lstStyle/>
        <a:p>
          <a:r>
            <a:rPr lang="en-US"/>
            <a:t>be more responsive to their stakeholders</a:t>
          </a:r>
          <a:endParaRPr lang="en-US" dirty="0"/>
        </a:p>
      </dgm:t>
    </dgm:pt>
    <dgm:pt modelId="{CC969766-CB2F-436D-8D98-700801B73C27}" type="parTrans" cxnId="{2F88BC00-01AB-411A-9497-18171FA81E56}">
      <dgm:prSet/>
      <dgm:spPr/>
      <dgm:t>
        <a:bodyPr/>
        <a:lstStyle/>
        <a:p>
          <a:endParaRPr lang="en-IN"/>
        </a:p>
      </dgm:t>
    </dgm:pt>
    <dgm:pt modelId="{CFC0ADC7-5C3E-4562-A391-92F3F14E8303}" type="sibTrans" cxnId="{2F88BC00-01AB-411A-9497-18171FA81E56}">
      <dgm:prSet/>
      <dgm:spPr/>
      <dgm:t>
        <a:bodyPr/>
        <a:lstStyle/>
        <a:p>
          <a:endParaRPr lang="en-IN"/>
        </a:p>
      </dgm:t>
    </dgm:pt>
    <dgm:pt modelId="{64EF6651-B099-4772-97E6-10316F99767F}">
      <dgm:prSet/>
      <dgm:spPr/>
      <dgm:t>
        <a:bodyPr/>
        <a:lstStyle/>
        <a:p>
          <a:r>
            <a:rPr lang="en-US"/>
            <a:t>be quicker to develop functionality that users care about</a:t>
          </a:r>
          <a:endParaRPr lang="en-US" dirty="0"/>
        </a:p>
      </dgm:t>
    </dgm:pt>
    <dgm:pt modelId="{D04F55EB-67FC-419A-BD84-EF2983A8887B}" type="parTrans" cxnId="{FEC34279-0DFD-4F9A-A855-EDAB80CF5A4A}">
      <dgm:prSet/>
      <dgm:spPr/>
      <dgm:t>
        <a:bodyPr/>
        <a:lstStyle/>
        <a:p>
          <a:endParaRPr lang="en-IN"/>
        </a:p>
      </dgm:t>
    </dgm:pt>
    <dgm:pt modelId="{AF980ADE-28B4-407E-8AA3-5C0F8766759D}" type="sibTrans" cxnId="{FEC34279-0DFD-4F9A-A855-EDAB80CF5A4A}">
      <dgm:prSet/>
      <dgm:spPr/>
      <dgm:t>
        <a:bodyPr/>
        <a:lstStyle/>
        <a:p>
          <a:endParaRPr lang="en-IN"/>
        </a:p>
      </dgm:t>
    </dgm:pt>
    <dgm:pt modelId="{D9CC998F-5222-4291-BDA2-FF2BB0A79B1A}">
      <dgm:prSet/>
      <dgm:spPr/>
      <dgm:t>
        <a:bodyPr/>
        <a:lstStyle/>
        <a:p>
          <a:r>
            <a:rPr lang="en-US"/>
            <a:t>show more and earlier progress in a project’s life cycle </a:t>
          </a:r>
          <a:endParaRPr lang="en-US" dirty="0"/>
        </a:p>
      </dgm:t>
    </dgm:pt>
    <dgm:pt modelId="{8C961157-2A73-4EEC-8305-4588B08CC914}" type="parTrans" cxnId="{D6EB43DC-2666-41E0-836D-71892F51A0F5}">
      <dgm:prSet/>
      <dgm:spPr/>
      <dgm:t>
        <a:bodyPr/>
        <a:lstStyle/>
        <a:p>
          <a:endParaRPr lang="en-IN"/>
        </a:p>
      </dgm:t>
    </dgm:pt>
    <dgm:pt modelId="{EDB7C770-A294-42BB-ADA1-353B7FB0FA33}" type="sibTrans" cxnId="{D6EB43DC-2666-41E0-836D-71892F51A0F5}">
      <dgm:prSet/>
      <dgm:spPr/>
      <dgm:t>
        <a:bodyPr/>
        <a:lstStyle/>
        <a:p>
          <a:endParaRPr lang="en-IN"/>
        </a:p>
      </dgm:t>
    </dgm:pt>
    <dgm:pt modelId="{03D34705-9997-4461-8F48-F9AE48DFF8B9}">
      <dgm:prSet/>
      <dgm:spPr/>
      <dgm:t>
        <a:bodyPr/>
        <a:lstStyle/>
        <a:p>
          <a:r>
            <a:rPr lang="en-US"/>
            <a:t>be less burdened by documenting aspects of a project that would inevitably change. </a:t>
          </a:r>
          <a:endParaRPr lang="en-US" dirty="0"/>
        </a:p>
      </dgm:t>
    </dgm:pt>
    <dgm:pt modelId="{ADE0683A-77B2-4109-BD6B-5527B4DBC8A6}" type="parTrans" cxnId="{E8BD2114-7E82-40F6-B160-B74AD7B60AC2}">
      <dgm:prSet/>
      <dgm:spPr/>
      <dgm:t>
        <a:bodyPr/>
        <a:lstStyle/>
        <a:p>
          <a:endParaRPr lang="en-IN"/>
        </a:p>
      </dgm:t>
    </dgm:pt>
    <dgm:pt modelId="{18296E93-B46C-4482-9744-0A8E3E28346E}" type="sibTrans" cxnId="{E8BD2114-7E82-40F6-B160-B74AD7B60AC2}">
      <dgm:prSet/>
      <dgm:spPr/>
      <dgm:t>
        <a:bodyPr/>
        <a:lstStyle/>
        <a:p>
          <a:endParaRPr lang="en-IN"/>
        </a:p>
      </dgm:t>
    </dgm:pt>
    <dgm:pt modelId="{610A06EA-E7ED-4423-B1CD-16792ACEAE35}">
      <dgm:prSet/>
      <dgm:spPr/>
      <dgm:t>
        <a:bodyPr/>
        <a:lstStyle/>
        <a:p>
          <a:r>
            <a:rPr lang="en-US"/>
            <a:t>These needs are not in conflict with architecture.</a:t>
          </a:r>
          <a:endParaRPr lang="en-US" dirty="0"/>
        </a:p>
      </dgm:t>
    </dgm:pt>
    <dgm:pt modelId="{CF54AA2F-BA63-4A40-AD12-F297F9A2D955}" type="parTrans" cxnId="{7BC4B86F-6B81-4175-8574-BE66A9A31B10}">
      <dgm:prSet/>
      <dgm:spPr/>
      <dgm:t>
        <a:bodyPr/>
        <a:lstStyle/>
        <a:p>
          <a:endParaRPr lang="en-IN"/>
        </a:p>
      </dgm:t>
    </dgm:pt>
    <dgm:pt modelId="{950D2BA2-EF4F-4AB3-AE8E-849ABD345710}" type="sibTrans" cxnId="{7BC4B86F-6B81-4175-8574-BE66A9A31B10}">
      <dgm:prSet/>
      <dgm:spPr/>
      <dgm:t>
        <a:bodyPr/>
        <a:lstStyle/>
        <a:p>
          <a:endParaRPr lang="en-IN"/>
        </a:p>
      </dgm:t>
    </dgm:pt>
    <dgm:pt modelId="{D7C6D0B9-81FD-4CC3-AF83-59208B0BD4FD}" type="pres">
      <dgm:prSet presAssocID="{44B59ADE-0D21-4E57-88C5-EA9F8E2462C0}" presName="linear" presStyleCnt="0">
        <dgm:presLayoutVars>
          <dgm:animLvl val="lvl"/>
          <dgm:resizeHandles val="exact"/>
        </dgm:presLayoutVars>
      </dgm:prSet>
      <dgm:spPr/>
    </dgm:pt>
    <dgm:pt modelId="{F94A3BF6-C18D-40BC-AE50-88BC0ACBF296}" type="pres">
      <dgm:prSet presAssocID="{9ECC085A-5522-4052-AB7F-7D5EE792BEAA}" presName="parentText" presStyleLbl="node1" presStyleIdx="0" presStyleCnt="2">
        <dgm:presLayoutVars>
          <dgm:chMax val="0"/>
          <dgm:bulletEnabled val="1"/>
        </dgm:presLayoutVars>
      </dgm:prSet>
      <dgm:spPr/>
    </dgm:pt>
    <dgm:pt modelId="{A1B6BBA9-F9C0-4D05-9C9B-EB475CCD5405}" type="pres">
      <dgm:prSet presAssocID="{9ECC085A-5522-4052-AB7F-7D5EE792BEAA}" presName="childText" presStyleLbl="revTx" presStyleIdx="0" presStyleCnt="1">
        <dgm:presLayoutVars>
          <dgm:bulletEnabled val="1"/>
        </dgm:presLayoutVars>
      </dgm:prSet>
      <dgm:spPr/>
    </dgm:pt>
    <dgm:pt modelId="{27891915-516C-43E5-A3FE-C353C2F20416}" type="pres">
      <dgm:prSet presAssocID="{610A06EA-E7ED-4423-B1CD-16792ACEAE35}" presName="parentText" presStyleLbl="node1" presStyleIdx="1" presStyleCnt="2">
        <dgm:presLayoutVars>
          <dgm:chMax val="0"/>
          <dgm:bulletEnabled val="1"/>
        </dgm:presLayoutVars>
      </dgm:prSet>
      <dgm:spPr/>
    </dgm:pt>
  </dgm:ptLst>
  <dgm:cxnLst>
    <dgm:cxn modelId="{2F88BC00-01AB-411A-9497-18171FA81E56}" srcId="{9ECC085A-5522-4052-AB7F-7D5EE792BEAA}" destId="{403295C9-C049-4A3E-AA57-B5C906662C96}" srcOrd="0" destOrd="0" parTransId="{CC969766-CB2F-436D-8D98-700801B73C27}" sibTransId="{CFC0ADC7-5C3E-4562-A391-92F3F14E8303}"/>
    <dgm:cxn modelId="{E8BD2114-7E82-40F6-B160-B74AD7B60AC2}" srcId="{9ECC085A-5522-4052-AB7F-7D5EE792BEAA}" destId="{03D34705-9997-4461-8F48-F9AE48DFF8B9}" srcOrd="3" destOrd="0" parTransId="{ADE0683A-77B2-4109-BD6B-5527B4DBC8A6}" sibTransId="{18296E93-B46C-4482-9744-0A8E3E28346E}"/>
    <dgm:cxn modelId="{E6C33C3C-CD72-4DB9-AE93-6357DCE40779}" type="presOf" srcId="{403295C9-C049-4A3E-AA57-B5C906662C96}" destId="{A1B6BBA9-F9C0-4D05-9C9B-EB475CCD5405}" srcOrd="0" destOrd="0" presId="urn:microsoft.com/office/officeart/2005/8/layout/vList2"/>
    <dgm:cxn modelId="{7BC4B86F-6B81-4175-8574-BE66A9A31B10}" srcId="{44B59ADE-0D21-4E57-88C5-EA9F8E2462C0}" destId="{610A06EA-E7ED-4423-B1CD-16792ACEAE35}" srcOrd="1" destOrd="0" parTransId="{CF54AA2F-BA63-4A40-AD12-F297F9A2D955}" sibTransId="{950D2BA2-EF4F-4AB3-AE8E-849ABD345710}"/>
    <dgm:cxn modelId="{FEC34279-0DFD-4F9A-A855-EDAB80CF5A4A}" srcId="{9ECC085A-5522-4052-AB7F-7D5EE792BEAA}" destId="{64EF6651-B099-4772-97E6-10316F99767F}" srcOrd="1" destOrd="0" parTransId="{D04F55EB-67FC-419A-BD84-EF2983A8887B}" sibTransId="{AF980ADE-28B4-407E-8AA3-5C0F8766759D}"/>
    <dgm:cxn modelId="{FD6E0CA9-FCA9-4915-9610-12528FFF02DD}" type="presOf" srcId="{03D34705-9997-4461-8F48-F9AE48DFF8B9}" destId="{A1B6BBA9-F9C0-4D05-9C9B-EB475CCD5405}" srcOrd="0" destOrd="3" presId="urn:microsoft.com/office/officeart/2005/8/layout/vList2"/>
    <dgm:cxn modelId="{9E173BAA-0CF4-48A2-8979-69FC1C6E1CC6}" type="presOf" srcId="{D9CC998F-5222-4291-BDA2-FF2BB0A79B1A}" destId="{A1B6BBA9-F9C0-4D05-9C9B-EB475CCD5405}" srcOrd="0" destOrd="2" presId="urn:microsoft.com/office/officeart/2005/8/layout/vList2"/>
    <dgm:cxn modelId="{184983D0-FE00-4958-BF60-8E7126DFF8FE}" type="presOf" srcId="{64EF6651-B099-4772-97E6-10316F99767F}" destId="{A1B6BBA9-F9C0-4D05-9C9B-EB475CCD5405}" srcOrd="0" destOrd="1" presId="urn:microsoft.com/office/officeart/2005/8/layout/vList2"/>
    <dgm:cxn modelId="{E1F4B2D0-4155-4C7F-8997-2B105A1ED573}" srcId="{44B59ADE-0D21-4E57-88C5-EA9F8E2462C0}" destId="{9ECC085A-5522-4052-AB7F-7D5EE792BEAA}" srcOrd="0" destOrd="0" parTransId="{FBEED278-6722-4CE0-9BD4-6B7A1A891854}" sibTransId="{68DAF6DD-CB34-44E9-BEAF-7593E8827CF4}"/>
    <dgm:cxn modelId="{E844F6D4-E041-41F1-BAED-48D482882D45}" type="presOf" srcId="{9ECC085A-5522-4052-AB7F-7D5EE792BEAA}" destId="{F94A3BF6-C18D-40BC-AE50-88BC0ACBF296}" srcOrd="0" destOrd="0" presId="urn:microsoft.com/office/officeart/2005/8/layout/vList2"/>
    <dgm:cxn modelId="{D6EB43DC-2666-41E0-836D-71892F51A0F5}" srcId="{9ECC085A-5522-4052-AB7F-7D5EE792BEAA}" destId="{D9CC998F-5222-4291-BDA2-FF2BB0A79B1A}" srcOrd="2" destOrd="0" parTransId="{8C961157-2A73-4EEC-8305-4588B08CC914}" sibTransId="{EDB7C770-A294-42BB-ADA1-353B7FB0FA33}"/>
    <dgm:cxn modelId="{0080A5FE-F846-4C92-9D75-2E197BC99DE8}" type="presOf" srcId="{44B59ADE-0D21-4E57-88C5-EA9F8E2462C0}" destId="{D7C6D0B9-81FD-4CC3-AF83-59208B0BD4FD}" srcOrd="0" destOrd="0" presId="urn:microsoft.com/office/officeart/2005/8/layout/vList2"/>
    <dgm:cxn modelId="{460C61FF-4EAA-4027-B016-98AA95F25822}" type="presOf" srcId="{610A06EA-E7ED-4423-B1CD-16792ACEAE35}" destId="{27891915-516C-43E5-A3FE-C353C2F20416}" srcOrd="0" destOrd="0" presId="urn:microsoft.com/office/officeart/2005/8/layout/vList2"/>
    <dgm:cxn modelId="{FBB88CC9-A2FE-4762-8B1D-13F790BCA594}" type="presParOf" srcId="{D7C6D0B9-81FD-4CC3-AF83-59208B0BD4FD}" destId="{F94A3BF6-C18D-40BC-AE50-88BC0ACBF296}" srcOrd="0" destOrd="0" presId="urn:microsoft.com/office/officeart/2005/8/layout/vList2"/>
    <dgm:cxn modelId="{F47E876D-AB5D-4B99-A96E-7A9607DF6FEA}" type="presParOf" srcId="{D7C6D0B9-81FD-4CC3-AF83-59208B0BD4FD}" destId="{A1B6BBA9-F9C0-4D05-9C9B-EB475CCD5405}" srcOrd="1" destOrd="0" presId="urn:microsoft.com/office/officeart/2005/8/layout/vList2"/>
    <dgm:cxn modelId="{C78D451F-408F-42A5-9B4D-EA855F852DEC}" type="presParOf" srcId="{D7C6D0B9-81FD-4CC3-AF83-59208B0BD4FD}" destId="{27891915-516C-43E5-A3FE-C353C2F20416}"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52D37BA-46EE-4B6C-ABED-4A61161B63F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98F1E2F9-3D81-4B22-989A-5874356BA284}">
      <dgm:prSet/>
      <dgm:spPr/>
      <dgm:t>
        <a:bodyPr/>
        <a:lstStyle/>
        <a:p>
          <a:r>
            <a:rPr lang="en-US"/>
            <a:t>The question for a software project is not “Should I do Agile or architecture?” Instead ask:</a:t>
          </a:r>
          <a:endParaRPr lang="en-IN"/>
        </a:p>
      </dgm:t>
    </dgm:pt>
    <dgm:pt modelId="{0DF5FD1F-75F8-467D-930C-6EF472AF4637}" type="parTrans" cxnId="{72E73025-876C-4612-A51F-18F4303DD8BE}">
      <dgm:prSet/>
      <dgm:spPr/>
      <dgm:t>
        <a:bodyPr/>
        <a:lstStyle/>
        <a:p>
          <a:endParaRPr lang="en-IN"/>
        </a:p>
      </dgm:t>
    </dgm:pt>
    <dgm:pt modelId="{E7982576-428B-42F0-AD96-78BEBC2D8174}" type="sibTrans" cxnId="{72E73025-876C-4612-A51F-18F4303DD8BE}">
      <dgm:prSet/>
      <dgm:spPr/>
      <dgm:t>
        <a:bodyPr/>
        <a:lstStyle/>
        <a:p>
          <a:endParaRPr lang="en-IN"/>
        </a:p>
      </dgm:t>
    </dgm:pt>
    <dgm:pt modelId="{BD853698-4360-4086-B43E-A53E0F81DB73}">
      <dgm:prSet/>
      <dgm:spPr/>
      <dgm:t>
        <a:bodyPr/>
        <a:lstStyle/>
        <a:p>
          <a:r>
            <a:rPr lang="en-US" dirty="0"/>
            <a:t>“How much architecture should I do up front versus how much should I defer until the project’s requirements have solidified somewhat?”</a:t>
          </a:r>
        </a:p>
      </dgm:t>
    </dgm:pt>
    <dgm:pt modelId="{7FD3283F-FEA9-4970-9F19-513B8E4F8A41}" type="parTrans" cxnId="{31209CEC-C091-4248-8D72-C71C6A42D441}">
      <dgm:prSet/>
      <dgm:spPr/>
      <dgm:t>
        <a:bodyPr/>
        <a:lstStyle/>
        <a:p>
          <a:endParaRPr lang="en-IN"/>
        </a:p>
      </dgm:t>
    </dgm:pt>
    <dgm:pt modelId="{F4D184D6-19FC-49A6-B37A-F0F7AC80B84A}" type="sibTrans" cxnId="{31209CEC-C091-4248-8D72-C71C6A42D441}">
      <dgm:prSet/>
      <dgm:spPr/>
      <dgm:t>
        <a:bodyPr/>
        <a:lstStyle/>
        <a:p>
          <a:endParaRPr lang="en-IN"/>
        </a:p>
      </dgm:t>
    </dgm:pt>
    <dgm:pt modelId="{0D9A89F5-4B85-4224-942F-914A54F8EE2D}">
      <dgm:prSet/>
      <dgm:spPr/>
      <dgm:t>
        <a:bodyPr/>
        <a:lstStyle/>
        <a:p>
          <a:r>
            <a:rPr lang="en-US" dirty="0"/>
            <a:t>“How much of the architecture should I formally document, and when?” </a:t>
          </a:r>
        </a:p>
      </dgm:t>
    </dgm:pt>
    <dgm:pt modelId="{208C9063-4340-4D42-B5D0-2E42E3D9C10B}" type="parTrans" cxnId="{7E1EB6FA-8021-4008-B6AC-09FC3351060F}">
      <dgm:prSet/>
      <dgm:spPr/>
      <dgm:t>
        <a:bodyPr/>
        <a:lstStyle/>
        <a:p>
          <a:endParaRPr lang="en-IN"/>
        </a:p>
      </dgm:t>
    </dgm:pt>
    <dgm:pt modelId="{DCBF591C-7317-4091-887F-1DBA7EA4FDFB}" type="sibTrans" cxnId="{7E1EB6FA-8021-4008-B6AC-09FC3351060F}">
      <dgm:prSet/>
      <dgm:spPr/>
      <dgm:t>
        <a:bodyPr/>
        <a:lstStyle/>
        <a:p>
          <a:endParaRPr lang="en-IN"/>
        </a:p>
      </dgm:t>
    </dgm:pt>
    <dgm:pt modelId="{26A9A3FD-E29A-4928-AF5A-DD0CAE32C82B}">
      <dgm:prSet/>
      <dgm:spPr/>
      <dgm:t>
        <a:bodyPr/>
        <a:lstStyle/>
        <a:p>
          <a:r>
            <a:rPr lang="en-US" dirty="0"/>
            <a:t>Agile and architecture are happy companions for many software projects.</a:t>
          </a:r>
          <a:endParaRPr lang="en-AU" dirty="0"/>
        </a:p>
      </dgm:t>
    </dgm:pt>
    <dgm:pt modelId="{FF13A3FC-4317-43E4-B52A-9068F5BEF48F}" type="parTrans" cxnId="{C5293F19-4097-4FE6-B054-11CC3326BE7A}">
      <dgm:prSet/>
      <dgm:spPr/>
      <dgm:t>
        <a:bodyPr/>
        <a:lstStyle/>
        <a:p>
          <a:endParaRPr lang="en-IN"/>
        </a:p>
      </dgm:t>
    </dgm:pt>
    <dgm:pt modelId="{1FEC8FC4-8C0B-40A9-B012-98E6731EC198}" type="sibTrans" cxnId="{C5293F19-4097-4FE6-B054-11CC3326BE7A}">
      <dgm:prSet/>
      <dgm:spPr/>
      <dgm:t>
        <a:bodyPr/>
        <a:lstStyle/>
        <a:p>
          <a:endParaRPr lang="en-IN"/>
        </a:p>
      </dgm:t>
    </dgm:pt>
    <dgm:pt modelId="{A96C2F70-EE1B-46E7-915C-307345F6E1A5}" type="pres">
      <dgm:prSet presAssocID="{F52D37BA-46EE-4B6C-ABED-4A61161B63F2}" presName="linear" presStyleCnt="0">
        <dgm:presLayoutVars>
          <dgm:animLvl val="lvl"/>
          <dgm:resizeHandles val="exact"/>
        </dgm:presLayoutVars>
      </dgm:prSet>
      <dgm:spPr/>
    </dgm:pt>
    <dgm:pt modelId="{99EAB13B-A639-4DD1-8309-E82059DC3DBD}" type="pres">
      <dgm:prSet presAssocID="{98F1E2F9-3D81-4B22-989A-5874356BA284}" presName="parentText" presStyleLbl="node1" presStyleIdx="0" presStyleCnt="2">
        <dgm:presLayoutVars>
          <dgm:chMax val="0"/>
          <dgm:bulletEnabled val="1"/>
        </dgm:presLayoutVars>
      </dgm:prSet>
      <dgm:spPr/>
    </dgm:pt>
    <dgm:pt modelId="{62AE0445-2580-432C-B8CD-5CBE1C4D3107}" type="pres">
      <dgm:prSet presAssocID="{98F1E2F9-3D81-4B22-989A-5874356BA284}" presName="childText" presStyleLbl="revTx" presStyleIdx="0" presStyleCnt="1">
        <dgm:presLayoutVars>
          <dgm:bulletEnabled val="1"/>
        </dgm:presLayoutVars>
      </dgm:prSet>
      <dgm:spPr/>
    </dgm:pt>
    <dgm:pt modelId="{30E3E4D6-5CED-4CB1-9C4B-74B7F43B563A}" type="pres">
      <dgm:prSet presAssocID="{26A9A3FD-E29A-4928-AF5A-DD0CAE32C82B}" presName="parentText" presStyleLbl="node1" presStyleIdx="1" presStyleCnt="2">
        <dgm:presLayoutVars>
          <dgm:chMax val="0"/>
          <dgm:bulletEnabled val="1"/>
        </dgm:presLayoutVars>
      </dgm:prSet>
      <dgm:spPr/>
    </dgm:pt>
  </dgm:ptLst>
  <dgm:cxnLst>
    <dgm:cxn modelId="{C5293F19-4097-4FE6-B054-11CC3326BE7A}" srcId="{F52D37BA-46EE-4B6C-ABED-4A61161B63F2}" destId="{26A9A3FD-E29A-4928-AF5A-DD0CAE32C82B}" srcOrd="1" destOrd="0" parTransId="{FF13A3FC-4317-43E4-B52A-9068F5BEF48F}" sibTransId="{1FEC8FC4-8C0B-40A9-B012-98E6731EC198}"/>
    <dgm:cxn modelId="{1552E923-F6E8-44F8-8B61-CED862C134A4}" type="presOf" srcId="{F52D37BA-46EE-4B6C-ABED-4A61161B63F2}" destId="{A96C2F70-EE1B-46E7-915C-307345F6E1A5}" srcOrd="0" destOrd="0" presId="urn:microsoft.com/office/officeart/2005/8/layout/vList2"/>
    <dgm:cxn modelId="{72E73025-876C-4612-A51F-18F4303DD8BE}" srcId="{F52D37BA-46EE-4B6C-ABED-4A61161B63F2}" destId="{98F1E2F9-3D81-4B22-989A-5874356BA284}" srcOrd="0" destOrd="0" parTransId="{0DF5FD1F-75F8-467D-930C-6EF472AF4637}" sibTransId="{E7982576-428B-42F0-AD96-78BEBC2D8174}"/>
    <dgm:cxn modelId="{4537C338-0C79-44A5-ACF8-C02B04D7B202}" type="presOf" srcId="{26A9A3FD-E29A-4928-AF5A-DD0CAE32C82B}" destId="{30E3E4D6-5CED-4CB1-9C4B-74B7F43B563A}" srcOrd="0" destOrd="0" presId="urn:microsoft.com/office/officeart/2005/8/layout/vList2"/>
    <dgm:cxn modelId="{38D2998D-509D-43B8-8D84-B36EBDF412D0}" type="presOf" srcId="{0D9A89F5-4B85-4224-942F-914A54F8EE2D}" destId="{62AE0445-2580-432C-B8CD-5CBE1C4D3107}" srcOrd="0" destOrd="1" presId="urn:microsoft.com/office/officeart/2005/8/layout/vList2"/>
    <dgm:cxn modelId="{5EA813B0-2C56-490A-AF6D-EDC19099C89C}" type="presOf" srcId="{BD853698-4360-4086-B43E-A53E0F81DB73}" destId="{62AE0445-2580-432C-B8CD-5CBE1C4D3107}" srcOrd="0" destOrd="0" presId="urn:microsoft.com/office/officeart/2005/8/layout/vList2"/>
    <dgm:cxn modelId="{31209CEC-C091-4248-8D72-C71C6A42D441}" srcId="{98F1E2F9-3D81-4B22-989A-5874356BA284}" destId="{BD853698-4360-4086-B43E-A53E0F81DB73}" srcOrd="0" destOrd="0" parTransId="{7FD3283F-FEA9-4970-9F19-513B8E4F8A41}" sibTransId="{F4D184D6-19FC-49A6-B37A-F0F7AC80B84A}"/>
    <dgm:cxn modelId="{7E1EB6FA-8021-4008-B6AC-09FC3351060F}" srcId="{98F1E2F9-3D81-4B22-989A-5874356BA284}" destId="{0D9A89F5-4B85-4224-942F-914A54F8EE2D}" srcOrd="1" destOrd="0" parTransId="{208C9063-4340-4D42-B5D0-2E42E3D9C10B}" sibTransId="{DCBF591C-7317-4091-887F-1DBA7EA4FDFB}"/>
    <dgm:cxn modelId="{2DF87BFC-ADEA-4A5C-B0A4-2B04344C6602}" type="presOf" srcId="{98F1E2F9-3D81-4B22-989A-5874356BA284}" destId="{99EAB13B-A639-4DD1-8309-E82059DC3DBD}" srcOrd="0" destOrd="0" presId="urn:microsoft.com/office/officeart/2005/8/layout/vList2"/>
    <dgm:cxn modelId="{FAB0299A-C503-4E0A-B5E4-D5CCE84368F7}" type="presParOf" srcId="{A96C2F70-EE1B-46E7-915C-307345F6E1A5}" destId="{99EAB13B-A639-4DD1-8309-E82059DC3DBD}" srcOrd="0" destOrd="0" presId="urn:microsoft.com/office/officeart/2005/8/layout/vList2"/>
    <dgm:cxn modelId="{62CB52CC-FA45-4B76-AE22-74AADCC5F271}" type="presParOf" srcId="{A96C2F70-EE1B-46E7-915C-307345F6E1A5}" destId="{62AE0445-2580-432C-B8CD-5CBE1C4D3107}" srcOrd="1" destOrd="0" presId="urn:microsoft.com/office/officeart/2005/8/layout/vList2"/>
    <dgm:cxn modelId="{02E67CCC-A7AA-4FA2-AD04-CEFAFF1DB36B}" type="presParOf" srcId="{A96C2F70-EE1B-46E7-915C-307345F6E1A5}" destId="{30E3E4D6-5CED-4CB1-9C4B-74B7F43B563A}"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1C28C16-247C-41BE-B8D8-8DD0FED910EC}"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1D93DE78-DD95-4680-B9AB-67E1E82B3329}">
      <dgm:prSet phldrT="[Text]"/>
      <dgm:spPr/>
      <dgm:t>
        <a:bodyPr/>
        <a:lstStyle/>
        <a:p>
          <a:r>
            <a:rPr lang="en-IN" dirty="0"/>
            <a:t>Individuals and interactions</a:t>
          </a:r>
        </a:p>
      </dgm:t>
    </dgm:pt>
    <dgm:pt modelId="{9857F190-D21C-42F8-83D6-CB2EC9F4C4CE}" type="parTrans" cxnId="{0D64A4F0-4E66-451A-AC91-7A0FD31BF42C}">
      <dgm:prSet/>
      <dgm:spPr/>
      <dgm:t>
        <a:bodyPr/>
        <a:lstStyle/>
        <a:p>
          <a:endParaRPr lang="en-IN"/>
        </a:p>
      </dgm:t>
    </dgm:pt>
    <dgm:pt modelId="{41430021-515B-435F-A7AF-4AAA0CCD4F39}" type="sibTrans" cxnId="{0D64A4F0-4E66-451A-AC91-7A0FD31BF42C}">
      <dgm:prSet/>
      <dgm:spPr/>
      <dgm:t>
        <a:bodyPr/>
        <a:lstStyle/>
        <a:p>
          <a:endParaRPr lang="en-IN"/>
        </a:p>
      </dgm:t>
    </dgm:pt>
    <dgm:pt modelId="{C016B458-B7EF-4F66-B36F-850798A6F119}">
      <dgm:prSet/>
      <dgm:spPr/>
      <dgm:t>
        <a:bodyPr/>
        <a:lstStyle/>
        <a:p>
          <a:r>
            <a:rPr lang="en-IN" dirty="0"/>
            <a:t>Working software</a:t>
          </a:r>
        </a:p>
      </dgm:t>
    </dgm:pt>
    <dgm:pt modelId="{DB799D94-9AFF-42FE-A760-4125BF45C6C6}" type="parTrans" cxnId="{1E6F3847-AE41-40FA-AA7D-6A5855661686}">
      <dgm:prSet/>
      <dgm:spPr/>
      <dgm:t>
        <a:bodyPr/>
        <a:lstStyle/>
        <a:p>
          <a:endParaRPr lang="en-IN"/>
        </a:p>
      </dgm:t>
    </dgm:pt>
    <dgm:pt modelId="{B4F9E304-94D2-4F38-9AD7-FEC79B5CC2F9}" type="sibTrans" cxnId="{1E6F3847-AE41-40FA-AA7D-6A5855661686}">
      <dgm:prSet/>
      <dgm:spPr/>
      <dgm:t>
        <a:bodyPr/>
        <a:lstStyle/>
        <a:p>
          <a:endParaRPr lang="en-IN"/>
        </a:p>
      </dgm:t>
    </dgm:pt>
    <dgm:pt modelId="{201623D5-7B62-45CB-B505-09FEAEDDA666}">
      <dgm:prSet/>
      <dgm:spPr/>
      <dgm:t>
        <a:bodyPr/>
        <a:lstStyle/>
        <a:p>
          <a:r>
            <a:rPr lang="en-IN" dirty="0"/>
            <a:t>Customer collaboration</a:t>
          </a:r>
        </a:p>
      </dgm:t>
    </dgm:pt>
    <dgm:pt modelId="{FFAAC4BC-8065-4247-9315-D0F52025AFF6}" type="parTrans" cxnId="{6B318985-B6A5-4E9D-85B8-6F39F7BD42C0}">
      <dgm:prSet/>
      <dgm:spPr/>
      <dgm:t>
        <a:bodyPr/>
        <a:lstStyle/>
        <a:p>
          <a:endParaRPr lang="en-IN"/>
        </a:p>
      </dgm:t>
    </dgm:pt>
    <dgm:pt modelId="{10D09E6D-4C4D-453A-9425-6861EED9EB7D}" type="sibTrans" cxnId="{6B318985-B6A5-4E9D-85B8-6F39F7BD42C0}">
      <dgm:prSet/>
      <dgm:spPr/>
      <dgm:t>
        <a:bodyPr/>
        <a:lstStyle/>
        <a:p>
          <a:endParaRPr lang="en-IN"/>
        </a:p>
      </dgm:t>
    </dgm:pt>
    <dgm:pt modelId="{E1990D23-362C-4C65-AAEC-7FBF46A69155}">
      <dgm:prSet/>
      <dgm:spPr/>
      <dgm:t>
        <a:bodyPr/>
        <a:lstStyle/>
        <a:p>
          <a:r>
            <a:rPr lang="en-IN" dirty="0"/>
            <a:t>Responding to change</a:t>
          </a:r>
        </a:p>
      </dgm:t>
    </dgm:pt>
    <dgm:pt modelId="{ED06DD82-05E5-4199-AA70-C2397A96E176}" type="parTrans" cxnId="{639572CA-C86F-4B8B-871A-E625EA4B76B1}">
      <dgm:prSet/>
      <dgm:spPr/>
      <dgm:t>
        <a:bodyPr/>
        <a:lstStyle/>
        <a:p>
          <a:endParaRPr lang="en-IN"/>
        </a:p>
      </dgm:t>
    </dgm:pt>
    <dgm:pt modelId="{F5C003A7-725A-41BF-981C-3F6453FAAE99}" type="sibTrans" cxnId="{639572CA-C86F-4B8B-871A-E625EA4B76B1}">
      <dgm:prSet/>
      <dgm:spPr/>
      <dgm:t>
        <a:bodyPr/>
        <a:lstStyle/>
        <a:p>
          <a:endParaRPr lang="en-IN"/>
        </a:p>
      </dgm:t>
    </dgm:pt>
    <dgm:pt modelId="{6E27AB62-9FB4-4C99-B9DF-46784302B7ED}">
      <dgm:prSet phldrT="[Text]"/>
      <dgm:spPr/>
      <dgm:t>
        <a:bodyPr/>
        <a:lstStyle/>
        <a:p>
          <a:r>
            <a:rPr lang="en-IN"/>
            <a:t>over </a:t>
          </a:r>
          <a:r>
            <a:rPr lang="en-IN" dirty="0"/>
            <a:t>processes and tools</a:t>
          </a:r>
        </a:p>
      </dgm:t>
    </dgm:pt>
    <dgm:pt modelId="{29243B3A-5031-4A9E-8125-928F8324BC44}" type="parTrans" cxnId="{81D7A88C-127A-4D2B-A546-C1B61B96A123}">
      <dgm:prSet/>
      <dgm:spPr/>
      <dgm:t>
        <a:bodyPr/>
        <a:lstStyle/>
        <a:p>
          <a:endParaRPr lang="en-IN"/>
        </a:p>
      </dgm:t>
    </dgm:pt>
    <dgm:pt modelId="{98AB398D-67FE-4D0D-A893-4C4168CE3722}" type="sibTrans" cxnId="{81D7A88C-127A-4D2B-A546-C1B61B96A123}">
      <dgm:prSet/>
      <dgm:spPr/>
      <dgm:t>
        <a:bodyPr/>
        <a:lstStyle/>
        <a:p>
          <a:endParaRPr lang="en-IN"/>
        </a:p>
      </dgm:t>
    </dgm:pt>
    <dgm:pt modelId="{C4D149BA-F006-4317-9F09-B1CD1D345E2A}">
      <dgm:prSet/>
      <dgm:spPr/>
      <dgm:t>
        <a:bodyPr/>
        <a:lstStyle/>
        <a:p>
          <a:r>
            <a:rPr lang="en-IN" dirty="0"/>
            <a:t>over comprehensive documentation</a:t>
          </a:r>
        </a:p>
      </dgm:t>
    </dgm:pt>
    <dgm:pt modelId="{F94561B8-D21C-42C5-8A74-7C2753E90729}" type="parTrans" cxnId="{C157BD2F-E30D-4441-80F9-1BC12C79F1A2}">
      <dgm:prSet/>
      <dgm:spPr/>
      <dgm:t>
        <a:bodyPr/>
        <a:lstStyle/>
        <a:p>
          <a:endParaRPr lang="en-IN"/>
        </a:p>
      </dgm:t>
    </dgm:pt>
    <dgm:pt modelId="{CC6E887E-A680-4782-AD6E-66AB005C7F71}" type="sibTrans" cxnId="{C157BD2F-E30D-4441-80F9-1BC12C79F1A2}">
      <dgm:prSet/>
      <dgm:spPr/>
      <dgm:t>
        <a:bodyPr/>
        <a:lstStyle/>
        <a:p>
          <a:endParaRPr lang="en-IN"/>
        </a:p>
      </dgm:t>
    </dgm:pt>
    <dgm:pt modelId="{3DFFA8F0-F973-42CC-9B6A-098116FB678D}">
      <dgm:prSet/>
      <dgm:spPr/>
      <dgm:t>
        <a:bodyPr/>
        <a:lstStyle/>
        <a:p>
          <a:r>
            <a:rPr lang="en-IN" dirty="0"/>
            <a:t>over contract negotiation</a:t>
          </a:r>
        </a:p>
      </dgm:t>
    </dgm:pt>
    <dgm:pt modelId="{89525CDC-62C6-4A1F-B9C2-92AC18DCA58A}" type="parTrans" cxnId="{DDDE5D39-1A48-46CB-B5A9-005BECFD0079}">
      <dgm:prSet/>
      <dgm:spPr/>
      <dgm:t>
        <a:bodyPr/>
        <a:lstStyle/>
        <a:p>
          <a:endParaRPr lang="en-IN"/>
        </a:p>
      </dgm:t>
    </dgm:pt>
    <dgm:pt modelId="{43ED4696-9DE5-413E-873B-9C2C00FFDFFE}" type="sibTrans" cxnId="{DDDE5D39-1A48-46CB-B5A9-005BECFD0079}">
      <dgm:prSet/>
      <dgm:spPr/>
      <dgm:t>
        <a:bodyPr/>
        <a:lstStyle/>
        <a:p>
          <a:endParaRPr lang="en-IN"/>
        </a:p>
      </dgm:t>
    </dgm:pt>
    <dgm:pt modelId="{DA398DE0-E829-423B-AE0F-09D99AEC50D5}">
      <dgm:prSet/>
      <dgm:spPr/>
      <dgm:t>
        <a:bodyPr/>
        <a:lstStyle/>
        <a:p>
          <a:r>
            <a:rPr lang="en-IN"/>
            <a:t>over </a:t>
          </a:r>
          <a:r>
            <a:rPr lang="en-IN" dirty="0"/>
            <a:t>following a plan</a:t>
          </a:r>
        </a:p>
      </dgm:t>
    </dgm:pt>
    <dgm:pt modelId="{A7AA405D-79D8-466C-B44A-70DD57590F0E}" type="parTrans" cxnId="{AAAE778A-D45E-4315-82AE-8D3BD8DB6F56}">
      <dgm:prSet/>
      <dgm:spPr/>
      <dgm:t>
        <a:bodyPr/>
        <a:lstStyle/>
        <a:p>
          <a:endParaRPr lang="en-IN"/>
        </a:p>
      </dgm:t>
    </dgm:pt>
    <dgm:pt modelId="{69C83ECF-2E8B-447C-8B2A-B9F468E45009}" type="sibTrans" cxnId="{AAAE778A-D45E-4315-82AE-8D3BD8DB6F56}">
      <dgm:prSet/>
      <dgm:spPr/>
      <dgm:t>
        <a:bodyPr/>
        <a:lstStyle/>
        <a:p>
          <a:endParaRPr lang="en-IN"/>
        </a:p>
      </dgm:t>
    </dgm:pt>
    <dgm:pt modelId="{32DCE056-D444-43AE-9A23-CE18B4B23401}" type="pres">
      <dgm:prSet presAssocID="{61C28C16-247C-41BE-B8D8-8DD0FED910EC}" presName="Name0" presStyleCnt="0">
        <dgm:presLayoutVars>
          <dgm:dir/>
          <dgm:animLvl val="lvl"/>
          <dgm:resizeHandles val="exact"/>
        </dgm:presLayoutVars>
      </dgm:prSet>
      <dgm:spPr/>
    </dgm:pt>
    <dgm:pt modelId="{3EFF5999-E01D-4E66-BCAA-C11B0ECF1C01}" type="pres">
      <dgm:prSet presAssocID="{1D93DE78-DD95-4680-B9AB-67E1E82B3329}" presName="linNode" presStyleCnt="0"/>
      <dgm:spPr/>
    </dgm:pt>
    <dgm:pt modelId="{CA76EF1B-28C9-4180-9FCC-B7691E2228FD}" type="pres">
      <dgm:prSet presAssocID="{1D93DE78-DD95-4680-B9AB-67E1E82B3329}" presName="parentText" presStyleLbl="node1" presStyleIdx="0" presStyleCnt="4">
        <dgm:presLayoutVars>
          <dgm:chMax val="1"/>
          <dgm:bulletEnabled val="1"/>
        </dgm:presLayoutVars>
      </dgm:prSet>
      <dgm:spPr/>
    </dgm:pt>
    <dgm:pt modelId="{2323BCF5-B884-42C4-AE4F-D50EC197165B}" type="pres">
      <dgm:prSet presAssocID="{1D93DE78-DD95-4680-B9AB-67E1E82B3329}" presName="descendantText" presStyleLbl="alignAccFollowNode1" presStyleIdx="0" presStyleCnt="4">
        <dgm:presLayoutVars>
          <dgm:bulletEnabled val="1"/>
        </dgm:presLayoutVars>
      </dgm:prSet>
      <dgm:spPr/>
    </dgm:pt>
    <dgm:pt modelId="{066B3220-17E9-40E5-B932-40E372BCEAAD}" type="pres">
      <dgm:prSet presAssocID="{41430021-515B-435F-A7AF-4AAA0CCD4F39}" presName="sp" presStyleCnt="0"/>
      <dgm:spPr/>
    </dgm:pt>
    <dgm:pt modelId="{1638B898-83E5-4A3F-A603-A2B9D8CC5627}" type="pres">
      <dgm:prSet presAssocID="{C016B458-B7EF-4F66-B36F-850798A6F119}" presName="linNode" presStyleCnt="0"/>
      <dgm:spPr/>
    </dgm:pt>
    <dgm:pt modelId="{3818FAAE-E037-4DE8-BE1D-AC3073F1E055}" type="pres">
      <dgm:prSet presAssocID="{C016B458-B7EF-4F66-B36F-850798A6F119}" presName="parentText" presStyleLbl="node1" presStyleIdx="1" presStyleCnt="4">
        <dgm:presLayoutVars>
          <dgm:chMax val="1"/>
          <dgm:bulletEnabled val="1"/>
        </dgm:presLayoutVars>
      </dgm:prSet>
      <dgm:spPr/>
    </dgm:pt>
    <dgm:pt modelId="{2048F221-D4AB-4916-ACCE-332E7C100FC3}" type="pres">
      <dgm:prSet presAssocID="{C016B458-B7EF-4F66-B36F-850798A6F119}" presName="descendantText" presStyleLbl="alignAccFollowNode1" presStyleIdx="1" presStyleCnt="4">
        <dgm:presLayoutVars>
          <dgm:bulletEnabled val="1"/>
        </dgm:presLayoutVars>
      </dgm:prSet>
      <dgm:spPr/>
    </dgm:pt>
    <dgm:pt modelId="{2BA2BFBC-9E91-4333-B0EB-2767E7F0E6F3}" type="pres">
      <dgm:prSet presAssocID="{B4F9E304-94D2-4F38-9AD7-FEC79B5CC2F9}" presName="sp" presStyleCnt="0"/>
      <dgm:spPr/>
    </dgm:pt>
    <dgm:pt modelId="{D7C7FFE2-E774-4A38-8142-B332847C10A6}" type="pres">
      <dgm:prSet presAssocID="{201623D5-7B62-45CB-B505-09FEAEDDA666}" presName="linNode" presStyleCnt="0"/>
      <dgm:spPr/>
    </dgm:pt>
    <dgm:pt modelId="{FC6BEB58-9DC3-4E45-A91B-BFFB95FA42FE}" type="pres">
      <dgm:prSet presAssocID="{201623D5-7B62-45CB-B505-09FEAEDDA666}" presName="parentText" presStyleLbl="node1" presStyleIdx="2" presStyleCnt="4">
        <dgm:presLayoutVars>
          <dgm:chMax val="1"/>
          <dgm:bulletEnabled val="1"/>
        </dgm:presLayoutVars>
      </dgm:prSet>
      <dgm:spPr/>
    </dgm:pt>
    <dgm:pt modelId="{DFF0CFD0-C0E4-496C-BA3E-FDAB57F6D480}" type="pres">
      <dgm:prSet presAssocID="{201623D5-7B62-45CB-B505-09FEAEDDA666}" presName="descendantText" presStyleLbl="alignAccFollowNode1" presStyleIdx="2" presStyleCnt="4">
        <dgm:presLayoutVars>
          <dgm:bulletEnabled val="1"/>
        </dgm:presLayoutVars>
      </dgm:prSet>
      <dgm:spPr/>
    </dgm:pt>
    <dgm:pt modelId="{DA642BA3-367E-4C7B-B738-A88F783F917A}" type="pres">
      <dgm:prSet presAssocID="{10D09E6D-4C4D-453A-9425-6861EED9EB7D}" presName="sp" presStyleCnt="0"/>
      <dgm:spPr/>
    </dgm:pt>
    <dgm:pt modelId="{56604193-8AB1-4005-9A9C-A66B0C213F93}" type="pres">
      <dgm:prSet presAssocID="{E1990D23-362C-4C65-AAEC-7FBF46A69155}" presName="linNode" presStyleCnt="0"/>
      <dgm:spPr/>
    </dgm:pt>
    <dgm:pt modelId="{BCDF47BF-9CF4-4114-AAED-4F099FF168B9}" type="pres">
      <dgm:prSet presAssocID="{E1990D23-362C-4C65-AAEC-7FBF46A69155}" presName="parentText" presStyleLbl="node1" presStyleIdx="3" presStyleCnt="4">
        <dgm:presLayoutVars>
          <dgm:chMax val="1"/>
          <dgm:bulletEnabled val="1"/>
        </dgm:presLayoutVars>
      </dgm:prSet>
      <dgm:spPr/>
    </dgm:pt>
    <dgm:pt modelId="{3B1396C1-7433-46BB-B5D7-E33E8B40D29D}" type="pres">
      <dgm:prSet presAssocID="{E1990D23-362C-4C65-AAEC-7FBF46A69155}" presName="descendantText" presStyleLbl="alignAccFollowNode1" presStyleIdx="3" presStyleCnt="4">
        <dgm:presLayoutVars>
          <dgm:bulletEnabled val="1"/>
        </dgm:presLayoutVars>
      </dgm:prSet>
      <dgm:spPr/>
    </dgm:pt>
  </dgm:ptLst>
  <dgm:cxnLst>
    <dgm:cxn modelId="{7B0C861B-9494-43AF-8E18-233F0D1B3D1A}" type="presOf" srcId="{1D93DE78-DD95-4680-B9AB-67E1E82B3329}" destId="{CA76EF1B-28C9-4180-9FCC-B7691E2228FD}" srcOrd="0" destOrd="0" presId="urn:microsoft.com/office/officeart/2005/8/layout/vList5"/>
    <dgm:cxn modelId="{C4F9EC29-9257-4783-9AFE-55D218BDF33E}" type="presOf" srcId="{6E27AB62-9FB4-4C99-B9DF-46784302B7ED}" destId="{2323BCF5-B884-42C4-AE4F-D50EC197165B}" srcOrd="0" destOrd="0" presId="urn:microsoft.com/office/officeart/2005/8/layout/vList5"/>
    <dgm:cxn modelId="{C157BD2F-E30D-4441-80F9-1BC12C79F1A2}" srcId="{C016B458-B7EF-4F66-B36F-850798A6F119}" destId="{C4D149BA-F006-4317-9F09-B1CD1D345E2A}" srcOrd="0" destOrd="0" parTransId="{F94561B8-D21C-42C5-8A74-7C2753E90729}" sibTransId="{CC6E887E-A680-4782-AD6E-66AB005C7F71}"/>
    <dgm:cxn modelId="{DDDE5D39-1A48-46CB-B5A9-005BECFD0079}" srcId="{201623D5-7B62-45CB-B505-09FEAEDDA666}" destId="{3DFFA8F0-F973-42CC-9B6A-098116FB678D}" srcOrd="0" destOrd="0" parTransId="{89525CDC-62C6-4A1F-B9C2-92AC18DCA58A}" sibTransId="{43ED4696-9DE5-413E-873B-9C2C00FFDFFE}"/>
    <dgm:cxn modelId="{CCA1AA3F-5B40-4D09-8252-1BC3095FDC09}" type="presOf" srcId="{C4D149BA-F006-4317-9F09-B1CD1D345E2A}" destId="{2048F221-D4AB-4916-ACCE-332E7C100FC3}" srcOrd="0" destOrd="0" presId="urn:microsoft.com/office/officeart/2005/8/layout/vList5"/>
    <dgm:cxn modelId="{AB94EF63-7C67-4D71-8AC3-281343BAC810}" type="presOf" srcId="{201623D5-7B62-45CB-B505-09FEAEDDA666}" destId="{FC6BEB58-9DC3-4E45-A91B-BFFB95FA42FE}" srcOrd="0" destOrd="0" presId="urn:microsoft.com/office/officeart/2005/8/layout/vList5"/>
    <dgm:cxn modelId="{1E6F3847-AE41-40FA-AA7D-6A5855661686}" srcId="{61C28C16-247C-41BE-B8D8-8DD0FED910EC}" destId="{C016B458-B7EF-4F66-B36F-850798A6F119}" srcOrd="1" destOrd="0" parTransId="{DB799D94-9AFF-42FE-A760-4125BF45C6C6}" sibTransId="{B4F9E304-94D2-4F38-9AD7-FEC79B5CC2F9}"/>
    <dgm:cxn modelId="{9B10DB4F-3F6C-4980-97F9-9FA9533C7D57}" type="presOf" srcId="{3DFFA8F0-F973-42CC-9B6A-098116FB678D}" destId="{DFF0CFD0-C0E4-496C-BA3E-FDAB57F6D480}" srcOrd="0" destOrd="0" presId="urn:microsoft.com/office/officeart/2005/8/layout/vList5"/>
    <dgm:cxn modelId="{6072D370-B144-4086-87EA-D68B987E2429}" type="presOf" srcId="{C016B458-B7EF-4F66-B36F-850798A6F119}" destId="{3818FAAE-E037-4DE8-BE1D-AC3073F1E055}" srcOrd="0" destOrd="0" presId="urn:microsoft.com/office/officeart/2005/8/layout/vList5"/>
    <dgm:cxn modelId="{8489037C-BE68-4F2B-B196-54577EA15838}" type="presOf" srcId="{DA398DE0-E829-423B-AE0F-09D99AEC50D5}" destId="{3B1396C1-7433-46BB-B5D7-E33E8B40D29D}" srcOrd="0" destOrd="0" presId="urn:microsoft.com/office/officeart/2005/8/layout/vList5"/>
    <dgm:cxn modelId="{6B318985-B6A5-4E9D-85B8-6F39F7BD42C0}" srcId="{61C28C16-247C-41BE-B8D8-8DD0FED910EC}" destId="{201623D5-7B62-45CB-B505-09FEAEDDA666}" srcOrd="2" destOrd="0" parTransId="{FFAAC4BC-8065-4247-9315-D0F52025AFF6}" sibTransId="{10D09E6D-4C4D-453A-9425-6861EED9EB7D}"/>
    <dgm:cxn modelId="{AAAE778A-D45E-4315-82AE-8D3BD8DB6F56}" srcId="{E1990D23-362C-4C65-AAEC-7FBF46A69155}" destId="{DA398DE0-E829-423B-AE0F-09D99AEC50D5}" srcOrd="0" destOrd="0" parTransId="{A7AA405D-79D8-466C-B44A-70DD57590F0E}" sibTransId="{69C83ECF-2E8B-447C-8B2A-B9F468E45009}"/>
    <dgm:cxn modelId="{81D7A88C-127A-4D2B-A546-C1B61B96A123}" srcId="{1D93DE78-DD95-4680-B9AB-67E1E82B3329}" destId="{6E27AB62-9FB4-4C99-B9DF-46784302B7ED}" srcOrd="0" destOrd="0" parTransId="{29243B3A-5031-4A9E-8125-928F8324BC44}" sibTransId="{98AB398D-67FE-4D0D-A893-4C4168CE3722}"/>
    <dgm:cxn modelId="{639572CA-C86F-4B8B-871A-E625EA4B76B1}" srcId="{61C28C16-247C-41BE-B8D8-8DD0FED910EC}" destId="{E1990D23-362C-4C65-AAEC-7FBF46A69155}" srcOrd="3" destOrd="0" parTransId="{ED06DD82-05E5-4199-AA70-C2397A96E176}" sibTransId="{F5C003A7-725A-41BF-981C-3F6453FAAE99}"/>
    <dgm:cxn modelId="{9D43D8DE-0B01-4757-8936-F105816454CC}" type="presOf" srcId="{E1990D23-362C-4C65-AAEC-7FBF46A69155}" destId="{BCDF47BF-9CF4-4114-AAED-4F099FF168B9}" srcOrd="0" destOrd="0" presId="urn:microsoft.com/office/officeart/2005/8/layout/vList5"/>
    <dgm:cxn modelId="{0D64A4F0-4E66-451A-AC91-7A0FD31BF42C}" srcId="{61C28C16-247C-41BE-B8D8-8DD0FED910EC}" destId="{1D93DE78-DD95-4680-B9AB-67E1E82B3329}" srcOrd="0" destOrd="0" parTransId="{9857F190-D21C-42F8-83D6-CB2EC9F4C4CE}" sibTransId="{41430021-515B-435F-A7AF-4AAA0CCD4F39}"/>
    <dgm:cxn modelId="{5FB514FE-F7CF-4CA1-9293-CF89B171C19E}" type="presOf" srcId="{61C28C16-247C-41BE-B8D8-8DD0FED910EC}" destId="{32DCE056-D444-43AE-9A23-CE18B4B23401}" srcOrd="0" destOrd="0" presId="urn:microsoft.com/office/officeart/2005/8/layout/vList5"/>
    <dgm:cxn modelId="{0939B0ED-38E2-4821-906F-4947ECC17169}" type="presParOf" srcId="{32DCE056-D444-43AE-9A23-CE18B4B23401}" destId="{3EFF5999-E01D-4E66-BCAA-C11B0ECF1C01}" srcOrd="0" destOrd="0" presId="urn:microsoft.com/office/officeart/2005/8/layout/vList5"/>
    <dgm:cxn modelId="{E029FE20-CB88-4698-8A47-834F9EE6012A}" type="presParOf" srcId="{3EFF5999-E01D-4E66-BCAA-C11B0ECF1C01}" destId="{CA76EF1B-28C9-4180-9FCC-B7691E2228FD}" srcOrd="0" destOrd="0" presId="urn:microsoft.com/office/officeart/2005/8/layout/vList5"/>
    <dgm:cxn modelId="{F3ACA280-CAFF-487A-8CC1-BE8594A95143}" type="presParOf" srcId="{3EFF5999-E01D-4E66-BCAA-C11B0ECF1C01}" destId="{2323BCF5-B884-42C4-AE4F-D50EC197165B}" srcOrd="1" destOrd="0" presId="urn:microsoft.com/office/officeart/2005/8/layout/vList5"/>
    <dgm:cxn modelId="{F140899B-0E00-4A4F-88CB-93178EDE97C0}" type="presParOf" srcId="{32DCE056-D444-43AE-9A23-CE18B4B23401}" destId="{066B3220-17E9-40E5-B932-40E372BCEAAD}" srcOrd="1" destOrd="0" presId="urn:microsoft.com/office/officeart/2005/8/layout/vList5"/>
    <dgm:cxn modelId="{942A50A8-FB95-4C69-AE1B-CF3B85651877}" type="presParOf" srcId="{32DCE056-D444-43AE-9A23-CE18B4B23401}" destId="{1638B898-83E5-4A3F-A603-A2B9D8CC5627}" srcOrd="2" destOrd="0" presId="urn:microsoft.com/office/officeart/2005/8/layout/vList5"/>
    <dgm:cxn modelId="{AC22DB05-9683-4432-907C-E0F50DC84495}" type="presParOf" srcId="{1638B898-83E5-4A3F-A603-A2B9D8CC5627}" destId="{3818FAAE-E037-4DE8-BE1D-AC3073F1E055}" srcOrd="0" destOrd="0" presId="urn:microsoft.com/office/officeart/2005/8/layout/vList5"/>
    <dgm:cxn modelId="{40A61791-7C51-4564-AC32-F39884D2ADFC}" type="presParOf" srcId="{1638B898-83E5-4A3F-A603-A2B9D8CC5627}" destId="{2048F221-D4AB-4916-ACCE-332E7C100FC3}" srcOrd="1" destOrd="0" presId="urn:microsoft.com/office/officeart/2005/8/layout/vList5"/>
    <dgm:cxn modelId="{464C1EB2-BA44-4D23-8F9B-18E7E989C27F}" type="presParOf" srcId="{32DCE056-D444-43AE-9A23-CE18B4B23401}" destId="{2BA2BFBC-9E91-4333-B0EB-2767E7F0E6F3}" srcOrd="3" destOrd="0" presId="urn:microsoft.com/office/officeart/2005/8/layout/vList5"/>
    <dgm:cxn modelId="{AF1BEBD8-1F9C-4F97-B494-99F5E864A0A0}" type="presParOf" srcId="{32DCE056-D444-43AE-9A23-CE18B4B23401}" destId="{D7C7FFE2-E774-4A38-8142-B332847C10A6}" srcOrd="4" destOrd="0" presId="urn:microsoft.com/office/officeart/2005/8/layout/vList5"/>
    <dgm:cxn modelId="{D576DD3E-A634-41FA-8A9E-6CF5F2C41F30}" type="presParOf" srcId="{D7C7FFE2-E774-4A38-8142-B332847C10A6}" destId="{FC6BEB58-9DC3-4E45-A91B-BFFB95FA42FE}" srcOrd="0" destOrd="0" presId="urn:microsoft.com/office/officeart/2005/8/layout/vList5"/>
    <dgm:cxn modelId="{F0B5E868-4E94-4003-8A7C-F541A7208693}" type="presParOf" srcId="{D7C7FFE2-E774-4A38-8142-B332847C10A6}" destId="{DFF0CFD0-C0E4-496C-BA3E-FDAB57F6D480}" srcOrd="1" destOrd="0" presId="urn:microsoft.com/office/officeart/2005/8/layout/vList5"/>
    <dgm:cxn modelId="{6329F3B0-B296-480B-8165-97A38BE3A518}" type="presParOf" srcId="{32DCE056-D444-43AE-9A23-CE18B4B23401}" destId="{DA642BA3-367E-4C7B-B738-A88F783F917A}" srcOrd="5" destOrd="0" presId="urn:microsoft.com/office/officeart/2005/8/layout/vList5"/>
    <dgm:cxn modelId="{D97EB563-BB36-4D95-B923-4D1DD0AEB474}" type="presParOf" srcId="{32DCE056-D444-43AE-9A23-CE18B4B23401}" destId="{56604193-8AB1-4005-9A9C-A66B0C213F93}" srcOrd="6" destOrd="0" presId="urn:microsoft.com/office/officeart/2005/8/layout/vList5"/>
    <dgm:cxn modelId="{B5AF76EC-919D-4AD2-9946-E83E46AD89D4}" type="presParOf" srcId="{56604193-8AB1-4005-9A9C-A66B0C213F93}" destId="{BCDF47BF-9CF4-4114-AAED-4F099FF168B9}" srcOrd="0" destOrd="0" presId="urn:microsoft.com/office/officeart/2005/8/layout/vList5"/>
    <dgm:cxn modelId="{585ABCED-1086-4970-B215-67449B77862A}" type="presParOf" srcId="{56604193-8AB1-4005-9A9C-A66B0C213F93}" destId="{3B1396C1-7433-46BB-B5D7-E33E8B40D29D}"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6992505-F841-466E-AE6E-F05D699D53C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41D63314-439A-4908-9E98-8E395F8ADA9D}">
      <dgm:prSet phldrT="[Text]"/>
      <dgm:spPr/>
      <dgm:t>
        <a:bodyPr/>
        <a:lstStyle/>
        <a:p>
          <a:r>
            <a:rPr lang="en-IN" dirty="0"/>
            <a:t>That is, while there is value in the items on the right, </a:t>
          </a:r>
        </a:p>
      </dgm:t>
    </dgm:pt>
    <dgm:pt modelId="{0E85CDBA-EF13-43C4-A998-6E25FB1ABE9A}" type="parTrans" cxnId="{A31F2E3E-60BE-4A9A-83D6-13373BCFE805}">
      <dgm:prSet/>
      <dgm:spPr/>
      <dgm:t>
        <a:bodyPr/>
        <a:lstStyle/>
        <a:p>
          <a:endParaRPr lang="en-IN"/>
        </a:p>
      </dgm:t>
    </dgm:pt>
    <dgm:pt modelId="{192AC5A7-0FAE-44B6-B886-CDE2A5F37FDE}" type="sibTrans" cxnId="{A31F2E3E-60BE-4A9A-83D6-13373BCFE805}">
      <dgm:prSet/>
      <dgm:spPr/>
      <dgm:t>
        <a:bodyPr/>
        <a:lstStyle/>
        <a:p>
          <a:endParaRPr lang="en-IN"/>
        </a:p>
      </dgm:t>
    </dgm:pt>
    <dgm:pt modelId="{5BC8E08D-1C93-4E02-A9E4-44C657267375}">
      <dgm:prSet phldrT="[Text]"/>
      <dgm:spPr/>
      <dgm:t>
        <a:bodyPr/>
        <a:lstStyle/>
        <a:p>
          <a:r>
            <a:rPr lang="en-IN" dirty="0"/>
            <a:t>we value the items on the left more.</a:t>
          </a:r>
        </a:p>
      </dgm:t>
    </dgm:pt>
    <dgm:pt modelId="{4C2185E8-0C93-4AA4-B408-E1EC2A62FAFC}" type="parTrans" cxnId="{FE3C1BCD-511D-42DC-9FA8-AB7D17186B7E}">
      <dgm:prSet/>
      <dgm:spPr/>
      <dgm:t>
        <a:bodyPr/>
        <a:lstStyle/>
        <a:p>
          <a:endParaRPr lang="en-IN"/>
        </a:p>
      </dgm:t>
    </dgm:pt>
    <dgm:pt modelId="{61464EA9-F7E0-44E7-8912-E8CE48BC0F2B}" type="sibTrans" cxnId="{FE3C1BCD-511D-42DC-9FA8-AB7D17186B7E}">
      <dgm:prSet/>
      <dgm:spPr/>
      <dgm:t>
        <a:bodyPr/>
        <a:lstStyle/>
        <a:p>
          <a:endParaRPr lang="en-IN"/>
        </a:p>
      </dgm:t>
    </dgm:pt>
    <dgm:pt modelId="{77FED535-83A6-4A0E-B07B-8C8475C24A2E}" type="pres">
      <dgm:prSet presAssocID="{D6992505-F841-466E-AE6E-F05D699D53C6}" presName="linear" presStyleCnt="0">
        <dgm:presLayoutVars>
          <dgm:animLvl val="lvl"/>
          <dgm:resizeHandles val="exact"/>
        </dgm:presLayoutVars>
      </dgm:prSet>
      <dgm:spPr/>
    </dgm:pt>
    <dgm:pt modelId="{D088657F-98B7-42B5-93A2-1C80EF21B0E4}" type="pres">
      <dgm:prSet presAssocID="{41D63314-439A-4908-9E98-8E395F8ADA9D}" presName="parentText" presStyleLbl="node1" presStyleIdx="0" presStyleCnt="1" custLinFactNeighborX="22500" custLinFactNeighborY="-52875">
        <dgm:presLayoutVars>
          <dgm:chMax val="0"/>
          <dgm:bulletEnabled val="1"/>
        </dgm:presLayoutVars>
      </dgm:prSet>
      <dgm:spPr/>
    </dgm:pt>
    <dgm:pt modelId="{F838B25C-488D-4F08-B3A7-AFF9EB8BED20}" type="pres">
      <dgm:prSet presAssocID="{41D63314-439A-4908-9E98-8E395F8ADA9D}" presName="childText" presStyleLbl="revTx" presStyleIdx="0" presStyleCnt="1">
        <dgm:presLayoutVars>
          <dgm:bulletEnabled val="1"/>
        </dgm:presLayoutVars>
      </dgm:prSet>
      <dgm:spPr/>
    </dgm:pt>
  </dgm:ptLst>
  <dgm:cxnLst>
    <dgm:cxn modelId="{F5DB1523-B328-4B66-B1F7-0DFD576AC16F}" type="presOf" srcId="{5BC8E08D-1C93-4E02-A9E4-44C657267375}" destId="{F838B25C-488D-4F08-B3A7-AFF9EB8BED20}" srcOrd="0" destOrd="0" presId="urn:microsoft.com/office/officeart/2005/8/layout/vList2"/>
    <dgm:cxn modelId="{A31F2E3E-60BE-4A9A-83D6-13373BCFE805}" srcId="{D6992505-F841-466E-AE6E-F05D699D53C6}" destId="{41D63314-439A-4908-9E98-8E395F8ADA9D}" srcOrd="0" destOrd="0" parTransId="{0E85CDBA-EF13-43C4-A998-6E25FB1ABE9A}" sibTransId="{192AC5A7-0FAE-44B6-B886-CDE2A5F37FDE}"/>
    <dgm:cxn modelId="{8BBCCF5E-A9B0-4D65-8983-8E89D483A49E}" type="presOf" srcId="{D6992505-F841-466E-AE6E-F05D699D53C6}" destId="{77FED535-83A6-4A0E-B07B-8C8475C24A2E}" srcOrd="0" destOrd="0" presId="urn:microsoft.com/office/officeart/2005/8/layout/vList2"/>
    <dgm:cxn modelId="{71AC5B85-C4A5-4B6E-8C09-C652DE36B3AB}" type="presOf" srcId="{41D63314-439A-4908-9E98-8E395F8ADA9D}" destId="{D088657F-98B7-42B5-93A2-1C80EF21B0E4}" srcOrd="0" destOrd="0" presId="urn:microsoft.com/office/officeart/2005/8/layout/vList2"/>
    <dgm:cxn modelId="{FE3C1BCD-511D-42DC-9FA8-AB7D17186B7E}" srcId="{41D63314-439A-4908-9E98-8E395F8ADA9D}" destId="{5BC8E08D-1C93-4E02-A9E4-44C657267375}" srcOrd="0" destOrd="0" parTransId="{4C2185E8-0C93-4AA4-B408-E1EC2A62FAFC}" sibTransId="{61464EA9-F7E0-44E7-8912-E8CE48BC0F2B}"/>
    <dgm:cxn modelId="{EE9BFC81-10A1-4FAF-94B2-86D6830CBE61}" type="presParOf" srcId="{77FED535-83A6-4A0E-B07B-8C8475C24A2E}" destId="{D088657F-98B7-42B5-93A2-1C80EF21B0E4}" srcOrd="0" destOrd="0" presId="urn:microsoft.com/office/officeart/2005/8/layout/vList2"/>
    <dgm:cxn modelId="{6A15148E-E5D6-4290-959F-0CD4AAEE1763}" type="presParOf" srcId="{77FED535-83A6-4A0E-B07B-8C8475C24A2E}" destId="{F838B25C-488D-4F08-B3A7-AFF9EB8BED20}" srcOrd="1"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52D23B-4237-4870-8C9C-0B5E09293179}">
      <dsp:nvSpPr>
        <dsp:cNvPr id="0" name=""/>
        <dsp:cNvSpPr/>
      </dsp:nvSpPr>
      <dsp:spPr>
        <a:xfrm>
          <a:off x="0" y="119091"/>
          <a:ext cx="8229600" cy="98338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IN" sz="4100" kern="1200"/>
            <a:t>How Much Architecture? </a:t>
          </a:r>
          <a:endParaRPr lang="en-IN" sz="4100" kern="1200" dirty="0"/>
        </a:p>
      </dsp:txBody>
      <dsp:txXfrm>
        <a:off x="48005" y="167096"/>
        <a:ext cx="8133590" cy="887374"/>
      </dsp:txXfrm>
    </dsp:sp>
    <dsp:sp modelId="{7E60AD4D-0475-4D87-AE21-F5081013C355}">
      <dsp:nvSpPr>
        <dsp:cNvPr id="0" name=""/>
        <dsp:cNvSpPr/>
      </dsp:nvSpPr>
      <dsp:spPr>
        <a:xfrm>
          <a:off x="0" y="1220556"/>
          <a:ext cx="8229600" cy="98338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IN" sz="4100" kern="1200" dirty="0"/>
            <a:t>Agility and Architecture Methods </a:t>
          </a:r>
        </a:p>
      </dsp:txBody>
      <dsp:txXfrm>
        <a:off x="48005" y="1268561"/>
        <a:ext cx="8133590" cy="887374"/>
      </dsp:txXfrm>
    </dsp:sp>
    <dsp:sp modelId="{02EB4252-F2BA-42AC-8EC7-079F55E7BCE4}">
      <dsp:nvSpPr>
        <dsp:cNvPr id="0" name=""/>
        <dsp:cNvSpPr/>
      </dsp:nvSpPr>
      <dsp:spPr>
        <a:xfrm>
          <a:off x="0" y="2322021"/>
          <a:ext cx="8229600" cy="98338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IN" sz="4100" kern="1200" dirty="0"/>
            <a:t>A Brief Example of Agile Architecting </a:t>
          </a:r>
        </a:p>
      </dsp:txBody>
      <dsp:txXfrm>
        <a:off x="48005" y="2370026"/>
        <a:ext cx="8133590" cy="887374"/>
      </dsp:txXfrm>
    </dsp:sp>
    <dsp:sp modelId="{1E6BE2F9-F640-4AE2-B44A-A4453C8FE498}">
      <dsp:nvSpPr>
        <dsp:cNvPr id="0" name=""/>
        <dsp:cNvSpPr/>
      </dsp:nvSpPr>
      <dsp:spPr>
        <a:xfrm>
          <a:off x="0" y="3423486"/>
          <a:ext cx="8229600" cy="98338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IN" sz="4100" kern="1200" dirty="0"/>
            <a:t>Guidelines for the Agile Architect </a:t>
          </a:r>
        </a:p>
      </dsp:txBody>
      <dsp:txXfrm>
        <a:off x="48005" y="3471491"/>
        <a:ext cx="8133590" cy="8873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4A3BF6-C18D-40BC-AE50-88BC0ACBF296}">
      <dsp:nvSpPr>
        <dsp:cNvPr id="0" name=""/>
        <dsp:cNvSpPr/>
      </dsp:nvSpPr>
      <dsp:spPr>
        <a:xfrm>
          <a:off x="0" y="35166"/>
          <a:ext cx="8229600" cy="123317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Agile processes were a response to a need for projects to</a:t>
          </a:r>
          <a:endParaRPr lang="en-IN" sz="3100" kern="1200"/>
        </a:p>
      </dsp:txBody>
      <dsp:txXfrm>
        <a:off x="60199" y="95365"/>
        <a:ext cx="8109202" cy="1112781"/>
      </dsp:txXfrm>
    </dsp:sp>
    <dsp:sp modelId="{A1B6BBA9-F9C0-4D05-9C9B-EB475CCD5405}">
      <dsp:nvSpPr>
        <dsp:cNvPr id="0" name=""/>
        <dsp:cNvSpPr/>
      </dsp:nvSpPr>
      <dsp:spPr>
        <a:xfrm>
          <a:off x="0" y="1268346"/>
          <a:ext cx="8229600" cy="1989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a:t>be more responsive to their stakeholders</a:t>
          </a:r>
          <a:endParaRPr lang="en-US" sz="2400" kern="1200" dirty="0"/>
        </a:p>
        <a:p>
          <a:pPr marL="228600" lvl="1" indent="-228600" algn="l" defTabSz="1066800">
            <a:lnSpc>
              <a:spcPct val="90000"/>
            </a:lnSpc>
            <a:spcBef>
              <a:spcPct val="0"/>
            </a:spcBef>
            <a:spcAft>
              <a:spcPct val="20000"/>
            </a:spcAft>
            <a:buChar char="•"/>
          </a:pPr>
          <a:r>
            <a:rPr lang="en-US" sz="2400" kern="1200"/>
            <a:t>be quicker to develop functionality that users care about</a:t>
          </a:r>
          <a:endParaRPr lang="en-US" sz="2400" kern="1200" dirty="0"/>
        </a:p>
        <a:p>
          <a:pPr marL="228600" lvl="1" indent="-228600" algn="l" defTabSz="1066800">
            <a:lnSpc>
              <a:spcPct val="90000"/>
            </a:lnSpc>
            <a:spcBef>
              <a:spcPct val="0"/>
            </a:spcBef>
            <a:spcAft>
              <a:spcPct val="20000"/>
            </a:spcAft>
            <a:buChar char="•"/>
          </a:pPr>
          <a:r>
            <a:rPr lang="en-US" sz="2400" kern="1200"/>
            <a:t>show more and earlier progress in a project’s life cycle </a:t>
          </a:r>
          <a:endParaRPr lang="en-US" sz="2400" kern="1200" dirty="0"/>
        </a:p>
        <a:p>
          <a:pPr marL="228600" lvl="1" indent="-228600" algn="l" defTabSz="1066800">
            <a:lnSpc>
              <a:spcPct val="90000"/>
            </a:lnSpc>
            <a:spcBef>
              <a:spcPct val="0"/>
            </a:spcBef>
            <a:spcAft>
              <a:spcPct val="20000"/>
            </a:spcAft>
            <a:buChar char="•"/>
          </a:pPr>
          <a:r>
            <a:rPr lang="en-US" sz="2400" kern="1200"/>
            <a:t>be less burdened by documenting aspects of a project that would inevitably change. </a:t>
          </a:r>
          <a:endParaRPr lang="en-US" sz="2400" kern="1200" dirty="0"/>
        </a:p>
      </dsp:txBody>
      <dsp:txXfrm>
        <a:off x="0" y="1268346"/>
        <a:ext cx="8229600" cy="1989270"/>
      </dsp:txXfrm>
    </dsp:sp>
    <dsp:sp modelId="{27891915-516C-43E5-A3FE-C353C2F20416}">
      <dsp:nvSpPr>
        <dsp:cNvPr id="0" name=""/>
        <dsp:cNvSpPr/>
      </dsp:nvSpPr>
      <dsp:spPr>
        <a:xfrm>
          <a:off x="0" y="3257615"/>
          <a:ext cx="8229600" cy="123317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These needs are not in conflict with architecture.</a:t>
          </a:r>
          <a:endParaRPr lang="en-US" sz="3100" kern="1200" dirty="0"/>
        </a:p>
      </dsp:txBody>
      <dsp:txXfrm>
        <a:off x="60199" y="3317814"/>
        <a:ext cx="8109202" cy="111278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EAB13B-A639-4DD1-8309-E82059DC3DBD}">
      <dsp:nvSpPr>
        <dsp:cNvPr id="0" name=""/>
        <dsp:cNvSpPr/>
      </dsp:nvSpPr>
      <dsp:spPr>
        <a:xfrm>
          <a:off x="0" y="115378"/>
          <a:ext cx="8229600" cy="123317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The question for a software project is not “Should I do Agile or architecture?” Instead ask:</a:t>
          </a:r>
          <a:endParaRPr lang="en-IN" sz="3100" kern="1200"/>
        </a:p>
      </dsp:txBody>
      <dsp:txXfrm>
        <a:off x="60199" y="175577"/>
        <a:ext cx="8109202" cy="1112781"/>
      </dsp:txXfrm>
    </dsp:sp>
    <dsp:sp modelId="{62AE0445-2580-432C-B8CD-5CBE1C4D3107}">
      <dsp:nvSpPr>
        <dsp:cNvPr id="0" name=""/>
        <dsp:cNvSpPr/>
      </dsp:nvSpPr>
      <dsp:spPr>
        <a:xfrm>
          <a:off x="0" y="1348558"/>
          <a:ext cx="8229600" cy="1828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dirty="0"/>
            <a:t>“How much architecture should I do up front versus how much should I defer until the project’s requirements have solidified somewhat?”</a:t>
          </a:r>
        </a:p>
        <a:p>
          <a:pPr marL="228600" lvl="1" indent="-228600" algn="l" defTabSz="1066800">
            <a:lnSpc>
              <a:spcPct val="90000"/>
            </a:lnSpc>
            <a:spcBef>
              <a:spcPct val="0"/>
            </a:spcBef>
            <a:spcAft>
              <a:spcPct val="20000"/>
            </a:spcAft>
            <a:buChar char="•"/>
          </a:pPr>
          <a:r>
            <a:rPr lang="en-US" sz="2400" kern="1200" dirty="0"/>
            <a:t>“How much of the architecture should I formally document, and when?” </a:t>
          </a:r>
        </a:p>
      </dsp:txBody>
      <dsp:txXfrm>
        <a:off x="0" y="1348558"/>
        <a:ext cx="8229600" cy="1828845"/>
      </dsp:txXfrm>
    </dsp:sp>
    <dsp:sp modelId="{30E3E4D6-5CED-4CB1-9C4B-74B7F43B563A}">
      <dsp:nvSpPr>
        <dsp:cNvPr id="0" name=""/>
        <dsp:cNvSpPr/>
      </dsp:nvSpPr>
      <dsp:spPr>
        <a:xfrm>
          <a:off x="0" y="3177403"/>
          <a:ext cx="8229600" cy="123317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Agile and architecture are happy companions for many software projects.</a:t>
          </a:r>
          <a:endParaRPr lang="en-AU" sz="3100" kern="1200" dirty="0"/>
        </a:p>
      </dsp:txBody>
      <dsp:txXfrm>
        <a:off x="60199" y="3237602"/>
        <a:ext cx="8109202" cy="111278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23BCF5-B884-42C4-AE4F-D50EC197165B}">
      <dsp:nvSpPr>
        <dsp:cNvPr id="0" name=""/>
        <dsp:cNvSpPr/>
      </dsp:nvSpPr>
      <dsp:spPr>
        <a:xfrm rot="5400000">
          <a:off x="5251278" y="-2200617"/>
          <a:ext cx="689699"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47625" rIns="95250" bIns="47625" numCol="1" spcCol="1270" anchor="ctr" anchorCtr="0">
          <a:noAutofit/>
        </a:bodyPr>
        <a:lstStyle/>
        <a:p>
          <a:pPr marL="228600" lvl="1" indent="-228600" algn="l" defTabSz="1111250">
            <a:lnSpc>
              <a:spcPct val="90000"/>
            </a:lnSpc>
            <a:spcBef>
              <a:spcPct val="0"/>
            </a:spcBef>
            <a:spcAft>
              <a:spcPct val="15000"/>
            </a:spcAft>
            <a:buChar char="•"/>
          </a:pPr>
          <a:r>
            <a:rPr lang="en-IN" sz="2500" kern="1200"/>
            <a:t>over </a:t>
          </a:r>
          <a:r>
            <a:rPr lang="en-IN" sz="2500" kern="1200" dirty="0"/>
            <a:t>processes and tools</a:t>
          </a:r>
        </a:p>
      </dsp:txBody>
      <dsp:txXfrm rot="-5400000">
        <a:off x="2962656" y="121673"/>
        <a:ext cx="5233276" cy="622363"/>
      </dsp:txXfrm>
    </dsp:sp>
    <dsp:sp modelId="{CA76EF1B-28C9-4180-9FCC-B7691E2228FD}">
      <dsp:nvSpPr>
        <dsp:cNvPr id="0" name=""/>
        <dsp:cNvSpPr/>
      </dsp:nvSpPr>
      <dsp:spPr>
        <a:xfrm>
          <a:off x="0" y="1792"/>
          <a:ext cx="2962656" cy="86212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IN" sz="2400" kern="1200" dirty="0"/>
            <a:t>Individuals and interactions</a:t>
          </a:r>
        </a:p>
      </dsp:txBody>
      <dsp:txXfrm>
        <a:off x="42085" y="43877"/>
        <a:ext cx="2878486" cy="777954"/>
      </dsp:txXfrm>
    </dsp:sp>
    <dsp:sp modelId="{2048F221-D4AB-4916-ACCE-332E7C100FC3}">
      <dsp:nvSpPr>
        <dsp:cNvPr id="0" name=""/>
        <dsp:cNvSpPr/>
      </dsp:nvSpPr>
      <dsp:spPr>
        <a:xfrm rot="5400000">
          <a:off x="5251278" y="-1295387"/>
          <a:ext cx="689699"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47625" rIns="95250" bIns="47625" numCol="1" spcCol="1270" anchor="ctr" anchorCtr="0">
          <a:noAutofit/>
        </a:bodyPr>
        <a:lstStyle/>
        <a:p>
          <a:pPr marL="228600" lvl="1" indent="-228600" algn="l" defTabSz="1111250">
            <a:lnSpc>
              <a:spcPct val="90000"/>
            </a:lnSpc>
            <a:spcBef>
              <a:spcPct val="0"/>
            </a:spcBef>
            <a:spcAft>
              <a:spcPct val="15000"/>
            </a:spcAft>
            <a:buChar char="•"/>
          </a:pPr>
          <a:r>
            <a:rPr lang="en-IN" sz="2500" kern="1200" dirty="0"/>
            <a:t>over comprehensive documentation</a:t>
          </a:r>
        </a:p>
      </dsp:txBody>
      <dsp:txXfrm rot="-5400000">
        <a:off x="2962656" y="1026903"/>
        <a:ext cx="5233276" cy="622363"/>
      </dsp:txXfrm>
    </dsp:sp>
    <dsp:sp modelId="{3818FAAE-E037-4DE8-BE1D-AC3073F1E055}">
      <dsp:nvSpPr>
        <dsp:cNvPr id="0" name=""/>
        <dsp:cNvSpPr/>
      </dsp:nvSpPr>
      <dsp:spPr>
        <a:xfrm>
          <a:off x="0" y="907022"/>
          <a:ext cx="2962656" cy="86212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IN" sz="2400" kern="1200" dirty="0"/>
            <a:t>Working software</a:t>
          </a:r>
        </a:p>
      </dsp:txBody>
      <dsp:txXfrm>
        <a:off x="42085" y="949107"/>
        <a:ext cx="2878486" cy="777954"/>
      </dsp:txXfrm>
    </dsp:sp>
    <dsp:sp modelId="{DFF0CFD0-C0E4-496C-BA3E-FDAB57F6D480}">
      <dsp:nvSpPr>
        <dsp:cNvPr id="0" name=""/>
        <dsp:cNvSpPr/>
      </dsp:nvSpPr>
      <dsp:spPr>
        <a:xfrm rot="5400000">
          <a:off x="5251278" y="-390156"/>
          <a:ext cx="689699"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47625" rIns="95250" bIns="47625" numCol="1" spcCol="1270" anchor="ctr" anchorCtr="0">
          <a:noAutofit/>
        </a:bodyPr>
        <a:lstStyle/>
        <a:p>
          <a:pPr marL="228600" lvl="1" indent="-228600" algn="l" defTabSz="1111250">
            <a:lnSpc>
              <a:spcPct val="90000"/>
            </a:lnSpc>
            <a:spcBef>
              <a:spcPct val="0"/>
            </a:spcBef>
            <a:spcAft>
              <a:spcPct val="15000"/>
            </a:spcAft>
            <a:buChar char="•"/>
          </a:pPr>
          <a:r>
            <a:rPr lang="en-IN" sz="2500" kern="1200" dirty="0"/>
            <a:t>over contract negotiation</a:t>
          </a:r>
        </a:p>
      </dsp:txBody>
      <dsp:txXfrm rot="-5400000">
        <a:off x="2962656" y="1932134"/>
        <a:ext cx="5233276" cy="622363"/>
      </dsp:txXfrm>
    </dsp:sp>
    <dsp:sp modelId="{FC6BEB58-9DC3-4E45-A91B-BFFB95FA42FE}">
      <dsp:nvSpPr>
        <dsp:cNvPr id="0" name=""/>
        <dsp:cNvSpPr/>
      </dsp:nvSpPr>
      <dsp:spPr>
        <a:xfrm>
          <a:off x="0" y="1812253"/>
          <a:ext cx="2962656" cy="86212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IN" sz="2400" kern="1200" dirty="0"/>
            <a:t>Customer collaboration</a:t>
          </a:r>
        </a:p>
      </dsp:txBody>
      <dsp:txXfrm>
        <a:off x="42085" y="1854338"/>
        <a:ext cx="2878486" cy="777954"/>
      </dsp:txXfrm>
    </dsp:sp>
    <dsp:sp modelId="{3B1396C1-7433-46BB-B5D7-E33E8B40D29D}">
      <dsp:nvSpPr>
        <dsp:cNvPr id="0" name=""/>
        <dsp:cNvSpPr/>
      </dsp:nvSpPr>
      <dsp:spPr>
        <a:xfrm rot="5400000">
          <a:off x="5251278" y="515073"/>
          <a:ext cx="689699"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47625" rIns="95250" bIns="47625" numCol="1" spcCol="1270" anchor="ctr" anchorCtr="0">
          <a:noAutofit/>
        </a:bodyPr>
        <a:lstStyle/>
        <a:p>
          <a:pPr marL="228600" lvl="1" indent="-228600" algn="l" defTabSz="1111250">
            <a:lnSpc>
              <a:spcPct val="90000"/>
            </a:lnSpc>
            <a:spcBef>
              <a:spcPct val="0"/>
            </a:spcBef>
            <a:spcAft>
              <a:spcPct val="15000"/>
            </a:spcAft>
            <a:buChar char="•"/>
          </a:pPr>
          <a:r>
            <a:rPr lang="en-IN" sz="2500" kern="1200"/>
            <a:t>over </a:t>
          </a:r>
          <a:r>
            <a:rPr lang="en-IN" sz="2500" kern="1200" dirty="0"/>
            <a:t>following a plan</a:t>
          </a:r>
        </a:p>
      </dsp:txBody>
      <dsp:txXfrm rot="-5400000">
        <a:off x="2962656" y="2837363"/>
        <a:ext cx="5233276" cy="622363"/>
      </dsp:txXfrm>
    </dsp:sp>
    <dsp:sp modelId="{BCDF47BF-9CF4-4114-AAED-4F099FF168B9}">
      <dsp:nvSpPr>
        <dsp:cNvPr id="0" name=""/>
        <dsp:cNvSpPr/>
      </dsp:nvSpPr>
      <dsp:spPr>
        <a:xfrm>
          <a:off x="0" y="2717483"/>
          <a:ext cx="2962656" cy="86212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IN" sz="2400" kern="1200" dirty="0"/>
            <a:t>Responding to change</a:t>
          </a:r>
        </a:p>
      </dsp:txBody>
      <dsp:txXfrm>
        <a:off x="42085" y="2759568"/>
        <a:ext cx="2878486" cy="77795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88657F-98B7-42B5-93A2-1C80EF21B0E4}">
      <dsp:nvSpPr>
        <dsp:cNvPr id="0" name=""/>
        <dsp:cNvSpPr/>
      </dsp:nvSpPr>
      <dsp:spPr>
        <a:xfrm>
          <a:off x="0" y="0"/>
          <a:ext cx="5410200" cy="45571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IN" sz="1900" kern="1200" dirty="0"/>
            <a:t>That is, while there is value in the items on the right, </a:t>
          </a:r>
        </a:p>
      </dsp:txBody>
      <dsp:txXfrm>
        <a:off x="22246" y="22246"/>
        <a:ext cx="5365708" cy="411223"/>
      </dsp:txXfrm>
    </dsp:sp>
    <dsp:sp modelId="{F838B25C-488D-4F08-B3A7-AFF9EB8BED20}">
      <dsp:nvSpPr>
        <dsp:cNvPr id="0" name=""/>
        <dsp:cNvSpPr/>
      </dsp:nvSpPr>
      <dsp:spPr>
        <a:xfrm>
          <a:off x="0" y="527737"/>
          <a:ext cx="5410200" cy="314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774"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IN" sz="1500" kern="1200" dirty="0"/>
            <a:t>we value the items on the left more.</a:t>
          </a:r>
        </a:p>
      </dsp:txBody>
      <dsp:txXfrm>
        <a:off x="0" y="527737"/>
        <a:ext cx="5410200" cy="31464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r>
              <a:rPr lang="en-IN"/>
              <a:t>Feb 4,2018</a:t>
            </a: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39566BC-A7E3-466D-BF0E-E35F08817B85}" type="slidenum">
              <a:rPr lang="en-IN" smtClean="0"/>
              <a:t>‹#›</a:t>
            </a:fld>
            <a:endParaRPr lang="en-IN"/>
          </a:p>
        </p:txBody>
      </p:sp>
    </p:spTree>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r>
              <a:rPr lang="en-IN"/>
              <a:t>Feb 4,2018</a:t>
            </a: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BC08CD-08CE-4BE9-82DB-405CF9CCA283}" type="slidenum">
              <a:rPr lang="en-IN" smtClean="0"/>
              <a:pPr/>
              <a:t>‹#›</a:t>
            </a:fld>
            <a:endParaRPr lang="en-IN"/>
          </a:p>
        </p:txBody>
      </p:sp>
    </p:spTree>
    <p:extLst>
      <p:ext uri="{BB962C8B-B14F-4D97-AF65-F5344CB8AC3E}">
        <p14:creationId xmlns:p14="http://schemas.microsoft.com/office/powerpoint/2010/main" val="1883785361"/>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C7BC08CD-08CE-4BE9-82DB-405CF9CCA283}" type="slidenum">
              <a:rPr lang="en-IN" smtClean="0"/>
              <a:pPr/>
              <a:t>4</a:t>
            </a:fld>
            <a:endParaRPr lang="en-IN"/>
          </a:p>
        </p:txBody>
      </p:sp>
      <p:sp>
        <p:nvSpPr>
          <p:cNvPr id="5" name="Date Placeholder 4"/>
          <p:cNvSpPr>
            <a:spLocks noGrp="1"/>
          </p:cNvSpPr>
          <p:nvPr>
            <p:ph type="dt" idx="11"/>
          </p:nvPr>
        </p:nvSpPr>
        <p:spPr/>
        <p:txBody>
          <a:bodyPr/>
          <a:lstStyle/>
          <a:p>
            <a:r>
              <a:rPr lang="en-IN"/>
              <a:t>Feb 4,2018</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cstate="print"/>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l"/>
            <a:endParaRPr lang="en-US" dirty="0">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25"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grpSp>
        <p:nvGrpSpPr>
          <p:cNvPr id="32" name="Group 31"/>
          <p:cNvGrpSpPr/>
          <p:nvPr userDrawn="1"/>
        </p:nvGrpSpPr>
        <p:grpSpPr>
          <a:xfrm>
            <a:off x="-76200" y="5257800"/>
            <a:ext cx="2209800" cy="685800"/>
            <a:chOff x="76200" y="2209800"/>
            <a:chExt cx="2209800" cy="685800"/>
          </a:xfrm>
        </p:grpSpPr>
        <p:sp>
          <p:nvSpPr>
            <p:cNvPr id="30" name="TextBox 29"/>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31" name="TextBox 30"/>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11"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3" name="Footer Placeholder 2">
            <a:extLst>
              <a:ext uri="{FF2B5EF4-FFF2-40B4-BE49-F238E27FC236}">
                <a16:creationId xmlns:a16="http://schemas.microsoft.com/office/drawing/2014/main" id="{F30A9E00-0706-4B0C-9543-052F617689EC}"/>
              </a:ext>
            </a:extLst>
          </p:cNvPr>
          <p:cNvSpPr>
            <a:spLocks noGrp="1"/>
          </p:cNvSpPr>
          <p:nvPr>
            <p:ph type="ftr" sz="quarter" idx="11"/>
          </p:nvPr>
        </p:nvSpPr>
        <p:spPr/>
        <p:txBody>
          <a:bodyPr/>
          <a:lstStyle/>
          <a:p>
            <a:r>
              <a:rPr lang="en-US"/>
              <a:t>SEZG651/SSZG653 Software Architectures</a:t>
            </a:r>
          </a:p>
        </p:txBody>
      </p:sp>
      <p:sp>
        <p:nvSpPr>
          <p:cNvPr id="4" name="Slide Number Placeholder 3">
            <a:extLst>
              <a:ext uri="{FF2B5EF4-FFF2-40B4-BE49-F238E27FC236}">
                <a16:creationId xmlns:a16="http://schemas.microsoft.com/office/drawing/2014/main" id="{FF93FD4A-D7E4-4CFD-9684-6D45C1BA16FA}"/>
              </a:ext>
            </a:extLst>
          </p:cNvPr>
          <p:cNvSpPr>
            <a:spLocks noGrp="1"/>
          </p:cNvSpPr>
          <p:nvPr>
            <p:ph type="sldNum" sz="quarter" idx="12"/>
          </p:nvPr>
        </p:nvSpPr>
        <p:spPr>
          <a:xfrm>
            <a:off x="7206762" y="6356350"/>
            <a:ext cx="1937238" cy="365125"/>
          </a:xfrm>
        </p:spPr>
        <p:txBody>
          <a:bodyPr/>
          <a:lstStyle/>
          <a:p>
            <a:fld id="{BC8D7E44-7D4F-4942-A8C9-2DF6BF8399E8}" type="slidenum">
              <a:rPr lang="en-US" smtClean="0"/>
              <a:pPr/>
              <a:t>‹#›</a:t>
            </a:fld>
            <a:endParaRPr lang="en-US" dirty="0"/>
          </a:p>
        </p:txBody>
      </p:sp>
      <p:sp>
        <p:nvSpPr>
          <p:cNvPr id="14" name="Date Placeholder 2"/>
          <p:cNvSpPr>
            <a:spLocks noGrp="1"/>
          </p:cNvSpPr>
          <p:nvPr>
            <p:ph type="dt" sz="half" idx="10"/>
          </p:nvPr>
        </p:nvSpPr>
        <p:spPr>
          <a:xfrm>
            <a:off x="457200" y="6356350"/>
            <a:ext cx="2133600" cy="365125"/>
          </a:xfrm>
        </p:spPr>
        <p:txBody>
          <a:bodyPr/>
          <a:lstStyle/>
          <a:p>
            <a:r>
              <a:rPr lang="en-US"/>
              <a:t>February 8, 2025</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0" name="TextBox 29"/>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8" name="Group 7"/>
          <p:cNvGrpSpPr/>
          <p:nvPr userDrawn="1"/>
        </p:nvGrpSpPr>
        <p:grpSpPr>
          <a:xfrm rot="5400000">
            <a:off x="5006340" y="2567940"/>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758715" y="1131248"/>
            <a:ext cx="2193193" cy="692697"/>
          </a:xfrm>
          <a:prstGeom prst="rect">
            <a:avLst/>
          </a:prstGeom>
        </p:spPr>
      </p:pic>
      <p:sp>
        <p:nvSpPr>
          <p:cNvPr id="18" name="TextBox 17"/>
          <p:cNvSpPr txBox="1"/>
          <p:nvPr userDrawn="1"/>
        </p:nvSpPr>
        <p:spPr>
          <a:xfrm rot="5400000">
            <a:off x="-2794428" y="3808884"/>
            <a:ext cx="5867400" cy="230832"/>
          </a:xfrm>
          <a:prstGeom prst="rect">
            <a:avLst/>
          </a:prstGeom>
          <a:noFill/>
        </p:spPr>
        <p:txBody>
          <a:bodyPr wrap="square" rtlCol="0">
            <a:spAutoFit/>
          </a:bodyPr>
          <a:lstStyle/>
          <a:p>
            <a:pPr algn="r"/>
            <a:r>
              <a:rPr lang="en-US" sz="900" b="1" dirty="0">
                <a:solidFill>
                  <a:srgbClr val="101141"/>
                </a:solidFill>
                <a:latin typeface="Arial"/>
                <a:cs typeface="Arial"/>
              </a:rPr>
              <a:t>BITS </a:t>
            </a:r>
            <a:r>
              <a:rPr lang="en-US" sz="900" dirty="0">
                <a:solidFill>
                  <a:srgbClr val="101141"/>
                </a:solidFill>
                <a:latin typeface="Arial"/>
                <a:cs typeface="Arial"/>
              </a:rPr>
              <a:t>Pilani, Deemed</a:t>
            </a:r>
            <a:r>
              <a:rPr lang="en-US" sz="900" baseline="0" dirty="0">
                <a:solidFill>
                  <a:srgbClr val="101141"/>
                </a:solidFill>
                <a:latin typeface="Arial"/>
                <a:cs typeface="Arial"/>
              </a:rPr>
              <a:t> to be University under Section 3 of UGC Act, 1956</a:t>
            </a:r>
            <a:endParaRPr lang="en-US" sz="900" dirty="0">
              <a:solidFill>
                <a:srgbClr val="101141"/>
              </a:solidFill>
              <a:latin typeface="Arial"/>
              <a:cs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5" name="Footer Placeholder 4"/>
          <p:cNvSpPr>
            <a:spLocks noGrp="1"/>
          </p:cNvSpPr>
          <p:nvPr>
            <p:ph type="ftr" sz="quarter" idx="11"/>
          </p:nvPr>
        </p:nvSpPr>
        <p:spPr/>
        <p:txBody>
          <a:bodyPr/>
          <a:lstStyle/>
          <a:p>
            <a:r>
              <a:rPr lang="en-AU"/>
              <a:t>SEZG651/SSZG653 Software Architectures</a:t>
            </a:r>
            <a:endParaRPr lang="en-AU" dirty="0"/>
          </a:p>
        </p:txBody>
      </p:sp>
      <p:sp>
        <p:nvSpPr>
          <p:cNvPr id="6" name="Slide Number Placeholder 5"/>
          <p:cNvSpPr>
            <a:spLocks noGrp="1"/>
          </p:cNvSpPr>
          <p:nvPr>
            <p:ph type="sldNum" sz="quarter" idx="12"/>
          </p:nvPr>
        </p:nvSpPr>
        <p:spPr/>
        <p:txBody>
          <a:bodyPr/>
          <a:lstStyle/>
          <a:p>
            <a:fld id="{D0E8C58C-0836-46C6-8F9A-AF87B5CA09C9}" type="slidenum">
              <a:rPr lang="en-AU" smtClean="0"/>
              <a:pPr/>
              <a:t>‹#›</a:t>
            </a:fld>
            <a:endParaRPr lang="en-AU"/>
          </a:p>
        </p:txBody>
      </p:sp>
      <p:pic>
        <p:nvPicPr>
          <p:cNvPr id="7"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1872208" cy="1872208"/>
          </a:xfrm>
          <a:prstGeom prst="rect">
            <a:avLst/>
          </a:prstGeom>
          <a:noFill/>
          <a:extLst>
            <a:ext uri="{909E8E84-426E-40dd-AFC4-6F175D3DCCD1}">
              <a14:hiddenFill xmlns="" xmlns:a14="http://schemas.microsoft.com/office/drawing/2010/main">
                <a:solidFill>
                  <a:srgbClr val="FFFFFF"/>
                </a:solidFill>
              </a14:hiddenFill>
            </a:ext>
          </a:extLst>
        </p:spPr>
      </p:pic>
      <p:sp>
        <p:nvSpPr>
          <p:cNvPr id="8" name="Date Placeholder 2"/>
          <p:cNvSpPr>
            <a:spLocks noGrp="1"/>
          </p:cNvSpPr>
          <p:nvPr>
            <p:ph type="dt" sz="half" idx="13"/>
          </p:nvPr>
        </p:nvSpPr>
        <p:spPr>
          <a:xfrm>
            <a:off x="457200" y="6356350"/>
            <a:ext cx="2133600" cy="365125"/>
          </a:xfrm>
        </p:spPr>
        <p:txBody>
          <a:bodyPr/>
          <a:lstStyle/>
          <a:p>
            <a:r>
              <a:rPr lang="en-US"/>
              <a:t>February 8, 2025</a:t>
            </a:r>
            <a:endParaRPr lang="en-US" dirty="0"/>
          </a:p>
        </p:txBody>
      </p:sp>
    </p:spTree>
    <p:extLst>
      <p:ext uri="{BB962C8B-B14F-4D97-AF65-F5344CB8AC3E}">
        <p14:creationId xmlns:p14="http://schemas.microsoft.com/office/powerpoint/2010/main" val="10322715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71600" y="274638"/>
            <a:ext cx="7715200" cy="778098"/>
          </a:xfrm>
        </p:spPr>
        <p:txBody>
          <a:bodyPr/>
          <a:lstStyle/>
          <a:p>
            <a:r>
              <a:rPr lang="en-US" dirty="0"/>
              <a:t>Click to edit Master title style</a:t>
            </a:r>
            <a:endParaRPr lang="en-AU"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pic>
        <p:nvPicPr>
          <p:cNvPr id="1026"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 xmlns:a14="http://schemas.microsoft.com/office/drawing/2010/main">
                <a:solidFill>
                  <a:srgbClr val="FFFFFF"/>
                </a:solidFill>
              </a14:hiddenFill>
            </a:ext>
          </a:extLst>
        </p:spPr>
      </p:pic>
      <p:sp>
        <p:nvSpPr>
          <p:cNvPr id="9" name="Footer Placeholder 8"/>
          <p:cNvSpPr>
            <a:spLocks noGrp="1"/>
          </p:cNvSpPr>
          <p:nvPr>
            <p:ph type="ftr" sz="quarter" idx="11"/>
          </p:nvPr>
        </p:nvSpPr>
        <p:spPr>
          <a:xfrm>
            <a:off x="1403648" y="6356350"/>
            <a:ext cx="6336704" cy="365125"/>
          </a:xfrm>
        </p:spPr>
        <p:txBody>
          <a:bodyPr/>
          <a:lstStyle/>
          <a:p>
            <a:r>
              <a:rPr lang="en-AU"/>
              <a:t>SEZG651/SSZG653 Software Architectures</a:t>
            </a:r>
            <a:endParaRPr lang="en-AU" dirty="0"/>
          </a:p>
        </p:txBody>
      </p:sp>
    </p:spTree>
    <p:extLst>
      <p:ext uri="{BB962C8B-B14F-4D97-AF65-F5344CB8AC3E}">
        <p14:creationId xmlns:p14="http://schemas.microsoft.com/office/powerpoint/2010/main" val="14375765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r>
              <a:rPr lang="en-US"/>
              <a:t>February 8, 2025</a:t>
            </a:r>
            <a:endParaRPr lang="en-US" dirty="0"/>
          </a:p>
        </p:txBody>
      </p:sp>
      <p:sp>
        <p:nvSpPr>
          <p:cNvPr id="4" name="Footer Placeholder 3"/>
          <p:cNvSpPr>
            <a:spLocks noGrp="1"/>
          </p:cNvSpPr>
          <p:nvPr>
            <p:ph type="ftr" sz="quarter" idx="11"/>
          </p:nvPr>
        </p:nvSpPr>
        <p:spPr/>
        <p:txBody>
          <a:bodyPr/>
          <a:lstStyle/>
          <a:p>
            <a:r>
              <a:rPr lang="en-US"/>
              <a:t>SEZG651/SSZG653 Software Architectures</a:t>
            </a:r>
            <a:endParaRPr lang="en-US" dirty="0"/>
          </a:p>
        </p:txBody>
      </p:sp>
      <p:sp>
        <p:nvSpPr>
          <p:cNvPr id="5" name="Slide Number Placeholder 4"/>
          <p:cNvSpPr>
            <a:spLocks noGrp="1"/>
          </p:cNvSpPr>
          <p:nvPr>
            <p:ph type="sldNum" sz="quarter" idx="12"/>
          </p:nvPr>
        </p:nvSpPr>
        <p:spPr/>
        <p:txBody>
          <a:bodyPr/>
          <a:lstStyle/>
          <a:p>
            <a:fld id="{BC8D7E44-7D4F-4942-A8C9-2DF6BF8399E8}"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grpSp>
        <p:nvGrpSpPr>
          <p:cNvPr id="10" name="Group 9"/>
          <p:cNvGrpSpPr/>
          <p:nvPr userDrawn="1"/>
        </p:nvGrpSpPr>
        <p:grpSpPr>
          <a:xfrm>
            <a:off x="-76200" y="5257800"/>
            <a:ext cx="2209800" cy="685800"/>
            <a:chOff x="76200" y="2209800"/>
            <a:chExt cx="2209800" cy="685800"/>
          </a:xfrm>
        </p:grpSpPr>
        <p:sp>
          <p:nvSpPr>
            <p:cNvPr id="11" name="TextBox 10"/>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2" name="TextBox 11"/>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a:t>Presenter details comes here</a:t>
            </a:r>
          </a:p>
          <a:p>
            <a:pPr lvl="0"/>
            <a:r>
              <a:rPr lang="en-GB" dirty="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
        <p:nvSpPr>
          <p:cNvPr id="13" name="Footer Placeholder 12">
            <a:extLst>
              <a:ext uri="{FF2B5EF4-FFF2-40B4-BE49-F238E27FC236}">
                <a16:creationId xmlns:a16="http://schemas.microsoft.com/office/drawing/2014/main" id="{9AF849AF-005D-45B2-8B61-4DDF84849F36}"/>
              </a:ext>
            </a:extLst>
          </p:cNvPr>
          <p:cNvSpPr>
            <a:spLocks noGrp="1"/>
          </p:cNvSpPr>
          <p:nvPr>
            <p:ph type="ftr" sz="quarter" idx="15"/>
          </p:nvPr>
        </p:nvSpPr>
        <p:spPr/>
        <p:txBody>
          <a:bodyPr/>
          <a:lstStyle/>
          <a:p>
            <a:r>
              <a:rPr lang="en-US"/>
              <a:t>SEZG651/SSZG653 Software Architectures</a:t>
            </a:r>
          </a:p>
        </p:txBody>
      </p:sp>
      <p:sp>
        <p:nvSpPr>
          <p:cNvPr id="14" name="Slide Number Placeholder 13">
            <a:extLst>
              <a:ext uri="{FF2B5EF4-FFF2-40B4-BE49-F238E27FC236}">
                <a16:creationId xmlns:a16="http://schemas.microsoft.com/office/drawing/2014/main" id="{B81B6769-8356-43BB-A576-AD606E333014}"/>
              </a:ext>
            </a:extLst>
          </p:cNvPr>
          <p:cNvSpPr>
            <a:spLocks noGrp="1"/>
          </p:cNvSpPr>
          <p:nvPr>
            <p:ph type="sldNum" sz="quarter" idx="16"/>
          </p:nvPr>
        </p:nvSpPr>
        <p:spPr>
          <a:xfrm>
            <a:off x="7315200" y="6340475"/>
            <a:ext cx="1828800" cy="365125"/>
          </a:xfrm>
        </p:spPr>
        <p:txBody>
          <a:bodyPr/>
          <a:lstStyle/>
          <a:p>
            <a:fld id="{BC8D7E44-7D4F-4942-A8C9-2DF6BF8399E8}" type="slidenum">
              <a:rPr lang="en-US" smtClean="0"/>
              <a:pPr/>
              <a:t>‹#›</a:t>
            </a:fld>
            <a:endParaRPr lang="en-US" dirty="0"/>
          </a:p>
        </p:txBody>
      </p:sp>
      <p:sp>
        <p:nvSpPr>
          <p:cNvPr id="15" name="Date Placeholder 2"/>
          <p:cNvSpPr>
            <a:spLocks noGrp="1"/>
          </p:cNvSpPr>
          <p:nvPr>
            <p:ph type="dt" sz="half" idx="10"/>
          </p:nvPr>
        </p:nvSpPr>
        <p:spPr>
          <a:xfrm>
            <a:off x="457200" y="6356350"/>
            <a:ext cx="2133600" cy="365125"/>
          </a:xfrm>
        </p:spPr>
        <p:txBody>
          <a:bodyPr/>
          <a:lstStyle/>
          <a:p>
            <a:r>
              <a:rPr lang="en-US"/>
              <a:t>February 8, 2025</a:t>
            </a:r>
            <a:endParaRPr lang="en-US" dirty="0"/>
          </a:p>
        </p:txBody>
      </p:sp>
    </p:spTree>
    <p:extLst>
      <p:ext uri="{BB962C8B-B14F-4D97-AF65-F5344CB8AC3E}">
        <p14:creationId xmlns:p14="http://schemas.microsoft.com/office/powerpoint/2010/main" val="113624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a:t>Topic headings here </a:t>
            </a:r>
          </a:p>
          <a:p>
            <a:pPr lvl="0"/>
            <a:r>
              <a:rPr lang="en-US" dirty="0"/>
              <a:t>(separator - can run in two lines)</a:t>
            </a:r>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1"/>
          <p:cNvGrpSpPr/>
          <p:nvPr userDrawn="1"/>
        </p:nvGrpSpPr>
        <p:grpSpPr>
          <a:xfrm>
            <a:off x="6858000" y="762000"/>
            <a:ext cx="2209800" cy="685800"/>
            <a:chOff x="76200" y="2209800"/>
            <a:chExt cx="2209800" cy="685800"/>
          </a:xfrm>
        </p:grpSpPr>
        <p:sp>
          <p:nvSpPr>
            <p:cNvPr id="13" name="TextBox 12"/>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4" name="TextBox 13"/>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3" name="Footer Placeholder 2">
            <a:extLst>
              <a:ext uri="{FF2B5EF4-FFF2-40B4-BE49-F238E27FC236}">
                <a16:creationId xmlns:a16="http://schemas.microsoft.com/office/drawing/2014/main" id="{4CFB3AF7-233A-45D2-85EE-5EC3FDF5EF5F}"/>
              </a:ext>
            </a:extLst>
          </p:cNvPr>
          <p:cNvSpPr>
            <a:spLocks noGrp="1"/>
          </p:cNvSpPr>
          <p:nvPr>
            <p:ph type="ftr" sz="quarter" idx="12"/>
          </p:nvPr>
        </p:nvSpPr>
        <p:spPr/>
        <p:txBody>
          <a:bodyPr/>
          <a:lstStyle/>
          <a:p>
            <a:r>
              <a:rPr lang="en-US"/>
              <a:t>SEZG651/SSZG653 Software Architectures</a:t>
            </a:r>
            <a:endParaRPr lang="en-US" dirty="0"/>
          </a:p>
        </p:txBody>
      </p:sp>
      <p:sp>
        <p:nvSpPr>
          <p:cNvPr id="4" name="Slide Number Placeholder 3">
            <a:extLst>
              <a:ext uri="{FF2B5EF4-FFF2-40B4-BE49-F238E27FC236}">
                <a16:creationId xmlns:a16="http://schemas.microsoft.com/office/drawing/2014/main" id="{C3ED4B6A-FADE-4F8D-8A09-32D7B65878C5}"/>
              </a:ext>
            </a:extLst>
          </p:cNvPr>
          <p:cNvSpPr>
            <a:spLocks noGrp="1"/>
          </p:cNvSpPr>
          <p:nvPr>
            <p:ph type="sldNum" sz="quarter" idx="13"/>
          </p:nvPr>
        </p:nvSpPr>
        <p:spPr>
          <a:xfrm>
            <a:off x="7010400" y="6313488"/>
            <a:ext cx="2133600" cy="365125"/>
          </a:xfrm>
        </p:spPr>
        <p:txBody>
          <a:bodyPr/>
          <a:lstStyle/>
          <a:p>
            <a:fld id="{BC8D7E44-7D4F-4942-A8C9-2DF6BF8399E8}" type="slidenum">
              <a:rPr lang="en-US" smtClean="0"/>
              <a:pPr/>
              <a:t>‹#›</a:t>
            </a:fld>
            <a:endParaRPr lang="en-US" dirty="0"/>
          </a:p>
        </p:txBody>
      </p:sp>
      <p:sp>
        <p:nvSpPr>
          <p:cNvPr id="19" name="Date Placeholder 2"/>
          <p:cNvSpPr>
            <a:spLocks noGrp="1"/>
          </p:cNvSpPr>
          <p:nvPr>
            <p:ph type="dt" sz="half" idx="14"/>
          </p:nvPr>
        </p:nvSpPr>
        <p:spPr>
          <a:xfrm>
            <a:off x="457200" y="6356350"/>
            <a:ext cx="2133600" cy="365125"/>
          </a:xfrm>
        </p:spPr>
        <p:txBody>
          <a:bodyPr/>
          <a:lstStyle/>
          <a:p>
            <a:r>
              <a:rPr lang="en-US"/>
              <a:t>February 8, 2025</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8112"/>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sp>
        <p:nvSpPr>
          <p:cNvPr id="6" name="Footer Placeholder 5">
            <a:extLst>
              <a:ext uri="{FF2B5EF4-FFF2-40B4-BE49-F238E27FC236}">
                <a16:creationId xmlns:a16="http://schemas.microsoft.com/office/drawing/2014/main" id="{4FDE8E7A-623C-40DD-A712-BEEDA93A9756}"/>
              </a:ext>
            </a:extLst>
          </p:cNvPr>
          <p:cNvSpPr>
            <a:spLocks noGrp="1"/>
          </p:cNvSpPr>
          <p:nvPr>
            <p:ph type="ftr" sz="quarter" idx="13"/>
          </p:nvPr>
        </p:nvSpPr>
        <p:spPr/>
        <p:txBody>
          <a:bodyPr/>
          <a:lstStyle/>
          <a:p>
            <a:r>
              <a:rPr lang="en-US"/>
              <a:t>SEZG651/SSZG653 Software Architectures</a:t>
            </a:r>
          </a:p>
        </p:txBody>
      </p:sp>
      <p:sp>
        <p:nvSpPr>
          <p:cNvPr id="8" name="Slide Number Placeholder 7">
            <a:extLst>
              <a:ext uri="{FF2B5EF4-FFF2-40B4-BE49-F238E27FC236}">
                <a16:creationId xmlns:a16="http://schemas.microsoft.com/office/drawing/2014/main" id="{0CD26A9A-C7D3-441E-9815-2014756B5490}"/>
              </a:ext>
            </a:extLst>
          </p:cNvPr>
          <p:cNvSpPr>
            <a:spLocks noGrp="1"/>
          </p:cNvSpPr>
          <p:nvPr>
            <p:ph type="sldNum" sz="quarter" idx="14"/>
          </p:nvPr>
        </p:nvSpPr>
        <p:spPr>
          <a:xfrm>
            <a:off x="7010400" y="6101551"/>
            <a:ext cx="2133600" cy="365125"/>
          </a:xfrm>
        </p:spPr>
        <p:txBody>
          <a:bodyPr/>
          <a:lstStyle/>
          <a:p>
            <a:fld id="{BC8D7E44-7D4F-4942-A8C9-2DF6BF8399E8}" type="slidenum">
              <a:rPr lang="en-US" smtClean="0"/>
              <a:pPr/>
              <a:t>‹#›</a:t>
            </a:fld>
            <a:endParaRPr lang="en-US" dirty="0"/>
          </a:p>
        </p:txBody>
      </p:sp>
      <p:sp>
        <p:nvSpPr>
          <p:cNvPr id="28" name="Date Placeholder 2"/>
          <p:cNvSpPr>
            <a:spLocks noGrp="1"/>
          </p:cNvSpPr>
          <p:nvPr>
            <p:ph type="dt" sz="half" idx="15"/>
          </p:nvPr>
        </p:nvSpPr>
        <p:spPr>
          <a:xfrm>
            <a:off x="457200" y="6356350"/>
            <a:ext cx="2133600" cy="365125"/>
          </a:xfrm>
        </p:spPr>
        <p:txBody>
          <a:bodyPr/>
          <a:lstStyle/>
          <a:p>
            <a:r>
              <a:rPr lang="en-US"/>
              <a:t>February 8, 2025</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endParaRPr lang="en-US" dirty="0"/>
          </a:p>
          <a:p>
            <a:pPr lvl="1"/>
            <a:endParaRPr lang="en-US" dirty="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9"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3" name="TextBox 32"/>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5" name="Footer Placeholder 4">
            <a:extLst>
              <a:ext uri="{FF2B5EF4-FFF2-40B4-BE49-F238E27FC236}">
                <a16:creationId xmlns:a16="http://schemas.microsoft.com/office/drawing/2014/main" id="{B7088829-EECA-49B6-9EB3-BCB216DDBB94}"/>
              </a:ext>
            </a:extLst>
          </p:cNvPr>
          <p:cNvSpPr>
            <a:spLocks noGrp="1"/>
          </p:cNvSpPr>
          <p:nvPr>
            <p:ph type="ftr" sz="quarter" idx="12"/>
          </p:nvPr>
        </p:nvSpPr>
        <p:spPr/>
        <p:txBody>
          <a:bodyPr/>
          <a:lstStyle/>
          <a:p>
            <a:r>
              <a:rPr lang="en-US"/>
              <a:t>SEZG651/SSZG653 Software Architectures</a:t>
            </a:r>
          </a:p>
        </p:txBody>
      </p:sp>
      <p:sp>
        <p:nvSpPr>
          <p:cNvPr id="6" name="Slide Number Placeholder 5">
            <a:extLst>
              <a:ext uri="{FF2B5EF4-FFF2-40B4-BE49-F238E27FC236}">
                <a16:creationId xmlns:a16="http://schemas.microsoft.com/office/drawing/2014/main" id="{27A03438-FC3D-42A9-8AF7-A14C2054D949}"/>
              </a:ext>
            </a:extLst>
          </p:cNvPr>
          <p:cNvSpPr>
            <a:spLocks noGrp="1"/>
          </p:cNvSpPr>
          <p:nvPr>
            <p:ph type="sldNum" sz="quarter" idx="13"/>
          </p:nvPr>
        </p:nvSpPr>
        <p:spPr>
          <a:xfrm>
            <a:off x="6972300" y="6142574"/>
            <a:ext cx="2133600" cy="403541"/>
          </a:xfrm>
        </p:spPr>
        <p:txBody>
          <a:bodyPr/>
          <a:lstStyle/>
          <a:p>
            <a:fld id="{BC8D7E44-7D4F-4942-A8C9-2DF6BF8399E8}" type="slidenum">
              <a:rPr lang="en-US" smtClean="0"/>
              <a:pPr/>
              <a:t>‹#›</a:t>
            </a:fld>
            <a:endParaRPr lang="en-US" dirty="0"/>
          </a:p>
        </p:txBody>
      </p:sp>
      <p:sp>
        <p:nvSpPr>
          <p:cNvPr id="18" name="Date Placeholder 2"/>
          <p:cNvSpPr>
            <a:spLocks noGrp="1"/>
          </p:cNvSpPr>
          <p:nvPr>
            <p:ph type="dt" sz="half" idx="14"/>
          </p:nvPr>
        </p:nvSpPr>
        <p:spPr>
          <a:xfrm>
            <a:off x="457200" y="6356350"/>
            <a:ext cx="2133600" cy="365125"/>
          </a:xfrm>
        </p:spPr>
        <p:txBody>
          <a:bodyPr/>
          <a:lstStyle/>
          <a:p>
            <a:r>
              <a:rPr lang="en-US"/>
              <a:t>February 8, 2025</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11" name="Group 10"/>
          <p:cNvGrpSpPr/>
          <p:nvPr userDrawn="1"/>
        </p:nvGrpSpPr>
        <p:grpSpPr>
          <a:xfrm>
            <a:off x="0" y="12954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 name="Picture 19"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1" name="TextBox 20"/>
          <p:cNvSpPr txBox="1"/>
          <p:nvPr userDrawn="1"/>
        </p:nvSpPr>
        <p:spPr>
          <a:xfrm>
            <a:off x="3314700" y="6598919"/>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22" name="Date Placeholder 2"/>
          <p:cNvSpPr>
            <a:spLocks noGrp="1"/>
          </p:cNvSpPr>
          <p:nvPr>
            <p:ph type="dt" sz="half" idx="11"/>
          </p:nvPr>
        </p:nvSpPr>
        <p:spPr>
          <a:xfrm>
            <a:off x="457200" y="6356350"/>
            <a:ext cx="2133600" cy="365125"/>
          </a:xfrm>
        </p:spPr>
        <p:txBody>
          <a:bodyPr/>
          <a:lstStyle/>
          <a:p>
            <a:r>
              <a:rPr lang="en-US"/>
              <a:t>February 8, 2025</a:t>
            </a:r>
            <a:endParaRPr lang="en-US" dirty="0"/>
          </a:p>
        </p:txBody>
      </p:sp>
      <p:sp>
        <p:nvSpPr>
          <p:cNvPr id="23" name="Slide Number Placeholder 5">
            <a:extLst>
              <a:ext uri="{FF2B5EF4-FFF2-40B4-BE49-F238E27FC236}">
                <a16:creationId xmlns:a16="http://schemas.microsoft.com/office/drawing/2014/main" id="{27A03438-FC3D-42A9-8AF7-A14C2054D949}"/>
              </a:ext>
            </a:extLst>
          </p:cNvPr>
          <p:cNvSpPr>
            <a:spLocks noGrp="1"/>
          </p:cNvSpPr>
          <p:nvPr>
            <p:ph type="sldNum" sz="quarter" idx="13"/>
          </p:nvPr>
        </p:nvSpPr>
        <p:spPr>
          <a:xfrm>
            <a:off x="6972300" y="6142574"/>
            <a:ext cx="2133600" cy="403541"/>
          </a:xfrm>
        </p:spPr>
        <p:txBody>
          <a:bodyPr/>
          <a:lstStyle/>
          <a:p>
            <a:fld id="{BC8D7E44-7D4F-4942-A8C9-2DF6BF8399E8}" type="slidenum">
              <a:rPr lang="en-US" smtClean="0"/>
              <a:pPr/>
              <a:t>‹#›</a:t>
            </a:fld>
            <a:endParaRPr lang="en-US" dirty="0"/>
          </a:p>
        </p:txBody>
      </p:sp>
      <p:sp>
        <p:nvSpPr>
          <p:cNvPr id="24" name="Footer Placeholder 4">
            <a:extLst>
              <a:ext uri="{FF2B5EF4-FFF2-40B4-BE49-F238E27FC236}">
                <a16:creationId xmlns:a16="http://schemas.microsoft.com/office/drawing/2014/main" id="{B7088829-EECA-49B6-9EB3-BCB216DDBB94}"/>
              </a:ext>
            </a:extLst>
          </p:cNvPr>
          <p:cNvSpPr>
            <a:spLocks noGrp="1"/>
          </p:cNvSpPr>
          <p:nvPr>
            <p:ph type="ftr" sz="quarter" idx="12"/>
          </p:nvPr>
        </p:nvSpPr>
        <p:spPr>
          <a:xfrm>
            <a:off x="3124200" y="6356350"/>
            <a:ext cx="2895600" cy="365125"/>
          </a:xfrm>
        </p:spPr>
        <p:txBody>
          <a:bodyPr/>
          <a:lstStyle/>
          <a:p>
            <a:r>
              <a:rPr lang="en-US"/>
              <a:t>SEZG651/SSZG653 Software Architectures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3" name="Footer Placeholder 2">
            <a:extLst>
              <a:ext uri="{FF2B5EF4-FFF2-40B4-BE49-F238E27FC236}">
                <a16:creationId xmlns:a16="http://schemas.microsoft.com/office/drawing/2014/main" id="{2EFC770E-EF70-4FCE-A166-B9462D1C0F8B}"/>
              </a:ext>
            </a:extLst>
          </p:cNvPr>
          <p:cNvSpPr>
            <a:spLocks noGrp="1"/>
          </p:cNvSpPr>
          <p:nvPr>
            <p:ph type="ftr" sz="quarter" idx="12"/>
          </p:nvPr>
        </p:nvSpPr>
        <p:spPr/>
        <p:txBody>
          <a:bodyPr/>
          <a:lstStyle/>
          <a:p>
            <a:r>
              <a:rPr lang="en-US"/>
              <a:t>SEZG651/SSZG653 Software Architectures</a:t>
            </a:r>
          </a:p>
        </p:txBody>
      </p:sp>
      <p:sp>
        <p:nvSpPr>
          <p:cNvPr id="4" name="Slide Number Placeholder 3">
            <a:extLst>
              <a:ext uri="{FF2B5EF4-FFF2-40B4-BE49-F238E27FC236}">
                <a16:creationId xmlns:a16="http://schemas.microsoft.com/office/drawing/2014/main" id="{B55FC222-269D-47E2-8242-B002730600B0}"/>
              </a:ext>
            </a:extLst>
          </p:cNvPr>
          <p:cNvSpPr>
            <a:spLocks noGrp="1"/>
          </p:cNvSpPr>
          <p:nvPr>
            <p:ph type="sldNum" sz="quarter" idx="13"/>
          </p:nvPr>
        </p:nvSpPr>
        <p:spPr>
          <a:xfrm>
            <a:off x="7010400" y="6217260"/>
            <a:ext cx="2133600" cy="365125"/>
          </a:xfrm>
        </p:spPr>
        <p:txBody>
          <a:bodyPr/>
          <a:lstStyle/>
          <a:p>
            <a:fld id="{BC8D7E44-7D4F-4942-A8C9-2DF6BF8399E8}" type="slidenum">
              <a:rPr lang="en-US" smtClean="0"/>
              <a:pPr/>
              <a:t>‹#›</a:t>
            </a:fld>
            <a:endParaRPr lang="en-US" dirty="0"/>
          </a:p>
        </p:txBody>
      </p:sp>
      <p:sp>
        <p:nvSpPr>
          <p:cNvPr id="18" name="Date Placeholder 2"/>
          <p:cNvSpPr>
            <a:spLocks noGrp="1"/>
          </p:cNvSpPr>
          <p:nvPr>
            <p:ph type="dt" sz="half" idx="11"/>
          </p:nvPr>
        </p:nvSpPr>
        <p:spPr>
          <a:xfrm>
            <a:off x="457200" y="6356350"/>
            <a:ext cx="2133600" cy="365125"/>
          </a:xfrm>
        </p:spPr>
        <p:txBody>
          <a:bodyPr/>
          <a:lstStyle/>
          <a:p>
            <a:r>
              <a:rPr lang="en-US"/>
              <a:t>February 8, 2025</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9" name="Group 8"/>
          <p:cNvGrpSpPr/>
          <p:nvPr userDrawn="1"/>
        </p:nvGrpSpPr>
        <p:grpSpPr>
          <a:xfrm>
            <a:off x="0" y="12954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17"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9" name="TextBox 18"/>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5" name="Footer Placeholder 4">
            <a:extLst>
              <a:ext uri="{FF2B5EF4-FFF2-40B4-BE49-F238E27FC236}">
                <a16:creationId xmlns:a16="http://schemas.microsoft.com/office/drawing/2014/main" id="{FA6C6268-F619-48BB-933B-E115CE93C624}"/>
              </a:ext>
            </a:extLst>
          </p:cNvPr>
          <p:cNvSpPr>
            <a:spLocks noGrp="1"/>
          </p:cNvSpPr>
          <p:nvPr>
            <p:ph type="ftr" sz="quarter" idx="15"/>
          </p:nvPr>
        </p:nvSpPr>
        <p:spPr/>
        <p:txBody>
          <a:bodyPr/>
          <a:lstStyle/>
          <a:p>
            <a:r>
              <a:rPr lang="en-US"/>
              <a:t>SEZG651/SSZG653 Software Architectures</a:t>
            </a:r>
          </a:p>
        </p:txBody>
      </p:sp>
      <p:sp>
        <p:nvSpPr>
          <p:cNvPr id="6" name="Slide Number Placeholder 5">
            <a:extLst>
              <a:ext uri="{FF2B5EF4-FFF2-40B4-BE49-F238E27FC236}">
                <a16:creationId xmlns:a16="http://schemas.microsoft.com/office/drawing/2014/main" id="{CFC9EFE8-733E-4AFB-BDAB-0CE5D93733CF}"/>
              </a:ext>
            </a:extLst>
          </p:cNvPr>
          <p:cNvSpPr>
            <a:spLocks noGrp="1"/>
          </p:cNvSpPr>
          <p:nvPr>
            <p:ph type="sldNum" sz="quarter" idx="16"/>
          </p:nvPr>
        </p:nvSpPr>
        <p:spPr>
          <a:xfrm>
            <a:off x="7010400" y="6206025"/>
            <a:ext cx="2133600" cy="365125"/>
          </a:xfrm>
        </p:spPr>
        <p:txBody>
          <a:bodyPr/>
          <a:lstStyle/>
          <a:p>
            <a:fld id="{BC8D7E44-7D4F-4942-A8C9-2DF6BF8399E8}" type="slidenum">
              <a:rPr lang="en-US" smtClean="0"/>
              <a:pPr/>
              <a:t>‹#›</a:t>
            </a:fld>
            <a:endParaRPr lang="en-US" dirty="0"/>
          </a:p>
        </p:txBody>
      </p:sp>
      <p:sp>
        <p:nvSpPr>
          <p:cNvPr id="20" name="Date Placeholder 2"/>
          <p:cNvSpPr>
            <a:spLocks noGrp="1"/>
          </p:cNvSpPr>
          <p:nvPr>
            <p:ph type="dt" sz="half" idx="11"/>
          </p:nvPr>
        </p:nvSpPr>
        <p:spPr>
          <a:xfrm>
            <a:off x="457200" y="6356350"/>
            <a:ext cx="2133600" cy="365125"/>
          </a:xfrm>
        </p:spPr>
        <p:txBody>
          <a:bodyPr/>
          <a:lstStyle/>
          <a:p>
            <a:r>
              <a:rPr lang="en-US"/>
              <a:t>February 8, 2025</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17" name="Footer Placeholder 16">
            <a:extLst>
              <a:ext uri="{FF2B5EF4-FFF2-40B4-BE49-F238E27FC236}">
                <a16:creationId xmlns:a16="http://schemas.microsoft.com/office/drawing/2014/main" id="{224DB619-8B4A-4430-9A32-51334D35E42E}"/>
              </a:ext>
            </a:extLst>
          </p:cNvPr>
          <p:cNvSpPr>
            <a:spLocks noGrp="1"/>
          </p:cNvSpPr>
          <p:nvPr>
            <p:ph type="ftr" sz="quarter" idx="12"/>
          </p:nvPr>
        </p:nvSpPr>
        <p:spPr/>
        <p:txBody>
          <a:bodyPr/>
          <a:lstStyle/>
          <a:p>
            <a:r>
              <a:rPr lang="en-US"/>
              <a:t>SEZG651/SSZG653 Software Architectures</a:t>
            </a:r>
          </a:p>
        </p:txBody>
      </p:sp>
      <p:sp>
        <p:nvSpPr>
          <p:cNvPr id="18" name="Slide Number Placeholder 17">
            <a:extLst>
              <a:ext uri="{FF2B5EF4-FFF2-40B4-BE49-F238E27FC236}">
                <a16:creationId xmlns:a16="http://schemas.microsoft.com/office/drawing/2014/main" id="{8986382B-03E0-49E8-ABB3-DDB76510459C}"/>
              </a:ext>
            </a:extLst>
          </p:cNvPr>
          <p:cNvSpPr>
            <a:spLocks noGrp="1"/>
          </p:cNvSpPr>
          <p:nvPr>
            <p:ph type="sldNum" sz="quarter" idx="13"/>
          </p:nvPr>
        </p:nvSpPr>
        <p:spPr>
          <a:xfrm>
            <a:off x="7010400" y="6210934"/>
            <a:ext cx="2133600" cy="365125"/>
          </a:xfrm>
        </p:spPr>
        <p:txBody>
          <a:bodyPr/>
          <a:lstStyle/>
          <a:p>
            <a:fld id="{BC8D7E44-7D4F-4942-A8C9-2DF6BF8399E8}" type="slidenum">
              <a:rPr lang="en-US" smtClean="0"/>
              <a:pPr/>
              <a:t>‹#›</a:t>
            </a:fld>
            <a:endParaRPr lang="en-US" dirty="0"/>
          </a:p>
        </p:txBody>
      </p:sp>
      <p:sp>
        <p:nvSpPr>
          <p:cNvPr id="19" name="Date Placeholder 2"/>
          <p:cNvSpPr>
            <a:spLocks noGrp="1"/>
          </p:cNvSpPr>
          <p:nvPr>
            <p:ph type="dt" sz="half" idx="11"/>
          </p:nvPr>
        </p:nvSpPr>
        <p:spPr>
          <a:xfrm>
            <a:off x="457200" y="6356350"/>
            <a:ext cx="2133600" cy="365125"/>
          </a:xfrm>
        </p:spPr>
        <p:txBody>
          <a:bodyPr/>
          <a:lstStyle/>
          <a:p>
            <a:r>
              <a:rPr lang="en-US"/>
              <a:t>February 8, 2025</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r>
              <a:rPr lang="en-US"/>
              <a:t>February 8, 2025</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r>
              <a:rPr lang="en-US" dirty="0"/>
              <a:t>SEZG651/SSZG653 Software Architectures</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52" r:id="rId5"/>
    <p:sldLayoutId id="2147483653"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hf hdr="0"/>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8.tiff"/><Relationship Id="rId2" Type="http://schemas.openxmlformats.org/officeDocument/2006/relationships/image" Target="../media/image7.tiff"/><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2800" dirty="0"/>
              <a:t>L01 </a:t>
            </a:r>
            <a:r>
              <a:rPr lang="en-IN" sz="2400" dirty="0"/>
              <a:t>Architecture requirements and design</a:t>
            </a:r>
            <a:endParaRPr lang="en-IN" sz="3200" dirty="0"/>
          </a:p>
        </p:txBody>
      </p:sp>
      <p:sp>
        <p:nvSpPr>
          <p:cNvPr id="6" name="Content Placeholder 5"/>
          <p:cNvSpPr>
            <a:spLocks noGrp="1"/>
          </p:cNvSpPr>
          <p:nvPr>
            <p:ph sz="quarter" idx="13"/>
          </p:nvPr>
        </p:nvSpPr>
        <p:spPr/>
        <p:txBody>
          <a:bodyPr/>
          <a:lstStyle/>
          <a:p>
            <a:r>
              <a:rPr lang="en-US" dirty="0"/>
              <a:t>Harvinder S Jabbal</a:t>
            </a:r>
          </a:p>
          <a:p>
            <a:r>
              <a:rPr lang="en-US" dirty="0"/>
              <a:t>CSIS, Work Integrated Learning Programs</a:t>
            </a:r>
          </a:p>
        </p:txBody>
      </p:sp>
      <p:sp>
        <p:nvSpPr>
          <p:cNvPr id="2" name="Slide Number Placeholder 1">
            <a:extLst>
              <a:ext uri="{FF2B5EF4-FFF2-40B4-BE49-F238E27FC236}">
                <a16:creationId xmlns:a16="http://schemas.microsoft.com/office/drawing/2014/main" id="{7F90C164-BD80-4958-B5AD-15C0024F6F1D}"/>
              </a:ext>
            </a:extLst>
          </p:cNvPr>
          <p:cNvSpPr>
            <a:spLocks noGrp="1"/>
          </p:cNvSpPr>
          <p:nvPr>
            <p:ph type="sldNum" sz="quarter" idx="16"/>
          </p:nvPr>
        </p:nvSpPr>
        <p:spPr/>
        <p:txBody>
          <a:bodyPr/>
          <a:lstStyle/>
          <a:p>
            <a:fld id="{BC8D7E44-7D4F-4942-A8C9-2DF6BF8399E8}" type="slidenum">
              <a:rPr lang="en-US" smtClean="0"/>
              <a:pPr/>
              <a:t>1</a:t>
            </a:fld>
            <a:endParaRPr lang="en-US" dirty="0"/>
          </a:p>
        </p:txBody>
      </p:sp>
      <p:sp>
        <p:nvSpPr>
          <p:cNvPr id="3" name="Footer Placeholder 2">
            <a:extLst>
              <a:ext uri="{FF2B5EF4-FFF2-40B4-BE49-F238E27FC236}">
                <a16:creationId xmlns:a16="http://schemas.microsoft.com/office/drawing/2014/main" id="{2618058F-E2B6-466F-9CC1-565AF74727FA}"/>
              </a:ext>
            </a:extLst>
          </p:cNvPr>
          <p:cNvSpPr>
            <a:spLocks noGrp="1"/>
          </p:cNvSpPr>
          <p:nvPr>
            <p:ph type="ftr" sz="quarter" idx="15"/>
          </p:nvPr>
        </p:nvSpPr>
        <p:spPr/>
        <p:txBody>
          <a:bodyPr/>
          <a:lstStyle/>
          <a:p>
            <a:r>
              <a:rPr lang="en-US"/>
              <a:t>SEZG651/SSZG653 Software Architectures</a:t>
            </a:r>
            <a:endParaRPr lang="en-US" dirty="0"/>
          </a:p>
        </p:txBody>
      </p:sp>
      <p:sp>
        <p:nvSpPr>
          <p:cNvPr id="4" name="Date Placeholder 3">
            <a:extLst>
              <a:ext uri="{FF2B5EF4-FFF2-40B4-BE49-F238E27FC236}">
                <a16:creationId xmlns:a16="http://schemas.microsoft.com/office/drawing/2014/main" id="{791BFCCC-1B52-43EB-9B30-A96190E558FD}"/>
              </a:ext>
            </a:extLst>
          </p:cNvPr>
          <p:cNvSpPr>
            <a:spLocks noGrp="1"/>
          </p:cNvSpPr>
          <p:nvPr>
            <p:ph type="dt" sz="half" idx="10"/>
          </p:nvPr>
        </p:nvSpPr>
        <p:spPr>
          <a:xfrm>
            <a:off x="457200" y="6356350"/>
            <a:ext cx="2133600" cy="365125"/>
          </a:xfrm>
        </p:spPr>
        <p:txBody>
          <a:bodyPr/>
          <a:lstStyle/>
          <a:p>
            <a:r>
              <a:rPr lang="en-US"/>
              <a:t>February 8, 2025</a:t>
            </a:r>
          </a:p>
        </p:txBody>
      </p:sp>
    </p:spTree>
    <p:extLst>
      <p:ext uri="{BB962C8B-B14F-4D97-AF65-F5344CB8AC3E}">
        <p14:creationId xmlns:p14="http://schemas.microsoft.com/office/powerpoint/2010/main" val="1445644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How Much Architecture? </a:t>
            </a:r>
          </a:p>
          <a:p>
            <a:r>
              <a:rPr lang="en-US" dirty="0"/>
              <a:t>Agility and Architecture Methods </a:t>
            </a:r>
          </a:p>
          <a:p>
            <a:r>
              <a:rPr lang="en-US" dirty="0"/>
              <a:t>A Brief Example of Agile Architecting </a:t>
            </a:r>
          </a:p>
          <a:p>
            <a:r>
              <a:rPr lang="en-US" dirty="0"/>
              <a:t>Guidelines for the Agile Architect </a:t>
            </a:r>
          </a:p>
          <a:p>
            <a:r>
              <a:rPr lang="en-US"/>
              <a:t>Summary</a:t>
            </a:r>
            <a:endParaRPr lang="en-US" dirty="0"/>
          </a:p>
        </p:txBody>
      </p:sp>
      <p:sp>
        <p:nvSpPr>
          <p:cNvPr id="6" name="Content Placeholder 5">
            <a:extLst>
              <a:ext uri="{FF2B5EF4-FFF2-40B4-BE49-F238E27FC236}">
                <a16:creationId xmlns:a16="http://schemas.microsoft.com/office/drawing/2014/main" id="{D8E396B4-B8F7-449D-A560-EB946FCA970A}"/>
              </a:ext>
            </a:extLst>
          </p:cNvPr>
          <p:cNvSpPr>
            <a:spLocks noGrp="1"/>
          </p:cNvSpPr>
          <p:nvPr>
            <p:ph sz="quarter" idx="4294967295"/>
          </p:nvPr>
        </p:nvSpPr>
        <p:spPr>
          <a:xfrm>
            <a:off x="4495800" y="6363741"/>
            <a:ext cx="914400" cy="914400"/>
          </a:xfrm>
        </p:spPr>
        <p:txBody>
          <a:bodyPr>
            <a:normAutofit/>
          </a:bodyPr>
          <a:lstStyle/>
          <a:p>
            <a:endParaRPr lang="en-IN"/>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Date Placeholder 6"/>
          <p:cNvSpPr>
            <a:spLocks noGrp="1"/>
          </p:cNvSpPr>
          <p:nvPr>
            <p:ph type="dt" sz="half" idx="15"/>
          </p:nvPr>
        </p:nvSpPr>
        <p:spPr/>
        <p:txBody>
          <a:bodyPr/>
          <a:lstStyle/>
          <a:p>
            <a:r>
              <a:rPr lang="en-US"/>
              <a:t>February 8, 2025</a:t>
            </a:r>
            <a:endParaRPr lang="en-US" dirty="0"/>
          </a:p>
        </p:txBody>
      </p:sp>
      <p:sp>
        <p:nvSpPr>
          <p:cNvPr id="8" name="Slide Number Placeholder 7"/>
          <p:cNvSpPr>
            <a:spLocks noGrp="1"/>
          </p:cNvSpPr>
          <p:nvPr>
            <p:ph type="sldNum" sz="quarter" idx="14"/>
          </p:nvPr>
        </p:nvSpPr>
        <p:spPr/>
        <p:txBody>
          <a:bodyPr/>
          <a:lstStyle/>
          <a:p>
            <a:fld id="{BC8D7E44-7D4F-4942-A8C9-2DF6BF8399E8}" type="slidenum">
              <a:rPr lang="en-US" smtClean="0"/>
              <a:pPr/>
              <a:t>10</a:t>
            </a:fld>
            <a:endParaRPr lang="en-US" dirty="0"/>
          </a:p>
        </p:txBody>
      </p:sp>
      <p:sp>
        <p:nvSpPr>
          <p:cNvPr id="9" name="Title 1"/>
          <p:cNvSpPr>
            <a:spLocks noGrp="1"/>
          </p:cNvSpPr>
          <p:nvPr>
            <p:ph sz="quarter" idx="10"/>
          </p:nvPr>
        </p:nvSpPr>
        <p:spPr/>
        <p:txBody>
          <a:bodyPr/>
          <a:lstStyle/>
          <a:p>
            <a:r>
              <a:rPr lang="en-US" dirty="0"/>
              <a:t>Chapter Outline</a:t>
            </a:r>
          </a:p>
        </p:txBody>
      </p:sp>
    </p:spTree>
    <p:extLst>
      <p:ext uri="{BB962C8B-B14F-4D97-AF65-F5344CB8AC3E}">
        <p14:creationId xmlns:p14="http://schemas.microsoft.com/office/powerpoint/2010/main" val="2622006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ardrop 4"/>
          <p:cNvSpPr/>
          <p:nvPr/>
        </p:nvSpPr>
        <p:spPr>
          <a:xfrm>
            <a:off x="381000" y="1752600"/>
            <a:ext cx="8382000" cy="4267200"/>
          </a:xfrm>
          <a:prstGeom prst="teardrop">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Content Placeholder 1"/>
          <p:cNvSpPr>
            <a:spLocks noGrp="1"/>
          </p:cNvSpPr>
          <p:nvPr>
            <p:ph idx="1"/>
          </p:nvPr>
        </p:nvSpPr>
        <p:spPr/>
        <p:txBody>
          <a:bodyPr/>
          <a:lstStyle/>
          <a:p>
            <a:endParaRPr lang="en-IN"/>
          </a:p>
          <a:p>
            <a:endParaRPr lang="en-IN" dirty="0"/>
          </a:p>
          <a:p>
            <a:pPr algn="r"/>
            <a:r>
              <a:rPr lang="en-IN" dirty="0"/>
              <a:t>It is not the strongest of the species that survives,</a:t>
            </a:r>
          </a:p>
          <a:p>
            <a:pPr algn="r"/>
            <a:endParaRPr lang="en-IN" dirty="0"/>
          </a:p>
          <a:p>
            <a:pPr algn="r"/>
            <a:r>
              <a:rPr lang="en-IN" dirty="0"/>
              <a:t>	not the most intelligent that survives. It is the</a:t>
            </a:r>
          </a:p>
          <a:p>
            <a:pPr algn="r"/>
            <a:endParaRPr lang="en-IN" dirty="0"/>
          </a:p>
          <a:p>
            <a:pPr algn="r"/>
            <a:r>
              <a:rPr lang="en-IN" dirty="0"/>
              <a:t>		one that is the most adaptable to change.</a:t>
            </a:r>
          </a:p>
          <a:p>
            <a:endParaRPr lang="en-IN" dirty="0"/>
          </a:p>
        </p:txBody>
      </p:sp>
      <p:sp>
        <p:nvSpPr>
          <p:cNvPr id="3" name="Content Placeholder 2"/>
          <p:cNvSpPr>
            <a:spLocks noGrp="1"/>
          </p:cNvSpPr>
          <p:nvPr>
            <p:ph sz="quarter" idx="10"/>
          </p:nvPr>
        </p:nvSpPr>
        <p:spPr/>
        <p:txBody>
          <a:bodyPr/>
          <a:lstStyle/>
          <a:p>
            <a:r>
              <a:rPr lang="en-IN" dirty="0"/>
              <a:t>-- Charles Darwin</a:t>
            </a:r>
          </a:p>
        </p:txBody>
      </p:sp>
      <p:sp>
        <p:nvSpPr>
          <p:cNvPr id="4" name="Slide Number Placeholder 3"/>
          <p:cNvSpPr>
            <a:spLocks noGrp="1"/>
          </p:cNvSpPr>
          <p:nvPr>
            <p:ph type="sldNum" sz="quarter" idx="4"/>
          </p:nvPr>
        </p:nvSpPr>
        <p:spPr/>
        <p:txBody>
          <a:bodyPr/>
          <a:lstStyle/>
          <a:p>
            <a:fld id="{BC8D7E44-7D4F-4942-A8C9-2DF6BF8399E8}" type="slidenum">
              <a:rPr lang="en-US" smtClean="0"/>
              <a:pPr/>
              <a:t>11</a:t>
            </a:fld>
            <a:endParaRPr lang="en-US" dirty="0"/>
          </a:p>
        </p:txBody>
      </p:sp>
      <p:sp>
        <p:nvSpPr>
          <p:cNvPr id="6" name="Date Placeholder 5">
            <a:extLst>
              <a:ext uri="{FF2B5EF4-FFF2-40B4-BE49-F238E27FC236}">
                <a16:creationId xmlns:a16="http://schemas.microsoft.com/office/drawing/2014/main" id="{2C85AD4C-D7AA-4063-9287-DECEC1CDDB59}"/>
              </a:ext>
            </a:extLst>
          </p:cNvPr>
          <p:cNvSpPr>
            <a:spLocks noGrp="1"/>
          </p:cNvSpPr>
          <p:nvPr>
            <p:ph type="dt" sz="half" idx="15"/>
          </p:nvPr>
        </p:nvSpPr>
        <p:spPr/>
        <p:txBody>
          <a:bodyPr/>
          <a:lstStyle/>
          <a:p>
            <a:r>
              <a:rPr lang="en-US"/>
              <a:t>February 8, 2025</a:t>
            </a:r>
            <a:endParaRPr lang="en-US" dirty="0"/>
          </a:p>
        </p:txBody>
      </p:sp>
      <p:sp>
        <p:nvSpPr>
          <p:cNvPr id="7" name="Footer Placeholder 6">
            <a:extLst>
              <a:ext uri="{FF2B5EF4-FFF2-40B4-BE49-F238E27FC236}">
                <a16:creationId xmlns:a16="http://schemas.microsoft.com/office/drawing/2014/main" id="{A09CB822-7782-4E5A-9397-0147AEBF69FD}"/>
              </a:ext>
            </a:extLst>
          </p:cNvPr>
          <p:cNvSpPr>
            <a:spLocks noGrp="1"/>
          </p:cNvSpPr>
          <p:nvPr>
            <p:ph type="ftr" sz="quarter" idx="13"/>
          </p:nvPr>
        </p:nvSpPr>
        <p:spPr/>
        <p:txBody>
          <a:bodyPr/>
          <a:lstStyle/>
          <a:p>
            <a:r>
              <a:rPr lang="en-US"/>
              <a:t>SEZG651/SSZG653 Software Architectures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p:txBody>
          <a:bodyPr/>
          <a:lstStyle/>
          <a:p>
            <a:r>
              <a:rPr lang="en-IN" dirty="0"/>
              <a:t>Architecture in  Agile Environment</a:t>
            </a:r>
          </a:p>
        </p:txBody>
      </p:sp>
      <p:sp>
        <p:nvSpPr>
          <p:cNvPr id="5" name="Slide Number Placeholder 4"/>
          <p:cNvSpPr>
            <a:spLocks noGrp="1"/>
          </p:cNvSpPr>
          <p:nvPr>
            <p:ph type="sldNum" sz="quarter" idx="4"/>
          </p:nvPr>
        </p:nvSpPr>
        <p:spPr/>
        <p:txBody>
          <a:bodyPr/>
          <a:lstStyle/>
          <a:p>
            <a:fld id="{BC8D7E44-7D4F-4942-A8C9-2DF6BF8399E8}" type="slidenum">
              <a:rPr lang="en-US" smtClean="0"/>
              <a:pPr/>
              <a:t>12</a:t>
            </a:fld>
            <a:endParaRPr lang="en-US" dirty="0"/>
          </a:p>
        </p:txBody>
      </p:sp>
      <p:graphicFrame>
        <p:nvGraphicFramePr>
          <p:cNvPr id="6" name="Content Placeholder 4"/>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Date Placeholder 1">
            <a:extLst>
              <a:ext uri="{FF2B5EF4-FFF2-40B4-BE49-F238E27FC236}">
                <a16:creationId xmlns:a16="http://schemas.microsoft.com/office/drawing/2014/main" id="{9B913CBF-E3F9-48C4-88DD-955CC4B645BB}"/>
              </a:ext>
            </a:extLst>
          </p:cNvPr>
          <p:cNvSpPr>
            <a:spLocks noGrp="1"/>
          </p:cNvSpPr>
          <p:nvPr>
            <p:ph type="dt" sz="half" idx="15"/>
          </p:nvPr>
        </p:nvSpPr>
        <p:spPr/>
        <p:txBody>
          <a:bodyPr/>
          <a:lstStyle/>
          <a:p>
            <a:r>
              <a:rPr lang="en-US"/>
              <a:t>February 8, 2025</a:t>
            </a:r>
            <a:endParaRPr lang="en-US" dirty="0"/>
          </a:p>
        </p:txBody>
      </p:sp>
      <p:sp>
        <p:nvSpPr>
          <p:cNvPr id="3" name="Footer Placeholder 2">
            <a:extLst>
              <a:ext uri="{FF2B5EF4-FFF2-40B4-BE49-F238E27FC236}">
                <a16:creationId xmlns:a16="http://schemas.microsoft.com/office/drawing/2014/main" id="{42FA3B69-E363-4A23-8F4F-EE568976757A}"/>
              </a:ext>
            </a:extLst>
          </p:cNvPr>
          <p:cNvSpPr>
            <a:spLocks noGrp="1"/>
          </p:cNvSpPr>
          <p:nvPr>
            <p:ph type="ftr" sz="quarter" idx="13"/>
          </p:nvPr>
        </p:nvSpPr>
        <p:spPr/>
        <p:txBody>
          <a:bodyPr/>
          <a:lstStyle/>
          <a:p>
            <a:r>
              <a:rPr lang="en-US"/>
              <a:t>SEZG651/SSZG653 Software Architectures</a:t>
            </a:r>
          </a:p>
        </p:txBody>
      </p:sp>
    </p:spTree>
    <p:extLst>
      <p:ext uri="{BB962C8B-B14F-4D97-AF65-F5344CB8AC3E}">
        <p14:creationId xmlns:p14="http://schemas.microsoft.com/office/powerpoint/2010/main" val="114806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304800" y="1493838"/>
          <a:ext cx="82296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1"/>
          <p:cNvSpPr>
            <a:spLocks noGrp="1"/>
          </p:cNvSpPr>
          <p:nvPr>
            <p:ph sz="quarter" idx="10"/>
          </p:nvPr>
        </p:nvSpPr>
        <p:spPr/>
        <p:txBody>
          <a:bodyPr/>
          <a:lstStyle/>
          <a:p>
            <a:r>
              <a:rPr lang="en-AU" dirty="0"/>
              <a:t>Agility</a:t>
            </a:r>
          </a:p>
        </p:txBody>
      </p:sp>
      <p:sp>
        <p:nvSpPr>
          <p:cNvPr id="5" name="Slide Number Placeholder 4"/>
          <p:cNvSpPr>
            <a:spLocks noGrp="1"/>
          </p:cNvSpPr>
          <p:nvPr>
            <p:ph type="sldNum" sz="quarter" idx="4"/>
          </p:nvPr>
        </p:nvSpPr>
        <p:spPr/>
        <p:txBody>
          <a:bodyPr/>
          <a:lstStyle/>
          <a:p>
            <a:fld id="{BC8D7E44-7D4F-4942-A8C9-2DF6BF8399E8}" type="slidenum">
              <a:rPr lang="en-US" smtClean="0"/>
              <a:pPr/>
              <a:t>13</a:t>
            </a:fld>
            <a:endParaRPr lang="en-US" dirty="0"/>
          </a:p>
        </p:txBody>
      </p:sp>
      <p:sp>
        <p:nvSpPr>
          <p:cNvPr id="2" name="Date Placeholder 1">
            <a:extLst>
              <a:ext uri="{FF2B5EF4-FFF2-40B4-BE49-F238E27FC236}">
                <a16:creationId xmlns:a16="http://schemas.microsoft.com/office/drawing/2014/main" id="{62DBDE3B-3EA7-42A7-A158-DE5B2E35C5CF}"/>
              </a:ext>
            </a:extLst>
          </p:cNvPr>
          <p:cNvSpPr>
            <a:spLocks noGrp="1"/>
          </p:cNvSpPr>
          <p:nvPr>
            <p:ph type="dt" sz="half" idx="15"/>
          </p:nvPr>
        </p:nvSpPr>
        <p:spPr/>
        <p:txBody>
          <a:bodyPr/>
          <a:lstStyle/>
          <a:p>
            <a:r>
              <a:rPr lang="en-US"/>
              <a:t>February 8, 2025</a:t>
            </a:r>
            <a:endParaRPr lang="en-US" dirty="0"/>
          </a:p>
        </p:txBody>
      </p:sp>
      <p:sp>
        <p:nvSpPr>
          <p:cNvPr id="3" name="Footer Placeholder 2">
            <a:extLst>
              <a:ext uri="{FF2B5EF4-FFF2-40B4-BE49-F238E27FC236}">
                <a16:creationId xmlns:a16="http://schemas.microsoft.com/office/drawing/2014/main" id="{11D39DDE-B0C5-440D-B50A-2BE02F40F13D}"/>
              </a:ext>
            </a:extLst>
          </p:cNvPr>
          <p:cNvSpPr>
            <a:spLocks noGrp="1"/>
          </p:cNvSpPr>
          <p:nvPr>
            <p:ph type="ftr" sz="quarter" idx="13"/>
          </p:nvPr>
        </p:nvSpPr>
        <p:spPr/>
        <p:txBody>
          <a:bodyPr/>
          <a:lstStyle/>
          <a:p>
            <a:r>
              <a:rPr lang="en-US"/>
              <a:t>SEZG651/SSZG653 Software Architectures</a:t>
            </a:r>
          </a:p>
        </p:txBody>
      </p:sp>
    </p:spTree>
    <p:extLst>
      <p:ext uri="{BB962C8B-B14F-4D97-AF65-F5344CB8AC3E}">
        <p14:creationId xmlns:p14="http://schemas.microsoft.com/office/powerpoint/2010/main" val="4067265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304800" y="1493838"/>
          <a:ext cx="82296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itle 1"/>
          <p:cNvSpPr>
            <a:spLocks noGrp="1"/>
          </p:cNvSpPr>
          <p:nvPr>
            <p:ph sz="quarter" idx="10"/>
          </p:nvPr>
        </p:nvSpPr>
        <p:spPr/>
        <p:txBody>
          <a:bodyPr/>
          <a:lstStyle/>
          <a:p>
            <a:r>
              <a:rPr lang="en-AU" dirty="0"/>
              <a:t>Agility</a:t>
            </a:r>
          </a:p>
        </p:txBody>
      </p:sp>
      <p:sp>
        <p:nvSpPr>
          <p:cNvPr id="5" name="Slide Number Placeholder 4"/>
          <p:cNvSpPr>
            <a:spLocks noGrp="1"/>
          </p:cNvSpPr>
          <p:nvPr>
            <p:ph type="sldNum" sz="quarter" idx="4"/>
          </p:nvPr>
        </p:nvSpPr>
        <p:spPr/>
        <p:txBody>
          <a:bodyPr/>
          <a:lstStyle/>
          <a:p>
            <a:fld id="{BC8D7E44-7D4F-4942-A8C9-2DF6BF8399E8}" type="slidenum">
              <a:rPr lang="en-US" smtClean="0"/>
              <a:pPr/>
              <a:t>14</a:t>
            </a:fld>
            <a:endParaRPr lang="en-US" dirty="0"/>
          </a:p>
        </p:txBody>
      </p:sp>
      <p:sp>
        <p:nvSpPr>
          <p:cNvPr id="2" name="Date Placeholder 1">
            <a:extLst>
              <a:ext uri="{FF2B5EF4-FFF2-40B4-BE49-F238E27FC236}">
                <a16:creationId xmlns:a16="http://schemas.microsoft.com/office/drawing/2014/main" id="{E97B1DBA-9C4F-469E-BCCC-B499935D0D17}"/>
              </a:ext>
            </a:extLst>
          </p:cNvPr>
          <p:cNvSpPr>
            <a:spLocks noGrp="1"/>
          </p:cNvSpPr>
          <p:nvPr>
            <p:ph type="dt" sz="half" idx="15"/>
          </p:nvPr>
        </p:nvSpPr>
        <p:spPr/>
        <p:txBody>
          <a:bodyPr/>
          <a:lstStyle/>
          <a:p>
            <a:r>
              <a:rPr lang="en-US"/>
              <a:t>February 8, 2025</a:t>
            </a:r>
            <a:endParaRPr lang="en-US" dirty="0"/>
          </a:p>
        </p:txBody>
      </p:sp>
      <p:sp>
        <p:nvSpPr>
          <p:cNvPr id="3" name="Footer Placeholder 2">
            <a:extLst>
              <a:ext uri="{FF2B5EF4-FFF2-40B4-BE49-F238E27FC236}">
                <a16:creationId xmlns:a16="http://schemas.microsoft.com/office/drawing/2014/main" id="{1BDE1345-8440-4C9D-AD72-FB82E5474AFD}"/>
              </a:ext>
            </a:extLst>
          </p:cNvPr>
          <p:cNvSpPr>
            <a:spLocks noGrp="1"/>
          </p:cNvSpPr>
          <p:nvPr>
            <p:ph type="ftr" sz="quarter" idx="13"/>
          </p:nvPr>
        </p:nvSpPr>
        <p:spPr/>
        <p:txBody>
          <a:bodyPr/>
          <a:lstStyle/>
          <a:p>
            <a:r>
              <a:rPr lang="en-US"/>
              <a:t>SEZG651/SSZG653 Software Architectures</a:t>
            </a:r>
          </a:p>
        </p:txBody>
      </p:sp>
    </p:spTree>
    <p:extLst>
      <p:ext uri="{BB962C8B-B14F-4D97-AF65-F5344CB8AC3E}">
        <p14:creationId xmlns:p14="http://schemas.microsoft.com/office/powerpoint/2010/main" val="10047467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sz="quarter" idx="10"/>
          </p:nvPr>
        </p:nvSpPr>
        <p:spPr/>
        <p:txBody>
          <a:bodyPr/>
          <a:lstStyle/>
          <a:p>
            <a:r>
              <a:rPr lang="en-IN" sz="3200" dirty="0"/>
              <a:t>Manifesto for </a:t>
            </a:r>
            <a:endParaRPr lang="en-IN" dirty="0"/>
          </a:p>
          <a:p>
            <a:r>
              <a:rPr lang="en-IN" dirty="0"/>
              <a:t>Agile Software Development</a:t>
            </a:r>
            <a:endParaRPr lang="en-US" dirty="0"/>
          </a:p>
        </p:txBody>
      </p:sp>
      <p:sp>
        <p:nvSpPr>
          <p:cNvPr id="5" name="Slide Number Placeholder 4"/>
          <p:cNvSpPr>
            <a:spLocks noGrp="1"/>
          </p:cNvSpPr>
          <p:nvPr>
            <p:ph type="sldNum" sz="quarter" idx="4"/>
          </p:nvPr>
        </p:nvSpPr>
        <p:spPr/>
        <p:txBody>
          <a:bodyPr/>
          <a:lstStyle/>
          <a:p>
            <a:fld id="{BC8D7E44-7D4F-4942-A8C9-2DF6BF8399E8}" type="slidenum">
              <a:rPr lang="en-US" smtClean="0"/>
              <a:pPr/>
              <a:t>15</a:t>
            </a:fld>
            <a:endParaRPr lang="en-US" dirty="0"/>
          </a:p>
        </p:txBody>
      </p:sp>
      <p:graphicFrame>
        <p:nvGraphicFramePr>
          <p:cNvPr id="10" name="Content Placeholder 9"/>
          <p:cNvGraphicFramePr>
            <a:graphicFrameLocks noGrp="1"/>
          </p:cNvGraphicFramePr>
          <p:nvPr>
            <p:ph idx="1"/>
          </p:nvPr>
        </p:nvGraphicFramePr>
        <p:xfrm>
          <a:off x="457200" y="2057400"/>
          <a:ext cx="8229600"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extBox 10"/>
          <p:cNvSpPr txBox="1"/>
          <p:nvPr/>
        </p:nvSpPr>
        <p:spPr>
          <a:xfrm>
            <a:off x="457200" y="1371600"/>
            <a:ext cx="7924800" cy="646331"/>
          </a:xfrm>
          <a:prstGeom prst="rect">
            <a:avLst/>
          </a:prstGeom>
          <a:noFill/>
        </p:spPr>
        <p:txBody>
          <a:bodyPr wrap="square" rtlCol="0">
            <a:spAutoFit/>
          </a:bodyPr>
          <a:lstStyle/>
          <a:p>
            <a:r>
              <a:rPr lang="en-IN" dirty="0"/>
              <a:t>We are uncovering better ways of developing  software by doing it and helping others do it. Through this work we have come to value:</a:t>
            </a:r>
          </a:p>
        </p:txBody>
      </p:sp>
      <p:graphicFrame>
        <p:nvGraphicFramePr>
          <p:cNvPr id="12" name="Diagram 11"/>
          <p:cNvGraphicFramePr/>
          <p:nvPr/>
        </p:nvGraphicFramePr>
        <p:xfrm>
          <a:off x="3352800" y="5638800"/>
          <a:ext cx="5410200" cy="9144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 name="Date Placeholder 1">
            <a:extLst>
              <a:ext uri="{FF2B5EF4-FFF2-40B4-BE49-F238E27FC236}">
                <a16:creationId xmlns:a16="http://schemas.microsoft.com/office/drawing/2014/main" id="{2AEB2318-7977-4A95-8A16-639AE2CEC541}"/>
              </a:ext>
            </a:extLst>
          </p:cNvPr>
          <p:cNvSpPr>
            <a:spLocks noGrp="1"/>
          </p:cNvSpPr>
          <p:nvPr>
            <p:ph type="dt" sz="half" idx="15"/>
          </p:nvPr>
        </p:nvSpPr>
        <p:spPr/>
        <p:txBody>
          <a:bodyPr/>
          <a:lstStyle/>
          <a:p>
            <a:r>
              <a:rPr lang="en-US"/>
              <a:t>February 8, 2025</a:t>
            </a:r>
            <a:endParaRPr lang="en-US" dirty="0"/>
          </a:p>
        </p:txBody>
      </p:sp>
      <p:sp>
        <p:nvSpPr>
          <p:cNvPr id="3" name="Footer Placeholder 2">
            <a:extLst>
              <a:ext uri="{FF2B5EF4-FFF2-40B4-BE49-F238E27FC236}">
                <a16:creationId xmlns:a16="http://schemas.microsoft.com/office/drawing/2014/main" id="{EBE76DC3-588F-4E23-9A5B-0BB873304395}"/>
              </a:ext>
            </a:extLst>
          </p:cNvPr>
          <p:cNvSpPr>
            <a:spLocks noGrp="1"/>
          </p:cNvSpPr>
          <p:nvPr>
            <p:ph type="ftr" sz="quarter" idx="13"/>
          </p:nvPr>
        </p:nvSpPr>
        <p:spPr/>
        <p:txBody>
          <a:bodyPr/>
          <a:lstStyle/>
          <a:p>
            <a:r>
              <a:rPr lang="en-US"/>
              <a:t>SEZG651/SSZG653 Software Architectures</a:t>
            </a:r>
          </a:p>
        </p:txBody>
      </p:sp>
    </p:spTree>
    <p:extLst>
      <p:ext uri="{BB962C8B-B14F-4D97-AF65-F5344CB8AC3E}">
        <p14:creationId xmlns:p14="http://schemas.microsoft.com/office/powerpoint/2010/main" val="2188572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US" sz="1600" dirty="0"/>
              <a:t>Our highest priority is to satisfy the customer through early and </a:t>
            </a:r>
            <a:r>
              <a:rPr lang="en-US" sz="1600" dirty="0">
                <a:solidFill>
                  <a:schemeClr val="tx2">
                    <a:lumMod val="60000"/>
                    <a:lumOff val="40000"/>
                  </a:schemeClr>
                </a:solidFill>
              </a:rPr>
              <a:t>continuous delivery of valuable software.</a:t>
            </a:r>
          </a:p>
          <a:p>
            <a:pPr marL="514350" indent="-514350">
              <a:buFont typeface="+mj-lt"/>
              <a:buAutoNum type="arabicPeriod"/>
            </a:pPr>
            <a:r>
              <a:rPr lang="en-US" sz="1600" dirty="0">
                <a:solidFill>
                  <a:schemeClr val="tx2">
                    <a:lumMod val="60000"/>
                    <a:lumOff val="40000"/>
                  </a:schemeClr>
                </a:solidFill>
              </a:rPr>
              <a:t>Welcome changing requirements</a:t>
            </a:r>
            <a:r>
              <a:rPr lang="en-US" sz="1600" dirty="0"/>
              <a:t>, even late in development. Agile processes harness change for the customer’s competitive advantage.</a:t>
            </a:r>
          </a:p>
          <a:p>
            <a:pPr marL="514350" indent="-514350">
              <a:buFont typeface="+mj-lt"/>
              <a:buAutoNum type="arabicPeriod"/>
            </a:pPr>
            <a:r>
              <a:rPr lang="en-US" sz="1600" dirty="0">
                <a:solidFill>
                  <a:schemeClr val="tx2">
                    <a:lumMod val="60000"/>
                    <a:lumOff val="40000"/>
                  </a:schemeClr>
                </a:solidFill>
              </a:rPr>
              <a:t>Deliver working software frequently</a:t>
            </a:r>
            <a:r>
              <a:rPr lang="en-US" sz="1600" dirty="0"/>
              <a:t>, from a couple of weeks to a couple of months, with a preference to the shorter timescale.</a:t>
            </a:r>
          </a:p>
          <a:p>
            <a:pPr marL="514350" indent="-514350">
              <a:buFont typeface="+mj-lt"/>
              <a:buAutoNum type="arabicPeriod"/>
            </a:pPr>
            <a:r>
              <a:rPr lang="en-US" sz="1600" dirty="0">
                <a:solidFill>
                  <a:schemeClr val="tx2">
                    <a:lumMod val="60000"/>
                    <a:lumOff val="40000"/>
                  </a:schemeClr>
                </a:solidFill>
              </a:rPr>
              <a:t>Business people and developers must work </a:t>
            </a:r>
            <a:r>
              <a:rPr lang="en-US" sz="1600" dirty="0"/>
              <a:t>together daily throughout the project.</a:t>
            </a:r>
          </a:p>
          <a:p>
            <a:pPr marL="514350" indent="-514350">
              <a:buFont typeface="+mj-lt"/>
              <a:buAutoNum type="arabicPeriod"/>
            </a:pPr>
            <a:r>
              <a:rPr lang="en-US" sz="1600" dirty="0">
                <a:solidFill>
                  <a:schemeClr val="tx2">
                    <a:lumMod val="60000"/>
                    <a:lumOff val="40000"/>
                  </a:schemeClr>
                </a:solidFill>
              </a:rPr>
              <a:t>Build projects around motivated individuals</a:t>
            </a:r>
            <a:r>
              <a:rPr lang="en-US" sz="1600" dirty="0"/>
              <a:t>. Give them the environment and support they need, and trust them to get the job done.</a:t>
            </a:r>
          </a:p>
          <a:p>
            <a:pPr marL="514350" indent="-514350">
              <a:buFont typeface="+mj-lt"/>
              <a:buAutoNum type="arabicPeriod"/>
            </a:pPr>
            <a:r>
              <a:rPr lang="en-US" sz="1600" dirty="0"/>
              <a:t>The most efficient and effective method of conveying information to and within a development team is </a:t>
            </a:r>
            <a:r>
              <a:rPr lang="en-US" sz="1600" dirty="0">
                <a:solidFill>
                  <a:schemeClr val="tx2">
                    <a:lumMod val="60000"/>
                    <a:lumOff val="40000"/>
                  </a:schemeClr>
                </a:solidFill>
              </a:rPr>
              <a:t>face-to-face conversation</a:t>
            </a:r>
            <a:r>
              <a:rPr lang="en-US" sz="1600" dirty="0"/>
              <a:t>.</a:t>
            </a:r>
          </a:p>
          <a:p>
            <a:pPr marL="514350" indent="-514350">
              <a:buFont typeface="+mj-lt"/>
              <a:buAutoNum type="arabicPeriod"/>
            </a:pPr>
            <a:r>
              <a:rPr lang="en-US" sz="1600" dirty="0">
                <a:solidFill>
                  <a:schemeClr val="tx2">
                    <a:lumMod val="60000"/>
                    <a:lumOff val="40000"/>
                  </a:schemeClr>
                </a:solidFill>
              </a:rPr>
              <a:t>Working software </a:t>
            </a:r>
            <a:r>
              <a:rPr lang="en-US" sz="1600" dirty="0"/>
              <a:t>is the primary measure of progress.</a:t>
            </a:r>
          </a:p>
          <a:p>
            <a:pPr marL="514350" indent="-514350">
              <a:buFont typeface="+mj-lt"/>
              <a:buAutoNum type="arabicPeriod"/>
            </a:pPr>
            <a:r>
              <a:rPr lang="en-US" sz="1600" dirty="0"/>
              <a:t>Agile processes promote </a:t>
            </a:r>
            <a:r>
              <a:rPr lang="en-US" sz="1600" dirty="0">
                <a:solidFill>
                  <a:schemeClr val="tx2">
                    <a:lumMod val="60000"/>
                    <a:lumOff val="40000"/>
                  </a:schemeClr>
                </a:solidFill>
              </a:rPr>
              <a:t>sustainable development</a:t>
            </a:r>
            <a:r>
              <a:rPr lang="en-US" sz="1600" dirty="0"/>
              <a:t>. The sponsors, developers, and users should be able to maintain a constant pace indefinitely.</a:t>
            </a:r>
          </a:p>
          <a:p>
            <a:pPr marL="514350" indent="-514350">
              <a:buFont typeface="+mj-lt"/>
              <a:buAutoNum type="arabicPeriod"/>
            </a:pPr>
            <a:r>
              <a:rPr lang="en-US" sz="1600" dirty="0"/>
              <a:t>Continuous attention to </a:t>
            </a:r>
            <a:r>
              <a:rPr lang="en-US" sz="1600" dirty="0">
                <a:solidFill>
                  <a:schemeClr val="tx2">
                    <a:lumMod val="60000"/>
                    <a:lumOff val="40000"/>
                  </a:schemeClr>
                </a:solidFill>
              </a:rPr>
              <a:t>technical excellence and good design </a:t>
            </a:r>
            <a:r>
              <a:rPr lang="en-US" sz="1600" dirty="0"/>
              <a:t>enhances agility.</a:t>
            </a:r>
          </a:p>
          <a:p>
            <a:pPr marL="514350" indent="-514350">
              <a:buFont typeface="+mj-lt"/>
              <a:buAutoNum type="arabicPeriod"/>
            </a:pPr>
            <a:r>
              <a:rPr lang="en-US" sz="1600" dirty="0">
                <a:solidFill>
                  <a:schemeClr val="tx2">
                    <a:lumMod val="60000"/>
                    <a:lumOff val="40000"/>
                  </a:schemeClr>
                </a:solidFill>
              </a:rPr>
              <a:t>Simplicity</a:t>
            </a:r>
            <a:r>
              <a:rPr lang="en-US" sz="1600" dirty="0"/>
              <a:t>—the art of maximizing the amount of work not done—is essential.</a:t>
            </a:r>
          </a:p>
          <a:p>
            <a:pPr marL="514350" indent="-514350">
              <a:buFont typeface="+mj-lt"/>
              <a:buAutoNum type="arabicPeriod"/>
            </a:pPr>
            <a:r>
              <a:rPr lang="en-US" sz="1600" dirty="0"/>
              <a:t>The best architectures, requirements, and designs emerge from </a:t>
            </a:r>
            <a:r>
              <a:rPr lang="en-US" sz="1600" dirty="0">
                <a:solidFill>
                  <a:schemeClr val="tx2">
                    <a:lumMod val="60000"/>
                    <a:lumOff val="40000"/>
                  </a:schemeClr>
                </a:solidFill>
              </a:rPr>
              <a:t>self-organizing teams</a:t>
            </a:r>
            <a:r>
              <a:rPr lang="en-US" sz="1600" dirty="0"/>
              <a:t>.</a:t>
            </a:r>
          </a:p>
          <a:p>
            <a:pPr marL="514350" indent="-514350">
              <a:buFont typeface="+mj-lt"/>
              <a:buAutoNum type="arabicPeriod"/>
            </a:pPr>
            <a:r>
              <a:rPr lang="en-US" sz="1600" dirty="0"/>
              <a:t>At regular intervals, the </a:t>
            </a:r>
            <a:r>
              <a:rPr lang="en-US" sz="1600" dirty="0">
                <a:solidFill>
                  <a:schemeClr val="tx2">
                    <a:lumMod val="60000"/>
                    <a:lumOff val="40000"/>
                  </a:schemeClr>
                </a:solidFill>
              </a:rPr>
              <a:t>team reflects on how to become more effective</a:t>
            </a:r>
            <a:r>
              <a:rPr lang="en-US" sz="1600" dirty="0"/>
              <a:t>, then tunes and adjusts its behavior accordingly.</a:t>
            </a:r>
          </a:p>
        </p:txBody>
      </p:sp>
      <p:sp>
        <p:nvSpPr>
          <p:cNvPr id="6" name="Title 1"/>
          <p:cNvSpPr>
            <a:spLocks noGrp="1"/>
          </p:cNvSpPr>
          <p:nvPr>
            <p:ph sz="quarter" idx="10"/>
          </p:nvPr>
        </p:nvSpPr>
        <p:spPr/>
        <p:txBody>
          <a:bodyPr>
            <a:normAutofit/>
          </a:bodyPr>
          <a:lstStyle/>
          <a:p>
            <a:r>
              <a:rPr lang="en-US" sz="4000" dirty="0"/>
              <a:t>Twelve Agile Principles</a:t>
            </a:r>
          </a:p>
        </p:txBody>
      </p:sp>
      <p:sp>
        <p:nvSpPr>
          <p:cNvPr id="5" name="Slide Number Placeholder 4"/>
          <p:cNvSpPr>
            <a:spLocks noGrp="1"/>
          </p:cNvSpPr>
          <p:nvPr>
            <p:ph type="sldNum" sz="quarter" idx="4"/>
          </p:nvPr>
        </p:nvSpPr>
        <p:spPr/>
        <p:txBody>
          <a:bodyPr/>
          <a:lstStyle/>
          <a:p>
            <a:fld id="{BC8D7E44-7D4F-4942-A8C9-2DF6BF8399E8}" type="slidenum">
              <a:rPr lang="en-US" smtClean="0"/>
              <a:pPr/>
              <a:t>16</a:t>
            </a:fld>
            <a:endParaRPr lang="en-US" dirty="0"/>
          </a:p>
        </p:txBody>
      </p:sp>
      <p:sp>
        <p:nvSpPr>
          <p:cNvPr id="2" name="Date Placeholder 1">
            <a:extLst>
              <a:ext uri="{FF2B5EF4-FFF2-40B4-BE49-F238E27FC236}">
                <a16:creationId xmlns:a16="http://schemas.microsoft.com/office/drawing/2014/main" id="{49CA9598-EE11-4D57-B69C-3A1D195B4441}"/>
              </a:ext>
            </a:extLst>
          </p:cNvPr>
          <p:cNvSpPr>
            <a:spLocks noGrp="1"/>
          </p:cNvSpPr>
          <p:nvPr>
            <p:ph type="dt" sz="half" idx="15"/>
          </p:nvPr>
        </p:nvSpPr>
        <p:spPr/>
        <p:txBody>
          <a:bodyPr/>
          <a:lstStyle/>
          <a:p>
            <a:r>
              <a:rPr lang="en-US"/>
              <a:t>February 8, 2025</a:t>
            </a:r>
            <a:endParaRPr lang="en-US" dirty="0"/>
          </a:p>
        </p:txBody>
      </p:sp>
      <p:sp>
        <p:nvSpPr>
          <p:cNvPr id="4" name="Footer Placeholder 3">
            <a:extLst>
              <a:ext uri="{FF2B5EF4-FFF2-40B4-BE49-F238E27FC236}">
                <a16:creationId xmlns:a16="http://schemas.microsoft.com/office/drawing/2014/main" id="{3BF5E682-4CCE-4B85-92B9-3486CDF217C2}"/>
              </a:ext>
            </a:extLst>
          </p:cNvPr>
          <p:cNvSpPr>
            <a:spLocks noGrp="1"/>
          </p:cNvSpPr>
          <p:nvPr>
            <p:ph type="ftr" sz="quarter" idx="13"/>
          </p:nvPr>
        </p:nvSpPr>
        <p:spPr/>
        <p:txBody>
          <a:bodyPr/>
          <a:lstStyle/>
          <a:p>
            <a:r>
              <a:rPr lang="en-US"/>
              <a:t>SEZG651/SSZG653 Software Architectures</a:t>
            </a:r>
          </a:p>
        </p:txBody>
      </p:sp>
    </p:spTree>
    <p:extLst>
      <p:ext uri="{BB962C8B-B14F-4D97-AF65-F5344CB8AC3E}">
        <p14:creationId xmlns:p14="http://schemas.microsoft.com/office/powerpoint/2010/main" val="20467429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itchFamily="34" charset="0"/>
              <a:buChar char="•"/>
            </a:pPr>
            <a:r>
              <a:rPr lang="en-US" dirty="0"/>
              <a:t>These processes </a:t>
            </a:r>
            <a:r>
              <a:rPr lang="pl-PL" dirty="0" err="1"/>
              <a:t>were</a:t>
            </a:r>
            <a:r>
              <a:rPr lang="pl-PL" dirty="0"/>
              <a:t> </a:t>
            </a:r>
            <a:r>
              <a:rPr lang="pl-PL" dirty="0" err="1"/>
              <a:t>initially</a:t>
            </a:r>
            <a:r>
              <a:rPr lang="pl-PL" dirty="0"/>
              <a:t> </a:t>
            </a:r>
            <a:r>
              <a:rPr lang="pl-PL" dirty="0" err="1"/>
              <a:t>employed</a:t>
            </a:r>
            <a:r>
              <a:rPr lang="pl-PL" dirty="0"/>
              <a:t> on small- to medium-</a:t>
            </a:r>
            <a:r>
              <a:rPr lang="pl-PL" dirty="0" err="1"/>
              <a:t>sized</a:t>
            </a:r>
            <a:r>
              <a:rPr lang="pl-PL" dirty="0"/>
              <a:t> </a:t>
            </a:r>
            <a:r>
              <a:rPr lang="pl-PL" dirty="0" err="1"/>
              <a:t>projects</a:t>
            </a:r>
            <a:r>
              <a:rPr lang="pl-PL" dirty="0"/>
              <a:t> with </a:t>
            </a:r>
            <a:r>
              <a:rPr lang="pl-PL" dirty="0" err="1"/>
              <a:t>short</a:t>
            </a:r>
            <a:r>
              <a:rPr lang="pl-PL" dirty="0"/>
              <a:t> </a:t>
            </a:r>
            <a:r>
              <a:rPr lang="pl-PL" dirty="0" err="1"/>
              <a:t>time</a:t>
            </a:r>
            <a:r>
              <a:rPr lang="pl-PL" dirty="0"/>
              <a:t> </a:t>
            </a:r>
            <a:r>
              <a:rPr lang="pl-PL" dirty="0" err="1"/>
              <a:t>frames</a:t>
            </a:r>
            <a:r>
              <a:rPr lang="pl-PL" dirty="0"/>
              <a:t> and </a:t>
            </a:r>
            <a:r>
              <a:rPr lang="pl-PL" dirty="0" err="1"/>
              <a:t>enjoyed</a:t>
            </a:r>
            <a:r>
              <a:rPr lang="pl-PL" dirty="0"/>
              <a:t> </a:t>
            </a:r>
            <a:r>
              <a:rPr lang="pl-PL" dirty="0" err="1"/>
              <a:t>considerable</a:t>
            </a:r>
            <a:r>
              <a:rPr lang="pl-PL" dirty="0"/>
              <a:t> </a:t>
            </a:r>
            <a:r>
              <a:rPr lang="pl-PL" dirty="0" err="1"/>
              <a:t>success</a:t>
            </a:r>
            <a:r>
              <a:rPr lang="pl-PL" dirty="0"/>
              <a:t>. </a:t>
            </a:r>
          </a:p>
          <a:p>
            <a:pPr>
              <a:buFont typeface="Arial" pitchFamily="34" charset="0"/>
              <a:buChar char="•"/>
            </a:pPr>
            <a:r>
              <a:rPr lang="pl-PL" dirty="0" err="1"/>
              <a:t>They</a:t>
            </a:r>
            <a:r>
              <a:rPr lang="pl-PL" dirty="0"/>
              <a:t> </a:t>
            </a:r>
            <a:r>
              <a:rPr lang="pl-PL" dirty="0" err="1"/>
              <a:t>were</a:t>
            </a:r>
            <a:r>
              <a:rPr lang="pl-PL" dirty="0"/>
              <a:t> not </a:t>
            </a:r>
            <a:r>
              <a:rPr lang="pl-PL" dirty="0" err="1"/>
              <a:t>often</a:t>
            </a:r>
            <a:r>
              <a:rPr lang="pl-PL" dirty="0"/>
              <a:t> </a:t>
            </a:r>
            <a:r>
              <a:rPr lang="pl-PL" dirty="0" err="1"/>
              <a:t>used</a:t>
            </a:r>
            <a:r>
              <a:rPr lang="pl-PL" dirty="0"/>
              <a:t> for </a:t>
            </a:r>
            <a:r>
              <a:rPr lang="pl-PL" dirty="0" err="1"/>
              <a:t>larger</a:t>
            </a:r>
            <a:r>
              <a:rPr lang="pl-PL" dirty="0"/>
              <a:t> </a:t>
            </a:r>
            <a:r>
              <a:rPr lang="pl-PL" dirty="0" err="1"/>
              <a:t>projects</a:t>
            </a:r>
            <a:r>
              <a:rPr lang="pl-PL" dirty="0"/>
              <a:t>, </a:t>
            </a:r>
            <a:r>
              <a:rPr lang="pl-PL" dirty="0" err="1"/>
              <a:t>particularly</a:t>
            </a:r>
            <a:r>
              <a:rPr lang="pl-PL" dirty="0"/>
              <a:t> </a:t>
            </a:r>
            <a:r>
              <a:rPr lang="pl-PL" dirty="0" err="1"/>
              <a:t>those</a:t>
            </a:r>
            <a:r>
              <a:rPr lang="pl-PL" dirty="0"/>
              <a:t> with </a:t>
            </a:r>
            <a:r>
              <a:rPr lang="pl-PL" dirty="0" err="1"/>
              <a:t>distributed</a:t>
            </a:r>
            <a:r>
              <a:rPr lang="pl-PL" dirty="0"/>
              <a:t> development. </a:t>
            </a:r>
            <a:endParaRPr lang="en-US" dirty="0"/>
          </a:p>
        </p:txBody>
      </p:sp>
      <p:sp>
        <p:nvSpPr>
          <p:cNvPr id="6" name="Content Placeholder 5">
            <a:extLst>
              <a:ext uri="{FF2B5EF4-FFF2-40B4-BE49-F238E27FC236}">
                <a16:creationId xmlns:a16="http://schemas.microsoft.com/office/drawing/2014/main" id="{C08258E3-5F82-4ECD-B626-B15F093D2C08}"/>
              </a:ext>
            </a:extLst>
          </p:cNvPr>
          <p:cNvSpPr>
            <a:spLocks noGrp="1"/>
          </p:cNvSpPr>
          <p:nvPr>
            <p:ph sz="quarter" idx="4294967295"/>
          </p:nvPr>
        </p:nvSpPr>
        <p:spPr>
          <a:xfrm>
            <a:off x="4495800" y="6363741"/>
            <a:ext cx="914400" cy="914400"/>
          </a:xfrm>
        </p:spPr>
        <p:txBody>
          <a:bodyPr>
            <a:normAutofit/>
          </a:bodyPr>
          <a:lstStyle/>
          <a:p>
            <a:endParaRPr lang="en-IN"/>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Date Placeholder 6"/>
          <p:cNvSpPr>
            <a:spLocks noGrp="1"/>
          </p:cNvSpPr>
          <p:nvPr>
            <p:ph type="dt" sz="half" idx="15"/>
          </p:nvPr>
        </p:nvSpPr>
        <p:spPr/>
        <p:txBody>
          <a:bodyPr/>
          <a:lstStyle/>
          <a:p>
            <a:r>
              <a:rPr lang="en-US"/>
              <a:t>February 8, 2025</a:t>
            </a:r>
            <a:endParaRPr lang="en-US" dirty="0"/>
          </a:p>
        </p:txBody>
      </p:sp>
      <p:sp>
        <p:nvSpPr>
          <p:cNvPr id="8" name="Slide Number Placeholder 7"/>
          <p:cNvSpPr>
            <a:spLocks noGrp="1"/>
          </p:cNvSpPr>
          <p:nvPr>
            <p:ph type="sldNum" sz="quarter" idx="14"/>
          </p:nvPr>
        </p:nvSpPr>
        <p:spPr/>
        <p:txBody>
          <a:bodyPr/>
          <a:lstStyle/>
          <a:p>
            <a:fld id="{BC8D7E44-7D4F-4942-A8C9-2DF6BF8399E8}" type="slidenum">
              <a:rPr lang="en-US" smtClean="0"/>
              <a:pPr/>
              <a:t>17</a:t>
            </a:fld>
            <a:endParaRPr lang="en-US" dirty="0"/>
          </a:p>
        </p:txBody>
      </p:sp>
      <p:sp>
        <p:nvSpPr>
          <p:cNvPr id="9" name="Title 1"/>
          <p:cNvSpPr>
            <a:spLocks noGrp="1"/>
          </p:cNvSpPr>
          <p:nvPr>
            <p:ph sz="quarter" idx="10"/>
          </p:nvPr>
        </p:nvSpPr>
        <p:spPr/>
        <p:txBody>
          <a:bodyPr/>
          <a:lstStyle/>
          <a:p>
            <a:r>
              <a:rPr lang="en-US" dirty="0"/>
              <a:t>Agile</a:t>
            </a:r>
          </a:p>
        </p:txBody>
      </p:sp>
    </p:spTree>
    <p:extLst>
      <p:ext uri="{BB962C8B-B14F-4D97-AF65-F5344CB8AC3E}">
        <p14:creationId xmlns:p14="http://schemas.microsoft.com/office/powerpoint/2010/main" val="16346061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There are two activities that can add time to the project schedule:</a:t>
            </a:r>
          </a:p>
          <a:p>
            <a:pPr lvl="1"/>
            <a:r>
              <a:rPr lang="en-US" dirty="0"/>
              <a:t>Up-front design work on the architecture and up-front risk identification, planning, and resolution work</a:t>
            </a:r>
          </a:p>
          <a:p>
            <a:pPr lvl="1"/>
            <a:r>
              <a:rPr lang="en-US" dirty="0"/>
              <a:t>Rework due to fixing defects and addressing modification requests.</a:t>
            </a:r>
          </a:p>
          <a:p>
            <a:r>
              <a:rPr lang="en-US" dirty="0"/>
              <a:t>Intuitively, these two trade off against each other.</a:t>
            </a:r>
          </a:p>
          <a:p>
            <a:r>
              <a:rPr lang="en-US" dirty="0"/>
              <a:t>Boehm and Turner plotted these two values against each other for three hypothetical projects:</a:t>
            </a:r>
          </a:p>
          <a:p>
            <a:pPr lvl="1"/>
            <a:r>
              <a:rPr lang="en-US" dirty="0"/>
              <a:t>One project of 10 KSLOC</a:t>
            </a:r>
          </a:p>
          <a:p>
            <a:pPr lvl="1"/>
            <a:r>
              <a:rPr lang="en-US" dirty="0"/>
              <a:t>One project of 100 KSLOC</a:t>
            </a:r>
          </a:p>
          <a:p>
            <a:pPr lvl="1"/>
            <a:r>
              <a:rPr lang="en-US" dirty="0"/>
              <a:t>One project of 1,000 KSLOC</a:t>
            </a:r>
          </a:p>
        </p:txBody>
      </p:sp>
      <p:sp>
        <p:nvSpPr>
          <p:cNvPr id="6" name="Content Placeholder 5">
            <a:extLst>
              <a:ext uri="{FF2B5EF4-FFF2-40B4-BE49-F238E27FC236}">
                <a16:creationId xmlns:a16="http://schemas.microsoft.com/office/drawing/2014/main" id="{495CD1E1-F9B9-45BB-9768-1F28A7A71801}"/>
              </a:ext>
            </a:extLst>
          </p:cNvPr>
          <p:cNvSpPr>
            <a:spLocks noGrp="1"/>
          </p:cNvSpPr>
          <p:nvPr>
            <p:ph sz="quarter" idx="4294967295"/>
          </p:nvPr>
        </p:nvSpPr>
        <p:spPr>
          <a:xfrm>
            <a:off x="4495800" y="6363741"/>
            <a:ext cx="914400" cy="914400"/>
          </a:xfrm>
        </p:spPr>
        <p:txBody>
          <a:bodyPr>
            <a:normAutofit/>
          </a:bodyPr>
          <a:lstStyle/>
          <a:p>
            <a:endParaRPr lang="en-IN"/>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Date Placeholder 6"/>
          <p:cNvSpPr>
            <a:spLocks noGrp="1"/>
          </p:cNvSpPr>
          <p:nvPr>
            <p:ph type="dt" sz="half" idx="15"/>
          </p:nvPr>
        </p:nvSpPr>
        <p:spPr/>
        <p:txBody>
          <a:bodyPr/>
          <a:lstStyle/>
          <a:p>
            <a:r>
              <a:rPr lang="en-US"/>
              <a:t>February 8, 2025</a:t>
            </a:r>
            <a:endParaRPr lang="en-US" dirty="0"/>
          </a:p>
        </p:txBody>
      </p:sp>
      <p:sp>
        <p:nvSpPr>
          <p:cNvPr id="8" name="Slide Number Placeholder 7"/>
          <p:cNvSpPr>
            <a:spLocks noGrp="1"/>
          </p:cNvSpPr>
          <p:nvPr>
            <p:ph type="sldNum" sz="quarter" idx="14"/>
          </p:nvPr>
        </p:nvSpPr>
        <p:spPr/>
        <p:txBody>
          <a:bodyPr/>
          <a:lstStyle/>
          <a:p>
            <a:fld id="{BC8D7E44-7D4F-4942-A8C9-2DF6BF8399E8}" type="slidenum">
              <a:rPr lang="en-US" smtClean="0"/>
              <a:pPr/>
              <a:t>18</a:t>
            </a:fld>
            <a:endParaRPr lang="en-US" dirty="0"/>
          </a:p>
        </p:txBody>
      </p:sp>
      <p:sp>
        <p:nvSpPr>
          <p:cNvPr id="9" name="Title 1"/>
          <p:cNvSpPr>
            <a:spLocks noGrp="1"/>
          </p:cNvSpPr>
          <p:nvPr>
            <p:ph sz="quarter" idx="10"/>
          </p:nvPr>
        </p:nvSpPr>
        <p:spPr/>
        <p:txBody>
          <a:bodyPr/>
          <a:lstStyle/>
          <a:p>
            <a:r>
              <a:rPr lang="en-US" dirty="0"/>
              <a:t>How Much Architecture?</a:t>
            </a:r>
          </a:p>
        </p:txBody>
      </p:sp>
    </p:spTree>
    <p:extLst>
      <p:ext uri="{BB962C8B-B14F-4D97-AF65-F5344CB8AC3E}">
        <p14:creationId xmlns:p14="http://schemas.microsoft.com/office/powerpoint/2010/main" val="8953667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C929AAF-93AF-4463-878F-15C04A481E65}"/>
              </a:ext>
            </a:extLst>
          </p:cNvPr>
          <p:cNvSpPr>
            <a:spLocks noGrp="1"/>
          </p:cNvSpPr>
          <p:nvPr>
            <p:ph idx="1"/>
          </p:nvPr>
        </p:nvSpPr>
        <p:spPr/>
        <p:txBody>
          <a:bodyPr/>
          <a:lstStyle/>
          <a:p>
            <a:endParaRPr lang="en-IN"/>
          </a:p>
        </p:txBody>
      </p:sp>
      <p:sp>
        <p:nvSpPr>
          <p:cNvPr id="8" name="Content Placeholder 7">
            <a:extLst>
              <a:ext uri="{FF2B5EF4-FFF2-40B4-BE49-F238E27FC236}">
                <a16:creationId xmlns:a16="http://schemas.microsoft.com/office/drawing/2014/main" id="{53BE0B33-68C4-4F12-B7B4-F15427478807}"/>
              </a:ext>
            </a:extLst>
          </p:cNvPr>
          <p:cNvSpPr>
            <a:spLocks noGrp="1"/>
          </p:cNvSpPr>
          <p:nvPr>
            <p:ph sz="quarter" idx="4294967295"/>
          </p:nvPr>
        </p:nvSpPr>
        <p:spPr>
          <a:xfrm>
            <a:off x="4495800" y="6363741"/>
            <a:ext cx="914400" cy="914400"/>
          </a:xfrm>
        </p:spPr>
        <p:txBody>
          <a:bodyPr>
            <a:normAutofit/>
          </a:bodyPr>
          <a:lstStyle/>
          <a:p>
            <a:endParaRPr lang="en-IN"/>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pic>
        <p:nvPicPr>
          <p:cNvPr id="5" name="Picture 4" descr="graph.tiff"/>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5576" y="1340767"/>
            <a:ext cx="4680520" cy="5078119"/>
          </a:xfrm>
          <a:prstGeom prst="rect">
            <a:avLst/>
          </a:prstGeom>
        </p:spPr>
      </p:pic>
      <p:pic>
        <p:nvPicPr>
          <p:cNvPr id="6" name="Picture 5" descr="key.tif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32040" y="1556792"/>
            <a:ext cx="3623444" cy="1783849"/>
          </a:xfrm>
          <a:prstGeom prst="rect">
            <a:avLst/>
          </a:prstGeom>
        </p:spPr>
      </p:pic>
      <p:sp>
        <p:nvSpPr>
          <p:cNvPr id="9" name="Date Placeholder 8"/>
          <p:cNvSpPr>
            <a:spLocks noGrp="1"/>
          </p:cNvSpPr>
          <p:nvPr>
            <p:ph type="dt" sz="half" idx="15"/>
          </p:nvPr>
        </p:nvSpPr>
        <p:spPr/>
        <p:txBody>
          <a:bodyPr/>
          <a:lstStyle/>
          <a:p>
            <a:r>
              <a:rPr lang="en-US"/>
              <a:t>February 8, 2025</a:t>
            </a:r>
            <a:endParaRPr lang="en-US" dirty="0"/>
          </a:p>
        </p:txBody>
      </p:sp>
      <p:sp>
        <p:nvSpPr>
          <p:cNvPr id="10" name="Slide Number Placeholder 9"/>
          <p:cNvSpPr>
            <a:spLocks noGrp="1"/>
          </p:cNvSpPr>
          <p:nvPr>
            <p:ph type="sldNum" sz="quarter" idx="14"/>
          </p:nvPr>
        </p:nvSpPr>
        <p:spPr/>
        <p:txBody>
          <a:bodyPr/>
          <a:lstStyle/>
          <a:p>
            <a:fld id="{BC8D7E44-7D4F-4942-A8C9-2DF6BF8399E8}" type="slidenum">
              <a:rPr lang="en-US" smtClean="0"/>
              <a:pPr/>
              <a:t>19</a:t>
            </a:fld>
            <a:endParaRPr lang="en-US" dirty="0"/>
          </a:p>
        </p:txBody>
      </p:sp>
      <p:sp>
        <p:nvSpPr>
          <p:cNvPr id="11" name="Title 1"/>
          <p:cNvSpPr>
            <a:spLocks noGrp="1"/>
          </p:cNvSpPr>
          <p:nvPr>
            <p:ph sz="quarter" idx="10"/>
          </p:nvPr>
        </p:nvSpPr>
        <p:spPr/>
        <p:txBody>
          <a:bodyPr/>
          <a:lstStyle/>
          <a:p>
            <a:r>
              <a:rPr lang="en-US" dirty="0"/>
              <a:t>How Much Architecture?</a:t>
            </a:r>
          </a:p>
        </p:txBody>
      </p:sp>
    </p:spTree>
    <p:extLst>
      <p:ext uri="{BB962C8B-B14F-4D97-AF65-F5344CB8AC3E}">
        <p14:creationId xmlns:p14="http://schemas.microsoft.com/office/powerpoint/2010/main" val="1122701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D57622-A680-4565-A309-F44BB4BEF78F}"/>
              </a:ext>
            </a:extLst>
          </p:cNvPr>
          <p:cNvSpPr>
            <a:spLocks noGrp="1"/>
          </p:cNvSpPr>
          <p:nvPr>
            <p:ph sz="quarter" idx="10"/>
          </p:nvPr>
        </p:nvSpPr>
        <p:spPr/>
        <p:txBody>
          <a:bodyPr/>
          <a:lstStyle/>
          <a:p>
            <a:r>
              <a:rPr lang="en-US" dirty="0"/>
              <a:t>SEZG651/ SSZG653 </a:t>
            </a:r>
          </a:p>
          <a:p>
            <a:r>
              <a:rPr lang="en-US" dirty="0"/>
              <a:t>Software Architectures</a:t>
            </a:r>
          </a:p>
          <a:p>
            <a:r>
              <a:rPr lang="en-US" dirty="0"/>
              <a:t>Module 3-CS 05C</a:t>
            </a:r>
          </a:p>
        </p:txBody>
      </p:sp>
      <p:sp>
        <p:nvSpPr>
          <p:cNvPr id="3" name="Date Placeholder 2">
            <a:extLst>
              <a:ext uri="{FF2B5EF4-FFF2-40B4-BE49-F238E27FC236}">
                <a16:creationId xmlns:a16="http://schemas.microsoft.com/office/drawing/2014/main" id="{494F9F50-F3AD-4DF3-8321-EDBABE15863B}"/>
              </a:ext>
            </a:extLst>
          </p:cNvPr>
          <p:cNvSpPr>
            <a:spLocks noGrp="1"/>
          </p:cNvSpPr>
          <p:nvPr>
            <p:ph type="dt" sz="half" idx="14"/>
          </p:nvPr>
        </p:nvSpPr>
        <p:spPr>
          <a:xfrm>
            <a:off x="457200" y="6356350"/>
            <a:ext cx="2133600" cy="365125"/>
          </a:xfrm>
        </p:spPr>
        <p:txBody>
          <a:bodyPr/>
          <a:lstStyle/>
          <a:p>
            <a:r>
              <a:rPr lang="en-US"/>
              <a:t>February 8, 2025</a:t>
            </a:r>
            <a:endParaRPr lang="en-US" dirty="0"/>
          </a:p>
        </p:txBody>
      </p:sp>
      <p:sp>
        <p:nvSpPr>
          <p:cNvPr id="4" name="Footer Placeholder 3">
            <a:extLst>
              <a:ext uri="{FF2B5EF4-FFF2-40B4-BE49-F238E27FC236}">
                <a16:creationId xmlns:a16="http://schemas.microsoft.com/office/drawing/2014/main" id="{DCDE5860-D1D7-4897-A469-54BD9019C512}"/>
              </a:ext>
            </a:extLst>
          </p:cNvPr>
          <p:cNvSpPr>
            <a:spLocks noGrp="1"/>
          </p:cNvSpPr>
          <p:nvPr>
            <p:ph type="ftr" sz="quarter" idx="12"/>
          </p:nvPr>
        </p:nvSpPr>
        <p:spPr/>
        <p:txBody>
          <a:bodyPr/>
          <a:lstStyle/>
          <a:p>
            <a:r>
              <a:rPr lang="en-US"/>
              <a:t>SEZG651/SSZG653 Software Architectures</a:t>
            </a:r>
            <a:endParaRPr lang="en-US" dirty="0"/>
          </a:p>
        </p:txBody>
      </p:sp>
      <p:sp>
        <p:nvSpPr>
          <p:cNvPr id="5" name="Slide Number Placeholder 4">
            <a:extLst>
              <a:ext uri="{FF2B5EF4-FFF2-40B4-BE49-F238E27FC236}">
                <a16:creationId xmlns:a16="http://schemas.microsoft.com/office/drawing/2014/main" id="{68A4673F-73E7-4FD9-8B3A-47F0164AE4DF}"/>
              </a:ext>
            </a:extLst>
          </p:cNvPr>
          <p:cNvSpPr>
            <a:spLocks noGrp="1"/>
          </p:cNvSpPr>
          <p:nvPr>
            <p:ph type="sldNum" sz="quarter" idx="13"/>
          </p:nvPr>
        </p:nvSpPr>
        <p:spPr/>
        <p:txBody>
          <a:bodyPr/>
          <a:lstStyle/>
          <a:p>
            <a:fld id="{BC8D7E44-7D4F-4942-A8C9-2DF6BF8399E8}" type="slidenum">
              <a:rPr lang="en-US" smtClean="0"/>
              <a:pPr/>
              <a:t>2</a:t>
            </a:fld>
            <a:endParaRPr lang="en-US" dirty="0"/>
          </a:p>
        </p:txBody>
      </p:sp>
    </p:spTree>
    <p:extLst>
      <p:ext uri="{BB962C8B-B14F-4D97-AF65-F5344CB8AC3E}">
        <p14:creationId xmlns:p14="http://schemas.microsoft.com/office/powerpoint/2010/main" val="25807294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itchFamily="34" charset="0"/>
              <a:buChar char="•"/>
            </a:pPr>
            <a:r>
              <a:rPr lang="en-US" dirty="0"/>
              <a:t>These lines show that there is a sweet spot for each project. </a:t>
            </a:r>
          </a:p>
          <a:p>
            <a:pPr lvl="1"/>
            <a:r>
              <a:rPr lang="en-US" dirty="0"/>
              <a:t>For the 10KSLOC project, the sweet spot is at the far left. Devoting much time to up-front work is a waste for a small project.</a:t>
            </a:r>
          </a:p>
          <a:p>
            <a:pPr lvl="1"/>
            <a:r>
              <a:rPr lang="en-US" dirty="0"/>
              <a:t>For the 100 KSLOC project, the sweet spot is around 20 percent of the project schedule. </a:t>
            </a:r>
          </a:p>
          <a:p>
            <a:pPr lvl="1"/>
            <a:r>
              <a:rPr lang="en-US" dirty="0"/>
              <a:t>For the 1,000 KSLOC project, the sweet spot is around 40 percent of the project schedule. </a:t>
            </a:r>
          </a:p>
          <a:p>
            <a:pPr>
              <a:buFont typeface="Arial" pitchFamily="34" charset="0"/>
              <a:buChar char="•"/>
            </a:pPr>
            <a:r>
              <a:rPr lang="en-US" dirty="0"/>
              <a:t>A project with a million lines of code is enormously complex.</a:t>
            </a:r>
          </a:p>
          <a:p>
            <a:pPr>
              <a:buFont typeface="Arial" pitchFamily="34" charset="0"/>
              <a:buChar char="•"/>
            </a:pPr>
            <a:r>
              <a:rPr lang="en-US" dirty="0"/>
              <a:t>It is difficult to imagine how Agile principles alone can cope with this complexity if there is no architecture to guide and organize the effort.</a:t>
            </a:r>
          </a:p>
        </p:txBody>
      </p:sp>
      <p:sp>
        <p:nvSpPr>
          <p:cNvPr id="5" name="Content Placeholder 4">
            <a:extLst>
              <a:ext uri="{FF2B5EF4-FFF2-40B4-BE49-F238E27FC236}">
                <a16:creationId xmlns:a16="http://schemas.microsoft.com/office/drawing/2014/main" id="{43938F80-F593-49AC-8BE8-8C0D3042BDE1}"/>
              </a:ext>
            </a:extLst>
          </p:cNvPr>
          <p:cNvSpPr>
            <a:spLocks noGrp="1"/>
          </p:cNvSpPr>
          <p:nvPr>
            <p:ph sz="quarter" idx="4294967295"/>
          </p:nvPr>
        </p:nvSpPr>
        <p:spPr>
          <a:xfrm>
            <a:off x="4495800" y="6363741"/>
            <a:ext cx="914400" cy="914400"/>
          </a:xfrm>
        </p:spPr>
        <p:txBody>
          <a:bodyPr>
            <a:normAutofit/>
          </a:bodyPr>
          <a:lstStyle/>
          <a:p>
            <a:endParaRPr lang="en-IN"/>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Date Placeholder 6"/>
          <p:cNvSpPr>
            <a:spLocks noGrp="1"/>
          </p:cNvSpPr>
          <p:nvPr>
            <p:ph type="dt" sz="half" idx="15"/>
          </p:nvPr>
        </p:nvSpPr>
        <p:spPr/>
        <p:txBody>
          <a:bodyPr/>
          <a:lstStyle/>
          <a:p>
            <a:r>
              <a:rPr lang="en-US"/>
              <a:t>February 8, 2025</a:t>
            </a:r>
            <a:endParaRPr lang="en-US" dirty="0"/>
          </a:p>
        </p:txBody>
      </p:sp>
      <p:sp>
        <p:nvSpPr>
          <p:cNvPr id="8" name="Slide Number Placeholder 7"/>
          <p:cNvSpPr>
            <a:spLocks noGrp="1"/>
          </p:cNvSpPr>
          <p:nvPr>
            <p:ph type="sldNum" sz="quarter" idx="14"/>
          </p:nvPr>
        </p:nvSpPr>
        <p:spPr/>
        <p:txBody>
          <a:bodyPr/>
          <a:lstStyle/>
          <a:p>
            <a:fld id="{BC8D7E44-7D4F-4942-A8C9-2DF6BF8399E8}" type="slidenum">
              <a:rPr lang="en-US" smtClean="0"/>
              <a:pPr/>
              <a:t>20</a:t>
            </a:fld>
            <a:endParaRPr lang="en-US" dirty="0"/>
          </a:p>
        </p:txBody>
      </p:sp>
      <p:sp>
        <p:nvSpPr>
          <p:cNvPr id="9" name="Title 1"/>
          <p:cNvSpPr>
            <a:spLocks noGrp="1"/>
          </p:cNvSpPr>
          <p:nvPr>
            <p:ph sz="quarter" idx="10"/>
          </p:nvPr>
        </p:nvSpPr>
        <p:spPr/>
        <p:txBody>
          <a:bodyPr/>
          <a:lstStyle/>
          <a:p>
            <a:r>
              <a:rPr lang="en-US" dirty="0"/>
              <a:t>How Much Architecture?</a:t>
            </a:r>
          </a:p>
        </p:txBody>
      </p:sp>
    </p:spTree>
    <p:extLst>
      <p:ext uri="{BB962C8B-B14F-4D97-AF65-F5344CB8AC3E}">
        <p14:creationId xmlns:p14="http://schemas.microsoft.com/office/powerpoint/2010/main" val="21904359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Write for the reader!</a:t>
            </a:r>
          </a:p>
          <a:p>
            <a:r>
              <a:rPr lang="en-US" dirty="0"/>
              <a:t>If the reader doesn’t need it, don’t write it.</a:t>
            </a:r>
          </a:p>
          <a:p>
            <a:pPr lvl="1"/>
            <a:r>
              <a:rPr lang="en-US" dirty="0"/>
              <a:t>But remember that the reader may be a maintainer or other newcomer not yet on the project!</a:t>
            </a:r>
          </a:p>
        </p:txBody>
      </p:sp>
      <p:sp>
        <p:nvSpPr>
          <p:cNvPr id="6" name="Content Placeholder 5">
            <a:extLst>
              <a:ext uri="{FF2B5EF4-FFF2-40B4-BE49-F238E27FC236}">
                <a16:creationId xmlns:a16="http://schemas.microsoft.com/office/drawing/2014/main" id="{4F0159DC-70EB-4AF0-91D6-AB25DBEE054F}"/>
              </a:ext>
            </a:extLst>
          </p:cNvPr>
          <p:cNvSpPr>
            <a:spLocks noGrp="1"/>
          </p:cNvSpPr>
          <p:nvPr>
            <p:ph sz="quarter" idx="4294967295"/>
          </p:nvPr>
        </p:nvSpPr>
        <p:spPr>
          <a:xfrm>
            <a:off x="4495800" y="6363741"/>
            <a:ext cx="914400" cy="914400"/>
          </a:xfrm>
        </p:spPr>
        <p:txBody>
          <a:bodyPr>
            <a:normAutofit/>
          </a:bodyPr>
          <a:lstStyle/>
          <a:p>
            <a:endParaRPr lang="en-IN"/>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Date Placeholder 6"/>
          <p:cNvSpPr>
            <a:spLocks noGrp="1"/>
          </p:cNvSpPr>
          <p:nvPr>
            <p:ph type="dt" sz="half" idx="15"/>
          </p:nvPr>
        </p:nvSpPr>
        <p:spPr/>
        <p:txBody>
          <a:bodyPr/>
          <a:lstStyle/>
          <a:p>
            <a:r>
              <a:rPr lang="en-US"/>
              <a:t>February 8, 2025</a:t>
            </a:r>
            <a:endParaRPr lang="en-US" dirty="0"/>
          </a:p>
        </p:txBody>
      </p:sp>
      <p:sp>
        <p:nvSpPr>
          <p:cNvPr id="8" name="Slide Number Placeholder 7"/>
          <p:cNvSpPr>
            <a:spLocks noGrp="1"/>
          </p:cNvSpPr>
          <p:nvPr>
            <p:ph type="sldNum" sz="quarter" idx="14"/>
          </p:nvPr>
        </p:nvSpPr>
        <p:spPr/>
        <p:txBody>
          <a:bodyPr/>
          <a:lstStyle/>
          <a:p>
            <a:fld id="{BC8D7E44-7D4F-4942-A8C9-2DF6BF8399E8}" type="slidenum">
              <a:rPr lang="en-US" smtClean="0"/>
              <a:pPr/>
              <a:t>21</a:t>
            </a:fld>
            <a:endParaRPr lang="en-US" dirty="0"/>
          </a:p>
        </p:txBody>
      </p:sp>
      <p:sp>
        <p:nvSpPr>
          <p:cNvPr id="9" name="Title 1"/>
          <p:cNvSpPr>
            <a:spLocks noGrp="1"/>
          </p:cNvSpPr>
          <p:nvPr>
            <p:ph sz="quarter" idx="10"/>
          </p:nvPr>
        </p:nvSpPr>
        <p:spPr/>
        <p:txBody>
          <a:bodyPr/>
          <a:lstStyle/>
          <a:p>
            <a:r>
              <a:rPr lang="en-US" dirty="0"/>
              <a:t>Agility and Documentation</a:t>
            </a:r>
          </a:p>
        </p:txBody>
      </p:sp>
    </p:spTree>
    <p:extLst>
      <p:ext uri="{BB962C8B-B14F-4D97-AF65-F5344CB8AC3E}">
        <p14:creationId xmlns:p14="http://schemas.microsoft.com/office/powerpoint/2010/main" val="3847377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itchFamily="34" charset="0"/>
              <a:buChar char="•"/>
            </a:pPr>
            <a:r>
              <a:rPr lang="en-US" dirty="0"/>
              <a:t>Architecture evaluation work as part of an Agile process? Absolutely.</a:t>
            </a:r>
          </a:p>
          <a:p>
            <a:pPr>
              <a:buFont typeface="Arial" pitchFamily="34" charset="0"/>
              <a:buChar char="•"/>
            </a:pPr>
            <a:r>
              <a:rPr lang="en-US" dirty="0"/>
              <a:t>Meeting stakeholders’ important concerns is a cornerstone of Agile philosophy.</a:t>
            </a:r>
          </a:p>
          <a:p>
            <a:pPr>
              <a:buFont typeface="Arial" pitchFamily="34" charset="0"/>
              <a:buChar char="•"/>
            </a:pPr>
            <a:r>
              <a:rPr lang="en-US" dirty="0"/>
              <a:t>Our approach to architecture evaluation is exemplified by the Architecture Tradeoff Analysis Method (ATAM).</a:t>
            </a:r>
          </a:p>
          <a:p>
            <a:pPr lvl="1"/>
            <a:r>
              <a:rPr lang="en-US" dirty="0"/>
              <a:t>ATAM does not endeavor to analyze all, or even most, of an architecture. </a:t>
            </a:r>
          </a:p>
          <a:p>
            <a:pPr lvl="1"/>
            <a:r>
              <a:rPr lang="en-US" dirty="0"/>
              <a:t>The focus is determined by a set of quality attribute scenarios that represent the most important of the concerns of the stakeholders. </a:t>
            </a:r>
          </a:p>
          <a:p>
            <a:pPr>
              <a:buFont typeface="Arial" pitchFamily="34" charset="0"/>
              <a:buChar char="•"/>
            </a:pPr>
            <a:r>
              <a:rPr lang="en-US" dirty="0"/>
              <a:t>It is easy to tailor a lightweight architecture evaluation.</a:t>
            </a:r>
          </a:p>
        </p:txBody>
      </p:sp>
      <p:sp>
        <p:nvSpPr>
          <p:cNvPr id="6" name="Content Placeholder 5">
            <a:extLst>
              <a:ext uri="{FF2B5EF4-FFF2-40B4-BE49-F238E27FC236}">
                <a16:creationId xmlns:a16="http://schemas.microsoft.com/office/drawing/2014/main" id="{B655358F-3E9F-47BB-8CEC-AE861EACF42A}"/>
              </a:ext>
            </a:extLst>
          </p:cNvPr>
          <p:cNvSpPr>
            <a:spLocks noGrp="1"/>
          </p:cNvSpPr>
          <p:nvPr>
            <p:ph sz="quarter" idx="4294967295"/>
          </p:nvPr>
        </p:nvSpPr>
        <p:spPr>
          <a:xfrm>
            <a:off x="4495800" y="6363741"/>
            <a:ext cx="914400" cy="914400"/>
          </a:xfrm>
        </p:spPr>
        <p:txBody>
          <a:bodyPr>
            <a:normAutofit/>
          </a:bodyPr>
          <a:lstStyle/>
          <a:p>
            <a:endParaRPr lang="en-IN"/>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Date Placeholder 6"/>
          <p:cNvSpPr>
            <a:spLocks noGrp="1"/>
          </p:cNvSpPr>
          <p:nvPr>
            <p:ph type="dt" sz="half" idx="15"/>
          </p:nvPr>
        </p:nvSpPr>
        <p:spPr/>
        <p:txBody>
          <a:bodyPr/>
          <a:lstStyle/>
          <a:p>
            <a:r>
              <a:rPr lang="en-US"/>
              <a:t>February 8, 2025</a:t>
            </a:r>
            <a:endParaRPr lang="en-US" dirty="0"/>
          </a:p>
        </p:txBody>
      </p:sp>
      <p:sp>
        <p:nvSpPr>
          <p:cNvPr id="8" name="Slide Number Placeholder 7"/>
          <p:cNvSpPr>
            <a:spLocks noGrp="1"/>
          </p:cNvSpPr>
          <p:nvPr>
            <p:ph type="sldNum" sz="quarter" idx="14"/>
          </p:nvPr>
        </p:nvSpPr>
        <p:spPr/>
        <p:txBody>
          <a:bodyPr/>
          <a:lstStyle/>
          <a:p>
            <a:fld id="{BC8D7E44-7D4F-4942-A8C9-2DF6BF8399E8}" type="slidenum">
              <a:rPr lang="en-US" smtClean="0"/>
              <a:pPr/>
              <a:t>22</a:t>
            </a:fld>
            <a:endParaRPr lang="en-US" dirty="0"/>
          </a:p>
        </p:txBody>
      </p:sp>
      <p:sp>
        <p:nvSpPr>
          <p:cNvPr id="9" name="Title 1"/>
          <p:cNvSpPr>
            <a:spLocks noGrp="1"/>
          </p:cNvSpPr>
          <p:nvPr>
            <p:ph sz="quarter" idx="10"/>
          </p:nvPr>
        </p:nvSpPr>
        <p:spPr/>
        <p:txBody>
          <a:bodyPr>
            <a:normAutofit fontScale="97500"/>
          </a:bodyPr>
          <a:lstStyle/>
          <a:p>
            <a:r>
              <a:rPr lang="en-US" dirty="0"/>
              <a:t>Agility and Architecture Evaluation</a:t>
            </a:r>
          </a:p>
        </p:txBody>
      </p:sp>
    </p:spTree>
    <p:extLst>
      <p:ext uri="{BB962C8B-B14F-4D97-AF65-F5344CB8AC3E}">
        <p14:creationId xmlns:p14="http://schemas.microsoft.com/office/powerpoint/2010/main" val="23603015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WebArrow Web-conferencing system</a:t>
            </a:r>
          </a:p>
          <a:p>
            <a:r>
              <a:rPr lang="en-US" dirty="0"/>
              <a:t>To meet stakeholder needs, architect and developers found that they needed to think and work in two different modes at the same time:</a:t>
            </a:r>
          </a:p>
          <a:p>
            <a:pPr lvl="1"/>
            <a:r>
              <a:rPr lang="en-US" i="1" dirty="0"/>
              <a:t>Top-down</a:t>
            </a:r>
            <a:r>
              <a:rPr lang="en-US" dirty="0"/>
              <a:t>—designing and analyzing architectural structures to meet the demanding quality attribute requirements and tradeoffs</a:t>
            </a:r>
          </a:p>
          <a:p>
            <a:pPr lvl="1"/>
            <a:r>
              <a:rPr lang="en-US" i="1" dirty="0"/>
              <a:t>Bottom-up</a:t>
            </a:r>
            <a:r>
              <a:rPr lang="en-US" dirty="0"/>
              <a:t>—analyzing a wide array of implementation-specific and environment-specific constraints and fashioning solutions to them</a:t>
            </a:r>
          </a:p>
        </p:txBody>
      </p:sp>
      <p:sp>
        <p:nvSpPr>
          <p:cNvPr id="6" name="Content Placeholder 5">
            <a:extLst>
              <a:ext uri="{FF2B5EF4-FFF2-40B4-BE49-F238E27FC236}">
                <a16:creationId xmlns:a16="http://schemas.microsoft.com/office/drawing/2014/main" id="{96B1250E-E4CE-477C-8A6D-B293B67B4BB8}"/>
              </a:ext>
            </a:extLst>
          </p:cNvPr>
          <p:cNvSpPr>
            <a:spLocks noGrp="1"/>
          </p:cNvSpPr>
          <p:nvPr>
            <p:ph sz="quarter" idx="4294967295"/>
          </p:nvPr>
        </p:nvSpPr>
        <p:spPr>
          <a:xfrm>
            <a:off x="4495800" y="6363741"/>
            <a:ext cx="914400" cy="914400"/>
          </a:xfrm>
        </p:spPr>
        <p:txBody>
          <a:bodyPr>
            <a:normAutofit/>
          </a:bodyPr>
          <a:lstStyle/>
          <a:p>
            <a:endParaRPr lang="en-IN"/>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Date Placeholder 6"/>
          <p:cNvSpPr>
            <a:spLocks noGrp="1"/>
          </p:cNvSpPr>
          <p:nvPr>
            <p:ph type="dt" sz="half" idx="15"/>
          </p:nvPr>
        </p:nvSpPr>
        <p:spPr/>
        <p:txBody>
          <a:bodyPr/>
          <a:lstStyle/>
          <a:p>
            <a:r>
              <a:rPr lang="en-US"/>
              <a:t>February 8, 2025</a:t>
            </a:r>
            <a:endParaRPr lang="en-US" dirty="0"/>
          </a:p>
        </p:txBody>
      </p:sp>
      <p:sp>
        <p:nvSpPr>
          <p:cNvPr id="8" name="Slide Number Placeholder 7"/>
          <p:cNvSpPr>
            <a:spLocks noGrp="1"/>
          </p:cNvSpPr>
          <p:nvPr>
            <p:ph type="sldNum" sz="quarter" idx="14"/>
          </p:nvPr>
        </p:nvSpPr>
        <p:spPr/>
        <p:txBody>
          <a:bodyPr/>
          <a:lstStyle/>
          <a:p>
            <a:fld id="{BC8D7E44-7D4F-4942-A8C9-2DF6BF8399E8}" type="slidenum">
              <a:rPr lang="en-US" smtClean="0"/>
              <a:pPr/>
              <a:t>23</a:t>
            </a:fld>
            <a:endParaRPr lang="en-US" dirty="0"/>
          </a:p>
        </p:txBody>
      </p:sp>
      <p:sp>
        <p:nvSpPr>
          <p:cNvPr id="9" name="Title 1"/>
          <p:cNvSpPr>
            <a:spLocks noGrp="1"/>
          </p:cNvSpPr>
          <p:nvPr>
            <p:ph sz="quarter" idx="10"/>
          </p:nvPr>
        </p:nvSpPr>
        <p:spPr/>
        <p:txBody>
          <a:bodyPr>
            <a:normAutofit/>
          </a:bodyPr>
          <a:lstStyle/>
          <a:p>
            <a:r>
              <a:rPr lang="en-US" dirty="0"/>
              <a:t>An Example of Agile Architecting</a:t>
            </a:r>
          </a:p>
        </p:txBody>
      </p:sp>
    </p:spTree>
    <p:extLst>
      <p:ext uri="{BB962C8B-B14F-4D97-AF65-F5344CB8AC3E}">
        <p14:creationId xmlns:p14="http://schemas.microsoft.com/office/powerpoint/2010/main" val="12425311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itchFamily="34" charset="0"/>
              <a:buChar char="•"/>
            </a:pPr>
            <a:r>
              <a:rPr lang="en-US" dirty="0"/>
              <a:t>To analyze architectural tradeoffs, the team adopted an agile architecture discipline combined with a rigorous program of experiments.</a:t>
            </a:r>
          </a:p>
          <a:p>
            <a:pPr lvl="1"/>
            <a:r>
              <a:rPr lang="en-US" dirty="0"/>
              <a:t>These experiments are called “spikes” in Agile terminology. </a:t>
            </a:r>
          </a:p>
        </p:txBody>
      </p:sp>
      <p:sp>
        <p:nvSpPr>
          <p:cNvPr id="6" name="Content Placeholder 5">
            <a:extLst>
              <a:ext uri="{FF2B5EF4-FFF2-40B4-BE49-F238E27FC236}">
                <a16:creationId xmlns:a16="http://schemas.microsoft.com/office/drawing/2014/main" id="{3DEFAD76-E995-4335-BC7E-28AE87B7896F}"/>
              </a:ext>
            </a:extLst>
          </p:cNvPr>
          <p:cNvSpPr>
            <a:spLocks noGrp="1"/>
          </p:cNvSpPr>
          <p:nvPr>
            <p:ph sz="quarter" idx="4294967295"/>
          </p:nvPr>
        </p:nvSpPr>
        <p:spPr>
          <a:xfrm>
            <a:off x="4495800" y="6363741"/>
            <a:ext cx="914400" cy="914400"/>
          </a:xfrm>
        </p:spPr>
        <p:txBody>
          <a:bodyPr>
            <a:normAutofit/>
          </a:bodyPr>
          <a:lstStyle/>
          <a:p>
            <a:endParaRPr lang="en-IN"/>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Date Placeholder 6"/>
          <p:cNvSpPr>
            <a:spLocks noGrp="1"/>
          </p:cNvSpPr>
          <p:nvPr>
            <p:ph type="dt" sz="half" idx="15"/>
          </p:nvPr>
        </p:nvSpPr>
        <p:spPr/>
        <p:txBody>
          <a:bodyPr/>
          <a:lstStyle/>
          <a:p>
            <a:r>
              <a:rPr lang="en-US"/>
              <a:t>February 8, 2025</a:t>
            </a:r>
            <a:endParaRPr lang="en-US" dirty="0"/>
          </a:p>
        </p:txBody>
      </p:sp>
      <p:sp>
        <p:nvSpPr>
          <p:cNvPr id="8" name="Slide Number Placeholder 7"/>
          <p:cNvSpPr>
            <a:spLocks noGrp="1"/>
          </p:cNvSpPr>
          <p:nvPr>
            <p:ph type="sldNum" sz="quarter" idx="14"/>
          </p:nvPr>
        </p:nvSpPr>
        <p:spPr/>
        <p:txBody>
          <a:bodyPr/>
          <a:lstStyle/>
          <a:p>
            <a:fld id="{BC8D7E44-7D4F-4942-A8C9-2DF6BF8399E8}" type="slidenum">
              <a:rPr lang="en-US" smtClean="0"/>
              <a:pPr/>
              <a:t>24</a:t>
            </a:fld>
            <a:endParaRPr lang="en-US" dirty="0"/>
          </a:p>
        </p:txBody>
      </p:sp>
      <p:sp>
        <p:nvSpPr>
          <p:cNvPr id="9" name="Title 1"/>
          <p:cNvSpPr>
            <a:spLocks noGrp="1"/>
          </p:cNvSpPr>
          <p:nvPr>
            <p:ph sz="quarter" idx="10"/>
          </p:nvPr>
        </p:nvSpPr>
        <p:spPr/>
        <p:txBody>
          <a:bodyPr/>
          <a:lstStyle/>
          <a:p>
            <a:r>
              <a:rPr lang="en-US" dirty="0"/>
              <a:t>Experiments to Make Tradeoffs</a:t>
            </a:r>
          </a:p>
        </p:txBody>
      </p:sp>
    </p:spTree>
    <p:extLst>
      <p:ext uri="{BB962C8B-B14F-4D97-AF65-F5344CB8AC3E}">
        <p14:creationId xmlns:p14="http://schemas.microsoft.com/office/powerpoint/2010/main" val="19750068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The experiments (spikes) answered questions such as:</a:t>
            </a:r>
          </a:p>
          <a:p>
            <a:pPr lvl="1"/>
            <a:r>
              <a:rPr lang="en-US" dirty="0"/>
              <a:t>Would moving to a distributed database from local flat files negatively impact feedback time (latency) for users?</a:t>
            </a:r>
          </a:p>
          <a:p>
            <a:pPr lvl="1"/>
            <a:r>
              <a:rPr lang="en-US" dirty="0"/>
              <a:t>What (if any) scalability improvement would result from using </a:t>
            </a:r>
            <a:r>
              <a:rPr lang="en-US" dirty="0" err="1"/>
              <a:t>mod_perl</a:t>
            </a:r>
            <a:r>
              <a:rPr lang="en-US" dirty="0"/>
              <a:t> versus standard Perl? </a:t>
            </a:r>
          </a:p>
          <a:p>
            <a:pPr lvl="1"/>
            <a:r>
              <a:rPr lang="en-US" dirty="0"/>
              <a:t>How difficult would the development and quality assurance effort be to convert to </a:t>
            </a:r>
            <a:r>
              <a:rPr lang="en-US" dirty="0" err="1"/>
              <a:t>mod_perl</a:t>
            </a:r>
            <a:r>
              <a:rPr lang="en-US" dirty="0"/>
              <a:t>?</a:t>
            </a:r>
          </a:p>
          <a:p>
            <a:pPr lvl="1"/>
            <a:r>
              <a:rPr lang="en-US" dirty="0"/>
              <a:t>How many participants could be hosted by a single meeting server?</a:t>
            </a:r>
          </a:p>
          <a:p>
            <a:pPr lvl="1"/>
            <a:r>
              <a:rPr lang="en-US" dirty="0"/>
              <a:t>What was the correct ratio between database servers and meeting servers?</a:t>
            </a:r>
          </a:p>
        </p:txBody>
      </p:sp>
      <p:sp>
        <p:nvSpPr>
          <p:cNvPr id="6" name="Content Placeholder 5">
            <a:extLst>
              <a:ext uri="{FF2B5EF4-FFF2-40B4-BE49-F238E27FC236}">
                <a16:creationId xmlns:a16="http://schemas.microsoft.com/office/drawing/2014/main" id="{788C3244-44DB-419A-91C8-385D370144E2}"/>
              </a:ext>
            </a:extLst>
          </p:cNvPr>
          <p:cNvSpPr>
            <a:spLocks noGrp="1"/>
          </p:cNvSpPr>
          <p:nvPr>
            <p:ph sz="quarter" idx="4294967295"/>
          </p:nvPr>
        </p:nvSpPr>
        <p:spPr>
          <a:xfrm>
            <a:off x="4495800" y="6363741"/>
            <a:ext cx="914400" cy="914400"/>
          </a:xfrm>
        </p:spPr>
        <p:txBody>
          <a:bodyPr>
            <a:normAutofit/>
          </a:bodyPr>
          <a:lstStyle/>
          <a:p>
            <a:endParaRPr lang="en-IN"/>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Date Placeholder 6"/>
          <p:cNvSpPr>
            <a:spLocks noGrp="1"/>
          </p:cNvSpPr>
          <p:nvPr>
            <p:ph type="dt" sz="half" idx="15"/>
          </p:nvPr>
        </p:nvSpPr>
        <p:spPr/>
        <p:txBody>
          <a:bodyPr/>
          <a:lstStyle/>
          <a:p>
            <a:r>
              <a:rPr lang="en-US"/>
              <a:t>February 8, 2025</a:t>
            </a:r>
            <a:endParaRPr lang="en-US" dirty="0"/>
          </a:p>
        </p:txBody>
      </p:sp>
      <p:sp>
        <p:nvSpPr>
          <p:cNvPr id="8" name="Slide Number Placeholder 7"/>
          <p:cNvSpPr>
            <a:spLocks noGrp="1"/>
          </p:cNvSpPr>
          <p:nvPr>
            <p:ph type="sldNum" sz="quarter" idx="14"/>
          </p:nvPr>
        </p:nvSpPr>
        <p:spPr/>
        <p:txBody>
          <a:bodyPr/>
          <a:lstStyle/>
          <a:p>
            <a:fld id="{BC8D7E44-7D4F-4942-A8C9-2DF6BF8399E8}" type="slidenum">
              <a:rPr lang="en-US" smtClean="0"/>
              <a:pPr/>
              <a:t>25</a:t>
            </a:fld>
            <a:endParaRPr lang="en-US" dirty="0"/>
          </a:p>
        </p:txBody>
      </p:sp>
      <p:sp>
        <p:nvSpPr>
          <p:cNvPr id="9" name="Title 1"/>
          <p:cNvSpPr>
            <a:spLocks noGrp="1"/>
          </p:cNvSpPr>
          <p:nvPr>
            <p:ph sz="quarter" idx="10"/>
          </p:nvPr>
        </p:nvSpPr>
        <p:spPr/>
        <p:txBody>
          <a:bodyPr/>
          <a:lstStyle/>
          <a:p>
            <a:r>
              <a:rPr lang="en-US" dirty="0"/>
              <a:t>Experiments to Make Tradeoffs</a:t>
            </a:r>
          </a:p>
        </p:txBody>
      </p:sp>
    </p:spTree>
    <p:extLst>
      <p:ext uri="{BB962C8B-B14F-4D97-AF65-F5344CB8AC3E}">
        <p14:creationId xmlns:p14="http://schemas.microsoft.com/office/powerpoint/2010/main" val="16528985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Font typeface="Arial" pitchFamily="34" charset="0"/>
              <a:buChar char="•"/>
            </a:pPr>
            <a:r>
              <a:rPr lang="en-US" dirty="0"/>
              <a:t>Making architecture processes agile does not require radical re-invention of either Agile practices or architecture methods. </a:t>
            </a:r>
          </a:p>
          <a:p>
            <a:pPr>
              <a:buFont typeface="Arial" pitchFamily="34" charset="0"/>
              <a:buChar char="•"/>
            </a:pPr>
            <a:r>
              <a:rPr lang="en-US" dirty="0"/>
              <a:t>The </a:t>
            </a:r>
            <a:r>
              <a:rPr lang="en-US" dirty="0" err="1"/>
              <a:t>WebArrow</a:t>
            </a:r>
            <a:r>
              <a:rPr lang="en-US" dirty="0"/>
              <a:t> team’s emphasis on experimentation proved the key factor.</a:t>
            </a:r>
          </a:p>
        </p:txBody>
      </p:sp>
      <p:sp>
        <p:nvSpPr>
          <p:cNvPr id="6" name="Content Placeholder 5">
            <a:extLst>
              <a:ext uri="{FF2B5EF4-FFF2-40B4-BE49-F238E27FC236}">
                <a16:creationId xmlns:a16="http://schemas.microsoft.com/office/drawing/2014/main" id="{80C840E7-3D65-46F9-B748-45CCAFBB9BD0}"/>
              </a:ext>
            </a:extLst>
          </p:cNvPr>
          <p:cNvSpPr>
            <a:spLocks noGrp="1"/>
          </p:cNvSpPr>
          <p:nvPr>
            <p:ph sz="quarter" idx="4294967295"/>
          </p:nvPr>
        </p:nvSpPr>
        <p:spPr>
          <a:xfrm>
            <a:off x="4495800" y="6363741"/>
            <a:ext cx="914400" cy="914400"/>
          </a:xfrm>
        </p:spPr>
        <p:txBody>
          <a:bodyPr>
            <a:normAutofit/>
          </a:bodyPr>
          <a:lstStyle/>
          <a:p>
            <a:endParaRPr lang="en-IN"/>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Date Placeholder 6"/>
          <p:cNvSpPr>
            <a:spLocks noGrp="1"/>
          </p:cNvSpPr>
          <p:nvPr>
            <p:ph type="dt" sz="half" idx="15"/>
          </p:nvPr>
        </p:nvSpPr>
        <p:spPr/>
        <p:txBody>
          <a:bodyPr/>
          <a:lstStyle/>
          <a:p>
            <a:r>
              <a:rPr lang="en-US"/>
              <a:t>February 8, 2025</a:t>
            </a:r>
            <a:endParaRPr lang="en-US" dirty="0"/>
          </a:p>
        </p:txBody>
      </p:sp>
      <p:sp>
        <p:nvSpPr>
          <p:cNvPr id="8" name="Slide Number Placeholder 7"/>
          <p:cNvSpPr>
            <a:spLocks noGrp="1"/>
          </p:cNvSpPr>
          <p:nvPr>
            <p:ph type="sldNum" sz="quarter" idx="14"/>
          </p:nvPr>
        </p:nvSpPr>
        <p:spPr/>
        <p:txBody>
          <a:bodyPr/>
          <a:lstStyle/>
          <a:p>
            <a:fld id="{BC8D7E44-7D4F-4942-A8C9-2DF6BF8399E8}" type="slidenum">
              <a:rPr lang="en-US" smtClean="0"/>
              <a:pPr/>
              <a:t>26</a:t>
            </a:fld>
            <a:endParaRPr lang="en-US" dirty="0"/>
          </a:p>
        </p:txBody>
      </p:sp>
      <p:sp>
        <p:nvSpPr>
          <p:cNvPr id="9" name="Title 1"/>
          <p:cNvSpPr>
            <a:spLocks noGrp="1"/>
          </p:cNvSpPr>
          <p:nvPr>
            <p:ph sz="quarter" idx="10"/>
          </p:nvPr>
        </p:nvSpPr>
        <p:spPr/>
        <p:txBody>
          <a:bodyPr/>
          <a:lstStyle/>
          <a:p>
            <a:r>
              <a:rPr lang="en-US" dirty="0"/>
              <a:t>Lesson</a:t>
            </a:r>
          </a:p>
        </p:txBody>
      </p:sp>
    </p:spTree>
    <p:extLst>
      <p:ext uri="{BB962C8B-B14F-4D97-AF65-F5344CB8AC3E}">
        <p14:creationId xmlns:p14="http://schemas.microsoft.com/office/powerpoint/2010/main" val="25805427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295400"/>
            <a:ext cx="8229600" cy="4525963"/>
          </a:xfrm>
        </p:spPr>
        <p:txBody>
          <a:bodyPr>
            <a:noAutofit/>
          </a:bodyPr>
          <a:lstStyle/>
          <a:p>
            <a:pPr>
              <a:spcBef>
                <a:spcPts val="0"/>
              </a:spcBef>
            </a:pPr>
            <a:r>
              <a:rPr lang="en-US" sz="2400" dirty="0"/>
              <a:t>Barry Boehm and colleagues have developed the Incremental Commitment Model to blend agility and architecture.</a:t>
            </a:r>
          </a:p>
          <a:p>
            <a:pPr>
              <a:spcBef>
                <a:spcPts val="0"/>
              </a:spcBef>
            </a:pPr>
            <a:r>
              <a:rPr lang="en-US" sz="2400" dirty="0"/>
              <a:t>This model is based upon the following principles:</a:t>
            </a:r>
          </a:p>
          <a:p>
            <a:pPr lvl="1">
              <a:spcBef>
                <a:spcPts val="0"/>
              </a:spcBef>
            </a:pPr>
            <a:r>
              <a:rPr lang="en-US" sz="2000" dirty="0">
                <a:solidFill>
                  <a:schemeClr val="tx2">
                    <a:lumMod val="60000"/>
                    <a:lumOff val="40000"/>
                  </a:schemeClr>
                </a:solidFill>
              </a:rPr>
              <a:t>Commitment and accountability </a:t>
            </a:r>
            <a:r>
              <a:rPr lang="en-US" sz="2000" dirty="0"/>
              <a:t>of </a:t>
            </a:r>
            <a:r>
              <a:rPr lang="en-US" sz="2000" dirty="0">
                <a:solidFill>
                  <a:schemeClr val="tx2">
                    <a:lumMod val="60000"/>
                    <a:lumOff val="40000"/>
                  </a:schemeClr>
                </a:solidFill>
              </a:rPr>
              <a:t>success-critical stakeholders</a:t>
            </a:r>
          </a:p>
          <a:p>
            <a:pPr lvl="1">
              <a:spcBef>
                <a:spcPts val="0"/>
              </a:spcBef>
            </a:pPr>
            <a:r>
              <a:rPr lang="en-US" sz="2000" dirty="0"/>
              <a:t>Stakeholder “satisficing” (</a:t>
            </a:r>
            <a:r>
              <a:rPr lang="en-US" sz="2000" dirty="0">
                <a:solidFill>
                  <a:schemeClr val="tx2">
                    <a:lumMod val="60000"/>
                    <a:lumOff val="40000"/>
                  </a:schemeClr>
                </a:solidFill>
              </a:rPr>
              <a:t>meeting an acceptability threshold</a:t>
            </a:r>
            <a:r>
              <a:rPr lang="en-US" sz="2000" dirty="0"/>
              <a:t>) based on success-based negotiations and tradeoffs</a:t>
            </a:r>
          </a:p>
          <a:p>
            <a:pPr lvl="1">
              <a:spcBef>
                <a:spcPts val="0"/>
              </a:spcBef>
            </a:pPr>
            <a:r>
              <a:rPr lang="en-US" sz="2000" dirty="0">
                <a:solidFill>
                  <a:schemeClr val="tx2">
                    <a:lumMod val="60000"/>
                    <a:lumOff val="40000"/>
                  </a:schemeClr>
                </a:solidFill>
              </a:rPr>
              <a:t>Incremental and evolutionary growth of system definition </a:t>
            </a:r>
            <a:r>
              <a:rPr lang="en-US" sz="2000" dirty="0"/>
              <a:t>and stakeholder commitment</a:t>
            </a:r>
          </a:p>
          <a:p>
            <a:pPr lvl="1">
              <a:spcBef>
                <a:spcPts val="0"/>
              </a:spcBef>
            </a:pPr>
            <a:r>
              <a:rPr lang="en-US" sz="2000" dirty="0">
                <a:solidFill>
                  <a:schemeClr val="tx2">
                    <a:lumMod val="60000"/>
                    <a:lumOff val="40000"/>
                  </a:schemeClr>
                </a:solidFill>
              </a:rPr>
              <a:t>Iterative</a:t>
            </a:r>
            <a:r>
              <a:rPr lang="en-US" sz="2000" dirty="0"/>
              <a:t> system development and definition</a:t>
            </a:r>
          </a:p>
          <a:p>
            <a:pPr lvl="1">
              <a:spcBef>
                <a:spcPts val="0"/>
              </a:spcBef>
            </a:pPr>
            <a:r>
              <a:rPr lang="en-US" sz="2000" dirty="0"/>
              <a:t>Interleaved system definition and development allowing </a:t>
            </a:r>
            <a:r>
              <a:rPr lang="en-US" sz="2000" dirty="0">
                <a:solidFill>
                  <a:schemeClr val="tx2">
                    <a:lumMod val="60000"/>
                    <a:lumOff val="40000"/>
                  </a:schemeClr>
                </a:solidFill>
              </a:rPr>
              <a:t>early fielding of core capabilities</a:t>
            </a:r>
            <a:r>
              <a:rPr lang="en-US" sz="2000" dirty="0"/>
              <a:t>, continual </a:t>
            </a:r>
            <a:r>
              <a:rPr lang="en-US" sz="2000" dirty="0">
                <a:solidFill>
                  <a:schemeClr val="tx2">
                    <a:lumMod val="60000"/>
                    <a:lumOff val="40000"/>
                  </a:schemeClr>
                </a:solidFill>
              </a:rPr>
              <a:t>adaptation to change</a:t>
            </a:r>
            <a:r>
              <a:rPr lang="en-US" sz="2000" dirty="0"/>
              <a:t>, and </a:t>
            </a:r>
            <a:r>
              <a:rPr lang="en-US" sz="2000" dirty="0">
                <a:solidFill>
                  <a:schemeClr val="tx2">
                    <a:lumMod val="60000"/>
                    <a:lumOff val="40000"/>
                  </a:schemeClr>
                </a:solidFill>
              </a:rPr>
              <a:t>timely growth </a:t>
            </a:r>
            <a:r>
              <a:rPr lang="en-US" sz="2000" dirty="0"/>
              <a:t>of complex systems without waiting for every requirement and subsystem to be defined</a:t>
            </a:r>
          </a:p>
          <a:p>
            <a:pPr lvl="1">
              <a:spcBef>
                <a:spcPts val="0"/>
              </a:spcBef>
            </a:pPr>
            <a:r>
              <a:rPr lang="en-US" sz="2000" dirty="0"/>
              <a:t>Risk management—risk-driven anchor point milestones, which are key to </a:t>
            </a:r>
            <a:r>
              <a:rPr lang="en-US" sz="2000" dirty="0">
                <a:solidFill>
                  <a:schemeClr val="tx2">
                    <a:lumMod val="60000"/>
                    <a:lumOff val="40000"/>
                  </a:schemeClr>
                </a:solidFill>
              </a:rPr>
              <a:t>synchronizing and stabilizing all of this concurrent activity</a:t>
            </a:r>
          </a:p>
        </p:txBody>
      </p:sp>
      <p:sp>
        <p:nvSpPr>
          <p:cNvPr id="6" name="Title 1"/>
          <p:cNvSpPr>
            <a:spLocks noGrp="1"/>
          </p:cNvSpPr>
          <p:nvPr>
            <p:ph sz="quarter" idx="10"/>
          </p:nvPr>
        </p:nvSpPr>
        <p:spPr/>
        <p:txBody>
          <a:bodyPr/>
          <a:lstStyle/>
          <a:p>
            <a:r>
              <a:rPr lang="en-US" dirty="0"/>
              <a:t>Guidelines for the Agile Architect</a:t>
            </a:r>
          </a:p>
        </p:txBody>
      </p:sp>
      <p:sp>
        <p:nvSpPr>
          <p:cNvPr id="5" name="Slide Number Placeholder 4"/>
          <p:cNvSpPr>
            <a:spLocks noGrp="1"/>
          </p:cNvSpPr>
          <p:nvPr>
            <p:ph type="sldNum" sz="quarter" idx="4"/>
          </p:nvPr>
        </p:nvSpPr>
        <p:spPr/>
        <p:txBody>
          <a:bodyPr/>
          <a:lstStyle/>
          <a:p>
            <a:fld id="{BC8D7E44-7D4F-4942-A8C9-2DF6BF8399E8}" type="slidenum">
              <a:rPr lang="en-US" smtClean="0"/>
              <a:pPr/>
              <a:t>27</a:t>
            </a:fld>
            <a:endParaRPr lang="en-US" dirty="0"/>
          </a:p>
        </p:txBody>
      </p:sp>
      <p:sp>
        <p:nvSpPr>
          <p:cNvPr id="2" name="Date Placeholder 1">
            <a:extLst>
              <a:ext uri="{FF2B5EF4-FFF2-40B4-BE49-F238E27FC236}">
                <a16:creationId xmlns:a16="http://schemas.microsoft.com/office/drawing/2014/main" id="{51EC21DD-3F1B-4D6F-986D-D853D0D9D03C}"/>
              </a:ext>
            </a:extLst>
          </p:cNvPr>
          <p:cNvSpPr>
            <a:spLocks noGrp="1"/>
          </p:cNvSpPr>
          <p:nvPr>
            <p:ph type="dt" sz="half" idx="15"/>
          </p:nvPr>
        </p:nvSpPr>
        <p:spPr/>
        <p:txBody>
          <a:bodyPr/>
          <a:lstStyle/>
          <a:p>
            <a:r>
              <a:rPr lang="en-US"/>
              <a:t>February 8, 2025</a:t>
            </a:r>
            <a:endParaRPr lang="en-US" dirty="0"/>
          </a:p>
        </p:txBody>
      </p:sp>
      <p:sp>
        <p:nvSpPr>
          <p:cNvPr id="4" name="Footer Placeholder 3">
            <a:extLst>
              <a:ext uri="{FF2B5EF4-FFF2-40B4-BE49-F238E27FC236}">
                <a16:creationId xmlns:a16="http://schemas.microsoft.com/office/drawing/2014/main" id="{4CCC48AA-3759-4D76-B595-A9462EA3ED76}"/>
              </a:ext>
            </a:extLst>
          </p:cNvPr>
          <p:cNvSpPr>
            <a:spLocks noGrp="1"/>
          </p:cNvSpPr>
          <p:nvPr>
            <p:ph type="ftr" sz="quarter" idx="13"/>
          </p:nvPr>
        </p:nvSpPr>
        <p:spPr/>
        <p:txBody>
          <a:bodyPr/>
          <a:lstStyle/>
          <a:p>
            <a:r>
              <a:rPr lang="en-US"/>
              <a:t>SEZG651/SSZG653 Software Architectures</a:t>
            </a:r>
          </a:p>
        </p:txBody>
      </p:sp>
    </p:spTree>
    <p:extLst>
      <p:ext uri="{BB962C8B-B14F-4D97-AF65-F5344CB8AC3E}">
        <p14:creationId xmlns:p14="http://schemas.microsoft.com/office/powerpoint/2010/main" val="6015491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a:buFont typeface="Arial" pitchFamily="34" charset="0"/>
              <a:buChar char="•"/>
            </a:pPr>
            <a:r>
              <a:rPr lang="en-US" dirty="0"/>
              <a:t>If you are building a large, complex system with relatively stable and well-understood requirements and/or distributed development, doing a large amount of architecture work up front will pay off.</a:t>
            </a:r>
          </a:p>
          <a:p>
            <a:pPr>
              <a:buFont typeface="Arial" pitchFamily="34" charset="0"/>
              <a:buChar char="•"/>
            </a:pPr>
            <a:r>
              <a:rPr lang="en-US" dirty="0"/>
              <a:t>On larger projects with </a:t>
            </a:r>
            <a:r>
              <a:rPr lang="en-US" i="1" dirty="0"/>
              <a:t>unstable</a:t>
            </a:r>
            <a:r>
              <a:rPr lang="en-US" dirty="0"/>
              <a:t> requirements, start by quickly designing a candidate architecture even if it leaves out many details. </a:t>
            </a:r>
          </a:p>
          <a:p>
            <a:pPr lvl="1"/>
            <a:r>
              <a:rPr lang="en-US" dirty="0"/>
              <a:t>Be prepared to change and elaborate this architecture as circumstances dictate, as you perform your spikes and experiments, and as functional and quality attribute requirements emerge and solidify. </a:t>
            </a:r>
          </a:p>
          <a:p>
            <a:pPr>
              <a:buFont typeface="Arial" pitchFamily="34" charset="0"/>
              <a:buChar char="•"/>
            </a:pPr>
            <a:r>
              <a:rPr lang="en-US" dirty="0"/>
              <a:t>On smaller projects with uncertain requirements, at least try to get agreement on the major patterns to be employed.  Don’t spend too much time on architecture design, documentation, or analysis up front.</a:t>
            </a:r>
          </a:p>
        </p:txBody>
      </p:sp>
      <p:sp>
        <p:nvSpPr>
          <p:cNvPr id="6" name="Content Placeholder 5">
            <a:extLst>
              <a:ext uri="{FF2B5EF4-FFF2-40B4-BE49-F238E27FC236}">
                <a16:creationId xmlns:a16="http://schemas.microsoft.com/office/drawing/2014/main" id="{8399D916-7EE6-4285-879C-E708239989F6}"/>
              </a:ext>
            </a:extLst>
          </p:cNvPr>
          <p:cNvSpPr>
            <a:spLocks noGrp="1"/>
          </p:cNvSpPr>
          <p:nvPr>
            <p:ph sz="quarter" idx="4294967295"/>
          </p:nvPr>
        </p:nvSpPr>
        <p:spPr>
          <a:xfrm>
            <a:off x="4495800" y="6363741"/>
            <a:ext cx="914400" cy="914400"/>
          </a:xfrm>
        </p:spPr>
        <p:txBody>
          <a:bodyPr>
            <a:normAutofit/>
          </a:bodyPr>
          <a:lstStyle/>
          <a:p>
            <a:endParaRPr lang="en-IN"/>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Date Placeholder 6"/>
          <p:cNvSpPr>
            <a:spLocks noGrp="1"/>
          </p:cNvSpPr>
          <p:nvPr>
            <p:ph type="dt" sz="half" idx="15"/>
          </p:nvPr>
        </p:nvSpPr>
        <p:spPr/>
        <p:txBody>
          <a:bodyPr/>
          <a:lstStyle/>
          <a:p>
            <a:r>
              <a:rPr lang="en-US"/>
              <a:t>February 8, 2025</a:t>
            </a:r>
            <a:endParaRPr lang="en-US" dirty="0"/>
          </a:p>
        </p:txBody>
      </p:sp>
      <p:sp>
        <p:nvSpPr>
          <p:cNvPr id="8" name="Slide Number Placeholder 7"/>
          <p:cNvSpPr>
            <a:spLocks noGrp="1"/>
          </p:cNvSpPr>
          <p:nvPr>
            <p:ph type="sldNum" sz="quarter" idx="14"/>
          </p:nvPr>
        </p:nvSpPr>
        <p:spPr/>
        <p:txBody>
          <a:bodyPr/>
          <a:lstStyle/>
          <a:p>
            <a:fld id="{BC8D7E44-7D4F-4942-A8C9-2DF6BF8399E8}" type="slidenum">
              <a:rPr lang="en-US" smtClean="0"/>
              <a:pPr/>
              <a:t>28</a:t>
            </a:fld>
            <a:endParaRPr lang="en-US" dirty="0"/>
          </a:p>
        </p:txBody>
      </p:sp>
      <p:sp>
        <p:nvSpPr>
          <p:cNvPr id="9" name="Title 1"/>
          <p:cNvSpPr>
            <a:spLocks noGrp="1"/>
          </p:cNvSpPr>
          <p:nvPr>
            <p:ph sz="quarter" idx="10"/>
          </p:nvPr>
        </p:nvSpPr>
        <p:spPr/>
        <p:txBody>
          <a:bodyPr/>
          <a:lstStyle/>
          <a:p>
            <a:r>
              <a:rPr lang="en-US" dirty="0"/>
              <a:t>Authors’ Advice</a:t>
            </a:r>
          </a:p>
        </p:txBody>
      </p:sp>
    </p:spTree>
    <p:extLst>
      <p:ext uri="{BB962C8B-B14F-4D97-AF65-F5344CB8AC3E}">
        <p14:creationId xmlns:p14="http://schemas.microsoft.com/office/powerpoint/2010/main" val="41081162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493837"/>
            <a:ext cx="9067800" cy="4525963"/>
          </a:xfrm>
        </p:spPr>
        <p:txBody>
          <a:bodyPr>
            <a:noAutofit/>
          </a:bodyPr>
          <a:lstStyle/>
          <a:p>
            <a:pPr>
              <a:buFont typeface="Arial" pitchFamily="34" charset="0"/>
              <a:buChar char="•"/>
            </a:pPr>
            <a:r>
              <a:rPr lang="en-US" sz="2400" dirty="0"/>
              <a:t>The Agile Manifesto and principles value close-knit teams, with continuous, frequent delivery of working software. </a:t>
            </a:r>
          </a:p>
          <a:p>
            <a:pPr>
              <a:buFont typeface="Arial" pitchFamily="34" charset="0"/>
              <a:buChar char="•"/>
            </a:pPr>
            <a:r>
              <a:rPr lang="en-US" sz="2400" dirty="0"/>
              <a:t>Agile processes were initially employed on small- to medium-sized projects with short time frames. They were seldom used for larger projects, particularly with distributed development.</a:t>
            </a:r>
          </a:p>
          <a:p>
            <a:pPr>
              <a:buFont typeface="Arial" pitchFamily="34" charset="0"/>
              <a:buChar char="•"/>
            </a:pPr>
            <a:r>
              <a:rPr lang="en-US" sz="2400" dirty="0"/>
              <a:t>Large-scale successful projects need a blend of agile and architecture.</a:t>
            </a:r>
          </a:p>
          <a:p>
            <a:pPr>
              <a:buFont typeface="Arial" pitchFamily="34" charset="0"/>
              <a:buChar char="•"/>
            </a:pPr>
            <a:r>
              <a:rPr lang="en-US" sz="2400" dirty="0"/>
              <a:t>Agile architects take a middle ground, proposing an initial architecture and running with that, until its technical debt becomes too great, at which point they need to refactor.</a:t>
            </a:r>
          </a:p>
          <a:p>
            <a:pPr>
              <a:buFont typeface="Arial" pitchFamily="34" charset="0"/>
              <a:buChar char="•"/>
            </a:pPr>
            <a:r>
              <a:rPr lang="pl-PL" sz="2400" dirty="0" err="1"/>
              <a:t>Boehm</a:t>
            </a:r>
            <a:r>
              <a:rPr lang="pl-PL" sz="2400" dirty="0"/>
              <a:t> and Turner </a:t>
            </a:r>
            <a:r>
              <a:rPr lang="pl-PL" sz="2400" dirty="0" err="1"/>
              <a:t>found</a:t>
            </a:r>
            <a:r>
              <a:rPr lang="pl-PL" sz="2400" dirty="0"/>
              <a:t> </a:t>
            </a:r>
            <a:r>
              <a:rPr lang="pl-PL" sz="2400" dirty="0" err="1"/>
              <a:t>that</a:t>
            </a:r>
            <a:r>
              <a:rPr lang="pl-PL" sz="2400" dirty="0"/>
              <a:t> </a:t>
            </a:r>
            <a:r>
              <a:rPr lang="pl-PL" sz="2400" dirty="0" err="1"/>
              <a:t>projects</a:t>
            </a:r>
            <a:r>
              <a:rPr lang="pl-PL" sz="2400" dirty="0"/>
              <a:t> </a:t>
            </a:r>
            <a:r>
              <a:rPr lang="pl-PL" sz="2400" dirty="0" err="1"/>
              <a:t>have</a:t>
            </a:r>
            <a:r>
              <a:rPr lang="pl-PL" sz="2400" dirty="0"/>
              <a:t> a “</a:t>
            </a:r>
            <a:r>
              <a:rPr lang="pl-PL" sz="2400" dirty="0" err="1"/>
              <a:t>sweet</a:t>
            </a:r>
            <a:r>
              <a:rPr lang="pl-PL" sz="2400" dirty="0"/>
              <a:t> spot” </a:t>
            </a:r>
            <a:r>
              <a:rPr lang="pl-PL" sz="2400" dirty="0" err="1"/>
              <a:t>where</a:t>
            </a:r>
            <a:r>
              <a:rPr lang="pl-PL" sz="2400" dirty="0"/>
              <a:t> </a:t>
            </a:r>
            <a:r>
              <a:rPr lang="pl-PL" sz="2400" dirty="0" err="1"/>
              <a:t>up</a:t>
            </a:r>
            <a:r>
              <a:rPr lang="pl-PL" sz="2400" dirty="0"/>
              <a:t>-front </a:t>
            </a:r>
            <a:r>
              <a:rPr lang="pl-PL" sz="2400" dirty="0" err="1"/>
              <a:t>architecture</a:t>
            </a:r>
            <a:r>
              <a:rPr lang="pl-PL" sz="2400" dirty="0"/>
              <a:t> </a:t>
            </a:r>
            <a:r>
              <a:rPr lang="pl-PL" sz="2400" dirty="0" err="1"/>
              <a:t>planning</a:t>
            </a:r>
            <a:r>
              <a:rPr lang="pl-PL" sz="2400" dirty="0"/>
              <a:t> </a:t>
            </a:r>
            <a:r>
              <a:rPr lang="pl-PL" sz="2400" dirty="0" err="1"/>
              <a:t>pays</a:t>
            </a:r>
            <a:r>
              <a:rPr lang="pl-PL" sz="2400" dirty="0"/>
              <a:t> off.</a:t>
            </a:r>
          </a:p>
        </p:txBody>
      </p:sp>
      <p:sp>
        <p:nvSpPr>
          <p:cNvPr id="6" name="Content Placeholder 5">
            <a:extLst>
              <a:ext uri="{FF2B5EF4-FFF2-40B4-BE49-F238E27FC236}">
                <a16:creationId xmlns:a16="http://schemas.microsoft.com/office/drawing/2014/main" id="{50CB568C-D74A-42C7-965C-FD5A2C6AC90B}"/>
              </a:ext>
            </a:extLst>
          </p:cNvPr>
          <p:cNvSpPr>
            <a:spLocks noGrp="1"/>
          </p:cNvSpPr>
          <p:nvPr>
            <p:ph sz="quarter" idx="4294967295"/>
          </p:nvPr>
        </p:nvSpPr>
        <p:spPr>
          <a:xfrm>
            <a:off x="4495800" y="6363741"/>
            <a:ext cx="914400" cy="914400"/>
          </a:xfrm>
        </p:spPr>
        <p:txBody>
          <a:bodyPr>
            <a:normAutofit/>
          </a:bodyPr>
          <a:lstStyle/>
          <a:p>
            <a:endParaRPr lang="en-IN"/>
          </a:p>
        </p:txBody>
      </p:sp>
      <p:sp>
        <p:nvSpPr>
          <p:cNvPr id="4" name="Footer Placeholder 3"/>
          <p:cNvSpPr>
            <a:spLocks noGrp="1"/>
          </p:cNvSpPr>
          <p:nvPr>
            <p:ph type="ftr" sz="quarter" idx="13"/>
          </p:nvPr>
        </p:nvSpPr>
        <p:spPr/>
        <p:txBody>
          <a:bodyPr/>
          <a:lstStyle/>
          <a:p>
            <a:r>
              <a:rPr lang="en-AU"/>
              <a:t>SEZG651/SSZG653 Software Architectures</a:t>
            </a:r>
            <a:endParaRPr lang="en-AU" dirty="0"/>
          </a:p>
        </p:txBody>
      </p:sp>
      <p:sp>
        <p:nvSpPr>
          <p:cNvPr id="7" name="Date Placeholder 6"/>
          <p:cNvSpPr>
            <a:spLocks noGrp="1"/>
          </p:cNvSpPr>
          <p:nvPr>
            <p:ph type="dt" sz="half" idx="15"/>
          </p:nvPr>
        </p:nvSpPr>
        <p:spPr/>
        <p:txBody>
          <a:bodyPr/>
          <a:lstStyle/>
          <a:p>
            <a:r>
              <a:rPr lang="en-US"/>
              <a:t>February 8, 2025</a:t>
            </a:r>
            <a:endParaRPr lang="en-US" dirty="0"/>
          </a:p>
        </p:txBody>
      </p:sp>
      <p:sp>
        <p:nvSpPr>
          <p:cNvPr id="8" name="Slide Number Placeholder 7"/>
          <p:cNvSpPr>
            <a:spLocks noGrp="1"/>
          </p:cNvSpPr>
          <p:nvPr>
            <p:ph type="sldNum" sz="quarter" idx="14"/>
          </p:nvPr>
        </p:nvSpPr>
        <p:spPr/>
        <p:txBody>
          <a:bodyPr/>
          <a:lstStyle/>
          <a:p>
            <a:fld id="{BC8D7E44-7D4F-4942-A8C9-2DF6BF8399E8}" type="slidenum">
              <a:rPr lang="en-US" smtClean="0"/>
              <a:pPr/>
              <a:t>29</a:t>
            </a:fld>
            <a:endParaRPr lang="en-US" dirty="0"/>
          </a:p>
        </p:txBody>
      </p:sp>
      <p:sp>
        <p:nvSpPr>
          <p:cNvPr id="9" name="Title 1"/>
          <p:cNvSpPr>
            <a:spLocks noGrp="1"/>
          </p:cNvSpPr>
          <p:nvPr>
            <p:ph sz="quarter" idx="10"/>
          </p:nvPr>
        </p:nvSpPr>
        <p:spPr/>
        <p:txBody>
          <a:bodyPr/>
          <a:lstStyle/>
          <a:p>
            <a:r>
              <a:rPr lang="en-US" dirty="0"/>
              <a:t>Summary</a:t>
            </a:r>
          </a:p>
        </p:txBody>
      </p:sp>
    </p:spTree>
    <p:extLst>
      <p:ext uri="{BB962C8B-B14F-4D97-AF65-F5344CB8AC3E}">
        <p14:creationId xmlns:p14="http://schemas.microsoft.com/office/powerpoint/2010/main" val="4209972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r>
              <a:rPr lang="en-US" dirty="0"/>
              <a:t>Architecture and Requirements</a:t>
            </a:r>
          </a:p>
          <a:p>
            <a:pPr>
              <a:buFont typeface="Arial" panose="020B0604020202020204" pitchFamily="34" charset="0"/>
              <a:buChar char="•"/>
            </a:pPr>
            <a:r>
              <a:rPr lang="en-US" dirty="0"/>
              <a:t>Designing an Architecture</a:t>
            </a:r>
          </a:p>
          <a:p>
            <a:pPr>
              <a:buFont typeface="Arial" panose="020B0604020202020204" pitchFamily="34" charset="0"/>
              <a:buChar char="•"/>
            </a:pPr>
            <a:r>
              <a:rPr lang="en-US" dirty="0"/>
              <a:t>Documenting Software Architecture</a:t>
            </a:r>
          </a:p>
          <a:p>
            <a:pPr>
              <a:buFont typeface="Arial" panose="020B0604020202020204" pitchFamily="34" charset="0"/>
              <a:buChar char="•"/>
            </a:pPr>
            <a:endParaRPr lang="en-US" dirty="0"/>
          </a:p>
        </p:txBody>
      </p:sp>
      <p:sp>
        <p:nvSpPr>
          <p:cNvPr id="4" name="Content Placeholder 3"/>
          <p:cNvSpPr>
            <a:spLocks noGrp="1"/>
          </p:cNvSpPr>
          <p:nvPr>
            <p:ph sz="quarter" idx="10"/>
          </p:nvPr>
        </p:nvSpPr>
        <p:spPr/>
        <p:txBody>
          <a:bodyPr/>
          <a:lstStyle/>
          <a:p>
            <a:r>
              <a:rPr lang="en-US" dirty="0"/>
              <a:t>Requirements, Designing, Documentation</a:t>
            </a:r>
          </a:p>
        </p:txBody>
      </p:sp>
      <p:sp>
        <p:nvSpPr>
          <p:cNvPr id="2" name="Slide Number Placeholder 1">
            <a:extLst>
              <a:ext uri="{FF2B5EF4-FFF2-40B4-BE49-F238E27FC236}">
                <a16:creationId xmlns:a16="http://schemas.microsoft.com/office/drawing/2014/main" id="{8C8E1AD4-5D04-4004-81C7-4F76CC99FFAE}"/>
              </a:ext>
            </a:extLst>
          </p:cNvPr>
          <p:cNvSpPr>
            <a:spLocks noGrp="1"/>
          </p:cNvSpPr>
          <p:nvPr>
            <p:ph type="sldNum" sz="quarter" idx="14"/>
          </p:nvPr>
        </p:nvSpPr>
        <p:spPr/>
        <p:txBody>
          <a:bodyPr/>
          <a:lstStyle/>
          <a:p>
            <a:fld id="{BC8D7E44-7D4F-4942-A8C9-2DF6BF8399E8}" type="slidenum">
              <a:rPr lang="en-US" smtClean="0"/>
              <a:pPr/>
              <a:t>3</a:t>
            </a:fld>
            <a:endParaRPr lang="en-US" dirty="0"/>
          </a:p>
        </p:txBody>
      </p:sp>
      <p:sp>
        <p:nvSpPr>
          <p:cNvPr id="5" name="Footer Placeholder 4">
            <a:extLst>
              <a:ext uri="{FF2B5EF4-FFF2-40B4-BE49-F238E27FC236}">
                <a16:creationId xmlns:a16="http://schemas.microsoft.com/office/drawing/2014/main" id="{CAD97967-705A-447D-AEC0-09B799C298DB}"/>
              </a:ext>
            </a:extLst>
          </p:cNvPr>
          <p:cNvSpPr>
            <a:spLocks noGrp="1"/>
          </p:cNvSpPr>
          <p:nvPr>
            <p:ph type="ftr" sz="quarter" idx="13"/>
          </p:nvPr>
        </p:nvSpPr>
        <p:spPr/>
        <p:txBody>
          <a:bodyPr/>
          <a:lstStyle/>
          <a:p>
            <a:r>
              <a:rPr lang="en-US"/>
              <a:t>SEZG651/SSZG653 Software Architectures</a:t>
            </a:r>
          </a:p>
        </p:txBody>
      </p:sp>
      <p:sp>
        <p:nvSpPr>
          <p:cNvPr id="6" name="Date Placeholder 5">
            <a:extLst>
              <a:ext uri="{FF2B5EF4-FFF2-40B4-BE49-F238E27FC236}">
                <a16:creationId xmlns:a16="http://schemas.microsoft.com/office/drawing/2014/main" id="{21E2D98D-3C01-486A-BD10-5FB36BC3F674}"/>
              </a:ext>
            </a:extLst>
          </p:cNvPr>
          <p:cNvSpPr>
            <a:spLocks noGrp="1"/>
          </p:cNvSpPr>
          <p:nvPr>
            <p:ph type="dt" sz="half" idx="15"/>
          </p:nvPr>
        </p:nvSpPr>
        <p:spPr>
          <a:xfrm>
            <a:off x="457200" y="6356350"/>
            <a:ext cx="2133600" cy="365125"/>
          </a:xfrm>
        </p:spPr>
        <p:txBody>
          <a:bodyPr/>
          <a:lstStyle/>
          <a:p>
            <a:r>
              <a:rPr lang="en-US"/>
              <a:t>February 8, 2025</a:t>
            </a:r>
          </a:p>
        </p:txBody>
      </p:sp>
    </p:spTree>
    <p:extLst>
      <p:ext uri="{BB962C8B-B14F-4D97-AF65-F5344CB8AC3E}">
        <p14:creationId xmlns:p14="http://schemas.microsoft.com/office/powerpoint/2010/main" val="198764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BB58132-FD55-43DC-A742-6D1FCF158B4A}"/>
              </a:ext>
            </a:extLst>
          </p:cNvPr>
          <p:cNvSpPr>
            <a:spLocks noGrp="1"/>
          </p:cNvSpPr>
          <p:nvPr>
            <p:ph idx="1"/>
          </p:nvPr>
        </p:nvSpPr>
        <p:spPr>
          <a:xfrm>
            <a:off x="0" y="1493837"/>
            <a:ext cx="9144000" cy="4525963"/>
          </a:xfrm>
        </p:spPr>
        <p:txBody>
          <a:bodyPr>
            <a:normAutofit lnSpcReduction="10000"/>
          </a:bodyPr>
          <a:lstStyle/>
          <a:p>
            <a:pPr>
              <a:buFont typeface="Arial" panose="020B0604020202020204" pitchFamily="34" charset="0"/>
              <a:buChar char="•"/>
            </a:pPr>
            <a:r>
              <a:rPr lang="en-US" sz="3600" dirty="0"/>
              <a:t>Gathering ASRs from Requirements Documents</a:t>
            </a:r>
          </a:p>
          <a:p>
            <a:pPr>
              <a:buFont typeface="Arial" panose="020B0604020202020204" pitchFamily="34" charset="0"/>
              <a:buChar char="•"/>
            </a:pPr>
            <a:r>
              <a:rPr lang="en-US" sz="3600" dirty="0"/>
              <a:t>Gathering ASRs by Interviewing Stakeholders</a:t>
            </a:r>
          </a:p>
          <a:p>
            <a:pPr>
              <a:buFont typeface="Arial" panose="020B0604020202020204" pitchFamily="34" charset="0"/>
              <a:buChar char="•"/>
            </a:pPr>
            <a:r>
              <a:rPr lang="en-US" sz="3600" dirty="0"/>
              <a:t>Gathering ASRs by Understanding the Business Goals</a:t>
            </a:r>
          </a:p>
          <a:p>
            <a:pPr>
              <a:buFont typeface="Arial" panose="020B0604020202020204" pitchFamily="34" charset="0"/>
              <a:buChar char="•"/>
            </a:pPr>
            <a:r>
              <a:rPr lang="en-US" sz="3600" dirty="0"/>
              <a:t>Capturing ASRs in a Utility Tree</a:t>
            </a:r>
          </a:p>
          <a:p>
            <a:pPr>
              <a:buFont typeface="Arial" panose="020B0604020202020204" pitchFamily="34" charset="0"/>
              <a:buChar char="•"/>
            </a:pPr>
            <a:r>
              <a:rPr lang="en-US" sz="3600" dirty="0"/>
              <a:t>Tying the Methods Together</a:t>
            </a:r>
          </a:p>
          <a:p>
            <a:pPr>
              <a:buFont typeface="Arial" panose="020B0604020202020204" pitchFamily="34" charset="0"/>
              <a:buChar char="•"/>
            </a:pPr>
            <a:endParaRPr lang="en-IN" sz="3600" dirty="0"/>
          </a:p>
          <a:p>
            <a:endParaRPr lang="en-IN" sz="3600" dirty="0"/>
          </a:p>
        </p:txBody>
      </p:sp>
      <p:sp>
        <p:nvSpPr>
          <p:cNvPr id="3" name="Content Placeholder 2">
            <a:extLst>
              <a:ext uri="{FF2B5EF4-FFF2-40B4-BE49-F238E27FC236}">
                <a16:creationId xmlns:a16="http://schemas.microsoft.com/office/drawing/2014/main" id="{CB1E256D-A353-4DBD-B611-4206CF1BF5FA}"/>
              </a:ext>
            </a:extLst>
          </p:cNvPr>
          <p:cNvSpPr>
            <a:spLocks noGrp="1"/>
          </p:cNvSpPr>
          <p:nvPr>
            <p:ph sz="quarter" idx="10"/>
          </p:nvPr>
        </p:nvSpPr>
        <p:spPr/>
        <p:txBody>
          <a:bodyPr/>
          <a:lstStyle/>
          <a:p>
            <a:r>
              <a:rPr lang="en-IN" dirty="0"/>
              <a:t>Architecture and Requirements</a:t>
            </a:r>
          </a:p>
        </p:txBody>
      </p:sp>
      <p:sp>
        <p:nvSpPr>
          <p:cNvPr id="5" name="Date Placeholder 4">
            <a:extLst>
              <a:ext uri="{FF2B5EF4-FFF2-40B4-BE49-F238E27FC236}">
                <a16:creationId xmlns:a16="http://schemas.microsoft.com/office/drawing/2014/main" id="{E6BB416F-8DAA-47C9-971F-72B84AED7832}"/>
              </a:ext>
            </a:extLst>
          </p:cNvPr>
          <p:cNvSpPr>
            <a:spLocks noGrp="1"/>
          </p:cNvSpPr>
          <p:nvPr>
            <p:ph type="dt" sz="half" idx="15"/>
          </p:nvPr>
        </p:nvSpPr>
        <p:spPr>
          <a:xfrm>
            <a:off x="457200" y="6356350"/>
            <a:ext cx="2133600" cy="365125"/>
          </a:xfrm>
        </p:spPr>
        <p:txBody>
          <a:bodyPr/>
          <a:lstStyle/>
          <a:p>
            <a:r>
              <a:rPr lang="en-US"/>
              <a:t>February 8, 2025</a:t>
            </a:r>
            <a:endParaRPr lang="en-US" dirty="0"/>
          </a:p>
        </p:txBody>
      </p:sp>
      <p:sp>
        <p:nvSpPr>
          <p:cNvPr id="6" name="Footer Placeholder 5">
            <a:extLst>
              <a:ext uri="{FF2B5EF4-FFF2-40B4-BE49-F238E27FC236}">
                <a16:creationId xmlns:a16="http://schemas.microsoft.com/office/drawing/2014/main" id="{A72EB44A-BAC2-49F7-863E-02D226ADAD0E}"/>
              </a:ext>
            </a:extLst>
          </p:cNvPr>
          <p:cNvSpPr>
            <a:spLocks noGrp="1"/>
          </p:cNvSpPr>
          <p:nvPr>
            <p:ph type="ftr" sz="quarter" idx="13"/>
          </p:nvPr>
        </p:nvSpPr>
        <p:spPr/>
        <p:txBody>
          <a:bodyPr/>
          <a:lstStyle/>
          <a:p>
            <a:r>
              <a:rPr lang="en-US"/>
              <a:t>SEZG651/SSZG653 Software Architectures</a:t>
            </a:r>
          </a:p>
        </p:txBody>
      </p:sp>
      <p:sp>
        <p:nvSpPr>
          <p:cNvPr id="7" name="Slide Number Placeholder 6">
            <a:extLst>
              <a:ext uri="{FF2B5EF4-FFF2-40B4-BE49-F238E27FC236}">
                <a16:creationId xmlns:a16="http://schemas.microsoft.com/office/drawing/2014/main" id="{4D43881C-E5ED-4BD9-91B8-0FD3138DA605}"/>
              </a:ext>
            </a:extLst>
          </p:cNvPr>
          <p:cNvSpPr>
            <a:spLocks noGrp="1"/>
          </p:cNvSpPr>
          <p:nvPr>
            <p:ph type="sldNum" sz="quarter" idx="14"/>
          </p:nvPr>
        </p:nvSpPr>
        <p:spPr/>
        <p:txBody>
          <a:bodyPr/>
          <a:lstStyle/>
          <a:p>
            <a:fld id="{BC8D7E44-7D4F-4942-A8C9-2DF6BF8399E8}" type="slidenum">
              <a:rPr lang="en-US" smtClean="0"/>
              <a:pPr/>
              <a:t>4</a:t>
            </a:fld>
            <a:endParaRPr lang="en-US" dirty="0"/>
          </a:p>
        </p:txBody>
      </p:sp>
    </p:spTree>
    <p:extLst>
      <p:ext uri="{BB962C8B-B14F-4D97-AF65-F5344CB8AC3E}">
        <p14:creationId xmlns:p14="http://schemas.microsoft.com/office/powerpoint/2010/main" val="1212858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3ABDD16-CFE4-4B0F-B54A-1391E0EAA8EE}"/>
              </a:ext>
            </a:extLst>
          </p:cNvPr>
          <p:cNvSpPr>
            <a:spLocks noGrp="1"/>
          </p:cNvSpPr>
          <p:nvPr>
            <p:ph sz="quarter" idx="10"/>
          </p:nvPr>
        </p:nvSpPr>
        <p:spPr/>
        <p:txBody>
          <a:bodyPr/>
          <a:lstStyle/>
          <a:p>
            <a:r>
              <a:rPr lang="en-IN" dirty="0"/>
              <a:t>Designing an Architecture</a:t>
            </a:r>
          </a:p>
        </p:txBody>
      </p:sp>
      <p:sp>
        <p:nvSpPr>
          <p:cNvPr id="3" name="Date Placeholder 2">
            <a:extLst>
              <a:ext uri="{FF2B5EF4-FFF2-40B4-BE49-F238E27FC236}">
                <a16:creationId xmlns:a16="http://schemas.microsoft.com/office/drawing/2014/main" id="{A0CBCFF5-EB2C-4CB9-A0B6-A15B090192D7}"/>
              </a:ext>
            </a:extLst>
          </p:cNvPr>
          <p:cNvSpPr>
            <a:spLocks noGrp="1"/>
          </p:cNvSpPr>
          <p:nvPr>
            <p:ph type="dt" sz="half" idx="14"/>
          </p:nvPr>
        </p:nvSpPr>
        <p:spPr>
          <a:xfrm>
            <a:off x="457200" y="6356350"/>
            <a:ext cx="2133600" cy="365125"/>
          </a:xfrm>
        </p:spPr>
        <p:txBody>
          <a:bodyPr/>
          <a:lstStyle/>
          <a:p>
            <a:r>
              <a:rPr lang="en-US"/>
              <a:t>February 8, 2025</a:t>
            </a:r>
            <a:endParaRPr lang="en-US" dirty="0"/>
          </a:p>
        </p:txBody>
      </p:sp>
      <p:sp>
        <p:nvSpPr>
          <p:cNvPr id="4" name="Footer Placeholder 3">
            <a:extLst>
              <a:ext uri="{FF2B5EF4-FFF2-40B4-BE49-F238E27FC236}">
                <a16:creationId xmlns:a16="http://schemas.microsoft.com/office/drawing/2014/main" id="{7F31FED5-28A8-4122-9E2F-98EE52696569}"/>
              </a:ext>
            </a:extLst>
          </p:cNvPr>
          <p:cNvSpPr>
            <a:spLocks noGrp="1"/>
          </p:cNvSpPr>
          <p:nvPr>
            <p:ph type="ftr" sz="quarter" idx="12"/>
          </p:nvPr>
        </p:nvSpPr>
        <p:spPr/>
        <p:txBody>
          <a:bodyPr/>
          <a:lstStyle/>
          <a:p>
            <a:r>
              <a:rPr lang="en-US"/>
              <a:t>SEZG651/SSZG653 Software Architectures</a:t>
            </a:r>
            <a:endParaRPr lang="en-US" dirty="0"/>
          </a:p>
        </p:txBody>
      </p:sp>
      <p:sp>
        <p:nvSpPr>
          <p:cNvPr id="5" name="Slide Number Placeholder 4">
            <a:extLst>
              <a:ext uri="{FF2B5EF4-FFF2-40B4-BE49-F238E27FC236}">
                <a16:creationId xmlns:a16="http://schemas.microsoft.com/office/drawing/2014/main" id="{FEDF41F7-BBE7-4AA7-BEE9-9860E5540AE9}"/>
              </a:ext>
            </a:extLst>
          </p:cNvPr>
          <p:cNvSpPr>
            <a:spLocks noGrp="1"/>
          </p:cNvSpPr>
          <p:nvPr>
            <p:ph type="sldNum" sz="quarter" idx="13"/>
          </p:nvPr>
        </p:nvSpPr>
        <p:spPr/>
        <p:txBody>
          <a:bodyPr/>
          <a:lstStyle/>
          <a:p>
            <a:fld id="{BC8D7E44-7D4F-4942-A8C9-2DF6BF8399E8}" type="slidenum">
              <a:rPr lang="en-US" smtClean="0"/>
              <a:pPr/>
              <a:t>5</a:t>
            </a:fld>
            <a:endParaRPr lang="en-US" dirty="0"/>
          </a:p>
        </p:txBody>
      </p:sp>
    </p:spTree>
    <p:extLst>
      <p:ext uri="{BB962C8B-B14F-4D97-AF65-F5344CB8AC3E}">
        <p14:creationId xmlns:p14="http://schemas.microsoft.com/office/powerpoint/2010/main" val="4017697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145CBD8-A8E1-4F8F-90CD-25548759E140}"/>
              </a:ext>
            </a:extLst>
          </p:cNvPr>
          <p:cNvSpPr>
            <a:spLocks noGrp="1"/>
          </p:cNvSpPr>
          <p:nvPr>
            <p:ph idx="1"/>
          </p:nvPr>
        </p:nvSpPr>
        <p:spPr/>
        <p:txBody>
          <a:bodyPr>
            <a:normAutofit/>
          </a:bodyPr>
          <a:lstStyle/>
          <a:p>
            <a:pPr>
              <a:buFont typeface="Arial" panose="020B0604020202020204" pitchFamily="34" charset="0"/>
              <a:buChar char="•"/>
            </a:pPr>
            <a:r>
              <a:rPr lang="en-US" sz="3200" dirty="0"/>
              <a:t>Design Strategy </a:t>
            </a:r>
          </a:p>
          <a:p>
            <a:pPr>
              <a:buFont typeface="Arial" panose="020B0604020202020204" pitchFamily="34" charset="0"/>
              <a:buChar char="•"/>
            </a:pPr>
            <a:r>
              <a:rPr lang="en-US" sz="3200" dirty="0"/>
              <a:t>The Attribute-Driven Design Method </a:t>
            </a:r>
          </a:p>
          <a:p>
            <a:pPr>
              <a:buFont typeface="Arial" panose="020B0604020202020204" pitchFamily="34" charset="0"/>
              <a:buChar char="•"/>
            </a:pPr>
            <a:r>
              <a:rPr lang="en-US" sz="3200" dirty="0"/>
              <a:t>The Steps of ADD </a:t>
            </a:r>
          </a:p>
          <a:p>
            <a:pPr>
              <a:buFont typeface="Arial" panose="020B0604020202020204" pitchFamily="34" charset="0"/>
              <a:buChar char="•"/>
            </a:pPr>
            <a:endParaRPr lang="en-IN" sz="3200" dirty="0"/>
          </a:p>
        </p:txBody>
      </p:sp>
      <p:sp>
        <p:nvSpPr>
          <p:cNvPr id="3" name="Content Placeholder 2">
            <a:extLst>
              <a:ext uri="{FF2B5EF4-FFF2-40B4-BE49-F238E27FC236}">
                <a16:creationId xmlns:a16="http://schemas.microsoft.com/office/drawing/2014/main" id="{9EEFB986-EFD8-450C-ABDB-2E867B0C3E89}"/>
              </a:ext>
            </a:extLst>
          </p:cNvPr>
          <p:cNvSpPr>
            <a:spLocks noGrp="1"/>
          </p:cNvSpPr>
          <p:nvPr>
            <p:ph sz="quarter" idx="10"/>
          </p:nvPr>
        </p:nvSpPr>
        <p:spPr/>
        <p:txBody>
          <a:bodyPr/>
          <a:lstStyle/>
          <a:p>
            <a:r>
              <a:rPr lang="en-IN" dirty="0"/>
              <a:t>Designing an Architecture</a:t>
            </a:r>
          </a:p>
        </p:txBody>
      </p:sp>
      <p:sp>
        <p:nvSpPr>
          <p:cNvPr id="5" name="Date Placeholder 4">
            <a:extLst>
              <a:ext uri="{FF2B5EF4-FFF2-40B4-BE49-F238E27FC236}">
                <a16:creationId xmlns:a16="http://schemas.microsoft.com/office/drawing/2014/main" id="{39AF7300-989D-4413-8845-4FDB559EC8D8}"/>
              </a:ext>
            </a:extLst>
          </p:cNvPr>
          <p:cNvSpPr>
            <a:spLocks noGrp="1"/>
          </p:cNvSpPr>
          <p:nvPr>
            <p:ph type="dt" sz="half" idx="15"/>
          </p:nvPr>
        </p:nvSpPr>
        <p:spPr>
          <a:xfrm>
            <a:off x="457200" y="6356350"/>
            <a:ext cx="2133600" cy="365125"/>
          </a:xfrm>
        </p:spPr>
        <p:txBody>
          <a:bodyPr/>
          <a:lstStyle/>
          <a:p>
            <a:r>
              <a:rPr lang="en-US"/>
              <a:t>February 8, 2025</a:t>
            </a:r>
          </a:p>
        </p:txBody>
      </p:sp>
      <p:sp>
        <p:nvSpPr>
          <p:cNvPr id="6" name="Footer Placeholder 5">
            <a:extLst>
              <a:ext uri="{FF2B5EF4-FFF2-40B4-BE49-F238E27FC236}">
                <a16:creationId xmlns:a16="http://schemas.microsoft.com/office/drawing/2014/main" id="{7431C797-06D6-49C6-B576-222122C35F67}"/>
              </a:ext>
            </a:extLst>
          </p:cNvPr>
          <p:cNvSpPr>
            <a:spLocks noGrp="1"/>
          </p:cNvSpPr>
          <p:nvPr>
            <p:ph type="ftr" sz="quarter" idx="13"/>
          </p:nvPr>
        </p:nvSpPr>
        <p:spPr/>
        <p:txBody>
          <a:bodyPr/>
          <a:lstStyle/>
          <a:p>
            <a:r>
              <a:rPr lang="en-US"/>
              <a:t>SEZG651/SSZG653 Software Architectures</a:t>
            </a:r>
          </a:p>
        </p:txBody>
      </p:sp>
      <p:sp>
        <p:nvSpPr>
          <p:cNvPr id="7" name="Slide Number Placeholder 6">
            <a:extLst>
              <a:ext uri="{FF2B5EF4-FFF2-40B4-BE49-F238E27FC236}">
                <a16:creationId xmlns:a16="http://schemas.microsoft.com/office/drawing/2014/main" id="{6685B3DE-5840-4A28-B42C-1375E752FB4E}"/>
              </a:ext>
            </a:extLst>
          </p:cNvPr>
          <p:cNvSpPr>
            <a:spLocks noGrp="1"/>
          </p:cNvSpPr>
          <p:nvPr>
            <p:ph type="sldNum" sz="quarter" idx="14"/>
          </p:nvPr>
        </p:nvSpPr>
        <p:spPr/>
        <p:txBody>
          <a:bodyPr/>
          <a:lstStyle/>
          <a:p>
            <a:fld id="{BC8D7E44-7D4F-4942-A8C9-2DF6BF8399E8}" type="slidenum">
              <a:rPr lang="en-US" smtClean="0"/>
              <a:pPr/>
              <a:t>6</a:t>
            </a:fld>
            <a:endParaRPr lang="en-US" dirty="0"/>
          </a:p>
        </p:txBody>
      </p:sp>
    </p:spTree>
    <p:extLst>
      <p:ext uri="{BB962C8B-B14F-4D97-AF65-F5344CB8AC3E}">
        <p14:creationId xmlns:p14="http://schemas.microsoft.com/office/powerpoint/2010/main" val="71905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DD59EE2-CB68-41F7-BE66-FF5D56ABD4C6}"/>
              </a:ext>
            </a:extLst>
          </p:cNvPr>
          <p:cNvSpPr>
            <a:spLocks noGrp="1"/>
          </p:cNvSpPr>
          <p:nvPr>
            <p:ph sz="quarter" idx="10"/>
          </p:nvPr>
        </p:nvSpPr>
        <p:spPr/>
        <p:txBody>
          <a:bodyPr/>
          <a:lstStyle/>
          <a:p>
            <a:r>
              <a:rPr lang="en-IN" dirty="0"/>
              <a:t>Documenting Software Architecture</a:t>
            </a:r>
          </a:p>
        </p:txBody>
      </p:sp>
      <p:sp>
        <p:nvSpPr>
          <p:cNvPr id="3" name="Date Placeholder 2">
            <a:extLst>
              <a:ext uri="{FF2B5EF4-FFF2-40B4-BE49-F238E27FC236}">
                <a16:creationId xmlns:a16="http://schemas.microsoft.com/office/drawing/2014/main" id="{C88AA06C-924F-43D0-BC1A-988FCF841723}"/>
              </a:ext>
            </a:extLst>
          </p:cNvPr>
          <p:cNvSpPr>
            <a:spLocks noGrp="1"/>
          </p:cNvSpPr>
          <p:nvPr>
            <p:ph type="dt" sz="half" idx="14"/>
          </p:nvPr>
        </p:nvSpPr>
        <p:spPr>
          <a:xfrm>
            <a:off x="457200" y="6356350"/>
            <a:ext cx="2133600" cy="365125"/>
          </a:xfrm>
        </p:spPr>
        <p:txBody>
          <a:bodyPr/>
          <a:lstStyle/>
          <a:p>
            <a:r>
              <a:rPr lang="en-US"/>
              <a:t>February 8, 2025</a:t>
            </a:r>
            <a:endParaRPr lang="en-US" dirty="0"/>
          </a:p>
        </p:txBody>
      </p:sp>
      <p:sp>
        <p:nvSpPr>
          <p:cNvPr id="4" name="Footer Placeholder 3">
            <a:extLst>
              <a:ext uri="{FF2B5EF4-FFF2-40B4-BE49-F238E27FC236}">
                <a16:creationId xmlns:a16="http://schemas.microsoft.com/office/drawing/2014/main" id="{70B14075-D749-44B2-A2B1-5CEFDE037742}"/>
              </a:ext>
            </a:extLst>
          </p:cNvPr>
          <p:cNvSpPr>
            <a:spLocks noGrp="1"/>
          </p:cNvSpPr>
          <p:nvPr>
            <p:ph type="ftr" sz="quarter" idx="12"/>
          </p:nvPr>
        </p:nvSpPr>
        <p:spPr/>
        <p:txBody>
          <a:bodyPr/>
          <a:lstStyle/>
          <a:p>
            <a:r>
              <a:rPr lang="en-US"/>
              <a:t>SEZG651/SSZG653 Software Architectures</a:t>
            </a:r>
            <a:endParaRPr lang="en-US" dirty="0"/>
          </a:p>
        </p:txBody>
      </p:sp>
      <p:sp>
        <p:nvSpPr>
          <p:cNvPr id="5" name="Slide Number Placeholder 4">
            <a:extLst>
              <a:ext uri="{FF2B5EF4-FFF2-40B4-BE49-F238E27FC236}">
                <a16:creationId xmlns:a16="http://schemas.microsoft.com/office/drawing/2014/main" id="{875A872A-0356-4097-BFC1-134C465AF4F4}"/>
              </a:ext>
            </a:extLst>
          </p:cNvPr>
          <p:cNvSpPr>
            <a:spLocks noGrp="1"/>
          </p:cNvSpPr>
          <p:nvPr>
            <p:ph type="sldNum" sz="quarter" idx="13"/>
          </p:nvPr>
        </p:nvSpPr>
        <p:spPr/>
        <p:txBody>
          <a:bodyPr/>
          <a:lstStyle/>
          <a:p>
            <a:fld id="{BC8D7E44-7D4F-4942-A8C9-2DF6BF8399E8}" type="slidenum">
              <a:rPr lang="en-US" smtClean="0"/>
              <a:pPr/>
              <a:t>7</a:t>
            </a:fld>
            <a:endParaRPr lang="en-US" dirty="0"/>
          </a:p>
        </p:txBody>
      </p:sp>
    </p:spTree>
    <p:extLst>
      <p:ext uri="{BB962C8B-B14F-4D97-AF65-F5344CB8AC3E}">
        <p14:creationId xmlns:p14="http://schemas.microsoft.com/office/powerpoint/2010/main" val="4221233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1AED642-B7A5-4396-A29B-C642B6253099}"/>
              </a:ext>
            </a:extLst>
          </p:cNvPr>
          <p:cNvSpPr>
            <a:spLocks noGrp="1"/>
          </p:cNvSpPr>
          <p:nvPr>
            <p:ph idx="1"/>
          </p:nvPr>
        </p:nvSpPr>
        <p:spPr>
          <a:xfrm>
            <a:off x="0" y="1493837"/>
            <a:ext cx="9144000" cy="4525963"/>
          </a:xfrm>
        </p:spPr>
        <p:txBody>
          <a:bodyPr>
            <a:normAutofit fontScale="77500" lnSpcReduction="20000"/>
          </a:bodyPr>
          <a:lstStyle/>
          <a:p>
            <a:pPr marL="457200" indent="-457200">
              <a:buFont typeface="Arial" panose="020B0604020202020204" pitchFamily="34" charset="0"/>
              <a:buChar char="•"/>
            </a:pPr>
            <a:r>
              <a:rPr lang="en-US" sz="3200" dirty="0"/>
              <a:t>Uses and Audiences for Architecture Documentation</a:t>
            </a:r>
          </a:p>
          <a:p>
            <a:pPr marL="457200" indent="-457200">
              <a:buFont typeface="Arial" panose="020B0604020202020204" pitchFamily="34" charset="0"/>
              <a:buChar char="•"/>
            </a:pPr>
            <a:r>
              <a:rPr lang="en-US" sz="3200" dirty="0"/>
              <a:t>Notations for Architecture Documentation</a:t>
            </a:r>
          </a:p>
          <a:p>
            <a:pPr marL="457200" indent="-457200">
              <a:buFont typeface="Arial" panose="020B0604020202020204" pitchFamily="34" charset="0"/>
              <a:buChar char="•"/>
            </a:pPr>
            <a:r>
              <a:rPr lang="pl-PL" sz="3200" dirty="0"/>
              <a:t>Views</a:t>
            </a:r>
          </a:p>
          <a:p>
            <a:pPr marL="457200" indent="-457200">
              <a:buFont typeface="Arial" panose="020B0604020202020204" pitchFamily="34" charset="0"/>
              <a:buChar char="•"/>
            </a:pPr>
            <a:r>
              <a:rPr lang="pl-PL" sz="3200" dirty="0"/>
              <a:t>Choosing the Views</a:t>
            </a:r>
          </a:p>
          <a:p>
            <a:pPr marL="457200" indent="-457200">
              <a:buFont typeface="Arial" panose="020B0604020202020204" pitchFamily="34" charset="0"/>
              <a:buChar char="•"/>
            </a:pPr>
            <a:r>
              <a:rPr lang="pl-PL" sz="3200" dirty="0"/>
              <a:t>Combining Views</a:t>
            </a:r>
          </a:p>
          <a:p>
            <a:pPr marL="457200" indent="-457200">
              <a:buFont typeface="Arial" panose="020B0604020202020204" pitchFamily="34" charset="0"/>
              <a:buChar char="•"/>
            </a:pPr>
            <a:r>
              <a:rPr lang="pl-PL" sz="3200" dirty="0"/>
              <a:t>Building the Documentation Package</a:t>
            </a:r>
          </a:p>
          <a:p>
            <a:pPr marL="457200" indent="-457200">
              <a:buFont typeface="Arial" panose="020B0604020202020204" pitchFamily="34" charset="0"/>
              <a:buChar char="•"/>
            </a:pPr>
            <a:r>
              <a:rPr lang="pl-PL" sz="3200" dirty="0"/>
              <a:t>Documenting Behavior</a:t>
            </a:r>
          </a:p>
          <a:p>
            <a:pPr marL="457200" indent="-457200">
              <a:buFont typeface="Arial" panose="020B0604020202020204" pitchFamily="34" charset="0"/>
              <a:buChar char="•"/>
            </a:pPr>
            <a:r>
              <a:rPr lang="pl-PL" sz="3200" dirty="0"/>
              <a:t>Architecture Documentation and Quality Attributes</a:t>
            </a:r>
          </a:p>
          <a:p>
            <a:pPr marL="457200" indent="-457200">
              <a:buFont typeface="Arial" panose="020B0604020202020204" pitchFamily="34" charset="0"/>
              <a:buChar char="•"/>
            </a:pPr>
            <a:r>
              <a:rPr lang="pl-PL" sz="3200" dirty="0"/>
              <a:t>Documenting Architectures That Change Faster Than You Can Document </a:t>
            </a:r>
            <a:r>
              <a:rPr lang="en-US" sz="3200" dirty="0"/>
              <a:t>Them</a:t>
            </a:r>
          </a:p>
          <a:p>
            <a:pPr marL="457200" indent="-457200">
              <a:buFont typeface="Arial" panose="020B0604020202020204" pitchFamily="34" charset="0"/>
              <a:buChar char="•"/>
            </a:pPr>
            <a:r>
              <a:rPr lang="en-US" sz="3200" dirty="0"/>
              <a:t>Documenting Architecture in an Agile Development Project</a:t>
            </a:r>
          </a:p>
          <a:p>
            <a:pPr>
              <a:buFont typeface="Arial" panose="020B0604020202020204" pitchFamily="34" charset="0"/>
              <a:buChar char="•"/>
            </a:pPr>
            <a:endParaRPr lang="en-IN" sz="3200" dirty="0"/>
          </a:p>
        </p:txBody>
      </p:sp>
      <p:sp>
        <p:nvSpPr>
          <p:cNvPr id="3" name="Content Placeholder 2">
            <a:extLst>
              <a:ext uri="{FF2B5EF4-FFF2-40B4-BE49-F238E27FC236}">
                <a16:creationId xmlns:a16="http://schemas.microsoft.com/office/drawing/2014/main" id="{3A04F5F7-E053-45DF-9D1C-6E4924A78D00}"/>
              </a:ext>
            </a:extLst>
          </p:cNvPr>
          <p:cNvSpPr>
            <a:spLocks noGrp="1"/>
          </p:cNvSpPr>
          <p:nvPr>
            <p:ph sz="quarter" idx="10"/>
          </p:nvPr>
        </p:nvSpPr>
        <p:spPr/>
        <p:txBody>
          <a:bodyPr/>
          <a:lstStyle/>
          <a:p>
            <a:r>
              <a:rPr lang="en-IN" dirty="0"/>
              <a:t>Documenting Software Architecture</a:t>
            </a:r>
          </a:p>
        </p:txBody>
      </p:sp>
      <p:sp>
        <p:nvSpPr>
          <p:cNvPr id="5" name="Date Placeholder 4">
            <a:extLst>
              <a:ext uri="{FF2B5EF4-FFF2-40B4-BE49-F238E27FC236}">
                <a16:creationId xmlns:a16="http://schemas.microsoft.com/office/drawing/2014/main" id="{B86C2497-3A77-45C4-80F7-3A95E833CECD}"/>
              </a:ext>
            </a:extLst>
          </p:cNvPr>
          <p:cNvSpPr>
            <a:spLocks noGrp="1"/>
          </p:cNvSpPr>
          <p:nvPr>
            <p:ph type="dt" sz="half" idx="15"/>
          </p:nvPr>
        </p:nvSpPr>
        <p:spPr>
          <a:xfrm>
            <a:off x="457200" y="6356350"/>
            <a:ext cx="2133600" cy="365125"/>
          </a:xfrm>
        </p:spPr>
        <p:txBody>
          <a:bodyPr/>
          <a:lstStyle/>
          <a:p>
            <a:r>
              <a:rPr lang="en-US"/>
              <a:t>February 8, 2025</a:t>
            </a:r>
          </a:p>
        </p:txBody>
      </p:sp>
      <p:sp>
        <p:nvSpPr>
          <p:cNvPr id="6" name="Footer Placeholder 5">
            <a:extLst>
              <a:ext uri="{FF2B5EF4-FFF2-40B4-BE49-F238E27FC236}">
                <a16:creationId xmlns:a16="http://schemas.microsoft.com/office/drawing/2014/main" id="{D8F2302D-149E-4E98-A849-535E1675BC0E}"/>
              </a:ext>
            </a:extLst>
          </p:cNvPr>
          <p:cNvSpPr>
            <a:spLocks noGrp="1"/>
          </p:cNvSpPr>
          <p:nvPr>
            <p:ph type="ftr" sz="quarter" idx="13"/>
          </p:nvPr>
        </p:nvSpPr>
        <p:spPr/>
        <p:txBody>
          <a:bodyPr/>
          <a:lstStyle/>
          <a:p>
            <a:r>
              <a:rPr lang="en-US"/>
              <a:t>SEZG651/SSZG653 Software Architectures</a:t>
            </a:r>
          </a:p>
        </p:txBody>
      </p:sp>
      <p:sp>
        <p:nvSpPr>
          <p:cNvPr id="7" name="Slide Number Placeholder 6">
            <a:extLst>
              <a:ext uri="{FF2B5EF4-FFF2-40B4-BE49-F238E27FC236}">
                <a16:creationId xmlns:a16="http://schemas.microsoft.com/office/drawing/2014/main" id="{0B085FEA-64B4-45E7-AF3D-31C5CEC82340}"/>
              </a:ext>
            </a:extLst>
          </p:cNvPr>
          <p:cNvSpPr>
            <a:spLocks noGrp="1"/>
          </p:cNvSpPr>
          <p:nvPr>
            <p:ph type="sldNum" sz="quarter" idx="14"/>
          </p:nvPr>
        </p:nvSpPr>
        <p:spPr/>
        <p:txBody>
          <a:bodyPr/>
          <a:lstStyle/>
          <a:p>
            <a:fld id="{BC8D7E44-7D4F-4942-A8C9-2DF6BF8399E8}" type="slidenum">
              <a:rPr lang="en-US" smtClean="0"/>
              <a:pPr/>
              <a:t>8</a:t>
            </a:fld>
            <a:endParaRPr lang="en-US" dirty="0"/>
          </a:p>
        </p:txBody>
      </p:sp>
    </p:spTree>
    <p:extLst>
      <p:ext uri="{BB962C8B-B14F-4D97-AF65-F5344CB8AC3E}">
        <p14:creationId xmlns:p14="http://schemas.microsoft.com/office/powerpoint/2010/main" val="750066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AU" dirty="0"/>
              <a:t>Architectures in Agile Projects</a:t>
            </a:r>
            <a:endParaRPr lang="en-US" dirty="0"/>
          </a:p>
        </p:txBody>
      </p:sp>
      <p:sp>
        <p:nvSpPr>
          <p:cNvPr id="3" name="Slide Number Placeholder 2">
            <a:extLst>
              <a:ext uri="{FF2B5EF4-FFF2-40B4-BE49-F238E27FC236}">
                <a16:creationId xmlns:a16="http://schemas.microsoft.com/office/drawing/2014/main" id="{21BFEEC9-39FE-4ED3-9492-253B21FC616A}"/>
              </a:ext>
            </a:extLst>
          </p:cNvPr>
          <p:cNvSpPr>
            <a:spLocks noGrp="1"/>
          </p:cNvSpPr>
          <p:nvPr>
            <p:ph type="sldNum" sz="quarter" idx="13"/>
          </p:nvPr>
        </p:nvSpPr>
        <p:spPr/>
        <p:txBody>
          <a:bodyPr/>
          <a:lstStyle/>
          <a:p>
            <a:fld id="{BC8D7E44-7D4F-4942-A8C9-2DF6BF8399E8}" type="slidenum">
              <a:rPr lang="en-US" smtClean="0"/>
              <a:pPr/>
              <a:t>9</a:t>
            </a:fld>
            <a:endParaRPr lang="en-US" dirty="0"/>
          </a:p>
        </p:txBody>
      </p:sp>
      <p:sp>
        <p:nvSpPr>
          <p:cNvPr id="4" name="Footer Placeholder 3">
            <a:extLst>
              <a:ext uri="{FF2B5EF4-FFF2-40B4-BE49-F238E27FC236}">
                <a16:creationId xmlns:a16="http://schemas.microsoft.com/office/drawing/2014/main" id="{8BC7C6D1-3127-44AB-815C-6CD30FAB8EDC}"/>
              </a:ext>
            </a:extLst>
          </p:cNvPr>
          <p:cNvSpPr>
            <a:spLocks noGrp="1"/>
          </p:cNvSpPr>
          <p:nvPr>
            <p:ph type="ftr" sz="quarter" idx="12"/>
          </p:nvPr>
        </p:nvSpPr>
        <p:spPr/>
        <p:txBody>
          <a:bodyPr/>
          <a:lstStyle/>
          <a:p>
            <a:r>
              <a:rPr lang="en-US"/>
              <a:t>SEZG651/SSZG653 Software Architectures</a:t>
            </a:r>
            <a:endParaRPr lang="en-US" dirty="0"/>
          </a:p>
        </p:txBody>
      </p:sp>
      <p:sp>
        <p:nvSpPr>
          <p:cNvPr id="5" name="Date Placeholder 4">
            <a:extLst>
              <a:ext uri="{FF2B5EF4-FFF2-40B4-BE49-F238E27FC236}">
                <a16:creationId xmlns:a16="http://schemas.microsoft.com/office/drawing/2014/main" id="{C8DB7FCC-1E1B-4ED6-A110-099AFCD682BC}"/>
              </a:ext>
            </a:extLst>
          </p:cNvPr>
          <p:cNvSpPr>
            <a:spLocks noGrp="1"/>
          </p:cNvSpPr>
          <p:nvPr>
            <p:ph type="dt" sz="half" idx="14"/>
          </p:nvPr>
        </p:nvSpPr>
        <p:spPr>
          <a:xfrm>
            <a:off x="457200" y="6356350"/>
            <a:ext cx="2133600" cy="365125"/>
          </a:xfrm>
        </p:spPr>
        <p:txBody>
          <a:bodyPr/>
          <a:lstStyle/>
          <a:p>
            <a:r>
              <a:rPr lang="en-US"/>
              <a:t>February 8, 2025</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911</TotalTime>
  <Words>1877</Words>
  <Application>Microsoft Office PowerPoint</Application>
  <PresentationFormat>On-screen Show (4:3)</PresentationFormat>
  <Paragraphs>251</Paragraphs>
  <Slides>29</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29</vt:i4>
      </vt:variant>
    </vt:vector>
  </HeadingPairs>
  <TitlesOfParts>
    <vt:vector size="32" baseType="lpstr">
      <vt:lpstr>Arial</vt:lpstr>
      <vt:lpstr>Calibri</vt:lpstr>
      <vt:lpstr>Office Theme</vt:lpstr>
      <vt:lpstr>L01 Architecture requirements and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Harvinder Jabbal</cp:lastModifiedBy>
  <cp:revision>79</cp:revision>
  <dcterms:created xsi:type="dcterms:W3CDTF">2011-09-14T09:42:05Z</dcterms:created>
  <dcterms:modified xsi:type="dcterms:W3CDTF">2025-02-07T13:48:06Z</dcterms:modified>
</cp:coreProperties>
</file>