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10" r:id="rId4"/>
  </p:sldMasterIdLst>
  <p:notesMasterIdLst>
    <p:notesMasterId r:id="rId28"/>
  </p:notesMasterIdLst>
  <p:handoutMasterIdLst>
    <p:handoutMasterId r:id="rId29"/>
  </p:handoutMasterIdLst>
  <p:sldIdLst>
    <p:sldId id="256" r:id="rId5"/>
    <p:sldId id="324" r:id="rId6"/>
    <p:sldId id="463" r:id="rId7"/>
    <p:sldId id="464" r:id="rId8"/>
    <p:sldId id="480" r:id="rId9"/>
    <p:sldId id="479" r:id="rId10"/>
    <p:sldId id="481" r:id="rId11"/>
    <p:sldId id="482" r:id="rId12"/>
    <p:sldId id="483" r:id="rId13"/>
    <p:sldId id="484" r:id="rId14"/>
    <p:sldId id="485" r:id="rId15"/>
    <p:sldId id="474" r:id="rId16"/>
    <p:sldId id="486" r:id="rId17"/>
    <p:sldId id="488" r:id="rId18"/>
    <p:sldId id="489" r:id="rId19"/>
    <p:sldId id="490" r:id="rId20"/>
    <p:sldId id="491" r:id="rId21"/>
    <p:sldId id="467" r:id="rId22"/>
    <p:sldId id="468" r:id="rId23"/>
    <p:sldId id="477" r:id="rId24"/>
    <p:sldId id="469" r:id="rId25"/>
    <p:sldId id="473" r:id="rId26"/>
    <p:sldId id="45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606" autoAdjust="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CE238C-EBFD-4CA1-BC7A-D6FB3F8FFEA2}" type="datetimeFigureOut">
              <a:rPr lang="en-US" smtClean="0"/>
              <a:t>11/3/2023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995FF6-C934-4379-8BB3-9F7A91981649}" type="slidenum">
              <a:rPr lang="en-US" smtClean="0"/>
              <a:t>‹#›</a:t>
            </a:fld>
            <a:endParaRPr lang="en-US"/>
          </a:p>
        </p:txBody>
      </p:sp>
    </p:spTree>
    <p:extLst>
      <p:ext uri="{BB962C8B-B14F-4D97-AF65-F5344CB8AC3E}">
        <p14:creationId xmlns:p14="http://schemas.microsoft.com/office/powerpoint/2010/main" val="41254038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A3ABA-3755-430F-BEB2-5E68FFEB3ECE}" type="datetimeFigureOut">
              <a:rPr lang="en-US" smtClean="0"/>
              <a:pPr/>
              <a:t>11/3/2023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7DFD2-9BED-4460-A1F1-F9DE56B4221B}" type="slidenum">
              <a:rPr lang="en-US" smtClean="0"/>
              <a:pPr/>
              <a:t>‹#›</a:t>
            </a:fld>
            <a:endParaRPr lang="en-US"/>
          </a:p>
        </p:txBody>
      </p:sp>
    </p:spTree>
    <p:extLst>
      <p:ext uri="{BB962C8B-B14F-4D97-AF65-F5344CB8AC3E}">
        <p14:creationId xmlns:p14="http://schemas.microsoft.com/office/powerpoint/2010/main" val="37695372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7DFD2-9BED-4460-A1F1-F9DE56B4221B}"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7345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9045D25-69AD-46EC-9BCC-CBBAEA6F006E}" type="datetime1">
              <a:rPr lang="en-IN" smtClean="0"/>
              <a:t>03-11-2023</a:t>
            </a:fld>
            <a:endParaRPr lang="en-IN"/>
          </a:p>
        </p:txBody>
      </p:sp>
      <p:sp>
        <p:nvSpPr>
          <p:cNvPr id="19" name="Footer Placeholder 18"/>
          <p:cNvSpPr>
            <a:spLocks noGrp="1"/>
          </p:cNvSpPr>
          <p:nvPr>
            <p:ph type="ftr" sz="quarter" idx="11"/>
          </p:nvPr>
        </p:nvSpPr>
        <p:spPr/>
        <p:txBody>
          <a:bodyPr/>
          <a:lstStyle/>
          <a:p>
            <a:r>
              <a:rPr lang="en-IN"/>
              <a:t>Department of Mechanical Engineering</a:t>
            </a:r>
          </a:p>
        </p:txBody>
      </p:sp>
      <p:sp>
        <p:nvSpPr>
          <p:cNvPr id="27" name="Slide Number Placeholder 26"/>
          <p:cNvSpPr>
            <a:spLocks noGrp="1"/>
          </p:cNvSpPr>
          <p:nvPr>
            <p:ph type="sldNum" sz="quarter" idx="12"/>
          </p:nvPr>
        </p:nvSpPr>
        <p:spPr/>
        <p:txBody>
          <a:bodyPr/>
          <a:lstStyle/>
          <a:p>
            <a:fld id="{F89B32E8-08CA-42D4-A03A-673CC2F01CA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AC940D-55F0-4A13-AED3-E7DDEDD2C4A5}" type="datetime1">
              <a:rPr lang="en-IN" smtClean="0"/>
              <a:t>03-11-2023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4962C2-629C-4C47-B565-EC5B101C5441}" type="datetime1">
              <a:rPr lang="en-IN" smtClean="0"/>
              <a:t>03-11-2023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F5D634-0007-4A6C-8CBE-054712A298BC}" type="datetime1">
              <a:rPr lang="en-IN" smtClean="0"/>
              <a:t>03-11-2023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232E4A1-7FE8-449F-A0E3-82BEC32B9FAB}" type="datetime1">
              <a:rPr lang="en-IN" smtClean="0"/>
              <a:t>03-11-2023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F89B32E8-08CA-42D4-A03A-673CC2F01CA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074B54-84D9-4510-AA1D-99617B33E7EB}" type="datetime1">
              <a:rPr lang="en-IN" smtClean="0"/>
              <a:t>03-11-2023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8303B6D-76B6-4373-9672-DB48F0EB924B}" type="datetime1">
              <a:rPr lang="en-IN" smtClean="0"/>
              <a:t>03-11-2023</a:t>
            </a:fld>
            <a:endParaRPr lang="en-IN"/>
          </a:p>
        </p:txBody>
      </p:sp>
      <p:sp>
        <p:nvSpPr>
          <p:cNvPr id="8" name="Footer Placeholder 7"/>
          <p:cNvSpPr>
            <a:spLocks noGrp="1"/>
          </p:cNvSpPr>
          <p:nvPr>
            <p:ph type="ftr" sz="quarter" idx="11"/>
          </p:nvPr>
        </p:nvSpPr>
        <p:spPr/>
        <p:txBody>
          <a:bodyPr/>
          <a:lstStyle/>
          <a:p>
            <a:r>
              <a:rPr lang="en-IN"/>
              <a:t>Department of Mechanical Engineering</a:t>
            </a:r>
          </a:p>
        </p:txBody>
      </p:sp>
      <p:sp>
        <p:nvSpPr>
          <p:cNvPr id="9" name="Slide Number Placeholder 8"/>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0F475AB-C5AE-40CF-A2AA-F528338B44D0}" type="datetime1">
              <a:rPr lang="en-IN" smtClean="0"/>
              <a:t>03-11-2023</a:t>
            </a:fld>
            <a:endParaRPr lang="en-IN"/>
          </a:p>
        </p:txBody>
      </p:sp>
      <p:sp>
        <p:nvSpPr>
          <p:cNvPr id="4" name="Footer Placeholder 3"/>
          <p:cNvSpPr>
            <a:spLocks noGrp="1"/>
          </p:cNvSpPr>
          <p:nvPr>
            <p:ph type="ftr" sz="quarter" idx="11"/>
          </p:nvPr>
        </p:nvSpPr>
        <p:spPr/>
        <p:txBody>
          <a:bodyPr/>
          <a:lstStyle/>
          <a:p>
            <a:r>
              <a:rPr lang="en-IN"/>
              <a:t>Department of Mechanical Engineering</a:t>
            </a:r>
          </a:p>
        </p:txBody>
      </p:sp>
      <p:sp>
        <p:nvSpPr>
          <p:cNvPr id="5" name="Slide Number Placeholder 4"/>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4CD00-3275-4E1B-BD2C-FA38EBBB5D4C}" type="datetime1">
              <a:rPr lang="en-IN" smtClean="0"/>
              <a:t>03-11-2023</a:t>
            </a:fld>
            <a:endParaRPr lang="en-IN"/>
          </a:p>
        </p:txBody>
      </p:sp>
      <p:sp>
        <p:nvSpPr>
          <p:cNvPr id="3" name="Footer Placeholder 2"/>
          <p:cNvSpPr>
            <a:spLocks noGrp="1"/>
          </p:cNvSpPr>
          <p:nvPr>
            <p:ph type="ftr" sz="quarter" idx="11"/>
          </p:nvPr>
        </p:nvSpPr>
        <p:spPr/>
        <p:txBody>
          <a:bodyPr/>
          <a:lstStyle/>
          <a:p>
            <a:r>
              <a:rPr lang="en-IN"/>
              <a:t>Department of Mechanical Engineering</a:t>
            </a:r>
          </a:p>
        </p:txBody>
      </p:sp>
      <p:sp>
        <p:nvSpPr>
          <p:cNvPr id="4" name="Slide Number Placeholder 3"/>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CB47A4-A232-4453-A8A7-37492B4D4CBE}" type="datetime1">
              <a:rPr lang="en-IN" smtClean="0"/>
              <a:t>03-11-2023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F89B32E8-08CA-42D4-A03A-673CC2F01CA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EFB798-C412-46D5-9795-A088282423FC}" type="datetime1">
              <a:rPr lang="en-IN" smtClean="0"/>
              <a:t>03-11-2023</a:t>
            </a:fld>
            <a:endParaRPr lang="en-IN"/>
          </a:p>
        </p:txBody>
      </p:sp>
      <p:sp>
        <p:nvSpPr>
          <p:cNvPr id="6" name="Footer Placeholder 5"/>
          <p:cNvSpPr>
            <a:spLocks noGrp="1"/>
          </p:cNvSpPr>
          <p:nvPr>
            <p:ph type="ftr" sz="quarter" idx="11"/>
          </p:nvPr>
        </p:nvSpPr>
        <p:spPr/>
        <p:txBody>
          <a:bodyPr/>
          <a:lstStyle/>
          <a:p>
            <a:r>
              <a:rPr lang="en-US"/>
              <a:t>Department of Mechanical Engineering</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F89B32E8-08CA-42D4-A03A-673CC2F01CA2}"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B7D022-C0FF-4770-9570-3B2B759DBF0F}" type="datetime1">
              <a:rPr lang="en-IN" smtClean="0"/>
              <a:t>03-11-2023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Department of Mechanical Engineering</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B32E8-08CA-42D4-A03A-673CC2F01CA2}"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inpresswire.com/article/590429780/the-sodium-ion-battery-mark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D37F0BA-A2AA-42AA-BE07-D54B2A4F2677}"/>
              </a:ext>
            </a:extLst>
          </p:cNvPr>
          <p:cNvSpPr>
            <a:spLocks noGrp="1"/>
          </p:cNvSpPr>
          <p:nvPr>
            <p:ph type="subTitle" idx="1"/>
          </p:nvPr>
        </p:nvSpPr>
        <p:spPr>
          <a:xfrm>
            <a:off x="1426181" y="3682476"/>
            <a:ext cx="9608039" cy="3022983"/>
          </a:xfrm>
        </p:spPr>
        <p:txBody>
          <a:bodyPr>
            <a:normAutofit fontScale="77500" lnSpcReduction="20000"/>
          </a:bodyPr>
          <a:lstStyle/>
          <a:p>
            <a:pPr algn="ctr"/>
            <a:r>
              <a:rPr lang="en-IN" sz="3100" b="1" i="1" dirty="0">
                <a:solidFill>
                  <a:srgbClr val="002060"/>
                </a:solidFill>
                <a:latin typeface="Times New Roman" panose="02020603050405020304" pitchFamily="18" charset="0"/>
                <a:cs typeface="Times New Roman" panose="02020603050405020304" pitchFamily="18" charset="0"/>
              </a:rPr>
              <a:t>Project Phase - 2</a:t>
            </a:r>
            <a:endParaRPr lang="en-IN" sz="3100" b="1" dirty="0">
              <a:solidFill>
                <a:srgbClr val="002060"/>
              </a:solidFill>
              <a:latin typeface="Times New Roman" pitchFamily="18" charset="0"/>
              <a:cs typeface="Times New Roman" pitchFamily="18" charset="0"/>
            </a:endParaRPr>
          </a:p>
          <a:p>
            <a:pPr algn="ctr"/>
            <a:r>
              <a:rPr lang="en-IN" sz="2000" b="1" dirty="0">
                <a:solidFill>
                  <a:srgbClr val="002060"/>
                </a:solidFill>
                <a:latin typeface="Times New Roman" pitchFamily="18" charset="0"/>
                <a:cs typeface="Times New Roman" pitchFamily="18" charset="0"/>
              </a:rPr>
              <a:t>by </a:t>
            </a:r>
          </a:p>
          <a:p>
            <a:pPr algn="ctr"/>
            <a:r>
              <a:rPr lang="en-US" sz="2000" b="1" dirty="0">
                <a:solidFill>
                  <a:srgbClr val="002060"/>
                </a:solidFill>
                <a:latin typeface="Times New Roman" pitchFamily="18" charset="0"/>
                <a:cs typeface="Times New Roman" pitchFamily="18" charset="0"/>
              </a:rPr>
              <a:t>Pratham Yadav Borkar       1NT20ME053</a:t>
            </a:r>
            <a:endParaRPr lang="en-IN" sz="2000" b="1" dirty="0">
              <a:solidFill>
                <a:srgbClr val="002060"/>
              </a:solidFill>
              <a:latin typeface="Times New Roman" pitchFamily="18" charset="0"/>
              <a:cs typeface="Times New Roman" pitchFamily="18" charset="0"/>
            </a:endParaRPr>
          </a:p>
          <a:p>
            <a:pPr algn="ctr"/>
            <a:r>
              <a:rPr lang="en-US" sz="2000" b="1" dirty="0" err="1">
                <a:solidFill>
                  <a:srgbClr val="002060"/>
                </a:solidFill>
                <a:latin typeface="Times New Roman" pitchFamily="18" charset="0"/>
                <a:cs typeface="Times New Roman" pitchFamily="18" charset="0"/>
              </a:rPr>
              <a:t>Dushyanth</a:t>
            </a:r>
            <a:r>
              <a:rPr lang="en-US" sz="2000" b="1" dirty="0">
                <a:solidFill>
                  <a:srgbClr val="002060"/>
                </a:solidFill>
                <a:latin typeface="Times New Roman" pitchFamily="18" charset="0"/>
                <a:cs typeface="Times New Roman" pitchFamily="18" charset="0"/>
              </a:rPr>
              <a:t> </a:t>
            </a:r>
            <a:r>
              <a:rPr lang="en-US" sz="2000" b="1" dirty="0" err="1">
                <a:solidFill>
                  <a:srgbClr val="002060"/>
                </a:solidFill>
                <a:latin typeface="Times New Roman" pitchFamily="18" charset="0"/>
                <a:cs typeface="Times New Roman" pitchFamily="18" charset="0"/>
              </a:rPr>
              <a:t>Chilukuri</a:t>
            </a:r>
            <a:r>
              <a:rPr lang="en-US" sz="2000" b="1" dirty="0">
                <a:solidFill>
                  <a:srgbClr val="002060"/>
                </a:solidFill>
                <a:latin typeface="Times New Roman" pitchFamily="18" charset="0"/>
                <a:cs typeface="Times New Roman" pitchFamily="18" charset="0"/>
              </a:rPr>
              <a:t>          1NT20ME022</a:t>
            </a:r>
            <a:endParaRPr lang="en-IN" sz="2000" b="1" dirty="0">
              <a:solidFill>
                <a:srgbClr val="002060"/>
              </a:solidFill>
              <a:latin typeface="Times New Roman" pitchFamily="18" charset="0"/>
              <a:cs typeface="Times New Roman" pitchFamily="18" charset="0"/>
            </a:endParaRPr>
          </a:p>
          <a:p>
            <a:pPr algn="ctr"/>
            <a:endParaRPr lang="en-IN" sz="2400" b="1" dirty="0">
              <a:solidFill>
                <a:schemeClr val="bg1"/>
              </a:solidFill>
              <a:latin typeface="Times New Roman" pitchFamily="18" charset="0"/>
              <a:cs typeface="Times New Roman" pitchFamily="18" charset="0"/>
            </a:endParaRPr>
          </a:p>
          <a:p>
            <a:pPr algn="ctr"/>
            <a:r>
              <a:rPr lang="en-IN" sz="2400" b="1" dirty="0">
                <a:solidFill>
                  <a:schemeClr val="bg1"/>
                </a:solidFill>
                <a:latin typeface="Times New Roman" pitchFamily="18" charset="0"/>
                <a:cs typeface="Times New Roman" pitchFamily="18" charset="0"/>
              </a:rPr>
              <a:t>Under the Guidance of </a:t>
            </a:r>
          </a:p>
          <a:p>
            <a:pPr marL="0" indent="0" algn="ctr">
              <a:buNone/>
            </a:pPr>
            <a:r>
              <a:rPr lang="en-US" sz="2000" b="1" dirty="0">
                <a:solidFill>
                  <a:srgbClr val="FF0000"/>
                </a:solidFill>
                <a:latin typeface="Times New Roman" panose="02020603050405020304" pitchFamily="18" charset="0"/>
                <a:cs typeface="Times New Roman" panose="02020603050405020304" pitchFamily="18" charset="0"/>
              </a:rPr>
              <a:t>Dr.Ramesh Babu N</a:t>
            </a:r>
          </a:p>
          <a:p>
            <a:pPr marL="0" indent="0" algn="ctr">
              <a:buNone/>
            </a:pPr>
            <a:r>
              <a:rPr lang="en-US" sz="2000" dirty="0">
                <a:solidFill>
                  <a:srgbClr val="FF0000"/>
                </a:solidFill>
                <a:latin typeface="Times New Roman" panose="02020603050405020304" pitchFamily="18" charset="0"/>
                <a:cs typeface="Times New Roman" panose="02020603050405020304" pitchFamily="18" charset="0"/>
              </a:rPr>
              <a:t> Associate Professor</a:t>
            </a:r>
          </a:p>
          <a:p>
            <a:pPr marL="0" indent="0" algn="ctr">
              <a:buNone/>
            </a:pPr>
            <a:r>
              <a:rPr lang="en-US" sz="2000" dirty="0">
                <a:solidFill>
                  <a:srgbClr val="FF0000"/>
                </a:solidFill>
                <a:latin typeface="Times New Roman" panose="02020603050405020304" pitchFamily="18" charset="0"/>
                <a:cs typeface="Times New Roman" panose="02020603050405020304" pitchFamily="18" charset="0"/>
              </a:rPr>
              <a:t>        Dept. of Mechanical Engineering</a:t>
            </a:r>
          </a:p>
          <a:p>
            <a:pPr marL="0" indent="0" algn="ctr">
              <a:buNone/>
            </a:pPr>
            <a:r>
              <a:rPr lang="en-US" sz="2000" dirty="0">
                <a:solidFill>
                  <a:srgbClr val="FF0000"/>
                </a:solidFill>
                <a:latin typeface="Times New Roman" panose="02020603050405020304" pitchFamily="18" charset="0"/>
                <a:cs typeface="Times New Roman" panose="02020603050405020304" pitchFamily="18" charset="0"/>
              </a:rPr>
              <a:t>        Nitte Meenakshi Institute of Technology</a:t>
            </a:r>
          </a:p>
          <a:p>
            <a:pPr marL="0" indent="0" algn="ctr">
              <a:buNone/>
            </a:pPr>
            <a:r>
              <a:rPr lang="en-US" sz="2000" dirty="0">
                <a:solidFill>
                  <a:srgbClr val="FF0000"/>
                </a:solidFill>
                <a:latin typeface="Times New Roman" panose="02020603050405020304" pitchFamily="18" charset="0"/>
                <a:cs typeface="Times New Roman" panose="02020603050405020304" pitchFamily="18" charset="0"/>
              </a:rPr>
              <a:t>  Yelahanka, Bangalore-560064</a:t>
            </a:r>
            <a:r>
              <a:rPr lang="en-US" sz="2000" b="1" dirty="0">
                <a:solidFill>
                  <a:srgbClr val="FF0000"/>
                </a:solidFill>
                <a:latin typeface="Times New Roman" panose="02020603050405020304" pitchFamily="18" charset="0"/>
                <a:cs typeface="Times New Roman" panose="02020603050405020304" pitchFamily="18" charset="0"/>
              </a:rPr>
              <a:t> </a:t>
            </a:r>
          </a:p>
          <a:p>
            <a:pPr algn="ctr"/>
            <a:endParaRPr lang="en-IN" sz="2400" b="1" dirty="0">
              <a:solidFill>
                <a:srgbClr val="002060"/>
              </a:solidFill>
              <a:latin typeface="Times New Roman" pitchFamily="18" charset="0"/>
              <a:cs typeface="Times New Roman" pitchFamily="18" charset="0"/>
            </a:endParaRPr>
          </a:p>
        </p:txBody>
      </p:sp>
      <p:sp>
        <p:nvSpPr>
          <p:cNvPr id="5" name="Rectangle 4"/>
          <p:cNvSpPr/>
          <p:nvPr/>
        </p:nvSpPr>
        <p:spPr>
          <a:xfrm>
            <a:off x="818866" y="1962601"/>
            <a:ext cx="10822673" cy="769441"/>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IN" sz="2800" b="1" dirty="0">
                <a:solidFill>
                  <a:srgbClr val="C00000"/>
                </a:solidFill>
                <a:latin typeface="Times New Roman" pitchFamily="18" charset="0"/>
                <a:cs typeface="Times New Roman" pitchFamily="18" charset="0"/>
              </a:rPr>
              <a:t>Department of Mechanical Engineering </a:t>
            </a:r>
          </a:p>
          <a:p>
            <a:pPr algn="ctr"/>
            <a:r>
              <a:rPr lang="en-US" sz="1600" b="1" dirty="0">
                <a:solidFill>
                  <a:srgbClr val="002060"/>
                </a:solidFill>
                <a:latin typeface="Times New Roman" pitchFamily="18" charset="0"/>
                <a:cs typeface="Times New Roman" pitchFamily="18" charset="0"/>
              </a:rPr>
              <a:t>Accredited by NBA (Tier-I)</a:t>
            </a:r>
          </a:p>
        </p:txBody>
      </p:sp>
      <p:grpSp>
        <p:nvGrpSpPr>
          <p:cNvPr id="3" name="Group 2"/>
          <p:cNvGrpSpPr/>
          <p:nvPr/>
        </p:nvGrpSpPr>
        <p:grpSpPr>
          <a:xfrm>
            <a:off x="0" y="-1141"/>
            <a:ext cx="12205073" cy="1937796"/>
            <a:chOff x="0" y="-1141"/>
            <a:chExt cx="12205073" cy="1937796"/>
          </a:xfrm>
        </p:grpSpPr>
        <p:pic>
          <p:nvPicPr>
            <p:cNvPr id="8" name="Picture 7" descr="A picture containing icon&#10;&#10;Description automatically generated">
              <a:extLst>
                <a:ext uri="{FF2B5EF4-FFF2-40B4-BE49-F238E27FC236}">
                  <a16:creationId xmlns:a16="http://schemas.microsoft.com/office/drawing/2014/main" id="{7B5CC9E2-B6A8-429A-8E04-BEBD3E23B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
              <a:ext cx="10607040" cy="1376933"/>
            </a:xfrm>
            <a:prstGeom prst="rect">
              <a:avLst/>
            </a:prstGeom>
          </p:spPr>
        </p:pic>
        <p:sp>
          <p:nvSpPr>
            <p:cNvPr id="2" name="Rectangle 1">
              <a:extLst>
                <a:ext uri="{FF2B5EF4-FFF2-40B4-BE49-F238E27FC236}">
                  <a16:creationId xmlns:a16="http://schemas.microsoft.com/office/drawing/2014/main" id="{F8034A0F-1D71-47C7-A53C-DB1B05DD1AD7}"/>
                </a:ext>
              </a:extLst>
            </p:cNvPr>
            <p:cNvSpPr/>
            <p:nvPr/>
          </p:nvSpPr>
          <p:spPr>
            <a:xfrm>
              <a:off x="13073" y="1290324"/>
              <a:ext cx="12192000" cy="646331"/>
            </a:xfrm>
            <a:prstGeom prst="rect">
              <a:avLst/>
            </a:prstGeom>
          </p:spPr>
          <p:txBody>
            <a:bodyPr wrap="square">
              <a:spAutoFit/>
            </a:bodyPr>
            <a:lstStyle/>
            <a:p>
              <a:pPr lvl="0" algn="ctr"/>
              <a:r>
                <a:rPr lang="en-US" b="1" dirty="0">
                  <a:solidFill>
                    <a:srgbClr val="002060"/>
                  </a:solidFill>
                  <a:latin typeface="Times New Roman" pitchFamily="18" charset="0"/>
                  <a:cs typeface="Times New Roman" pitchFamily="18" charset="0"/>
                </a:rPr>
                <a:t>An Autonomous Institution Affiliated to Visvesvaraya Technological University, Approved by UGC/AICTE/</a:t>
              </a:r>
            </a:p>
            <a:p>
              <a:pPr lvl="0" algn="ctr"/>
              <a:r>
                <a:rPr lang="en-US" b="1" dirty="0">
                  <a:solidFill>
                    <a:srgbClr val="002060"/>
                  </a:solidFill>
                  <a:latin typeface="Times New Roman" pitchFamily="18" charset="0"/>
                  <a:cs typeface="Times New Roman" pitchFamily="18" charset="0"/>
                </a:rPr>
                <a:t>Govt. of Karnataka, Accredited by NACC (A+ Grade)</a:t>
              </a:r>
            </a:p>
          </p:txBody>
        </p:sp>
        <p:pic>
          <p:nvPicPr>
            <p:cNvPr id="10" name="Picture 9" descr="Logo&#10;&#10;Description automatically generated">
              <a:extLst>
                <a:ext uri="{FF2B5EF4-FFF2-40B4-BE49-F238E27FC236}">
                  <a16:creationId xmlns:a16="http://schemas.microsoft.com/office/drawing/2014/main" id="{641383A5-B15F-42E6-9D04-ACAE1846CBDE}"/>
                </a:ext>
              </a:extLst>
            </p:cNvPr>
            <p:cNvPicPr>
              <a:picLocks noChangeAspect="1"/>
            </p:cNvPicPr>
            <p:nvPr/>
          </p:nvPicPr>
          <p:blipFill rotWithShape="1">
            <a:blip r:embed="rId3">
              <a:extLst>
                <a:ext uri="{28A0092B-C50C-407E-A947-70E740481C1C}">
                  <a14:useLocalDpi xmlns:a14="http://schemas.microsoft.com/office/drawing/2010/main" val="0"/>
                </a:ext>
              </a:extLst>
            </a:blip>
            <a:srcRect l="18977" r="17491"/>
            <a:stretch/>
          </p:blipFill>
          <p:spPr>
            <a:xfrm>
              <a:off x="10546992" y="-1141"/>
              <a:ext cx="1645920" cy="1340278"/>
            </a:xfrm>
            <a:prstGeom prst="rect">
              <a:avLst/>
            </a:prstGeom>
          </p:spPr>
        </p:pic>
      </p:grpSp>
      <p:sp>
        <p:nvSpPr>
          <p:cNvPr id="18" name="Oval 17">
            <a:extLst>
              <a:ext uri="{FF2B5EF4-FFF2-40B4-BE49-F238E27FC236}">
                <a16:creationId xmlns:a16="http://schemas.microsoft.com/office/drawing/2014/main" id="{91D32E56-21E0-49FB-B7CC-66EFE62DF1EB}"/>
              </a:ext>
            </a:extLst>
          </p:cNvPr>
          <p:cNvSpPr/>
          <p:nvPr/>
        </p:nvSpPr>
        <p:spPr>
          <a:xfrm>
            <a:off x="313327" y="4383792"/>
            <a:ext cx="1802072" cy="1620353"/>
          </a:xfrm>
          <a:prstGeom prst="ellipse">
            <a:avLst/>
          </a:prstGeom>
          <a:noFill/>
          <a:ln w="41275">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Batch No:B8</a:t>
            </a:r>
          </a:p>
        </p:txBody>
      </p:sp>
      <p:sp>
        <p:nvSpPr>
          <p:cNvPr id="9" name="Rectangle 8"/>
          <p:cNvSpPr/>
          <p:nvPr/>
        </p:nvSpPr>
        <p:spPr>
          <a:xfrm>
            <a:off x="115431" y="2757988"/>
            <a:ext cx="11987283" cy="954107"/>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US" sz="2800" b="1" dirty="0">
                <a:solidFill>
                  <a:srgbClr val="FF0000"/>
                </a:solidFill>
              </a:rPr>
              <a:t>THERMAL</a:t>
            </a:r>
          </a:p>
          <a:p>
            <a:pPr algn="ctr"/>
            <a:r>
              <a:rPr lang="en-US" sz="2800" b="1" dirty="0">
                <a:solidFill>
                  <a:srgbClr val="FF0000"/>
                </a:solidFill>
              </a:rPr>
              <a:t>MANAGEMENT OF SODIUM ION BATTERY</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8148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10</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3279549195"/>
              </p:ext>
            </p:extLst>
          </p:nvPr>
        </p:nvGraphicFramePr>
        <p:xfrm>
          <a:off x="569843" y="967054"/>
          <a:ext cx="11052313" cy="5238174"/>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72159">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Analysis of batteries in the built Environment</a:t>
                      </a:r>
                    </a:p>
                  </a:txBody>
                  <a:tcPr marL="7620" marR="7620" marT="7620" marB="0"/>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800" dirty="0"/>
                        <a:t>Jan </a:t>
                      </a:r>
                      <a:r>
                        <a:rPr lang="en-US" sz="1800" dirty="0" err="1"/>
                        <a:t>Haase</a:t>
                      </a:r>
                      <a:r>
                        <a:rPr lang="en-US" sz="1800" dirty="0"/>
                        <a:t>; Fares </a:t>
                      </a:r>
                      <a:r>
                        <a:rPr lang="en-US" sz="1800" dirty="0" err="1"/>
                        <a:t>AlJuheshi</a:t>
                      </a:r>
                      <a:r>
                        <a:rPr lang="en-US" sz="1800" dirty="0"/>
                        <a:t>; Hiroaki Nishi; </a:t>
                      </a:r>
                      <a:r>
                        <a:rPr lang="en-US" sz="1800" dirty="0" err="1"/>
                        <a:t>Joern</a:t>
                      </a:r>
                      <a:r>
                        <a:rPr lang="en-US" sz="1800" dirty="0"/>
                        <a:t> </a:t>
                      </a:r>
                      <a:r>
                        <a:rPr lang="en-US" sz="1800" dirty="0" err="1"/>
                        <a:t>Ploennigs</a:t>
                      </a:r>
                      <a:r>
                        <a:rPr lang="en-US" sz="1800" dirty="0"/>
                        <a:t>; Kim Fung Tsang; Nasser </a:t>
                      </a:r>
                      <a:r>
                        <a:rPr lang="en-US" sz="1800" dirty="0" err="1"/>
                        <a:t>Aljuhaishi</a:t>
                      </a:r>
                      <a:r>
                        <a:rPr lang="en-US" sz="1800" dirty="0"/>
                        <a:t>; Mahmoud </a:t>
                      </a:r>
                      <a:r>
                        <a:rPr lang="en-US" sz="1800" dirty="0" err="1"/>
                        <a:t>Alahmad</a:t>
                      </a:r>
                      <a:endParaRPr lang="en-US" sz="1800"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2017</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IEEE</a:t>
                      </a:r>
                    </a:p>
                  </a:txBody>
                  <a:tcPr/>
                </a:tc>
                <a:extLst>
                  <a:ext uri="{0D108BD9-81ED-4DB2-BD59-A6C34878D82A}">
                    <a16:rowId xmlns:a16="http://schemas.microsoft.com/office/drawing/2014/main" val="591112008"/>
                  </a:ext>
                </a:extLst>
              </a:tr>
              <a:tr h="3147137">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Research paper analyzing battery technologies, models, and applications in the built environment.</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Provides insights into different battery types, their characteristics, and challenges associated with their development and implementation.</a:t>
                      </a:r>
                    </a:p>
                    <a:p>
                      <a:pPr marL="0" indent="0" algn="l">
                        <a:buFont typeface="Arial" panose="020B0604020202020204" pitchFamily="34" charset="0"/>
                        <a:buNone/>
                      </a:pPr>
                      <a:endParaRPr lang="en-US" b="0" baseline="0" dirty="0">
                        <a:latin typeface="Bookman Old Style" panose="02050604050505020204" pitchFamily="18" charset="0"/>
                      </a:endParaRPr>
                    </a:p>
                    <a:p>
                      <a:pPr marL="285750" indent="-285750">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Batteries are increasingly used as energy storage and power sources for renewable power systems in the built environment.</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paper provides a comprehensive analysis of the current state-of-the-art in battery technologies and their applications.</a:t>
                      </a:r>
                    </a:p>
                    <a:p>
                      <a:pPr marL="285750" indent="-285750" algn="l">
                        <a:buFont typeface="Wingdings" panose="05000000000000000000" pitchFamily="2" charset="2"/>
                        <a:buChar char="q"/>
                      </a:pPr>
                      <a:endParaRPr lang="en-US" sz="1800" b="1"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160232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11</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3202004414"/>
              </p:ext>
            </p:extLst>
          </p:nvPr>
        </p:nvGraphicFramePr>
        <p:xfrm>
          <a:off x="569843" y="967054"/>
          <a:ext cx="11052313" cy="5280839"/>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72159">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Equivalent circuit modeling of sodium-ion batteries</a:t>
                      </a:r>
                    </a:p>
                  </a:txBody>
                  <a:tcPr marL="7620" marR="7620" marT="7620" marB="0"/>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de-DE" dirty="0"/>
                        <a:t>Yi-FengFeng, Jia-NiShen, Zi-FengMa, Yi-JunHe</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2021</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Journal of Energy Storage</a:t>
                      </a:r>
                    </a:p>
                  </a:txBody>
                  <a:tcPr/>
                </a:tc>
                <a:extLst>
                  <a:ext uri="{0D108BD9-81ED-4DB2-BD59-A6C34878D82A}">
                    <a16:rowId xmlns:a16="http://schemas.microsoft.com/office/drawing/2014/main" val="591112008"/>
                  </a:ext>
                </a:extLst>
              </a:tr>
              <a:tr h="2639437">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study focuses on the establishment and validation of ECMs (Electrochemical Models) based on datasets from different tests.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Constant current conditions are considered, and CCD (Constant Current Discharge) tests at various rates are used for model construction and validation.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Dynamic current conditions are also studied, with modeling performed at different temperatures using data from HPPC (Hybrid Pulse Power Characterization) and DST (Dynamic Stress Test) tests.</a:t>
                      </a:r>
                    </a:p>
                    <a:p>
                      <a:pPr marL="0" indent="0" algn="l">
                        <a:buFont typeface="Wingdings" panose="05000000000000000000" pitchFamily="2" charset="2"/>
                        <a:buNone/>
                      </a:pPr>
                      <a:endParaRPr lang="en-US" b="0" baseline="0" dirty="0">
                        <a:latin typeface="Bookman Old Style" panose="02050604050505020204" pitchFamily="18" charset="0"/>
                      </a:endParaRPr>
                    </a:p>
                    <a:p>
                      <a:pPr marL="0" indent="0" algn="l">
                        <a:buFont typeface="Wingdings" panose="05000000000000000000" pitchFamily="2" charset="2"/>
                        <a:buNone/>
                      </a:pPr>
                      <a:r>
                        <a:rPr lang="en-IN" sz="1800" b="1" kern="1200" baseline="0" dirty="0">
                          <a:solidFill>
                            <a:schemeClr val="tx1"/>
                          </a:solidFill>
                          <a:effectLst/>
                          <a:latin typeface="Bookman Old Style" panose="02050604050505020204" pitchFamily="18" charset="0"/>
                          <a:ea typeface="+mn-ea"/>
                          <a:cs typeface="+mn-cs"/>
                        </a:rPr>
                        <a:t>Findings:</a:t>
                      </a:r>
                      <a:endParaRPr lang="en-US" sz="1800" b="1" kern="1200" baseline="0" dirty="0">
                        <a:solidFill>
                          <a:schemeClr val="tx1"/>
                        </a:solidFill>
                        <a:effectLst/>
                        <a:latin typeface="Bookman Old Style" panose="02050604050505020204" pitchFamily="18" charset="0"/>
                        <a:ea typeface="+mn-ea"/>
                        <a:cs typeface="+mn-cs"/>
                      </a:endParaRP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Electrochemical models (ECMs) based on datasets from different tests were established and validated.</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Constant current conditions and dynamic current conditions were considered for model construction and validation.</a:t>
                      </a: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35211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12</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OBJECTIVES OF PROJECT WORK</a:t>
            </a:r>
          </a:p>
        </p:txBody>
      </p:sp>
      <p:sp>
        <p:nvSpPr>
          <p:cNvPr id="5" name="TextBox 4">
            <a:extLst>
              <a:ext uri="{FF2B5EF4-FFF2-40B4-BE49-F238E27FC236}">
                <a16:creationId xmlns:a16="http://schemas.microsoft.com/office/drawing/2014/main" id="{0A7F1F33-435B-425C-906A-D4292FE52D39}"/>
              </a:ext>
            </a:extLst>
          </p:cNvPr>
          <p:cNvSpPr txBox="1"/>
          <p:nvPr/>
        </p:nvSpPr>
        <p:spPr>
          <a:xfrm>
            <a:off x="739436" y="1830393"/>
            <a:ext cx="10713125" cy="3276282"/>
          </a:xfrm>
          <a:prstGeom prst="rect">
            <a:avLst/>
          </a:prstGeom>
          <a:noFill/>
        </p:spPr>
        <p:txBody>
          <a:bodyPr wrap="square" rtlCol="0">
            <a:spAutoFit/>
          </a:bodyPr>
          <a:lstStyle/>
          <a:p>
            <a:pPr marL="342900" lvl="0" indent="-342900" algn="just">
              <a:lnSpc>
                <a:spcPct val="150000"/>
              </a:lnSpc>
              <a:buSzPts val="1200"/>
              <a:buFont typeface="Symbol" panose="05050102010706020507" pitchFamily="18" charset="2"/>
              <a:buChar char=""/>
            </a:pPr>
            <a:r>
              <a:rPr lang="en-US" sz="2000" dirty="0"/>
              <a:t> Thermal performance of a cylindrical 18650 Na-ion battery (Experimental testing of 18650 battery) </a:t>
            </a:r>
          </a:p>
          <a:p>
            <a:pPr marL="342900" lvl="0" indent="-342900" algn="just">
              <a:lnSpc>
                <a:spcPct val="150000"/>
              </a:lnSpc>
              <a:buSzPts val="1200"/>
              <a:buFont typeface="Symbol" panose="05050102010706020507" pitchFamily="18" charset="2"/>
              <a:buChar char=""/>
            </a:pPr>
            <a:r>
              <a:rPr lang="en-US" sz="2000" dirty="0"/>
              <a:t> Numerical model for the estimation of heat generation from the battery. </a:t>
            </a:r>
          </a:p>
          <a:p>
            <a:pPr marL="342900" lvl="0" indent="-342900" algn="just">
              <a:lnSpc>
                <a:spcPct val="150000"/>
              </a:lnSpc>
              <a:buSzPts val="1200"/>
              <a:buFont typeface="Symbol" panose="05050102010706020507" pitchFamily="18" charset="2"/>
              <a:buChar char=""/>
            </a:pPr>
            <a:r>
              <a:rPr lang="en-US" sz="2000" dirty="0"/>
              <a:t>Experimental performance of heat sinks. </a:t>
            </a:r>
          </a:p>
          <a:p>
            <a:pPr marL="342900" lvl="0" indent="-342900" algn="just">
              <a:lnSpc>
                <a:spcPct val="150000"/>
              </a:lnSpc>
              <a:buSzPts val="1200"/>
              <a:buFont typeface="Symbol" panose="05050102010706020507" pitchFamily="18" charset="2"/>
              <a:buChar char=""/>
            </a:pPr>
            <a:r>
              <a:rPr lang="en-US" sz="2000" dirty="0"/>
              <a:t> To design a system using PCM and heat pipe to manage the heat produced in the battery. </a:t>
            </a:r>
          </a:p>
          <a:p>
            <a:pPr marL="342900" lvl="0" indent="-342900" algn="just">
              <a:lnSpc>
                <a:spcPct val="150000"/>
              </a:lnSpc>
              <a:buSzPts val="1200"/>
              <a:buFont typeface="Symbol" panose="05050102010706020507" pitchFamily="18" charset="2"/>
              <a:buChar char=""/>
            </a:pPr>
            <a:r>
              <a:rPr lang="en-US" sz="2000" dirty="0"/>
              <a:t> The electrical and thermal discharge rates of the battery are simulated for specific discharge rates.</a:t>
            </a:r>
          </a:p>
        </p:txBody>
      </p:sp>
    </p:spTree>
    <p:extLst>
      <p:ext uri="{BB962C8B-B14F-4D97-AF65-F5344CB8AC3E}">
        <p14:creationId xmlns:p14="http://schemas.microsoft.com/office/powerpoint/2010/main" val="360386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13</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830997"/>
          </a:xfrm>
          <a:prstGeom prst="rect">
            <a:avLst/>
          </a:prstGeom>
          <a:noFill/>
        </p:spPr>
        <p:txBody>
          <a:bodyPr wrap="square" rtlCol="0">
            <a:spAutoFit/>
          </a:bodyPr>
          <a:lstStyle/>
          <a:p>
            <a:pPr algn="ctr"/>
            <a:r>
              <a:rPr lang="en-US" sz="2400" b="1" dirty="0">
                <a:solidFill>
                  <a:srgbClr val="002060"/>
                </a:solidFill>
                <a:latin typeface="Bookman Old Style" panose="02050604050505020204" pitchFamily="18" charset="0"/>
              </a:rPr>
              <a:t>PROGRESS IN THERMAL MANAGEMT IN SODIUM ION BATTERY</a:t>
            </a:r>
          </a:p>
        </p:txBody>
      </p:sp>
      <p:sp>
        <p:nvSpPr>
          <p:cNvPr id="5" name="TextBox 4">
            <a:extLst>
              <a:ext uri="{FF2B5EF4-FFF2-40B4-BE49-F238E27FC236}">
                <a16:creationId xmlns:a16="http://schemas.microsoft.com/office/drawing/2014/main" id="{0A7F1F33-435B-425C-906A-D4292FE52D39}"/>
              </a:ext>
            </a:extLst>
          </p:cNvPr>
          <p:cNvSpPr txBox="1"/>
          <p:nvPr/>
        </p:nvSpPr>
        <p:spPr>
          <a:xfrm>
            <a:off x="609600" y="1457169"/>
            <a:ext cx="10713125" cy="3737946"/>
          </a:xfrm>
          <a:prstGeom prst="rect">
            <a:avLst/>
          </a:prstGeom>
          <a:noFill/>
        </p:spPr>
        <p:txBody>
          <a:bodyPr wrap="square" rtlCol="0">
            <a:spAutoFit/>
          </a:bodyPr>
          <a:lstStyle/>
          <a:p>
            <a:pPr lvl="0" algn="just">
              <a:lnSpc>
                <a:spcPct val="150000"/>
              </a:lnSpc>
              <a:buSzPts val="1200"/>
            </a:pPr>
            <a:r>
              <a:rPr lang="en-US" sz="2000" dirty="0"/>
              <a:t>A thermal model for a sodium-ion battery is designed to predict and manage the temperature distribution within the battery during charging and discharging cycles. It is essential for ensuring the safe and efficient operation of the battery. Here are the key components and considerations in building a thermal model for a sodium-ion battery:</a:t>
            </a:r>
          </a:p>
          <a:p>
            <a:pPr lvl="0" algn="just">
              <a:lnSpc>
                <a:spcPct val="150000"/>
              </a:lnSpc>
              <a:buSzPts val="1200"/>
            </a:pPr>
            <a:endParaRPr lang="en-US" sz="2000" dirty="0"/>
          </a:p>
          <a:p>
            <a:pPr lvl="0" algn="just">
              <a:lnSpc>
                <a:spcPct val="150000"/>
              </a:lnSpc>
              <a:buSzPts val="1200"/>
            </a:pPr>
            <a:r>
              <a:rPr lang="en-US" sz="2000" dirty="0"/>
              <a:t>1. Geometry and Configuration: Start by defining the geometry and configuration of the battery cell or pack. This includes specifying the dimensions and arrangement of the components such as electrodes, separator, and electrolyte.</a:t>
            </a:r>
          </a:p>
        </p:txBody>
      </p:sp>
    </p:spTree>
    <p:extLst>
      <p:ext uri="{BB962C8B-B14F-4D97-AF65-F5344CB8AC3E}">
        <p14:creationId xmlns:p14="http://schemas.microsoft.com/office/powerpoint/2010/main" val="1303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14</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830997"/>
          </a:xfrm>
          <a:prstGeom prst="rect">
            <a:avLst/>
          </a:prstGeom>
          <a:noFill/>
        </p:spPr>
        <p:txBody>
          <a:bodyPr wrap="square" rtlCol="0">
            <a:spAutoFit/>
          </a:bodyPr>
          <a:lstStyle/>
          <a:p>
            <a:pPr algn="ctr"/>
            <a:r>
              <a:rPr lang="en-US" sz="2400" b="1" dirty="0">
                <a:solidFill>
                  <a:srgbClr val="002060"/>
                </a:solidFill>
                <a:latin typeface="Bookman Old Style" panose="02050604050505020204" pitchFamily="18" charset="0"/>
              </a:rPr>
              <a:t>PROGRESS IN THERMAL MANAGEMT IN SODIUM ION BATTERY</a:t>
            </a:r>
          </a:p>
        </p:txBody>
      </p:sp>
      <p:sp>
        <p:nvSpPr>
          <p:cNvPr id="5" name="TextBox 4">
            <a:extLst>
              <a:ext uri="{FF2B5EF4-FFF2-40B4-BE49-F238E27FC236}">
                <a16:creationId xmlns:a16="http://schemas.microsoft.com/office/drawing/2014/main" id="{0A7F1F33-435B-425C-906A-D4292FE52D39}"/>
              </a:ext>
            </a:extLst>
          </p:cNvPr>
          <p:cNvSpPr txBox="1"/>
          <p:nvPr/>
        </p:nvSpPr>
        <p:spPr>
          <a:xfrm>
            <a:off x="609600" y="1457169"/>
            <a:ext cx="10713125" cy="4661276"/>
          </a:xfrm>
          <a:prstGeom prst="rect">
            <a:avLst/>
          </a:prstGeom>
          <a:noFill/>
        </p:spPr>
        <p:txBody>
          <a:bodyPr wrap="square" rtlCol="0">
            <a:spAutoFit/>
          </a:bodyPr>
          <a:lstStyle/>
          <a:p>
            <a:pPr lvl="0" algn="just">
              <a:lnSpc>
                <a:spcPct val="150000"/>
              </a:lnSpc>
              <a:buSzPts val="1200"/>
            </a:pPr>
            <a:endParaRPr lang="en-US" sz="2000" dirty="0"/>
          </a:p>
          <a:p>
            <a:pPr lvl="0" algn="just">
              <a:lnSpc>
                <a:spcPct val="150000"/>
              </a:lnSpc>
              <a:buSzPts val="1200"/>
            </a:pPr>
            <a:r>
              <a:rPr lang="en-US" sz="2000" dirty="0"/>
              <a:t>2. Heat Generation: Determine the sources of heat generation within the battery. This primarily includes the heat generated during electrochemical reactions at the anode and cathode, which can be represented by Faradaic and Ohmic heating terms. Other sources of heat, such as Joule heating from resistive losses in the electrolyte and current collectors, should also be considered.</a:t>
            </a:r>
          </a:p>
          <a:p>
            <a:pPr lvl="0" algn="just">
              <a:lnSpc>
                <a:spcPct val="150000"/>
              </a:lnSpc>
              <a:buSzPts val="1200"/>
            </a:pPr>
            <a:endParaRPr lang="en-US" sz="2000" dirty="0"/>
          </a:p>
          <a:p>
            <a:pPr lvl="0" algn="just">
              <a:lnSpc>
                <a:spcPct val="150000"/>
              </a:lnSpc>
              <a:buSzPts val="1200"/>
            </a:pPr>
            <a:r>
              <a:rPr lang="en-US" sz="2000" dirty="0"/>
              <a:t>3. Heat Transfer Mechanisms: Identify the heat transfer mechanisms within the battery, which typically include conduction, convection, and radiation:</a:t>
            </a:r>
          </a:p>
          <a:p>
            <a:pPr lvl="0" algn="just">
              <a:lnSpc>
                <a:spcPct val="150000"/>
              </a:lnSpc>
              <a:buSzPts val="1200"/>
            </a:pPr>
            <a:endParaRPr lang="en-US" sz="2000" dirty="0"/>
          </a:p>
          <a:p>
            <a:pPr lvl="0" algn="just">
              <a:lnSpc>
                <a:spcPct val="150000"/>
              </a:lnSpc>
              <a:buSzPts val="1200"/>
            </a:pPr>
            <a:r>
              <a:rPr lang="en-US" sz="2000" dirty="0"/>
              <a:t>.</a:t>
            </a:r>
          </a:p>
        </p:txBody>
      </p:sp>
    </p:spTree>
    <p:extLst>
      <p:ext uri="{BB962C8B-B14F-4D97-AF65-F5344CB8AC3E}">
        <p14:creationId xmlns:p14="http://schemas.microsoft.com/office/powerpoint/2010/main" val="25399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15</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830997"/>
          </a:xfrm>
          <a:prstGeom prst="rect">
            <a:avLst/>
          </a:prstGeom>
          <a:noFill/>
        </p:spPr>
        <p:txBody>
          <a:bodyPr wrap="square" rtlCol="0">
            <a:spAutoFit/>
          </a:bodyPr>
          <a:lstStyle/>
          <a:p>
            <a:pPr algn="ctr"/>
            <a:r>
              <a:rPr lang="en-US" sz="2400" b="1" dirty="0">
                <a:solidFill>
                  <a:srgbClr val="002060"/>
                </a:solidFill>
                <a:latin typeface="Bookman Old Style" panose="02050604050505020204" pitchFamily="18" charset="0"/>
              </a:rPr>
              <a:t>PROGRESS IN THERMAL MANAGEMT IN SODIUM ION BATTERY</a:t>
            </a:r>
          </a:p>
        </p:txBody>
      </p:sp>
      <p:sp>
        <p:nvSpPr>
          <p:cNvPr id="5" name="TextBox 4">
            <a:extLst>
              <a:ext uri="{FF2B5EF4-FFF2-40B4-BE49-F238E27FC236}">
                <a16:creationId xmlns:a16="http://schemas.microsoft.com/office/drawing/2014/main" id="{0A7F1F33-435B-425C-906A-D4292FE52D39}"/>
              </a:ext>
            </a:extLst>
          </p:cNvPr>
          <p:cNvSpPr txBox="1"/>
          <p:nvPr/>
        </p:nvSpPr>
        <p:spPr>
          <a:xfrm>
            <a:off x="609600" y="1457169"/>
            <a:ext cx="10713125" cy="6507935"/>
          </a:xfrm>
          <a:prstGeom prst="rect">
            <a:avLst/>
          </a:prstGeom>
          <a:noFill/>
        </p:spPr>
        <p:txBody>
          <a:bodyPr wrap="square" rtlCol="0">
            <a:spAutoFit/>
          </a:bodyPr>
          <a:lstStyle/>
          <a:p>
            <a:pPr lvl="0" algn="just">
              <a:lnSpc>
                <a:spcPct val="150000"/>
              </a:lnSpc>
              <a:buSzPts val="1200"/>
            </a:pPr>
            <a:r>
              <a:rPr lang="en-US" sz="2000" dirty="0"/>
              <a:t> 4. Thermal Properties: Collect and input the thermal properties of the battery materials, including thermal conductivity, specific heat capacity, and density. These properties are crucial for calculating temperature distributions.</a:t>
            </a:r>
          </a:p>
          <a:p>
            <a:pPr lvl="0" algn="just">
              <a:lnSpc>
                <a:spcPct val="150000"/>
              </a:lnSpc>
              <a:buSzPts val="1200"/>
            </a:pPr>
            <a:endParaRPr lang="en-US" sz="2000" dirty="0"/>
          </a:p>
          <a:p>
            <a:pPr lvl="0" algn="just">
              <a:lnSpc>
                <a:spcPct val="150000"/>
              </a:lnSpc>
              <a:buSzPts val="1200"/>
            </a:pPr>
            <a:r>
              <a:rPr lang="en-US" sz="2000" dirty="0"/>
              <a:t>5. Boundary Conditions: Define the boundary conditions for your thermal model. This includes the ambient temperature, heat exchange with the environment, and any external cooling or heating systems.</a:t>
            </a:r>
          </a:p>
          <a:p>
            <a:pPr lvl="0" algn="just">
              <a:lnSpc>
                <a:spcPct val="150000"/>
              </a:lnSpc>
              <a:buSzPts val="1200"/>
            </a:pPr>
            <a:endParaRPr lang="en-US" sz="2000" dirty="0"/>
          </a:p>
          <a:p>
            <a:pPr lvl="0" algn="just">
              <a:lnSpc>
                <a:spcPct val="150000"/>
              </a:lnSpc>
              <a:buSzPts val="1200"/>
            </a:pPr>
            <a:r>
              <a:rPr lang="en-US" sz="2000" dirty="0"/>
              <a:t>6. Transient vs. Steady-State Analysis: Decide whether you want to model transient (time-dependent) or steady-state temperature distributions. Transient models account for dynamic changes in temperature during charging and discharging cycles, while steady-state models assume constant operating conditions.</a:t>
            </a:r>
          </a:p>
          <a:p>
            <a:pPr lvl="0" algn="just">
              <a:lnSpc>
                <a:spcPct val="150000"/>
              </a:lnSpc>
              <a:buSzPts val="1200"/>
            </a:pPr>
            <a:endParaRPr lang="en-US" sz="2000" dirty="0"/>
          </a:p>
          <a:p>
            <a:pPr lvl="0" algn="just">
              <a:lnSpc>
                <a:spcPct val="150000"/>
              </a:lnSpc>
              <a:buSzPts val="1200"/>
            </a:pPr>
            <a:endParaRPr lang="en-US" sz="2000" dirty="0"/>
          </a:p>
        </p:txBody>
      </p:sp>
    </p:spTree>
    <p:extLst>
      <p:ext uri="{BB962C8B-B14F-4D97-AF65-F5344CB8AC3E}">
        <p14:creationId xmlns:p14="http://schemas.microsoft.com/office/powerpoint/2010/main" val="403956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16</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830997"/>
          </a:xfrm>
          <a:prstGeom prst="rect">
            <a:avLst/>
          </a:prstGeom>
          <a:noFill/>
        </p:spPr>
        <p:txBody>
          <a:bodyPr wrap="square" rtlCol="0">
            <a:spAutoFit/>
          </a:bodyPr>
          <a:lstStyle/>
          <a:p>
            <a:pPr algn="ctr"/>
            <a:r>
              <a:rPr lang="en-US" sz="2400" b="1" dirty="0">
                <a:solidFill>
                  <a:srgbClr val="002060"/>
                </a:solidFill>
                <a:latin typeface="Bookman Old Style" panose="02050604050505020204" pitchFamily="18" charset="0"/>
              </a:rPr>
              <a:t>PROGRESS IN THERMAL MANAGEMT IN SODIUM ION BATTERY</a:t>
            </a:r>
          </a:p>
        </p:txBody>
      </p:sp>
      <p:sp>
        <p:nvSpPr>
          <p:cNvPr id="5" name="TextBox 4">
            <a:extLst>
              <a:ext uri="{FF2B5EF4-FFF2-40B4-BE49-F238E27FC236}">
                <a16:creationId xmlns:a16="http://schemas.microsoft.com/office/drawing/2014/main" id="{0A7F1F33-435B-425C-906A-D4292FE52D39}"/>
              </a:ext>
            </a:extLst>
          </p:cNvPr>
          <p:cNvSpPr txBox="1"/>
          <p:nvPr/>
        </p:nvSpPr>
        <p:spPr>
          <a:xfrm>
            <a:off x="609600" y="1316565"/>
            <a:ext cx="10713125" cy="6507935"/>
          </a:xfrm>
          <a:prstGeom prst="rect">
            <a:avLst/>
          </a:prstGeom>
          <a:noFill/>
        </p:spPr>
        <p:txBody>
          <a:bodyPr wrap="square" rtlCol="0">
            <a:spAutoFit/>
          </a:bodyPr>
          <a:lstStyle/>
          <a:p>
            <a:pPr lvl="0" algn="just">
              <a:lnSpc>
                <a:spcPct val="150000"/>
              </a:lnSpc>
              <a:buSzPts val="1200"/>
            </a:pPr>
            <a:r>
              <a:rPr lang="en-US" sz="2000" dirty="0"/>
              <a:t> 7. Coupled Electrothermal Modeling: For a more accurate representation, couple the thermal model with an electrochemical model to consider the influence of electrochemical reactions on temperature changes. This involves solving heat generation and heat transfer equations simultaneously with the electrochemical equations.</a:t>
            </a:r>
          </a:p>
          <a:p>
            <a:pPr lvl="0" algn="just">
              <a:lnSpc>
                <a:spcPct val="150000"/>
              </a:lnSpc>
              <a:buSzPts val="1200"/>
            </a:pPr>
            <a:endParaRPr lang="en-US" sz="2000" dirty="0"/>
          </a:p>
          <a:p>
            <a:pPr lvl="0" algn="just">
              <a:lnSpc>
                <a:spcPct val="150000"/>
              </a:lnSpc>
              <a:buSzPts val="1200"/>
            </a:pPr>
            <a:r>
              <a:rPr lang="en-US" sz="2000" dirty="0"/>
              <a:t>8.Model Validation: Validate the thermal model using experimental data. Measure temperature distributions within the battery under different operating conditions and compare them with the model predictions to ensure accuracy.</a:t>
            </a:r>
          </a:p>
          <a:p>
            <a:pPr lvl="0" algn="just">
              <a:lnSpc>
                <a:spcPct val="150000"/>
              </a:lnSpc>
              <a:buSzPts val="1200"/>
            </a:pPr>
            <a:endParaRPr lang="en-US" sz="2000" dirty="0"/>
          </a:p>
          <a:p>
            <a:pPr lvl="0" algn="just">
              <a:lnSpc>
                <a:spcPct val="150000"/>
              </a:lnSpc>
              <a:buSzPts val="1200"/>
            </a:pPr>
            <a:r>
              <a:rPr lang="en-US" sz="2000" dirty="0"/>
              <a:t>9. Safety Considerations : Integrate safety features into the thermal model. For instance, include thermal cutoff mechanisms or thermal management strategies to prevent thermal runaway in case of overheating.</a:t>
            </a:r>
          </a:p>
          <a:p>
            <a:pPr lvl="0" algn="just">
              <a:lnSpc>
                <a:spcPct val="150000"/>
              </a:lnSpc>
              <a:buSzPts val="1200"/>
            </a:pPr>
            <a:endParaRPr lang="en-US" sz="2000" dirty="0"/>
          </a:p>
          <a:p>
            <a:pPr lvl="0" algn="just">
              <a:lnSpc>
                <a:spcPct val="150000"/>
              </a:lnSpc>
              <a:buSzPts val="1200"/>
            </a:pPr>
            <a:endParaRPr lang="en-US" sz="2000" dirty="0"/>
          </a:p>
        </p:txBody>
      </p:sp>
    </p:spTree>
    <p:extLst>
      <p:ext uri="{BB962C8B-B14F-4D97-AF65-F5344CB8AC3E}">
        <p14:creationId xmlns:p14="http://schemas.microsoft.com/office/powerpoint/2010/main" val="163472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17</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0" y="485568"/>
            <a:ext cx="6917635" cy="830997"/>
          </a:xfrm>
          <a:prstGeom prst="rect">
            <a:avLst/>
          </a:prstGeom>
          <a:noFill/>
        </p:spPr>
        <p:txBody>
          <a:bodyPr wrap="square" rtlCol="0">
            <a:spAutoFit/>
          </a:bodyPr>
          <a:lstStyle/>
          <a:p>
            <a:pPr algn="ctr"/>
            <a:r>
              <a:rPr lang="en-US" sz="2400" b="1" dirty="0">
                <a:solidFill>
                  <a:srgbClr val="002060"/>
                </a:solidFill>
                <a:latin typeface="Bookman Old Style" panose="02050604050505020204" pitchFamily="18" charset="0"/>
              </a:rPr>
              <a:t>PROGRESS IN THERMAL MANAGEMT IN SODIUM ION BATTERY</a:t>
            </a:r>
          </a:p>
        </p:txBody>
      </p:sp>
      <p:sp>
        <p:nvSpPr>
          <p:cNvPr id="5" name="TextBox 4">
            <a:extLst>
              <a:ext uri="{FF2B5EF4-FFF2-40B4-BE49-F238E27FC236}">
                <a16:creationId xmlns:a16="http://schemas.microsoft.com/office/drawing/2014/main" id="{0A7F1F33-435B-425C-906A-D4292FE52D39}"/>
              </a:ext>
            </a:extLst>
          </p:cNvPr>
          <p:cNvSpPr txBox="1"/>
          <p:nvPr/>
        </p:nvSpPr>
        <p:spPr>
          <a:xfrm>
            <a:off x="609600" y="1457169"/>
            <a:ext cx="10713125" cy="5584606"/>
          </a:xfrm>
          <a:prstGeom prst="rect">
            <a:avLst/>
          </a:prstGeom>
          <a:noFill/>
        </p:spPr>
        <p:txBody>
          <a:bodyPr wrap="square" rtlCol="0">
            <a:spAutoFit/>
          </a:bodyPr>
          <a:lstStyle/>
          <a:p>
            <a:pPr lvl="0" algn="just">
              <a:lnSpc>
                <a:spcPct val="150000"/>
              </a:lnSpc>
              <a:buSzPts val="1200"/>
            </a:pPr>
            <a:r>
              <a:rPr lang="en-US" sz="2000" dirty="0"/>
              <a:t>10. Model Integration: If the thermal model is part of a larger battery management system (BMS), integrate it with other models and control algorithms to optimize battery operation and safety.</a:t>
            </a:r>
          </a:p>
          <a:p>
            <a:pPr lvl="0" algn="just">
              <a:lnSpc>
                <a:spcPct val="150000"/>
              </a:lnSpc>
              <a:buSzPts val="1200"/>
            </a:pPr>
            <a:endParaRPr lang="en-US" sz="2000" dirty="0"/>
          </a:p>
          <a:p>
            <a:pPr lvl="0" algn="just">
              <a:lnSpc>
                <a:spcPct val="150000"/>
              </a:lnSpc>
              <a:buSzPts val="1200"/>
            </a:pPr>
            <a:r>
              <a:rPr lang="en-US" sz="2000" dirty="0"/>
              <a:t>11. Sensitivity Analysis: Perform sensitivity analyses to understand how variations in input parameters and operating conditions affect the battery's thermal behavior.</a:t>
            </a:r>
          </a:p>
          <a:p>
            <a:pPr lvl="0" algn="just">
              <a:lnSpc>
                <a:spcPct val="150000"/>
              </a:lnSpc>
              <a:buSzPts val="1200"/>
            </a:pPr>
            <a:r>
              <a:rPr lang="en-US" sz="2000" dirty="0"/>
              <a:t>Thermal modeling for sodium-ion batteries, as with any battery technology, requires a combination of physics-based equations, experimental validation, and accurate parameterization. These models are crucial for designing safe and efficient sodium-ion battery systems, particularly in applications like electric vehicles and energy storage</a:t>
            </a:r>
          </a:p>
          <a:p>
            <a:pPr lvl="0" algn="just">
              <a:lnSpc>
                <a:spcPct val="150000"/>
              </a:lnSpc>
              <a:buSzPts val="1200"/>
            </a:pPr>
            <a:endParaRPr lang="en-US" sz="2000" dirty="0"/>
          </a:p>
          <a:p>
            <a:pPr lvl="0" algn="just">
              <a:lnSpc>
                <a:spcPct val="150000"/>
              </a:lnSpc>
              <a:buSzPts val="1200"/>
            </a:pPr>
            <a:endParaRPr lang="en-US" sz="2000" dirty="0"/>
          </a:p>
        </p:txBody>
      </p:sp>
    </p:spTree>
    <p:extLst>
      <p:ext uri="{BB962C8B-B14F-4D97-AF65-F5344CB8AC3E}">
        <p14:creationId xmlns:p14="http://schemas.microsoft.com/office/powerpoint/2010/main" val="161626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18</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2" y="485568"/>
            <a:ext cx="6917635"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METHODOLOGY</a:t>
            </a:r>
          </a:p>
        </p:txBody>
      </p:sp>
      <p:pic>
        <p:nvPicPr>
          <p:cNvPr id="9" name="Picture 8" descr="A diagram of a battery">
            <a:extLst>
              <a:ext uri="{FF2B5EF4-FFF2-40B4-BE49-F238E27FC236}">
                <a16:creationId xmlns:a16="http://schemas.microsoft.com/office/drawing/2014/main" id="{23161AD8-9247-7DB9-D55B-7C3048AF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31" y="1637869"/>
            <a:ext cx="10629335" cy="3582262"/>
          </a:xfrm>
          <a:prstGeom prst="rect">
            <a:avLst/>
          </a:prstGeom>
        </p:spPr>
      </p:pic>
    </p:spTree>
    <p:extLst>
      <p:ext uri="{BB962C8B-B14F-4D97-AF65-F5344CB8AC3E}">
        <p14:creationId xmlns:p14="http://schemas.microsoft.com/office/powerpoint/2010/main" val="388412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19</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2" y="485568"/>
            <a:ext cx="6917635"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RESULTS AND DISCUSSIONS </a:t>
            </a:r>
          </a:p>
        </p:txBody>
      </p:sp>
      <p:sp>
        <p:nvSpPr>
          <p:cNvPr id="5" name="TextBox 4">
            <a:extLst>
              <a:ext uri="{FF2B5EF4-FFF2-40B4-BE49-F238E27FC236}">
                <a16:creationId xmlns:a16="http://schemas.microsoft.com/office/drawing/2014/main" id="{84AD277A-C083-CF0D-36D3-8D4EA3518C6B}"/>
              </a:ext>
            </a:extLst>
          </p:cNvPr>
          <p:cNvSpPr txBox="1"/>
          <p:nvPr/>
        </p:nvSpPr>
        <p:spPr>
          <a:xfrm>
            <a:off x="1601235" y="1432249"/>
            <a:ext cx="8989527" cy="399350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5ECAA27A-85E4-D7FE-A329-D37DEC9871BE}"/>
              </a:ext>
            </a:extLst>
          </p:cNvPr>
          <p:cNvSpPr txBox="1"/>
          <p:nvPr/>
        </p:nvSpPr>
        <p:spPr>
          <a:xfrm>
            <a:off x="1753635" y="1584649"/>
            <a:ext cx="931247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Modelling of the 18650 Sodium Ion battery in ANSYS Fluent, with positive and negative tabs and the mandrel.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Meshing of the Sodium ion battery in ANSYS Fluent.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Pulse discharge test of cylindrical Sodium ion battery was carried out and parameters to generate the ECM model of the battery was obtained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83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00" y="1058016"/>
            <a:ext cx="11794088" cy="5150523"/>
          </a:xfrm>
        </p:spPr>
        <p:txBody>
          <a:bodyPr>
            <a:normAutofit/>
          </a:bodyPr>
          <a:lstStyle/>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INTRODUCTION </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LITERATURE REVIEW</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OBJECTIVES</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METHODOLOGY</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RESULTS AND DISCUSSIONS </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OUTCOME OF THE PROJECT</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CONCLUSION </a:t>
            </a:r>
          </a:p>
          <a:p>
            <a:pPr lvl="1">
              <a:lnSpc>
                <a:spcPct val="15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REFERENCES</a:t>
            </a:r>
          </a:p>
          <a:p>
            <a:pPr marL="0" indent="0">
              <a:buNone/>
            </a:pPr>
            <a:endParaRPr lang="en-IN" sz="2400" dirty="0">
              <a:solidFill>
                <a:schemeClr val="tx1"/>
              </a:solidFill>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7" name="TextBox 6"/>
          <p:cNvSpPr txBox="1"/>
          <p:nvPr/>
        </p:nvSpPr>
        <p:spPr>
          <a:xfrm>
            <a:off x="4169978" y="300249"/>
            <a:ext cx="3917732"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CONTENTS</a:t>
            </a:r>
            <a:endParaRPr lang="en-US" sz="4800" b="1"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pPr algn="ctr"/>
            <a:r>
              <a:rPr lang="en-IN" dirty="0"/>
              <a:t>Department of Mechanical Engineering</a:t>
            </a:r>
          </a:p>
        </p:txBody>
      </p:sp>
      <p:sp>
        <p:nvSpPr>
          <p:cNvPr id="10" name="Slide Number Placeholder 9"/>
          <p:cNvSpPr>
            <a:spLocks noGrp="1"/>
          </p:cNvSpPr>
          <p:nvPr>
            <p:ph type="sldNum" sz="quarter" idx="12"/>
          </p:nvPr>
        </p:nvSpPr>
        <p:spPr/>
        <p:txBody>
          <a:bodyPr/>
          <a:lstStyle/>
          <a:p>
            <a:fld id="{F89B32E8-08CA-42D4-A03A-673CC2F01CA2}" type="slidenum">
              <a:rPr lang="en-IN" smtClean="0"/>
              <a:pPr/>
              <a:t>2</a:t>
            </a:fld>
            <a:endParaRPr lang="en-IN"/>
          </a:p>
        </p:txBody>
      </p:sp>
    </p:spTree>
    <p:extLst>
      <p:ext uri="{BB962C8B-B14F-4D97-AF65-F5344CB8AC3E}">
        <p14:creationId xmlns:p14="http://schemas.microsoft.com/office/powerpoint/2010/main" val="20815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20</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2" y="485568"/>
            <a:ext cx="6917635"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OUTCOME OF THE PROJECT</a:t>
            </a:r>
          </a:p>
        </p:txBody>
      </p:sp>
      <p:sp>
        <p:nvSpPr>
          <p:cNvPr id="5" name="TextBox 4">
            <a:extLst>
              <a:ext uri="{FF2B5EF4-FFF2-40B4-BE49-F238E27FC236}">
                <a16:creationId xmlns:a16="http://schemas.microsoft.com/office/drawing/2014/main" id="{50B6A7E5-A401-DB2D-59F0-07784C7F468A}"/>
              </a:ext>
            </a:extLst>
          </p:cNvPr>
          <p:cNvSpPr txBox="1"/>
          <p:nvPr/>
        </p:nvSpPr>
        <p:spPr>
          <a:xfrm>
            <a:off x="1617305" y="1497563"/>
            <a:ext cx="895738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operating time of the plain heat sink will be enhanced with Eicosane (100% by weight) over those without PCM for specific discharge rates.</a:t>
            </a:r>
          </a:p>
          <a:p>
            <a:pPr marL="285750" indent="-285750" algn="just">
              <a:buFont typeface="Wingdings" panose="05000000000000000000" pitchFamily="2" charset="2"/>
              <a:buChar char="Ø"/>
            </a:pPr>
            <a:r>
              <a:rPr lang="en-US" dirty="0"/>
              <a:t>The improvement in operating time at higher C-rates might diminish due to less diffusion of heat caused by the low thermal conductivity of the PCM.</a:t>
            </a:r>
          </a:p>
          <a:p>
            <a:pPr marL="285750" indent="-285750" algn="just">
              <a:buFont typeface="Wingdings" panose="05000000000000000000" pitchFamily="2" charset="2"/>
              <a:buChar char="Ø"/>
            </a:pPr>
            <a:r>
              <a:rPr lang="en-US" dirty="0"/>
              <a:t> An addition of a specific amount EG by weight to the Eicosane might give the best performance in maintaining low average temperatures of the battery as well as in obtaining more temperature uniformity for all heat sink configurations. </a:t>
            </a:r>
          </a:p>
          <a:p>
            <a:pPr marL="285750" indent="-285750" algn="just">
              <a:buFont typeface="Wingdings" panose="05000000000000000000" pitchFamily="2" charset="2"/>
              <a:buChar char="Ø"/>
            </a:pPr>
            <a:r>
              <a:rPr lang="en-US" dirty="0"/>
              <a:t> Substantial improvement in temperature regulation, thermal conductance, and thermal capacitance with the addition of specific amount EG will show which heat sink with how many fins is preferrable.</a:t>
            </a:r>
            <a:endParaRPr lang="en-IN" dirty="0"/>
          </a:p>
        </p:txBody>
      </p:sp>
    </p:spTree>
    <p:extLst>
      <p:ext uri="{BB962C8B-B14F-4D97-AF65-F5344CB8AC3E}">
        <p14:creationId xmlns:p14="http://schemas.microsoft.com/office/powerpoint/2010/main" val="120293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21</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2" y="485568"/>
            <a:ext cx="6917635"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CONCLUSION</a:t>
            </a:r>
          </a:p>
        </p:txBody>
      </p:sp>
      <p:sp>
        <p:nvSpPr>
          <p:cNvPr id="17" name="TextBox 16">
            <a:extLst>
              <a:ext uri="{FF2B5EF4-FFF2-40B4-BE49-F238E27FC236}">
                <a16:creationId xmlns:a16="http://schemas.microsoft.com/office/drawing/2014/main" id="{FDB45E6F-2E56-4951-10BB-D39473762C6C}"/>
              </a:ext>
            </a:extLst>
          </p:cNvPr>
          <p:cNvSpPr txBox="1"/>
          <p:nvPr/>
        </p:nvSpPr>
        <p:spPr>
          <a:xfrm>
            <a:off x="579120" y="1476260"/>
            <a:ext cx="10919460" cy="4357395"/>
          </a:xfrm>
          <a:prstGeom prst="rect">
            <a:avLst/>
          </a:prstGeom>
          <a:noFill/>
        </p:spPr>
        <p:txBody>
          <a:bodyPr wrap="square" rtlCol="0">
            <a:spAutoFit/>
          </a:bodyPr>
          <a:lstStyle/>
          <a:p>
            <a:endParaRPr lang="en-IN" dirty="0"/>
          </a:p>
        </p:txBody>
      </p:sp>
      <p:sp>
        <p:nvSpPr>
          <p:cNvPr id="18" name="Rectangle 1">
            <a:extLst>
              <a:ext uri="{FF2B5EF4-FFF2-40B4-BE49-F238E27FC236}">
                <a16:creationId xmlns:a16="http://schemas.microsoft.com/office/drawing/2014/main" id="{9CD9EE37-8997-6C62-DCF5-DBB29C66E19C}"/>
              </a:ext>
            </a:extLst>
          </p:cNvPr>
          <p:cNvSpPr>
            <a:spLocks noChangeArrowheads="1"/>
          </p:cNvSpPr>
          <p:nvPr/>
        </p:nvSpPr>
        <p:spPr bwMode="auto">
          <a:xfrm>
            <a:off x="1988820" y="1279439"/>
            <a:ext cx="882396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growing population increases the demand for transportation, making the transition to electric vehicles (EVs) more pressing. Lithium-ion batteries are widely used in EVs due to their high energy density, long cycle life, and low cost. Sodium-ion batteries are being researched as an alternative due to their abundance and low cost, but they currently have lower energy densities and shorter lifetimes. Thermal management is crucial for both battery types to ensure safety and performance. Passive and active methods, as well as battery management systems, are used for effective thermal management.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99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22</a:t>
            </a:fld>
            <a:endParaRPr lang="en-IN"/>
          </a:p>
        </p:txBody>
      </p:sp>
      <p:sp>
        <p:nvSpPr>
          <p:cNvPr id="4" name="TextBox 3">
            <a:extLst>
              <a:ext uri="{FF2B5EF4-FFF2-40B4-BE49-F238E27FC236}">
                <a16:creationId xmlns:a16="http://schemas.microsoft.com/office/drawing/2014/main" id="{C5F39B5D-94EB-481A-8844-C7C0E62918EE}"/>
              </a:ext>
            </a:extLst>
          </p:cNvPr>
          <p:cNvSpPr txBox="1"/>
          <p:nvPr/>
        </p:nvSpPr>
        <p:spPr>
          <a:xfrm>
            <a:off x="2637182" y="430976"/>
            <a:ext cx="6917635"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REFERENCES</a:t>
            </a:r>
          </a:p>
        </p:txBody>
      </p:sp>
      <p:sp>
        <p:nvSpPr>
          <p:cNvPr id="5" name="Rectangle 4"/>
          <p:cNvSpPr/>
          <p:nvPr/>
        </p:nvSpPr>
        <p:spPr>
          <a:xfrm>
            <a:off x="272960" y="1141594"/>
            <a:ext cx="11600597" cy="3885936"/>
          </a:xfrm>
          <a:prstGeom prst="rect">
            <a:avLst/>
          </a:prstGeom>
        </p:spPr>
        <p:txBody>
          <a:bodyPr wrap="square">
            <a:spAutoFit/>
          </a:bodyPr>
          <a:lstStyle/>
          <a:p>
            <a:pPr marL="342900" lvl="0" indent="-342900" algn="just">
              <a:lnSpc>
                <a:spcPct val="200000"/>
              </a:lnSpc>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Deepika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Velumani</a:t>
            </a:r>
            <a:r>
              <a:rPr lang="en-US" dirty="0">
                <a:latin typeface="Times New Roman" panose="02020603050405020304" pitchFamily="18" charset="0"/>
                <a:ea typeface="Times New Roman" panose="02020603050405020304" pitchFamily="18" charset="0"/>
                <a:cs typeface="Times New Roman" panose="02020603050405020304" pitchFamily="18" charset="0"/>
              </a:rPr>
              <a:t> &amp; Ankit Bansal(2022).Thermal Behavior of Lithium- and Sodium-Ion Batteries: A Review on Heat Generation, Battery Degradation, Thermal Runway – Perspective and Future Directions</a:t>
            </a:r>
          </a:p>
          <a:p>
            <a:pPr marL="342900" lvl="0" indent="-342900" algn="just">
              <a:lnSpc>
                <a:spcPct val="200000"/>
              </a:lnSpc>
              <a:buFont typeface="+mj-lt"/>
              <a:buAutoNum type="arabicPeriod"/>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Yi-</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FengFeng</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Jia-</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NiShen</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Zi-</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FengMa</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Yi-</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JunHe</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(2021). Equivalent circuit modeling of sodium-ion batteries</a:t>
            </a:r>
          </a:p>
          <a:p>
            <a:pPr marL="342900" lvl="0" indent="-342900" algn="just">
              <a:lnSpc>
                <a:spcPct val="200000"/>
              </a:lnSpc>
              <a:buFont typeface="+mj-lt"/>
              <a:buAutoNum type="arabicPeriod"/>
            </a:pP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Ranjusha</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Rajagopalan, </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Yougen</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Tang, </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Chuankun</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Jia, Xiaobo Ji, Haiyan Wang(2020). Understanding the sodium storage  mechanisms of organic electrodes in sodium ion batteries</a:t>
            </a:r>
          </a:p>
          <a:p>
            <a:pPr marL="342900" lvl="0" indent="-342900" algn="just">
              <a:lnSpc>
                <a:spcPct val="200000"/>
              </a:lnSpc>
              <a:buFont typeface="+mj-lt"/>
              <a:buAutoNum type="arabicPeriod"/>
            </a:pPr>
            <a:r>
              <a:rPr lang="en-IN" i="1" dirty="0" err="1">
                <a:latin typeface="Times New Roman" panose="02020603050405020304" pitchFamily="18" charset="0"/>
                <a:ea typeface="Times New Roman" panose="02020603050405020304" pitchFamily="18" charset="0"/>
                <a:cs typeface="Times New Roman" panose="02020603050405020304" pitchFamily="18" charset="0"/>
              </a:rPr>
              <a:t>Mingzhe</a:t>
            </a:r>
            <a:r>
              <a:rPr lang="en-IN" i="1" dirty="0">
                <a:latin typeface="Times New Roman" panose="02020603050405020304" pitchFamily="18" charset="0"/>
                <a:ea typeface="Times New Roman" panose="02020603050405020304" pitchFamily="18" charset="0"/>
                <a:cs typeface="Times New Roman" panose="02020603050405020304" pitchFamily="18" charset="0"/>
              </a:rPr>
              <a:t> Chen, </a:t>
            </a:r>
            <a:r>
              <a:rPr lang="en-IN" i="1" dirty="0" err="1">
                <a:latin typeface="Times New Roman" panose="02020603050405020304" pitchFamily="18" charset="0"/>
                <a:ea typeface="Times New Roman" panose="02020603050405020304" pitchFamily="18" charset="0"/>
                <a:cs typeface="Times New Roman" panose="02020603050405020304" pitchFamily="18" charset="0"/>
              </a:rPr>
              <a:t>Qiannan</a:t>
            </a:r>
            <a:r>
              <a:rPr lang="en-IN" i="1"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Liu, Shi-Wen Wang,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Enhui</a:t>
            </a:r>
            <a:r>
              <a:rPr lang="en-IN" dirty="0">
                <a:latin typeface="Times New Roman" panose="02020603050405020304" pitchFamily="18" charset="0"/>
                <a:ea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Xiaodong</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Guo,and</a:t>
            </a:r>
            <a:r>
              <a:rPr lang="en-IN" dirty="0">
                <a:latin typeface="Times New Roman" panose="02020603050405020304" pitchFamily="18" charset="0"/>
                <a:ea typeface="Times New Roman" panose="02020603050405020304" pitchFamily="18" charset="0"/>
                <a:cs typeface="Times New Roman" panose="02020603050405020304" pitchFamily="18" charset="0"/>
              </a:rPr>
              <a:t> Shu-Lei Chou(2019).</a:t>
            </a:r>
            <a:r>
              <a:rPr lang="en-US" dirty="0">
                <a:latin typeface="Times New Roman" panose="02020603050405020304" pitchFamily="18" charset="0"/>
                <a:ea typeface="Times New Roman" panose="02020603050405020304" pitchFamily="18" charset="0"/>
                <a:cs typeface="Times New Roman" panose="02020603050405020304" pitchFamily="18" charset="0"/>
              </a:rPr>
              <a:t> High-Abundance and Low-Cost Metal-Based Cathode Materials for Sodium-Ion Batteries: Problems, Progress, and Key Technologies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02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23</a:t>
            </a:fld>
            <a:endParaRPr lang="en-IN"/>
          </a:p>
        </p:txBody>
      </p:sp>
      <p:sp>
        <p:nvSpPr>
          <p:cNvPr id="6" name="TextBox 5">
            <a:extLst>
              <a:ext uri="{FF2B5EF4-FFF2-40B4-BE49-F238E27FC236}">
                <a16:creationId xmlns:a16="http://schemas.microsoft.com/office/drawing/2014/main" id="{37ABFBED-6CAD-4C10-944B-15F22AFF8B13}"/>
              </a:ext>
            </a:extLst>
          </p:cNvPr>
          <p:cNvSpPr txBox="1"/>
          <p:nvPr/>
        </p:nvSpPr>
        <p:spPr>
          <a:xfrm>
            <a:off x="134746" y="2272737"/>
            <a:ext cx="11880789" cy="1323439"/>
          </a:xfrm>
          <a:prstGeom prst="rect">
            <a:avLst/>
          </a:prstGeom>
          <a:noFill/>
        </p:spPr>
        <p:txBody>
          <a:bodyPr wrap="square" rtlCol="0">
            <a:spAutoFit/>
          </a:bodyPr>
          <a:lstStyle/>
          <a:p>
            <a:pPr algn="ctr"/>
            <a:r>
              <a:rPr lang="en-US" sz="8000" b="1" dirty="0">
                <a:solidFill>
                  <a:srgbClr val="002060"/>
                </a:solidFill>
                <a:latin typeface="Bookman Old Style" panose="02050604050505020204" pitchFamily="18" charset="0"/>
              </a:rPr>
              <a:t>THANK YOU</a:t>
            </a:r>
          </a:p>
        </p:txBody>
      </p:sp>
    </p:spTree>
    <p:extLst>
      <p:ext uri="{BB962C8B-B14F-4D97-AF65-F5344CB8AC3E}">
        <p14:creationId xmlns:p14="http://schemas.microsoft.com/office/powerpoint/2010/main" val="289350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9747B-5B8B-42EE-8CC9-09E9E0C491A1}"/>
              </a:ext>
            </a:extLst>
          </p:cNvPr>
          <p:cNvSpPr txBox="1"/>
          <p:nvPr/>
        </p:nvSpPr>
        <p:spPr>
          <a:xfrm>
            <a:off x="4126803" y="446304"/>
            <a:ext cx="3935896" cy="523220"/>
          </a:xfrm>
          <a:prstGeom prst="rect">
            <a:avLst/>
          </a:prstGeom>
          <a:noFill/>
        </p:spPr>
        <p:txBody>
          <a:bodyPr wrap="square" rtlCol="0">
            <a:spAutoFit/>
          </a:bodyPr>
          <a:lstStyle/>
          <a:p>
            <a:pPr algn="ctr"/>
            <a:r>
              <a:rPr lang="en-US" sz="2800" b="1" dirty="0">
                <a:solidFill>
                  <a:srgbClr val="002060"/>
                </a:solidFill>
                <a:latin typeface="Bookman Old Style" panose="02050604050505020204" pitchFamily="18" charset="0"/>
              </a:rPr>
              <a:t>INTRODUCTION</a:t>
            </a:r>
            <a:endParaRPr lang="en-US" sz="3200" b="1" dirty="0">
              <a:solidFill>
                <a:srgbClr val="002060"/>
              </a:solidFill>
              <a:latin typeface="Bookman Old Style" panose="02050604050505020204" pitchFamily="18" charset="0"/>
            </a:endParaRPr>
          </a:p>
        </p:txBody>
      </p:sp>
      <p:sp>
        <p:nvSpPr>
          <p:cNvPr id="2" name="TextBox 1">
            <a:extLst>
              <a:ext uri="{FF2B5EF4-FFF2-40B4-BE49-F238E27FC236}">
                <a16:creationId xmlns:a16="http://schemas.microsoft.com/office/drawing/2014/main" id="{822FCFB1-C2EE-40A0-86D3-3DE277DD0B96}"/>
              </a:ext>
            </a:extLst>
          </p:cNvPr>
          <p:cNvSpPr txBox="1"/>
          <p:nvPr/>
        </p:nvSpPr>
        <p:spPr>
          <a:xfrm>
            <a:off x="202318" y="1053890"/>
            <a:ext cx="11784866" cy="2542363"/>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Thermal management is crucial for the safe and efficient operation of sodium ion batteries (NIBs). As an alternative energy storage system, NIBs have gained attention due to their cost-effectiveness and potential for high energy density. However, managing heat generation and dissipation is essential to prevent degradation, improve performance, and ensure safety. This introduction explores the significance of thermal management in NIBs and highlights key challenges and potential solutions for efficient heat regulation. Effective thermal management strategies are essential for realizing the full potential of NIBs in various applications.</a:t>
            </a:r>
            <a:endParaRPr lang="en-IN"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5E57BCE-B394-6FFB-8EB5-BE37BC3E40A7}"/>
              </a:ext>
            </a:extLst>
          </p:cNvPr>
          <p:cNvGrpSpPr/>
          <p:nvPr/>
        </p:nvGrpSpPr>
        <p:grpSpPr>
          <a:xfrm>
            <a:off x="3895611" y="3429001"/>
            <a:ext cx="4130789" cy="3091256"/>
            <a:chOff x="7905739" y="3467756"/>
            <a:chExt cx="2700496" cy="2771510"/>
          </a:xfrm>
        </p:grpSpPr>
        <p:sp>
          <p:nvSpPr>
            <p:cNvPr id="19" name="TextBox 18">
              <a:extLst>
                <a:ext uri="{FF2B5EF4-FFF2-40B4-BE49-F238E27FC236}">
                  <a16:creationId xmlns:a16="http://schemas.microsoft.com/office/drawing/2014/main" id="{8793BBE4-4F68-F35E-42C2-E411D10370A3}"/>
                </a:ext>
              </a:extLst>
            </p:cNvPr>
            <p:cNvSpPr txBox="1"/>
            <p:nvPr/>
          </p:nvSpPr>
          <p:spPr>
            <a:xfrm>
              <a:off x="7905739" y="5742571"/>
              <a:ext cx="2700496" cy="496695"/>
            </a:xfrm>
            <a:prstGeom prst="rect">
              <a:avLst/>
            </a:prstGeom>
            <a:noFill/>
          </p:spPr>
          <p:txBody>
            <a:bodyPr wrap="square" rtlCol="0">
              <a:spAutoFit/>
            </a:bodyPr>
            <a:lstStyle/>
            <a:p>
              <a:pPr algn="ctr"/>
              <a:r>
                <a:rPr lang="en-IN" sz="1600" dirty="0">
                  <a:effectLst/>
                  <a:latin typeface="Bookman Old Style" panose="02050604050505020204" pitchFamily="18" charset="0"/>
                  <a:ea typeface="Times New Roman" panose="02020603050405020304" pitchFamily="18" charset="0"/>
                  <a:cs typeface="Times New Roman" panose="02020603050405020304" pitchFamily="18" charset="0"/>
                </a:rPr>
                <a:t>Sodium Ion Battery</a:t>
              </a:r>
            </a:p>
            <a:p>
              <a:pPr algn="ctr"/>
              <a:r>
                <a:rPr lang="en-IN" sz="1400" dirty="0">
                  <a:latin typeface="Bookman Old Style" panose="02050604050505020204" pitchFamily="18" charset="0"/>
                  <a:cs typeface="Times New Roman" panose="02020603050405020304" pitchFamily="18" charset="0"/>
                </a:rPr>
                <a:t>Source:</a:t>
              </a:r>
              <a:r>
                <a:rPr lang="en-IN" sz="1400" dirty="0">
                  <a:solidFill>
                    <a:schemeClr val="accent1"/>
                  </a:solidFill>
                  <a:latin typeface="Bookman Old Style" panose="02050604050505020204" pitchFamily="18" charset="0"/>
                  <a:cs typeface="Times New Roman" panose="02020603050405020304" pitchFamily="18" charset="0"/>
                </a:rPr>
                <a:t> </a:t>
              </a:r>
              <a:r>
                <a:rPr lang="en-US" sz="1400" dirty="0">
                  <a:solidFill>
                    <a:schemeClr val="accent1"/>
                  </a:solidFill>
                  <a:hlinkClick r:id="rId2">
                    <a:extLst>
                      <a:ext uri="{A12FA001-AC4F-418D-AE19-62706E023703}">
                        <ahyp:hlinkClr xmlns:ahyp="http://schemas.microsoft.com/office/drawing/2018/hyperlinkcolor" val="tx"/>
                      </a:ext>
                    </a:extLst>
                  </a:hlinkClick>
                </a:rPr>
                <a:t>einpresswire</a:t>
              </a:r>
              <a:r>
                <a:rPr lang="en-US" sz="1400" dirty="0">
                  <a:solidFill>
                    <a:srgbClr val="F49100"/>
                  </a:solidFill>
                  <a:hlinkClick r:id="rId2">
                    <a:extLst>
                      <a:ext uri="{A12FA001-AC4F-418D-AE19-62706E023703}">
                        <ahyp:hlinkClr xmlns:ahyp="http://schemas.microsoft.com/office/drawing/2018/hyperlinkcolor" val="tx"/>
                      </a:ext>
                    </a:extLst>
                  </a:hlinkClick>
                </a:rPr>
                <a:t>.</a:t>
              </a:r>
              <a:r>
                <a:rPr lang="en-US" sz="1400" dirty="0">
                  <a:solidFill>
                    <a:schemeClr val="accent1"/>
                  </a:solidFill>
                  <a:hlinkClick r:id="rId2">
                    <a:extLst>
                      <a:ext uri="{A12FA001-AC4F-418D-AE19-62706E023703}">
                        <ahyp:hlinkClr xmlns:ahyp="http://schemas.microsoft.com/office/drawing/2018/hyperlinkcolor" val="tx"/>
                      </a:ext>
                    </a:extLst>
                  </a:hlinkClick>
                </a:rPr>
                <a:t>com</a:t>
              </a:r>
              <a:endParaRPr lang="en-IN" sz="1400" dirty="0">
                <a:solidFill>
                  <a:schemeClr val="accent1"/>
                </a:solidFill>
                <a:latin typeface="Bookman Old Style" panose="02050604050505020204" pitchFamily="18" charset="0"/>
                <a:cs typeface="Times New Roman" panose="02020603050405020304" pitchFamily="18" charset="0"/>
              </a:endParaRPr>
            </a:p>
          </p:txBody>
        </p:sp>
        <p:pic>
          <p:nvPicPr>
            <p:cNvPr id="20" name="Picture 2">
              <a:extLst>
                <a:ext uri="{FF2B5EF4-FFF2-40B4-BE49-F238E27FC236}">
                  <a16:creationId xmlns:a16="http://schemas.microsoft.com/office/drawing/2014/main" id="{C2C705B8-AB54-33EC-ECD2-DBF2D453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410" r="19410"/>
            <a:stretch/>
          </p:blipFill>
          <p:spPr bwMode="auto">
            <a:xfrm>
              <a:off x="8131955" y="3467756"/>
              <a:ext cx="2248064" cy="228876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r>
              <a:rPr lang="en-IN" dirty="0"/>
              <a:t>                            Department of Mechanical Engineering </a:t>
            </a:r>
          </a:p>
        </p:txBody>
      </p:sp>
      <p:sp>
        <p:nvSpPr>
          <p:cNvPr id="4" name="Slide Number Placeholder 3"/>
          <p:cNvSpPr>
            <a:spLocks noGrp="1"/>
          </p:cNvSpPr>
          <p:nvPr>
            <p:ph type="sldNum" sz="quarter" idx="12"/>
          </p:nvPr>
        </p:nvSpPr>
        <p:spPr/>
        <p:txBody>
          <a:bodyPr/>
          <a:lstStyle/>
          <a:p>
            <a:fld id="{F89B32E8-08CA-42D4-A03A-673CC2F01CA2}" type="slidenum">
              <a:rPr lang="en-IN" smtClean="0"/>
              <a:pPr/>
              <a:t>3</a:t>
            </a:fld>
            <a:endParaRPr lang="en-IN"/>
          </a:p>
        </p:txBody>
      </p:sp>
    </p:spTree>
    <p:extLst>
      <p:ext uri="{BB962C8B-B14F-4D97-AF65-F5344CB8AC3E}">
        <p14:creationId xmlns:p14="http://schemas.microsoft.com/office/powerpoint/2010/main" val="376159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              Department of Mechanical Engineering </a:t>
            </a:r>
          </a:p>
        </p:txBody>
      </p:sp>
      <p:sp>
        <p:nvSpPr>
          <p:cNvPr id="3" name="Slide Number Placeholder 2"/>
          <p:cNvSpPr>
            <a:spLocks noGrp="1"/>
          </p:cNvSpPr>
          <p:nvPr>
            <p:ph type="sldNum" sz="quarter" idx="12"/>
          </p:nvPr>
        </p:nvSpPr>
        <p:spPr/>
        <p:txBody>
          <a:bodyPr/>
          <a:lstStyle/>
          <a:p>
            <a:fld id="{F89B32E8-08CA-42D4-A03A-673CC2F01CA2}" type="slidenum">
              <a:rPr lang="en-IN" smtClean="0"/>
              <a:pPr/>
              <a:t>4</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1844865770"/>
              </p:ext>
            </p:extLst>
          </p:nvPr>
        </p:nvGraphicFramePr>
        <p:xfrm>
          <a:off x="569843" y="946139"/>
          <a:ext cx="11052313" cy="5643464"/>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1169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Investigation of power battery thermal management by using mini-channel cold plate</a:t>
                      </a:r>
                    </a:p>
                  </a:txBody>
                  <a:tcPr/>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800" kern="1200" dirty="0" err="1">
                          <a:solidFill>
                            <a:schemeClr val="tx1"/>
                          </a:solidFill>
                          <a:effectLst/>
                          <a:latin typeface="+mn-lt"/>
                          <a:ea typeface="+mn-ea"/>
                          <a:cs typeface="+mn-cs"/>
                        </a:rPr>
                        <a:t>Yutao</a:t>
                      </a:r>
                      <a:r>
                        <a:rPr lang="en-IN" sz="1800" kern="1200" dirty="0">
                          <a:solidFill>
                            <a:schemeClr val="tx1"/>
                          </a:solidFill>
                          <a:effectLst/>
                          <a:latin typeface="+mn-lt"/>
                          <a:ea typeface="+mn-ea"/>
                          <a:cs typeface="+mn-cs"/>
                        </a:rPr>
                        <a:t> Huo, </a:t>
                      </a:r>
                      <a:r>
                        <a:rPr lang="en-IN" sz="1800" kern="1200" dirty="0" err="1">
                          <a:solidFill>
                            <a:schemeClr val="tx1"/>
                          </a:solidFill>
                          <a:effectLst/>
                          <a:latin typeface="+mn-lt"/>
                          <a:ea typeface="+mn-ea"/>
                          <a:cs typeface="+mn-cs"/>
                        </a:rPr>
                        <a:t>Zhonghao</a:t>
                      </a:r>
                      <a:r>
                        <a:rPr lang="en-IN" sz="1800" kern="1200" dirty="0">
                          <a:solidFill>
                            <a:schemeClr val="tx1"/>
                          </a:solidFill>
                          <a:effectLst/>
                          <a:latin typeface="+mn-lt"/>
                          <a:ea typeface="+mn-ea"/>
                          <a:cs typeface="+mn-cs"/>
                        </a:rPr>
                        <a:t> Rao, Xinjian Liu, </a:t>
                      </a:r>
                      <a:r>
                        <a:rPr lang="en-IN" sz="1800" kern="1200" dirty="0" err="1">
                          <a:solidFill>
                            <a:schemeClr val="tx1"/>
                          </a:solidFill>
                          <a:effectLst/>
                          <a:latin typeface="+mn-lt"/>
                          <a:ea typeface="+mn-ea"/>
                          <a:cs typeface="+mn-cs"/>
                        </a:rPr>
                        <a:t>Jiateng</a:t>
                      </a:r>
                      <a:r>
                        <a:rPr lang="en-IN" sz="1800" kern="1200" dirty="0">
                          <a:solidFill>
                            <a:schemeClr val="tx1"/>
                          </a:solidFill>
                          <a:effectLst/>
                          <a:latin typeface="+mn-lt"/>
                          <a:ea typeface="+mn-ea"/>
                          <a:cs typeface="+mn-cs"/>
                        </a:rPr>
                        <a:t> Zhao</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2015</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Energy Conversion and Management</a:t>
                      </a:r>
                    </a:p>
                  </a:txBody>
                  <a:tcPr/>
                </a:tc>
                <a:extLst>
                  <a:ext uri="{0D108BD9-81ED-4DB2-BD59-A6C34878D82A}">
                    <a16:rowId xmlns:a16="http://schemas.microsoft.com/office/drawing/2014/main" val="591112008"/>
                  </a:ext>
                </a:extLst>
              </a:tr>
              <a:tr h="3677984">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lgn="ctr">
                        <a:buFont typeface="Wingdings" panose="05000000000000000000" pitchFamily="2" charset="2"/>
                        <a:buChar char="Ø"/>
                      </a:pPr>
                      <a:endParaRPr lang="en-US" b="1" dirty="0">
                        <a:latin typeface="Bookman Old Style" panose="02050604050505020204" pitchFamily="18" charset="0"/>
                      </a:endParaRPr>
                    </a:p>
                    <a:p>
                      <a:pPr marL="285750"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Mini-channel cold plate-based battery thermal management system for rectangular Li-ion battery.</a:t>
                      </a:r>
                    </a:p>
                    <a:p>
                      <a:pPr marL="285750"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3D thermal model established to simulate temperature rise and distribution during discharge.</a:t>
                      </a:r>
                    </a:p>
                    <a:p>
                      <a:pPr marL="285750"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Number of channels, flow direction, inlet mass flow rate, ambient temperature.</a:t>
                      </a:r>
                    </a:p>
                    <a:p>
                      <a:pPr marL="285750" indent="-285750" algn="just">
                        <a:buFont typeface="Wingdings" panose="05000000000000000000" pitchFamily="2" charset="2"/>
                        <a:buChar char="Ø"/>
                      </a:pPr>
                      <a:endParaRPr lang="en-US" sz="1800" b="0" baseline="0" dirty="0">
                        <a:latin typeface="Bookman Old Style" panose="02050604050505020204" pitchFamily="18" charset="0"/>
                      </a:endParaRPr>
                    </a:p>
                    <a:p>
                      <a:pPr marL="285750" indent="-285750" algn="just">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p>
                    <a:p>
                      <a:pPr marL="742950" lvl="1"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Increasing number of channels reduces maximum battery temperature.</a:t>
                      </a:r>
                    </a:p>
                    <a:p>
                      <a:pPr marL="742950" lvl="1"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Higher inlet mass flow rate leads to lower maximum battery temperature.</a:t>
                      </a:r>
                    </a:p>
                    <a:p>
                      <a:pPr marL="742950" lvl="1" indent="-285750" algn="just">
                        <a:buFont typeface="Wingdings" panose="05000000000000000000" pitchFamily="2" charset="2"/>
                        <a:buChar char="Ø"/>
                      </a:pPr>
                      <a:r>
                        <a:rPr kumimoji="0" lang="en-US" sz="1800" b="0" i="0" kern="1200" dirty="0">
                          <a:solidFill>
                            <a:schemeClr val="tx1"/>
                          </a:solidFill>
                          <a:effectLst/>
                          <a:latin typeface="+mn-lt"/>
                          <a:ea typeface="+mn-ea"/>
                          <a:cs typeface="+mn-cs"/>
                        </a:rPr>
                        <a:t>No specific findings mentioned for flow direction and ambient temperature.</a:t>
                      </a:r>
                    </a:p>
                    <a:p>
                      <a:pPr marL="0" indent="0" algn="just">
                        <a:buFont typeface="Wingdings" panose="05000000000000000000" pitchFamily="2" charset="2"/>
                        <a:buNone/>
                      </a:pPr>
                      <a:endParaRPr lang="en-IN" sz="1800" b="1"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201734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397709"/>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5</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3387010429"/>
              </p:ext>
            </p:extLst>
          </p:nvPr>
        </p:nvGraphicFramePr>
        <p:xfrm>
          <a:off x="569843" y="936808"/>
          <a:ext cx="11052313" cy="5643464"/>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1169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Characterization of PCM based heat sinks for various power surge durations and intervals: An experimental study</a:t>
                      </a:r>
                    </a:p>
                  </a:txBody>
                  <a:tcPr/>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800" kern="1200" dirty="0">
                          <a:solidFill>
                            <a:schemeClr val="tx1"/>
                          </a:solidFill>
                          <a:effectLst/>
                          <a:latin typeface="+mn-lt"/>
                          <a:ea typeface="+mn-ea"/>
                          <a:cs typeface="+mn-cs"/>
                        </a:rPr>
                        <a:t>Rajesh Akula, Chakravarthy Balaji</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2021</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kumimoji="0" lang="en-US" b="0" i="0" kern="1200" dirty="0">
                          <a:solidFill>
                            <a:schemeClr val="tx1"/>
                          </a:solidFill>
                          <a:effectLst/>
                          <a:latin typeface="+mn-lt"/>
                          <a:ea typeface="+mn-ea"/>
                          <a:cs typeface="+mn-cs"/>
                        </a:rPr>
                        <a:t> </a:t>
                      </a:r>
                      <a:r>
                        <a:rPr lang="en-IN" dirty="0"/>
                        <a:t>Applied Energy</a:t>
                      </a:r>
                      <a:endParaRPr kumimoji="0" lang="en-US" b="0" i="0" kern="1200" dirty="0">
                        <a:solidFill>
                          <a:schemeClr val="tx1"/>
                        </a:solidFill>
                        <a:effectLst/>
                        <a:latin typeface="+mn-lt"/>
                        <a:ea typeface="+mn-ea"/>
                        <a:cs typeface="+mn-cs"/>
                      </a:endParaRPr>
                    </a:p>
                  </a:txBody>
                  <a:tcPr/>
                </a:tc>
                <a:extLst>
                  <a:ext uri="{0D108BD9-81ED-4DB2-BD59-A6C34878D82A}">
                    <a16:rowId xmlns:a16="http://schemas.microsoft.com/office/drawing/2014/main" val="591112008"/>
                  </a:ext>
                </a:extLst>
              </a:tr>
              <a:tr h="3677984">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lgn="l">
                        <a:buFont typeface="Wingdings" panose="05000000000000000000" pitchFamily="2" charset="2"/>
                        <a:buChar char="Ø"/>
                      </a:pPr>
                      <a:r>
                        <a:rPr kumimoji="0" lang="en-US" b="0" i="0" kern="1200" dirty="0">
                          <a:solidFill>
                            <a:schemeClr val="tx1"/>
                          </a:solidFill>
                          <a:effectLst/>
                          <a:latin typeface="+mn-lt"/>
                          <a:ea typeface="+mn-ea"/>
                          <a:cs typeface="+mn-cs"/>
                        </a:rPr>
                        <a:t>To investigate the thermal behavior of Phase Change Material (PCM) based heat sinks with different Thermal Conductivity Enhancers (TCEs).</a:t>
                      </a:r>
                    </a:p>
                    <a:p>
                      <a:pPr marL="285750" indent="-285750" algn="l">
                        <a:buFont typeface="Wingdings" panose="05000000000000000000" pitchFamily="2" charset="2"/>
                        <a:buChar char="Ø"/>
                      </a:pPr>
                      <a:r>
                        <a:rPr kumimoji="0" lang="en-US" b="0" i="0" kern="1200" dirty="0">
                          <a:solidFill>
                            <a:schemeClr val="tx1"/>
                          </a:solidFill>
                          <a:effectLst/>
                          <a:latin typeface="+mn-lt"/>
                          <a:ea typeface="+mn-ea"/>
                          <a:cs typeface="+mn-cs"/>
                        </a:rPr>
                        <a:t>Vertical pin fins, baffles, and a combination of fins and baffles.</a:t>
                      </a:r>
                    </a:p>
                    <a:p>
                      <a:pPr marL="285750" indent="-285750" algn="l">
                        <a:buFont typeface="Wingdings" panose="05000000000000000000" pitchFamily="2" charset="2"/>
                        <a:buChar char="Ø"/>
                      </a:pPr>
                      <a:r>
                        <a:rPr kumimoji="0" lang="en-US" b="0" i="0" kern="1200" dirty="0">
                          <a:solidFill>
                            <a:schemeClr val="tx1"/>
                          </a:solidFill>
                          <a:effectLst/>
                          <a:latin typeface="+mn-lt"/>
                          <a:ea typeface="+mn-ea"/>
                          <a:cs typeface="+mn-cs"/>
                        </a:rPr>
                        <a:t>Heat sinks and TCEs made of Aluminum.</a:t>
                      </a:r>
                      <a:endParaRPr lang="en-US" b="0" baseline="0" dirty="0">
                        <a:latin typeface="Bookman Old Style" panose="02050604050505020204" pitchFamily="18" charset="0"/>
                      </a:endParaRP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effectiveness of vertical fins in enhancing thermal performance and increasing the operating time of PCM-based heat sinks for various PCMs and heat load conditions.</a:t>
                      </a:r>
                      <a:endParaRPr lang="en-US" b="0" baseline="0" dirty="0">
                        <a:latin typeface="Bookman Old Style" panose="02050604050505020204" pitchFamily="18" charset="0"/>
                      </a:endParaRPr>
                    </a:p>
                    <a:p>
                      <a:pPr marL="285750" indent="-285750" algn="l">
                        <a:buFont typeface="Wingdings" panose="05000000000000000000" pitchFamily="2" charset="2"/>
                        <a:buChar char="Ø"/>
                      </a:pPr>
                      <a:endParaRPr lang="en-US" b="0" baseline="0" dirty="0">
                        <a:latin typeface="Bookman Old Style" panose="02050604050505020204" pitchFamily="18" charset="0"/>
                      </a:endParaRPr>
                    </a:p>
                    <a:p>
                      <a:pPr marL="285750" indent="-285750" algn="l">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endParaRPr lang="en-US" sz="1800" b="1" kern="1200" baseline="0" dirty="0">
                        <a:solidFill>
                          <a:schemeClr val="tx1"/>
                        </a:solidFill>
                        <a:effectLst/>
                        <a:latin typeface="Bookman Old Style" panose="02050604050505020204" pitchFamily="18" charset="0"/>
                        <a:ea typeface="+mn-ea"/>
                        <a:cs typeface="+mn-cs"/>
                      </a:endParaRP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Vertical fins outperform other TCE configurations in regulating heater temperature.</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Vertical fins increase operating time for all three PCMs under constant and power surge heat loads.</a:t>
                      </a:r>
                    </a:p>
                    <a:p>
                      <a:pPr marL="457200" lvl="1" indent="0" algn="l">
                        <a:buFont typeface="Wingdings" panose="05000000000000000000" pitchFamily="2" charset="2"/>
                        <a:buNone/>
                      </a:pPr>
                      <a:endParaRPr lang="en-IN" sz="1800" b="0"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161186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6</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514888021"/>
              </p:ext>
            </p:extLst>
          </p:nvPr>
        </p:nvGraphicFramePr>
        <p:xfrm>
          <a:off x="569843" y="967054"/>
          <a:ext cx="11052313" cy="5362689"/>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752347">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 Characterization of various two-phase materials based on thermal conductivity     using modified transient plane source method</a:t>
                      </a:r>
                      <a:br>
                        <a:rPr lang="en-US" sz="1800" b="0" i="0" u="none" strike="noStrike" dirty="0">
                          <a:solidFill>
                            <a:srgbClr val="000000"/>
                          </a:solidFill>
                          <a:effectLst/>
                          <a:latin typeface="Constantia (Body)"/>
                        </a:rPr>
                      </a:br>
                      <a:endParaRPr lang="en-US" sz="1800" b="0" i="0" u="none" strike="noStrike" dirty="0">
                        <a:solidFill>
                          <a:srgbClr val="000000"/>
                        </a:solidFill>
                        <a:effectLst/>
                        <a:latin typeface="Constantia (Body)"/>
                      </a:endParaRPr>
                    </a:p>
                  </a:txBody>
                  <a:tcPr marL="7620" marR="7620" marT="7620" marB="0"/>
                </a:tc>
                <a:extLst>
                  <a:ext uri="{0D108BD9-81ED-4DB2-BD59-A6C34878D82A}">
                    <a16:rowId xmlns:a16="http://schemas.microsoft.com/office/drawing/2014/main" val="307119121"/>
                  </a:ext>
                </a:extLst>
              </a:tr>
              <a:tr h="404536">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800" kern="1200" dirty="0">
                          <a:solidFill>
                            <a:schemeClr val="tx1"/>
                          </a:solidFill>
                          <a:effectLst/>
                          <a:latin typeface="+mn-lt"/>
                          <a:ea typeface="+mn-ea"/>
                          <a:cs typeface="+mn-cs"/>
                        </a:rPr>
                        <a:t>S. Jayachandran, R. N. </a:t>
                      </a:r>
                      <a:r>
                        <a:rPr lang="en-IN" sz="1800" kern="1200" dirty="0" err="1">
                          <a:solidFill>
                            <a:schemeClr val="tx1"/>
                          </a:solidFill>
                          <a:effectLst/>
                          <a:latin typeface="+mn-lt"/>
                          <a:ea typeface="+mn-ea"/>
                          <a:cs typeface="+mn-cs"/>
                        </a:rPr>
                        <a:t>Prithiviraajan</a:t>
                      </a:r>
                      <a:r>
                        <a:rPr lang="en-IN" sz="1800" kern="1200" dirty="0">
                          <a:solidFill>
                            <a:schemeClr val="tx1"/>
                          </a:solidFill>
                          <a:effectLst/>
                          <a:latin typeface="+mn-lt"/>
                          <a:ea typeface="+mn-ea"/>
                          <a:cs typeface="+mn-cs"/>
                        </a:rPr>
                        <a:t>, and K. S. Reddy</a:t>
                      </a:r>
                      <a:endParaRPr lang="en-US" dirty="0"/>
                    </a:p>
                  </a:txBody>
                  <a:tcPr/>
                </a:tc>
                <a:extLst>
                  <a:ext uri="{0D108BD9-81ED-4DB2-BD59-A6C34878D82A}">
                    <a16:rowId xmlns:a16="http://schemas.microsoft.com/office/drawing/2014/main" val="3575552491"/>
                  </a:ext>
                </a:extLst>
              </a:tr>
              <a:tr h="391486">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2011</a:t>
                      </a:r>
                    </a:p>
                  </a:txBody>
                  <a:tcPr/>
                </a:tc>
                <a:extLst>
                  <a:ext uri="{0D108BD9-81ED-4DB2-BD59-A6C34878D82A}">
                    <a16:rowId xmlns:a16="http://schemas.microsoft.com/office/drawing/2014/main" val="2288401997"/>
                  </a:ext>
                </a:extLst>
              </a:tr>
              <a:tr h="404537">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Applied Thermal</a:t>
                      </a:r>
                    </a:p>
                  </a:txBody>
                  <a:tcPr/>
                </a:tc>
                <a:extLst>
                  <a:ext uri="{0D108BD9-81ED-4DB2-BD59-A6C34878D82A}">
                    <a16:rowId xmlns:a16="http://schemas.microsoft.com/office/drawing/2014/main" val="591112008"/>
                  </a:ext>
                </a:extLst>
              </a:tr>
              <a:tr h="3331550">
                <a:tc gridSpan="2">
                  <a:txBody>
                    <a:bodyPr/>
                    <a:lstStyle/>
                    <a:p>
                      <a:pPr algn="ctr"/>
                      <a:r>
                        <a:rPr lang="en-US" b="1" dirty="0">
                          <a:latin typeface="Bookman Old Style" panose="02050604050505020204" pitchFamily="18" charset="0"/>
                        </a:rPr>
                        <a:t>Description</a:t>
                      </a:r>
                    </a:p>
                    <a:p>
                      <a:pPr marL="285750" indent="-285750" algn="just">
                        <a:buFont typeface="Wingdings" panose="05000000000000000000" pitchFamily="2" charset="2"/>
                        <a:buChar char="Ø"/>
                      </a:pPr>
                      <a:r>
                        <a:rPr lang="en-US" b="0" baseline="0" dirty="0">
                          <a:latin typeface="Bookman Old Style" panose="02050604050505020204" pitchFamily="18" charset="0"/>
                        </a:rPr>
                        <a:t>The thermal conductivity of various two-phase materials using modified transient plane source (MTPS) technique. The values are determined by using commercially available C-</a:t>
                      </a:r>
                      <a:r>
                        <a:rPr lang="en-US" b="0" baseline="0" dirty="0" err="1">
                          <a:latin typeface="Bookman Old Style" panose="02050604050505020204" pitchFamily="18" charset="0"/>
                        </a:rPr>
                        <a:t>Therm</a:t>
                      </a:r>
                      <a:r>
                        <a:rPr lang="en-US" b="0" baseline="0" dirty="0">
                          <a:latin typeface="Bookman Old Style" panose="02050604050505020204" pitchFamily="18" charset="0"/>
                        </a:rPr>
                        <a:t> </a:t>
                      </a:r>
                      <a:r>
                        <a:rPr lang="en-US" b="0" baseline="0" dirty="0" err="1">
                          <a:latin typeface="Bookman Old Style" panose="02050604050505020204" pitchFamily="18" charset="0"/>
                        </a:rPr>
                        <a:t>TCi</a:t>
                      </a:r>
                      <a:r>
                        <a:rPr lang="en-US" b="0" baseline="0" dirty="0">
                          <a:latin typeface="Bookman Old Style" panose="02050604050505020204" pitchFamily="18" charset="0"/>
                        </a:rPr>
                        <a:t> apparatus.</a:t>
                      </a:r>
                    </a:p>
                    <a:p>
                      <a:pPr marL="0" indent="0" algn="l">
                        <a:buFont typeface="Arial" panose="020B0604020202020204" pitchFamily="34" charset="0"/>
                        <a:buNone/>
                      </a:pPr>
                      <a:endParaRPr lang="en-US" b="0" baseline="0" dirty="0">
                        <a:latin typeface="Bookman Old Style" panose="02050604050505020204" pitchFamily="18" charset="0"/>
                      </a:endParaRPr>
                    </a:p>
                    <a:p>
                      <a:pPr marL="285750" indent="-285750" algn="l">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endParaRPr lang="en-US" sz="1800" b="1" kern="1200" baseline="0" dirty="0">
                        <a:solidFill>
                          <a:schemeClr val="tx1"/>
                        </a:solidFill>
                        <a:effectLst/>
                        <a:latin typeface="Bookman Old Style" panose="02050604050505020204" pitchFamily="18" charset="0"/>
                        <a:ea typeface="+mn-ea"/>
                        <a:cs typeface="+mn-cs"/>
                      </a:endParaRP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tested materials included solids, powders, and liquids.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results obtained for the two-phase materials showed an accuracy better than 5%.</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MTPS technique was found to be an easy and time-efficient method for determining the thermal conductivity of materials compared to steady-state methods.</a:t>
                      </a:r>
                    </a:p>
                    <a:p>
                      <a:pPr marL="742950" lvl="1" indent="-285750" algn="l">
                        <a:buFont typeface="Wingdings" panose="05000000000000000000" pitchFamily="2" charset="2"/>
                        <a:buChar char="Ø"/>
                      </a:pPr>
                      <a:endParaRPr lang="en-IN" sz="1800" b="0"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119696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7</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239950329"/>
              </p:ext>
            </p:extLst>
          </p:nvPr>
        </p:nvGraphicFramePr>
        <p:xfrm>
          <a:off x="569843" y="967054"/>
          <a:ext cx="11052313" cy="5559644"/>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499938">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 </a:t>
                      </a:r>
                      <a:r>
                        <a:rPr lang="en-US" dirty="0"/>
                        <a:t>Design of battery thermal management system based on phase change material</a:t>
                      </a:r>
                    </a:p>
                    <a:p>
                      <a:pPr algn="l" fontAlgn="t"/>
                      <a:r>
                        <a:rPr lang="en-US" sz="1800" b="0" i="0" u="none" strike="noStrike" dirty="0">
                          <a:solidFill>
                            <a:srgbClr val="000000"/>
                          </a:solidFill>
                          <a:effectLst/>
                          <a:latin typeface="Constantia (Body)"/>
                        </a:rPr>
                        <a:t> </a:t>
                      </a:r>
                      <a:r>
                        <a:rPr lang="en-US" dirty="0"/>
                        <a:t>and heat pipe</a:t>
                      </a:r>
                      <a:endParaRPr lang="en-US" sz="1800" b="0" i="0" u="none" strike="noStrike" dirty="0">
                        <a:solidFill>
                          <a:srgbClr val="000000"/>
                        </a:solidFill>
                        <a:effectLst/>
                        <a:latin typeface="Constantia (Body)"/>
                      </a:endParaRPr>
                    </a:p>
                  </a:txBody>
                  <a:tcPr marL="7620" marR="7620" marT="7620" marB="0"/>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de-DE" dirty="0"/>
                        <a:t>Chen, K., Hou, J., Song, M., Wang, S., Wu, W., &amp; Zhang, Y</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2021</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dirty="0"/>
                        <a:t>Applied thermal energy</a:t>
                      </a:r>
                      <a:endParaRPr lang="en-US" dirty="0"/>
                    </a:p>
                  </a:txBody>
                  <a:tcPr/>
                </a:tc>
                <a:extLst>
                  <a:ext uri="{0D108BD9-81ED-4DB2-BD59-A6C34878D82A}">
                    <a16:rowId xmlns:a16="http://schemas.microsoft.com/office/drawing/2014/main" val="591112008"/>
                  </a:ext>
                </a:extLst>
              </a:tr>
              <a:tr h="3677984">
                <a:tc gridSpan="2">
                  <a:txBody>
                    <a:bodyPr/>
                    <a:lstStyle/>
                    <a:p>
                      <a:pPr algn="ctr"/>
                      <a:r>
                        <a:rPr lang="en-US" b="1" dirty="0">
                          <a:latin typeface="Bookman Old Style" panose="02050604050505020204" pitchFamily="18" charset="0"/>
                        </a:rPr>
                        <a:t>Description</a:t>
                      </a:r>
                    </a:p>
                    <a:p>
                      <a:pPr marL="285750" indent="-285750" algn="l">
                        <a:buFont typeface="Wingdings" panose="05000000000000000000" pitchFamily="2" charset="2"/>
                        <a:buChar char="Ø"/>
                      </a:pPr>
                      <a:r>
                        <a:rPr kumimoji="0" lang="en-US" b="0" i="0" kern="1200" dirty="0">
                          <a:solidFill>
                            <a:schemeClr val="tx1"/>
                          </a:solidFill>
                          <a:effectLst/>
                          <a:latin typeface="+mn-lt"/>
                          <a:ea typeface="+mn-ea"/>
                          <a:cs typeface="+mn-cs"/>
                        </a:rPr>
                        <a:t>Performance evaluation of a battery thermal management system (BTMS) using a combination of phase change material (PCM) and heat pipe (HP).</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BTMS with PCM and HP is compared to a BTMS using solely HP.</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incorporation of PCM enhances the thermal management capability of the BTMS, leading to improved temperature control and potentially enhancing battery performance and lifespan.</a:t>
                      </a:r>
                      <a:endParaRPr lang="en-US" b="0" baseline="0" dirty="0">
                        <a:latin typeface="Bookman Old Style" panose="02050604050505020204" pitchFamily="18" charset="0"/>
                      </a:endParaRPr>
                    </a:p>
                    <a:p>
                      <a:pPr marL="0" indent="0" algn="l">
                        <a:buFont typeface="Arial" panose="020B0604020202020204" pitchFamily="34" charset="0"/>
                        <a:buNone/>
                      </a:pPr>
                      <a:endParaRPr lang="en-US" b="0" baseline="0" dirty="0">
                        <a:latin typeface="Bookman Old Style" panose="02050604050505020204" pitchFamily="18" charset="0"/>
                      </a:endParaRPr>
                    </a:p>
                    <a:p>
                      <a:pPr marL="285750" indent="-285750" algn="l">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endParaRPr lang="en-US" sz="1800" b="1" kern="1200" baseline="0" dirty="0">
                        <a:solidFill>
                          <a:schemeClr val="tx1"/>
                        </a:solidFill>
                        <a:effectLst/>
                        <a:latin typeface="Bookman Old Style" panose="02050604050505020204" pitchFamily="18" charset="0"/>
                        <a:ea typeface="+mn-ea"/>
                        <a:cs typeface="+mn-cs"/>
                      </a:endParaRPr>
                    </a:p>
                    <a:p>
                      <a:pPr marL="742950" lvl="1" indent="-285750" algn="l">
                        <a:buFont typeface="Wingdings" panose="05000000000000000000" pitchFamily="2" charset="2"/>
                        <a:buChar char="Ø"/>
                      </a:pPr>
                      <a:r>
                        <a:rPr kumimoji="0" lang="en-US" b="0" i="0" kern="1200" dirty="0">
                          <a:solidFill>
                            <a:schemeClr val="tx1"/>
                          </a:solidFill>
                          <a:effectLst/>
                          <a:latin typeface="+mn-lt"/>
                          <a:ea typeface="+mn-ea"/>
                          <a:cs typeface="+mn-cs"/>
                        </a:rPr>
                        <a:t>The presence of PCM in the BTMS effectively reduces the temperature difference within the battery pack.</a:t>
                      </a:r>
                      <a:endParaRPr lang="en-IN" sz="1800" b="0"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41378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8</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3750883542"/>
              </p:ext>
            </p:extLst>
          </p:nvPr>
        </p:nvGraphicFramePr>
        <p:xfrm>
          <a:off x="569843" y="967054"/>
          <a:ext cx="11052313" cy="5303117"/>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72159">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 </a:t>
                      </a:r>
                      <a:r>
                        <a:rPr lang="en-US" dirty="0"/>
                        <a:t>Thermal Behavior of Lithium- and Sodium-Ion Batteries: A Review on Heat  Generation, Battery Degradation, Thermal Runway – Perspective and Future Directions</a:t>
                      </a:r>
                      <a:endParaRPr lang="en-US" sz="1800" b="0" i="0" u="none" strike="noStrike" dirty="0">
                        <a:solidFill>
                          <a:srgbClr val="000000"/>
                        </a:solidFill>
                        <a:effectLst/>
                        <a:latin typeface="Constantia (Body)"/>
                      </a:endParaRPr>
                    </a:p>
                  </a:txBody>
                  <a:tcPr marL="7620" marR="7620" marT="7620" marB="0"/>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de-DE" dirty="0"/>
                        <a:t>Deepika Velumani &amp; Ankit Bansal</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2022</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ACS Publications</a:t>
                      </a:r>
                    </a:p>
                  </a:txBody>
                  <a:tcPr/>
                </a:tc>
                <a:extLst>
                  <a:ext uri="{0D108BD9-81ED-4DB2-BD59-A6C34878D82A}">
                    <a16:rowId xmlns:a16="http://schemas.microsoft.com/office/drawing/2014/main" val="591112008"/>
                  </a:ext>
                </a:extLst>
              </a:tr>
              <a:tr h="3147137">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Safety is a major concern for Li-ion batteries (LIBs) in electric vehicle (EV) applications due to varying operating conditions and the potential for thermal runaway (TR) caused by battery abuse.</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Thermal runaway is characterized by an exponential temperature increase inside the battery, leading to fire and explosion.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Sodium-ion batteries (SIBs) are considered safer than LIBs and are gaining traction due to abundant and low-cost raw materials.</a:t>
                      </a:r>
                    </a:p>
                    <a:p>
                      <a:pPr marL="0" indent="0" algn="l">
                        <a:buFont typeface="Arial" panose="020B0604020202020204" pitchFamily="34" charset="0"/>
                        <a:buNone/>
                      </a:pPr>
                      <a:endParaRPr lang="en-US" b="0" baseline="0" dirty="0">
                        <a:latin typeface="Bookman Old Style" panose="02050604050505020204" pitchFamily="18" charset="0"/>
                      </a:endParaRPr>
                    </a:p>
                    <a:p>
                      <a:pPr marL="285750" indent="-285750" algn="l">
                        <a:buFont typeface="Wingdings" panose="05000000000000000000" pitchFamily="2" charset="2"/>
                        <a:buChar char="q"/>
                      </a:pPr>
                      <a:r>
                        <a:rPr lang="en-IN" sz="1800" b="1" kern="1200" baseline="0" dirty="0">
                          <a:solidFill>
                            <a:schemeClr val="tx1"/>
                          </a:solidFill>
                          <a:effectLst/>
                          <a:latin typeface="Bookman Old Style" panose="02050604050505020204" pitchFamily="18" charset="0"/>
                          <a:ea typeface="+mn-ea"/>
                          <a:cs typeface="+mn-cs"/>
                        </a:rPr>
                        <a:t>Findings:</a:t>
                      </a:r>
                      <a:endParaRPr lang="en-US" sz="1800" b="1" kern="1200" baseline="0" dirty="0">
                        <a:solidFill>
                          <a:schemeClr val="tx1"/>
                        </a:solidFill>
                        <a:effectLst/>
                        <a:latin typeface="Bookman Old Style" panose="02050604050505020204" pitchFamily="18" charset="0"/>
                        <a:ea typeface="+mn-ea"/>
                        <a:cs typeface="+mn-cs"/>
                      </a:endParaRPr>
                    </a:p>
                    <a:p>
                      <a:pPr marL="742950" lvl="1" indent="-285750" algn="l">
                        <a:buFont typeface="Wingdings" panose="05000000000000000000" pitchFamily="2" charset="2"/>
                        <a:buChar char="Ø"/>
                      </a:pPr>
                      <a:r>
                        <a:rPr kumimoji="0" lang="en-US" b="0" i="0" kern="1200" dirty="0">
                          <a:solidFill>
                            <a:schemeClr val="tx1"/>
                          </a:solidFill>
                          <a:effectLst/>
                          <a:latin typeface="+mn-lt"/>
                          <a:ea typeface="+mn-ea"/>
                          <a:cs typeface="+mn-cs"/>
                        </a:rPr>
                        <a:t>The presence of PCM in the BTMS effectively reduces the temperature difference within the battery pack.</a:t>
                      </a:r>
                      <a:endParaRPr lang="en-IN" sz="1800" b="0"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271787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556000" y="6424591"/>
            <a:ext cx="4470400" cy="365125"/>
          </a:xfrm>
        </p:spPr>
        <p:txBody>
          <a:bodyPr/>
          <a:lstStyle/>
          <a:p>
            <a:pPr algn="ctr"/>
            <a:r>
              <a:rPr lang="en-IN" dirty="0"/>
              <a:t>Department of Mechanical Engineering</a:t>
            </a:r>
          </a:p>
        </p:txBody>
      </p:sp>
      <p:sp>
        <p:nvSpPr>
          <p:cNvPr id="3" name="Slide Number Placeholder 2"/>
          <p:cNvSpPr>
            <a:spLocks noGrp="1"/>
          </p:cNvSpPr>
          <p:nvPr>
            <p:ph type="sldNum" sz="quarter" idx="12"/>
          </p:nvPr>
        </p:nvSpPr>
        <p:spPr/>
        <p:txBody>
          <a:bodyPr/>
          <a:lstStyle/>
          <a:p>
            <a:fld id="{F89B32E8-08CA-42D4-A03A-673CC2F01CA2}" type="slidenum">
              <a:rPr lang="en-IN" smtClean="0"/>
              <a:pPr/>
              <a:t>9</a:t>
            </a:fld>
            <a:endParaRPr lang="en-IN"/>
          </a:p>
        </p:txBody>
      </p:sp>
      <p:graphicFrame>
        <p:nvGraphicFramePr>
          <p:cNvPr id="5" name="Table 26">
            <a:extLst>
              <a:ext uri="{FF2B5EF4-FFF2-40B4-BE49-F238E27FC236}">
                <a16:creationId xmlns:a16="http://schemas.microsoft.com/office/drawing/2014/main" id="{06728494-F764-49A7-B94F-81DD55E8A26E}"/>
              </a:ext>
            </a:extLst>
          </p:cNvPr>
          <p:cNvGraphicFramePr>
            <a:graphicFrameLocks noGrp="1"/>
          </p:cNvGraphicFramePr>
          <p:nvPr>
            <p:extLst>
              <p:ext uri="{D42A27DB-BD31-4B8C-83A1-F6EECF244321}">
                <p14:modId xmlns:p14="http://schemas.microsoft.com/office/powerpoint/2010/main" val="368285426"/>
              </p:ext>
            </p:extLst>
          </p:nvPr>
        </p:nvGraphicFramePr>
        <p:xfrm>
          <a:off x="569843" y="967054"/>
          <a:ext cx="11052313" cy="5044696"/>
        </p:xfrm>
        <a:graphic>
          <a:graphicData uri="http://schemas.openxmlformats.org/drawingml/2006/table">
            <a:tbl>
              <a:tblPr firstRow="1" bandRow="1">
                <a:tableStyleId>{5940675A-B579-460E-94D1-54222C63F5DA}</a:tableStyleId>
              </a:tblPr>
              <a:tblGrid>
                <a:gridCol w="3141775">
                  <a:extLst>
                    <a:ext uri="{9D8B030D-6E8A-4147-A177-3AD203B41FA5}">
                      <a16:colId xmlns:a16="http://schemas.microsoft.com/office/drawing/2014/main" val="136866080"/>
                    </a:ext>
                  </a:extLst>
                </a:gridCol>
                <a:gridCol w="7910538">
                  <a:extLst>
                    <a:ext uri="{9D8B030D-6E8A-4147-A177-3AD203B41FA5}">
                      <a16:colId xmlns:a16="http://schemas.microsoft.com/office/drawing/2014/main" val="2699556796"/>
                    </a:ext>
                  </a:extLst>
                </a:gridCol>
              </a:tblGrid>
              <a:tr h="572159">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Title of the Paper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fontAlgn="t"/>
                      <a:r>
                        <a:rPr lang="en-US" sz="1800" b="0" i="0" u="none" strike="noStrike" dirty="0">
                          <a:solidFill>
                            <a:srgbClr val="000000"/>
                          </a:solidFill>
                          <a:effectLst/>
                          <a:latin typeface="Constantia (Body)"/>
                        </a:rPr>
                        <a:t>Understanding the sodium storage  mechanisms of organic electrodes in sodium ion batteries</a:t>
                      </a:r>
                    </a:p>
                  </a:txBody>
                  <a:tcPr marL="7620" marR="7620" marT="7620" marB="0"/>
                </a:tc>
                <a:extLst>
                  <a:ext uri="{0D108BD9-81ED-4DB2-BD59-A6C34878D82A}">
                    <a16:rowId xmlns:a16="http://schemas.microsoft.com/office/drawing/2014/main" val="307119121"/>
                  </a:ext>
                </a:extLst>
              </a:tr>
              <a:tr h="446602">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Authors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de-DE" dirty="0"/>
                        <a:t>Ranjusha Rajagopalan, Yougen Tang, Chuankun Jia, Xiaobo Ji, Haiyan Wang</a:t>
                      </a:r>
                      <a:endParaRPr lang="en-US" dirty="0"/>
                    </a:p>
                  </a:txBody>
                  <a:tcPr/>
                </a:tc>
                <a:extLst>
                  <a:ext uri="{0D108BD9-81ED-4DB2-BD59-A6C34878D82A}">
                    <a16:rowId xmlns:a16="http://schemas.microsoft.com/office/drawing/2014/main" val="3575552491"/>
                  </a:ext>
                </a:extLst>
              </a:tr>
              <a:tr h="432195">
                <a:tc>
                  <a:txBody>
                    <a:bodyPr/>
                    <a:lstStyle/>
                    <a:p>
                      <a:pPr marL="0" marR="0">
                        <a:lnSpc>
                          <a:spcPct val="115000"/>
                        </a:lnSpc>
                        <a:spcBef>
                          <a:spcPts val="0"/>
                        </a:spcBef>
                        <a:spcAft>
                          <a:spcPts val="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Year of Publication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2020</a:t>
                      </a:r>
                    </a:p>
                  </a:txBody>
                  <a:tcPr/>
                </a:tc>
                <a:extLst>
                  <a:ext uri="{0D108BD9-81ED-4DB2-BD59-A6C34878D82A}">
                    <a16:rowId xmlns:a16="http://schemas.microsoft.com/office/drawing/2014/main" val="2288401997"/>
                  </a:ext>
                </a:extLst>
              </a:tr>
              <a:tr h="446603">
                <a:tc>
                  <a:txBody>
                    <a:bodyPr/>
                    <a:lstStyle/>
                    <a:p>
                      <a:pPr marL="0" marR="0">
                        <a:lnSpc>
                          <a:spcPct val="115000"/>
                        </a:lnSpc>
                        <a:spcBef>
                          <a:spcPts val="0"/>
                        </a:spcBef>
                        <a:spcAft>
                          <a:spcPts val="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Journal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dirty="0"/>
                        <a:t>Energy &amp; Environmental Science</a:t>
                      </a:r>
                    </a:p>
                  </a:txBody>
                  <a:tcPr/>
                </a:tc>
                <a:extLst>
                  <a:ext uri="{0D108BD9-81ED-4DB2-BD59-A6C34878D82A}">
                    <a16:rowId xmlns:a16="http://schemas.microsoft.com/office/drawing/2014/main" val="591112008"/>
                  </a:ext>
                </a:extLst>
              </a:tr>
              <a:tr h="3147137">
                <a:tc gridSpan="2">
                  <a:txBody>
                    <a:bodyPr/>
                    <a:lstStyle/>
                    <a:p>
                      <a:pPr marL="0" indent="0" algn="ctr">
                        <a:buFont typeface="Wingdings" panose="05000000000000000000" pitchFamily="2" charset="2"/>
                        <a:buNone/>
                      </a:pPr>
                      <a:r>
                        <a:rPr lang="en-US" b="1" dirty="0">
                          <a:latin typeface="Bookman Old Style" panose="02050604050505020204" pitchFamily="18" charset="0"/>
                        </a:rPr>
                        <a:t>Description</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review aims to consolidate and provide insights into different sodium storage mechanisms observed in various categories of organic electrode materials.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Understanding the redox mechanisms governing the electrochemical performances of sodium-ion batteries (SIBs) is crucial for designing new materials and enhancing the properties of existing compounds.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The review focuses on various categories of organic electrode materials used in SIBs.</a:t>
                      </a:r>
                    </a:p>
                    <a:p>
                      <a:pPr marL="285750" indent="-285750">
                        <a:buFont typeface="Wingdings" panose="05000000000000000000" pitchFamily="2" charset="2"/>
                        <a:buChar char="Ø"/>
                      </a:pPr>
                      <a:r>
                        <a:rPr kumimoji="0" lang="en-US" b="0" i="0" kern="1200" dirty="0">
                          <a:solidFill>
                            <a:schemeClr val="tx1"/>
                          </a:solidFill>
                          <a:effectLst/>
                          <a:latin typeface="+mn-lt"/>
                          <a:ea typeface="+mn-ea"/>
                          <a:cs typeface="+mn-cs"/>
                        </a:rPr>
                        <a:t>Developing a fundamental understanding of the redox mechanisms helps in optimizing the electrochemical performance of SIBs.</a:t>
                      </a:r>
                      <a:endParaRPr lang="en-IN" sz="1800" b="0" kern="1200" baseline="0" dirty="0">
                        <a:solidFill>
                          <a:schemeClr val="tx1"/>
                        </a:solidFill>
                        <a:effectLst/>
                        <a:latin typeface="Bookman Old Style" panose="02050604050505020204" pitchFamily="18" charset="0"/>
                        <a:ea typeface="+mn-ea"/>
                        <a:cs typeface="+mn-cs"/>
                      </a:endParaRPr>
                    </a:p>
                  </a:txBody>
                  <a:tcPr/>
                </a:tc>
                <a:tc hMerge="1">
                  <a:txBody>
                    <a:bodyPr/>
                    <a:lstStyle/>
                    <a:p>
                      <a:endParaRPr lang="en-US" dirty="0"/>
                    </a:p>
                  </a:txBody>
                  <a:tcPr/>
                </a:tc>
                <a:extLst>
                  <a:ext uri="{0D108BD9-81ED-4DB2-BD59-A6C34878D82A}">
                    <a16:rowId xmlns:a16="http://schemas.microsoft.com/office/drawing/2014/main" val="3486044079"/>
                  </a:ext>
                </a:extLst>
              </a:tr>
            </a:tbl>
          </a:graphicData>
        </a:graphic>
      </p:graphicFrame>
      <p:sp>
        <p:nvSpPr>
          <p:cNvPr id="6" name="TextBox 5">
            <a:extLst>
              <a:ext uri="{FF2B5EF4-FFF2-40B4-BE49-F238E27FC236}">
                <a16:creationId xmlns:a16="http://schemas.microsoft.com/office/drawing/2014/main" id="{629213A5-179B-4214-AD46-1386A9AF84B0}"/>
              </a:ext>
            </a:extLst>
          </p:cNvPr>
          <p:cNvSpPr txBox="1"/>
          <p:nvPr/>
        </p:nvSpPr>
        <p:spPr>
          <a:xfrm>
            <a:off x="3664226" y="318052"/>
            <a:ext cx="4863548" cy="523220"/>
          </a:xfrm>
          <a:prstGeom prst="rect">
            <a:avLst/>
          </a:prstGeom>
          <a:noFill/>
        </p:spPr>
        <p:txBody>
          <a:bodyPr wrap="square" rtlCol="0">
            <a:spAutoFit/>
          </a:bodyPr>
          <a:lstStyle/>
          <a:p>
            <a:r>
              <a:rPr lang="en-US" sz="2800" b="1" dirty="0">
                <a:solidFill>
                  <a:srgbClr val="002060"/>
                </a:solidFill>
                <a:latin typeface="Bookman Old Style" panose="02050604050505020204" pitchFamily="18" charset="0"/>
              </a:rPr>
              <a:t>LITERATURE REVIEW</a:t>
            </a:r>
          </a:p>
        </p:txBody>
      </p:sp>
    </p:spTree>
    <p:extLst>
      <p:ext uri="{BB962C8B-B14F-4D97-AF65-F5344CB8AC3E}">
        <p14:creationId xmlns:p14="http://schemas.microsoft.com/office/powerpoint/2010/main" val="216548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BDC011AC55574C8BC40F1C5761CBF0" ma:contentTypeVersion="4" ma:contentTypeDescription="Create a new document." ma:contentTypeScope="" ma:versionID="00a389328f87a5a3dfd914d51f2c1c81">
  <xsd:schema xmlns:xsd="http://www.w3.org/2001/XMLSchema" xmlns:xs="http://www.w3.org/2001/XMLSchema" xmlns:p="http://schemas.microsoft.com/office/2006/metadata/properties" xmlns:ns3="afec3c4d-c136-4e0a-8817-278761757b87" targetNamespace="http://schemas.microsoft.com/office/2006/metadata/properties" ma:root="true" ma:fieldsID="328ab0776a89c311824336781f5122b3" ns3:_="">
    <xsd:import namespace="afec3c4d-c136-4e0a-8817-278761757b8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c3c4d-c136-4e0a-8817-278761757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4FB27F-13E0-4196-9CB2-1442CD62EC15}">
  <ds:schemaRef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afec3c4d-c136-4e0a-8817-278761757b87"/>
    <ds:schemaRef ds:uri="http://purl.org/dc/terms/"/>
  </ds:schemaRefs>
</ds:datastoreItem>
</file>

<file path=customXml/itemProps2.xml><?xml version="1.0" encoding="utf-8"?>
<ds:datastoreItem xmlns:ds="http://schemas.openxmlformats.org/officeDocument/2006/customXml" ds:itemID="{C3987D71-AE0E-4366-99A9-1FE225698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ec3c4d-c136-4e0a-8817-278761757b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273A87-0B5C-459D-BFBE-63F867CFD1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8317</TotalTime>
  <Words>2425</Words>
  <Application>Microsoft Office PowerPoint</Application>
  <PresentationFormat>Widescreen</PresentationFormat>
  <Paragraphs>262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Constantia</vt:lpstr>
      <vt:lpstr>Constantia (Body)</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shankari s</dc:creator>
  <cp:lastModifiedBy>Pratham Borkar</cp:lastModifiedBy>
  <cp:revision>770</cp:revision>
  <dcterms:created xsi:type="dcterms:W3CDTF">2019-02-26T14:44:01Z</dcterms:created>
  <dcterms:modified xsi:type="dcterms:W3CDTF">2023-11-03T03:32:47Z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0x010100ABBDC011AC55574C8BC40F1C5761CBF0</vt:lpwstr>
  </property>
</Properties>
</file>