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elegraf Bold" charset="1" panose="00000800000000000000"/>
      <p:regular r:id="rId16"/>
    </p:embeddedFont>
    <p:embeddedFont>
      <p:font typeface="Telegraf" charset="1" panose="00000500000000000000"/>
      <p:regular r:id="rId17"/>
    </p:embeddedFont>
    <p:embeddedFont>
      <p:font typeface="210 8비트" charset="1" panose="02020503020101020101"/>
      <p:regular r:id="rId18"/>
    </p:embeddedFont>
    <p:embeddedFont>
      <p:font typeface="210 8비트 Bold" charset="1" panose="02020503020101020101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https://github.com/Pratham2403/Hush-Poll.git" TargetMode="External" Type="http://schemas.openxmlformats.org/officeDocument/2006/relationships/hyperlink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jpeg" Type="http://schemas.openxmlformats.org/officeDocument/2006/relationships/image"/><Relationship Id="rId14" Target="../media/image22.jpeg" Type="http://schemas.openxmlformats.org/officeDocument/2006/relationships/image"/><Relationship Id="rId15" Target="../media/image23.jpe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2" Target="slide3.xml" Type="http://schemas.openxmlformats.org/officeDocument/2006/relationships/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slide4.xml" Type="http://schemas.openxmlformats.org/officeDocument/2006/relationships/slide"/><Relationship Id="rId6" Target="slide6.xml" Type="http://schemas.openxmlformats.org/officeDocument/2006/relationships/slide"/><Relationship Id="rId7" Target="slide8.xml" Type="http://schemas.openxmlformats.org/officeDocument/2006/relationships/slide"/><Relationship Id="rId8" Target="slide10.xml" Type="http://schemas.openxmlformats.org/officeDocument/2006/relationships/slide"/><Relationship Id="rId9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jpe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slide2.xml" Type="http://schemas.openxmlformats.org/officeDocument/2006/relationships/slid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slide3.xml" Type="http://schemas.openxmlformats.org/officeDocument/2006/relationships/slid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43.jpeg" Type="http://schemas.openxmlformats.org/officeDocument/2006/relationships/image"/><Relationship Id="rId6" Target="../media/image44.jpe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9216" y="6754074"/>
            <a:ext cx="7315200" cy="2739875"/>
          </a:xfrm>
          <a:custGeom>
            <a:avLst/>
            <a:gdLst/>
            <a:ahLst/>
            <a:cxnLst/>
            <a:rect r="r" b="b" t="t" l="l"/>
            <a:pathLst>
              <a:path h="2739875" w="731520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09406" y="2029091"/>
            <a:ext cx="13390625" cy="6765615"/>
            <a:chOff x="0" y="0"/>
            <a:chExt cx="6349873" cy="32082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6337173" cy="3195574"/>
            </a:xfrm>
            <a:custGeom>
              <a:avLst/>
              <a:gdLst/>
              <a:ahLst/>
              <a:cxnLst/>
              <a:rect r="r" b="b" t="t" l="l"/>
              <a:pathLst>
                <a:path h="3195574" w="6337173">
                  <a:moveTo>
                    <a:pt x="6083173" y="3195574"/>
                  </a:moveTo>
                  <a:lnTo>
                    <a:pt x="254000" y="3195574"/>
                  </a:lnTo>
                  <a:cubicBezTo>
                    <a:pt x="113665" y="3195574"/>
                    <a:pt x="0" y="3081909"/>
                    <a:pt x="0" y="2941574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6083173" y="0"/>
                  </a:lnTo>
                  <a:cubicBezTo>
                    <a:pt x="6223508" y="0"/>
                    <a:pt x="6337173" y="113665"/>
                    <a:pt x="6337173" y="254000"/>
                  </a:cubicBezTo>
                  <a:lnTo>
                    <a:pt x="6337173" y="2941574"/>
                  </a:lnTo>
                  <a:cubicBezTo>
                    <a:pt x="6337173" y="3081782"/>
                    <a:pt x="6223381" y="3195574"/>
                    <a:pt x="6083173" y="3195574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49873" cy="3208274"/>
            </a:xfrm>
            <a:custGeom>
              <a:avLst/>
              <a:gdLst/>
              <a:ahLst/>
              <a:cxnLst/>
              <a:rect r="r" b="b" t="t" l="l"/>
              <a:pathLst>
                <a:path h="3208274" w="6349873">
                  <a:moveTo>
                    <a:pt x="6089523" y="0"/>
                  </a:move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2947924"/>
                  </a:lnTo>
                  <a:cubicBezTo>
                    <a:pt x="0" y="3091434"/>
                    <a:pt x="116840" y="3208274"/>
                    <a:pt x="260350" y="3208274"/>
                  </a:cubicBezTo>
                  <a:lnTo>
                    <a:pt x="6089523" y="3208274"/>
                  </a:lnTo>
                  <a:cubicBezTo>
                    <a:pt x="6233033" y="3208274"/>
                    <a:pt x="6349873" y="3091434"/>
                    <a:pt x="6349873" y="2947924"/>
                  </a:cubicBezTo>
                  <a:lnTo>
                    <a:pt x="6349873" y="260350"/>
                  </a:lnTo>
                  <a:cubicBezTo>
                    <a:pt x="6349873" y="116840"/>
                    <a:pt x="6233033" y="0"/>
                    <a:pt x="6089523" y="0"/>
                  </a:cubicBezTo>
                  <a:close/>
                  <a:moveTo>
                    <a:pt x="260350" y="12700"/>
                  </a:moveTo>
                  <a:lnTo>
                    <a:pt x="6089523" y="12700"/>
                  </a:lnTo>
                  <a:cubicBezTo>
                    <a:pt x="6226048" y="12700"/>
                    <a:pt x="6337173" y="123825"/>
                    <a:pt x="6337173" y="260350"/>
                  </a:cubicBezTo>
                  <a:lnTo>
                    <a:pt x="6337173" y="599440"/>
                  </a:lnTo>
                  <a:lnTo>
                    <a:pt x="12700" y="599440"/>
                  </a:ln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close/>
                  <a:moveTo>
                    <a:pt x="12700" y="2947924"/>
                  </a:moveTo>
                  <a:lnTo>
                    <a:pt x="12700" y="612140"/>
                  </a:lnTo>
                  <a:lnTo>
                    <a:pt x="5737606" y="612140"/>
                  </a:lnTo>
                  <a:lnTo>
                    <a:pt x="5737606" y="3195574"/>
                  </a:lnTo>
                  <a:lnTo>
                    <a:pt x="260350" y="3195574"/>
                  </a:lnTo>
                  <a:cubicBezTo>
                    <a:pt x="123825" y="3195574"/>
                    <a:pt x="12700" y="3084449"/>
                    <a:pt x="12700" y="2947924"/>
                  </a:cubicBezTo>
                  <a:close/>
                  <a:moveTo>
                    <a:pt x="6089523" y="3195574"/>
                  </a:moveTo>
                  <a:lnTo>
                    <a:pt x="5750433" y="3195574"/>
                  </a:lnTo>
                  <a:lnTo>
                    <a:pt x="5750433" y="612140"/>
                  </a:lnTo>
                  <a:lnTo>
                    <a:pt x="6337173" y="612140"/>
                  </a:lnTo>
                  <a:lnTo>
                    <a:pt x="6337173" y="2947924"/>
                  </a:lnTo>
                  <a:cubicBezTo>
                    <a:pt x="6337173" y="3084449"/>
                    <a:pt x="6226048" y="3195574"/>
                    <a:pt x="6089523" y="319557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0"/>
          <a:ext cx="17259300" cy="1155115"/>
        </p:xfrm>
        <a:graphic>
          <a:graphicData uri="http://schemas.openxmlformats.org/drawingml/2006/table">
            <a:tbl>
              <a:tblPr/>
              <a:tblGrid>
                <a:gridCol w="4480442"/>
                <a:gridCol w="10261260"/>
                <a:gridCol w="2517598"/>
              </a:tblGrid>
              <a:tr h="11551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                  GROUP 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5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27/03/2025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7658386" y="291280"/>
            <a:ext cx="5683839" cy="572555"/>
            <a:chOff x="0" y="0"/>
            <a:chExt cx="1496978" cy="1507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96978" cy="150796"/>
            </a:xfrm>
            <a:custGeom>
              <a:avLst/>
              <a:gdLst/>
              <a:ahLst/>
              <a:cxnLst/>
              <a:rect r="r" b="b" t="t" l="l"/>
              <a:pathLst>
                <a:path h="150796" w="1496978">
                  <a:moveTo>
                    <a:pt x="40863" y="0"/>
                  </a:moveTo>
                  <a:lnTo>
                    <a:pt x="1456115" y="0"/>
                  </a:lnTo>
                  <a:cubicBezTo>
                    <a:pt x="1478683" y="0"/>
                    <a:pt x="1496978" y="18295"/>
                    <a:pt x="1496978" y="40863"/>
                  </a:cubicBezTo>
                  <a:lnTo>
                    <a:pt x="1496978" y="109934"/>
                  </a:lnTo>
                  <a:cubicBezTo>
                    <a:pt x="1496978" y="132501"/>
                    <a:pt x="1478683" y="150796"/>
                    <a:pt x="1456115" y="150796"/>
                  </a:cubicBezTo>
                  <a:lnTo>
                    <a:pt x="40863" y="150796"/>
                  </a:lnTo>
                  <a:cubicBezTo>
                    <a:pt x="18295" y="150796"/>
                    <a:pt x="0" y="132501"/>
                    <a:pt x="0" y="109934"/>
                  </a:cubicBezTo>
                  <a:lnTo>
                    <a:pt x="0" y="40863"/>
                  </a:lnTo>
                  <a:cubicBezTo>
                    <a:pt x="0" y="18295"/>
                    <a:pt x="18295" y="0"/>
                    <a:pt x="40863" y="0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496978" cy="179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</a:t>
              </a:r>
              <a:r>
                <a:rPr lang="en-US" sz="1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This presentation is optimized for whiteboard use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953147" y="431010"/>
            <a:ext cx="293094" cy="293094"/>
          </a:xfrm>
          <a:custGeom>
            <a:avLst/>
            <a:gdLst/>
            <a:ahLst/>
            <a:cxnLst/>
            <a:rect r="r" b="b" t="t" l="l"/>
            <a:pathLst>
              <a:path h="293094" w="293094">
                <a:moveTo>
                  <a:pt x="0" y="0"/>
                </a:moveTo>
                <a:lnTo>
                  <a:pt x="293093" y="0"/>
                </a:lnTo>
                <a:lnTo>
                  <a:pt x="293093" y="293094"/>
                </a:lnTo>
                <a:lnTo>
                  <a:pt x="0" y="293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362607" y="-197069"/>
            <a:ext cx="1391307" cy="10712669"/>
            <a:chOff x="0" y="0"/>
            <a:chExt cx="366435" cy="28214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6435" cy="2821444"/>
            </a:xfrm>
            <a:custGeom>
              <a:avLst/>
              <a:gdLst/>
              <a:ahLst/>
              <a:cxnLst/>
              <a:rect r="r" b="b" t="t" l="l"/>
              <a:pathLst>
                <a:path h="2821444" w="366435">
                  <a:moveTo>
                    <a:pt x="0" y="0"/>
                  </a:moveTo>
                  <a:lnTo>
                    <a:pt x="366435" y="0"/>
                  </a:lnTo>
                  <a:lnTo>
                    <a:pt x="366435" y="2821444"/>
                  </a:lnTo>
                  <a:lnTo>
                    <a:pt x="0" y="2821444"/>
                  </a:lnTo>
                  <a:close/>
                </a:path>
              </a:pathLst>
            </a:custGeom>
            <a:solidFill>
              <a:srgbClr val="DBDB78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366435" cy="2888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85422" y="363765"/>
            <a:ext cx="429877" cy="427585"/>
          </a:xfrm>
          <a:custGeom>
            <a:avLst/>
            <a:gdLst/>
            <a:ahLst/>
            <a:cxnLst/>
            <a:rect r="r" b="b" t="t" l="l"/>
            <a:pathLst>
              <a:path h="427585" w="429877">
                <a:moveTo>
                  <a:pt x="0" y="0"/>
                </a:moveTo>
                <a:lnTo>
                  <a:pt x="429876" y="0"/>
                </a:lnTo>
                <a:lnTo>
                  <a:pt x="429876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50684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640195" y="8307498"/>
            <a:ext cx="6503805" cy="950802"/>
            <a:chOff x="0" y="0"/>
            <a:chExt cx="1712936" cy="2504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12936" cy="250417"/>
            </a:xfrm>
            <a:custGeom>
              <a:avLst/>
              <a:gdLst/>
              <a:ahLst/>
              <a:cxnLst/>
              <a:rect r="r" b="b" t="t" l="l"/>
              <a:pathLst>
                <a:path h="250417" w="1712936">
                  <a:moveTo>
                    <a:pt x="28569" y="0"/>
                  </a:moveTo>
                  <a:lnTo>
                    <a:pt x="1684368" y="0"/>
                  </a:lnTo>
                  <a:cubicBezTo>
                    <a:pt x="1700146" y="0"/>
                    <a:pt x="1712936" y="12791"/>
                    <a:pt x="1712936" y="28569"/>
                  </a:cubicBezTo>
                  <a:lnTo>
                    <a:pt x="1712936" y="221848"/>
                  </a:lnTo>
                  <a:cubicBezTo>
                    <a:pt x="1712936" y="229425"/>
                    <a:pt x="1709926" y="236692"/>
                    <a:pt x="1704569" y="242049"/>
                  </a:cubicBezTo>
                  <a:cubicBezTo>
                    <a:pt x="1699211" y="247407"/>
                    <a:pt x="1691944" y="250417"/>
                    <a:pt x="1684368" y="250417"/>
                  </a:cubicBezTo>
                  <a:lnTo>
                    <a:pt x="28569" y="250417"/>
                  </a:lnTo>
                  <a:cubicBezTo>
                    <a:pt x="12791" y="250417"/>
                    <a:pt x="0" y="237626"/>
                    <a:pt x="0" y="221848"/>
                  </a:cubicBezTo>
                  <a:lnTo>
                    <a:pt x="0" y="28569"/>
                  </a:lnTo>
                  <a:cubicBezTo>
                    <a:pt x="0" y="12791"/>
                    <a:pt x="12791" y="0"/>
                    <a:pt x="28569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712936" cy="288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ANONYMOUS POLLING APPLICATION 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297458" y="2492366"/>
            <a:ext cx="1483580" cy="388428"/>
          </a:xfrm>
          <a:custGeom>
            <a:avLst/>
            <a:gdLst/>
            <a:ahLst/>
            <a:cxnLst/>
            <a:rect r="r" b="b" t="t" l="l"/>
            <a:pathLst>
              <a:path h="388428" w="1483580">
                <a:moveTo>
                  <a:pt x="0" y="0"/>
                </a:moveTo>
                <a:lnTo>
                  <a:pt x="1483581" y="0"/>
                </a:lnTo>
                <a:lnTo>
                  <a:pt x="1483581" y="388428"/>
                </a:lnTo>
                <a:lnTo>
                  <a:pt x="0" y="3884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1022592" y="3896574"/>
            <a:ext cx="3598624" cy="1958953"/>
            <a:chOff x="0" y="0"/>
            <a:chExt cx="6397554" cy="34825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97554" cy="3482583"/>
            </a:xfrm>
            <a:custGeom>
              <a:avLst/>
              <a:gdLst/>
              <a:ahLst/>
              <a:cxnLst/>
              <a:rect r="r" b="b" t="t" l="l"/>
              <a:pathLst>
                <a:path h="3482583" w="6397554">
                  <a:moveTo>
                    <a:pt x="6397554" y="25400"/>
                  </a:moveTo>
                  <a:cubicBezTo>
                    <a:pt x="6397554" y="11372"/>
                    <a:pt x="6386187" y="0"/>
                    <a:pt x="6372154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457183"/>
                  </a:lnTo>
                  <a:cubicBezTo>
                    <a:pt x="0" y="3471216"/>
                    <a:pt x="11372" y="3482583"/>
                    <a:pt x="25400" y="3482583"/>
                  </a:cubicBezTo>
                  <a:lnTo>
                    <a:pt x="6372154" y="3482583"/>
                  </a:lnTo>
                  <a:cubicBezTo>
                    <a:pt x="6386187" y="3482583"/>
                    <a:pt x="6397554" y="3471216"/>
                    <a:pt x="6397554" y="3457183"/>
                  </a:cubicBezTo>
                  <a:lnTo>
                    <a:pt x="6397554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177800"/>
              <a:ext cx="6092754" cy="305078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Frontend</a:t>
              </a:r>
            </a:p>
            <a:p>
              <a:pPr algn="l">
                <a:lnSpc>
                  <a:spcPts val="1540"/>
                </a:lnSpc>
              </a:pP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NextJs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shadcn/ui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zod, recharts and tailwind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84128" y="6159080"/>
            <a:ext cx="3465887" cy="2106957"/>
            <a:chOff x="0" y="0"/>
            <a:chExt cx="6161577" cy="37457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61577" cy="3745702"/>
            </a:xfrm>
            <a:custGeom>
              <a:avLst/>
              <a:gdLst/>
              <a:ahLst/>
              <a:cxnLst/>
              <a:rect r="r" b="b" t="t" l="l"/>
              <a:pathLst>
                <a:path h="3745702" w="6161577">
                  <a:moveTo>
                    <a:pt x="6161577" y="25400"/>
                  </a:moveTo>
                  <a:cubicBezTo>
                    <a:pt x="6161577" y="11372"/>
                    <a:pt x="6150211" y="0"/>
                    <a:pt x="61361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720302"/>
                  </a:lnTo>
                  <a:cubicBezTo>
                    <a:pt x="0" y="3734335"/>
                    <a:pt x="11372" y="3745702"/>
                    <a:pt x="25400" y="3745702"/>
                  </a:cubicBezTo>
                  <a:lnTo>
                    <a:pt x="6136177" y="3745702"/>
                  </a:lnTo>
                  <a:cubicBezTo>
                    <a:pt x="6150211" y="3745702"/>
                    <a:pt x="6161577" y="3734335"/>
                    <a:pt x="6161577" y="3720302"/>
                  </a:cubicBezTo>
                  <a:lnTo>
                    <a:pt x="6161577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52400" y="177800"/>
              <a:ext cx="5856777" cy="3313901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Backend</a:t>
              </a:r>
            </a:p>
            <a:p>
              <a:pPr algn="l">
                <a:lnSpc>
                  <a:spcPts val="1540"/>
                </a:lnSpc>
              </a:pP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ExpressJs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GDPR Compliance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MongoDB Database</a:t>
              </a:r>
            </a:p>
            <a:p>
              <a:pPr algn="l">
                <a:lnSpc>
                  <a:spcPts val="154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981081" y="4116336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28935" y="363765"/>
            <a:ext cx="549467" cy="427585"/>
          </a:xfrm>
          <a:custGeom>
            <a:avLst/>
            <a:gdLst/>
            <a:ahLst/>
            <a:cxnLst/>
            <a:rect r="r" b="b" t="t" l="l"/>
            <a:pathLst>
              <a:path h="427585" w="549467">
                <a:moveTo>
                  <a:pt x="0" y="0"/>
                </a:moveTo>
                <a:lnTo>
                  <a:pt x="549467" y="0"/>
                </a:lnTo>
                <a:lnTo>
                  <a:pt x="549467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790625" y="2100616"/>
            <a:ext cx="468675" cy="783500"/>
          </a:xfrm>
          <a:custGeom>
            <a:avLst/>
            <a:gdLst/>
            <a:ahLst/>
            <a:cxnLst/>
            <a:rect r="r" b="b" t="t" l="l"/>
            <a:pathLst>
              <a:path h="783500" w="468675">
                <a:moveTo>
                  <a:pt x="0" y="0"/>
                </a:moveTo>
                <a:lnTo>
                  <a:pt x="468675" y="0"/>
                </a:lnTo>
                <a:lnTo>
                  <a:pt x="468675" y="783499"/>
                </a:lnTo>
                <a:lnTo>
                  <a:pt x="0" y="7834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441089" y="4126073"/>
            <a:ext cx="10702030" cy="12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HUSH POLL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8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9824" y="8460324"/>
            <a:ext cx="5082303" cy="797976"/>
            <a:chOff x="0" y="0"/>
            <a:chExt cx="1338549" cy="210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8549" cy="210167"/>
            </a:xfrm>
            <a:custGeom>
              <a:avLst/>
              <a:gdLst/>
              <a:ahLst/>
              <a:cxnLst/>
              <a:rect r="r" b="b" t="t" l="l"/>
              <a:pathLst>
                <a:path h="210167" w="1338549">
                  <a:moveTo>
                    <a:pt x="105083" y="0"/>
                  </a:moveTo>
                  <a:lnTo>
                    <a:pt x="1233466" y="0"/>
                  </a:lnTo>
                  <a:cubicBezTo>
                    <a:pt x="1291501" y="0"/>
                    <a:pt x="1338549" y="47047"/>
                    <a:pt x="1338549" y="105083"/>
                  </a:cubicBezTo>
                  <a:lnTo>
                    <a:pt x="1338549" y="105083"/>
                  </a:lnTo>
                  <a:cubicBezTo>
                    <a:pt x="1338549" y="163119"/>
                    <a:pt x="1291501" y="210167"/>
                    <a:pt x="1233466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338549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55797" y="8672803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8"/>
                </a:lnTo>
                <a:lnTo>
                  <a:pt x="0" y="373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8364665" y="1028700"/>
          <a:ext cx="8890578" cy="8229600"/>
        </p:xfrm>
        <a:graphic>
          <a:graphicData uri="http://schemas.openxmlformats.org/drawingml/2006/table">
            <a:tbl>
              <a:tblPr/>
              <a:tblGrid>
                <a:gridCol w="2937825"/>
                <a:gridCol w="3589202"/>
                <a:gridCol w="2363550"/>
              </a:tblGrid>
              <a:tr h="720034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210 8비트 Bold"/>
                          <a:ea typeface="210 8비트 Bold"/>
                          <a:cs typeface="210 8비트 Bold"/>
                          <a:sym typeface="210 8비트 Bold"/>
                        </a:rPr>
                        <a:t>NEXT STEPS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210 8비트 Bold"/>
                          <a:ea typeface="210 8비트 Bold"/>
                          <a:cs typeface="210 8비트 Bold"/>
                          <a:sym typeface="210 8비트 Bold"/>
                        </a:rPr>
                        <a:t>NEXT STEPS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210 8비트 Bold"/>
                          <a:ea typeface="210 8비트 Bold"/>
                          <a:cs typeface="210 8비트 Bold"/>
                          <a:sym typeface="210 8비트 Bold"/>
                        </a:rPr>
                        <a:t>NEXT STEPS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</a:tr>
              <a:tr h="9645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Main Idea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Action Item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Point Person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</a:tr>
              <a:tr h="1463869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Complete the Integration of the Client with the Server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Communication, Connection and Business Logic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Pratham Aggarwal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17574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Complete the Integration of the Client with the Server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Frontend Changes and Updates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Harsh Agrawal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051811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Complete the Integration of the Client with the Server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Database and Architectural Design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Pratham Todi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3344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Testing and Logging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Using Mocha and Winston for Testing and Error / Console Logs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Harsh Agrawal and Pratham Todi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5191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Deployment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Deployment Scripts and Containerization 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Pratham Aggarwal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-362607" y="-197069"/>
            <a:ext cx="1391307" cy="10712669"/>
            <a:chOff x="0" y="0"/>
            <a:chExt cx="366435" cy="2821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6435" cy="2821444"/>
            </a:xfrm>
            <a:custGeom>
              <a:avLst/>
              <a:gdLst/>
              <a:ahLst/>
              <a:cxnLst/>
              <a:rect r="r" b="b" t="t" l="l"/>
              <a:pathLst>
                <a:path h="2821444" w="366435">
                  <a:moveTo>
                    <a:pt x="0" y="0"/>
                  </a:moveTo>
                  <a:lnTo>
                    <a:pt x="366435" y="0"/>
                  </a:lnTo>
                  <a:lnTo>
                    <a:pt x="366435" y="2821444"/>
                  </a:lnTo>
                  <a:lnTo>
                    <a:pt x="0" y="2821444"/>
                  </a:lnTo>
                  <a:close/>
                </a:path>
              </a:pathLst>
            </a:custGeom>
            <a:solidFill>
              <a:srgbClr val="FB8B6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366435" cy="2888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85422" y="363765"/>
            <a:ext cx="429877" cy="427585"/>
          </a:xfrm>
          <a:custGeom>
            <a:avLst/>
            <a:gdLst/>
            <a:ahLst/>
            <a:cxnLst/>
            <a:rect r="r" b="b" t="t" l="l"/>
            <a:pathLst>
              <a:path h="427585" w="429877">
                <a:moveTo>
                  <a:pt x="0" y="0"/>
                </a:moveTo>
                <a:lnTo>
                  <a:pt x="429876" y="0"/>
                </a:lnTo>
                <a:lnTo>
                  <a:pt x="429876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50684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-5400000">
            <a:off x="2375882" y="5149741"/>
            <a:ext cx="10287000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8103565" y="2018389"/>
            <a:ext cx="522201" cy="524215"/>
            <a:chOff x="0" y="0"/>
            <a:chExt cx="812800" cy="8159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60577" y="2018389"/>
            <a:ext cx="522201" cy="524215"/>
            <a:chOff x="0" y="0"/>
            <a:chExt cx="812800" cy="8159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622383" y="2018389"/>
            <a:ext cx="522201" cy="524215"/>
            <a:chOff x="0" y="0"/>
            <a:chExt cx="812800" cy="8159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59824" y="4276591"/>
            <a:ext cx="4911833" cy="3012291"/>
            <a:chOff x="0" y="0"/>
            <a:chExt cx="6549111" cy="401638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22253" y="-66675"/>
              <a:ext cx="6526858" cy="15540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Once you are done with the brainstorming phase, the next stage is identifying the action items.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2462306"/>
              <a:ext cx="6549111" cy="15540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 u="sng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7" tooltip="https://github.com/Pratham2403/Hush-Poll.git"/>
                </a:rPr>
                <a:t>The Final Project Implementations Will Be Uploaded to the GitHub for Version Control and Management.</a:t>
              </a:r>
            </a:p>
          </p:txBody>
        </p:sp>
        <p:sp>
          <p:nvSpPr>
            <p:cNvPr name="AutoShape 24" id="24"/>
            <p:cNvSpPr/>
            <p:nvPr/>
          </p:nvSpPr>
          <p:spPr>
            <a:xfrm>
              <a:off x="0" y="2008281"/>
              <a:ext cx="6549111" cy="0"/>
            </a:xfrm>
            <a:prstGeom prst="line">
              <a:avLst/>
            </a:prstGeom>
            <a:ln cap="flat" w="25400">
              <a:solidFill>
                <a:srgbClr val="19191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1759824" y="1162050"/>
            <a:ext cx="5082303" cy="194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NEXT STEPS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5571763" y="2066925"/>
            <a:ext cx="739346" cy="723215"/>
          </a:xfrm>
          <a:custGeom>
            <a:avLst/>
            <a:gdLst/>
            <a:ahLst/>
            <a:cxnLst/>
            <a:rect r="r" b="b" t="t" l="l"/>
            <a:pathLst>
              <a:path h="723215" w="739346">
                <a:moveTo>
                  <a:pt x="0" y="0"/>
                </a:moveTo>
                <a:lnTo>
                  <a:pt x="739346" y="0"/>
                </a:lnTo>
                <a:lnTo>
                  <a:pt x="739346" y="723215"/>
                </a:lnTo>
                <a:lnTo>
                  <a:pt x="0" y="7232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8890476" cy="7705080"/>
            <a:chOff x="0" y="0"/>
            <a:chExt cx="4975269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5270" cy="2029321"/>
            </a:xfrm>
            <a:custGeom>
              <a:avLst/>
              <a:gdLst/>
              <a:ahLst/>
              <a:cxnLst/>
              <a:rect r="r" b="b" t="t" l="l"/>
              <a:pathLst>
                <a:path h="2029321" w="4975270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AGENDA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960488"/>
            <a:ext cx="5126810" cy="930453"/>
            <a:chOff x="0" y="0"/>
            <a:chExt cx="1350271" cy="2450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350271" cy="3307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  Introduction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958433" y="1598059"/>
            <a:ext cx="734817" cy="692064"/>
          </a:xfrm>
          <a:custGeom>
            <a:avLst/>
            <a:gdLst/>
            <a:ahLst/>
            <a:cxnLst/>
            <a:rect r="r" b="b" t="t" l="l"/>
            <a:pathLst>
              <a:path h="692064" w="734817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5052328"/>
            <a:ext cx="5126810" cy="956845"/>
            <a:chOff x="0" y="0"/>
            <a:chExt cx="1350271" cy="25200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0271" cy="252009"/>
            </a:xfrm>
            <a:custGeom>
              <a:avLst/>
              <a:gdLst/>
              <a:ahLst/>
              <a:cxnLst/>
              <a:rect r="r" b="b" t="t" l="l"/>
              <a:pathLst>
                <a:path h="252009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67"/>
                  </a:lnTo>
                  <a:cubicBezTo>
                    <a:pt x="1350271" y="225379"/>
                    <a:pt x="1346453" y="234597"/>
                    <a:pt x="1339656" y="241394"/>
                  </a:cubicBezTo>
                  <a:cubicBezTo>
                    <a:pt x="1332859" y="248190"/>
                    <a:pt x="1323641" y="252009"/>
                    <a:pt x="1314029" y="252009"/>
                  </a:cubicBezTo>
                  <a:lnTo>
                    <a:pt x="36242" y="252009"/>
                  </a:lnTo>
                  <a:cubicBezTo>
                    <a:pt x="16226" y="252009"/>
                    <a:pt x="0" y="235783"/>
                    <a:pt x="0" y="215767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350271" cy="3377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5" action="ppaction://hlinksldjump"/>
                </a:rPr>
                <a:t>  Mind Map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6144168"/>
            <a:ext cx="5126810" cy="930453"/>
            <a:chOff x="0" y="0"/>
            <a:chExt cx="1350271" cy="2450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1350271" cy="3307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6" action="ppaction://hlinksldjump"/>
                </a:rPr>
                <a:t>  Idea Cluster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7236008"/>
            <a:ext cx="5126810" cy="930453"/>
            <a:chOff x="0" y="0"/>
            <a:chExt cx="1350271" cy="24505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350271" cy="3307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7" action="ppaction://hlinksldjump"/>
                </a:rPr>
                <a:t>  Diagram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8327847"/>
            <a:ext cx="5126810" cy="956845"/>
            <a:chOff x="0" y="0"/>
            <a:chExt cx="1350271" cy="25200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0271" cy="252009"/>
            </a:xfrm>
            <a:custGeom>
              <a:avLst/>
              <a:gdLst/>
              <a:ahLst/>
              <a:cxnLst/>
              <a:rect r="r" b="b" t="t" l="l"/>
              <a:pathLst>
                <a:path h="252009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67"/>
                  </a:lnTo>
                  <a:cubicBezTo>
                    <a:pt x="1350271" y="225379"/>
                    <a:pt x="1346453" y="234597"/>
                    <a:pt x="1339656" y="241394"/>
                  </a:cubicBezTo>
                  <a:cubicBezTo>
                    <a:pt x="1332859" y="248190"/>
                    <a:pt x="1323641" y="252009"/>
                    <a:pt x="1314029" y="252009"/>
                  </a:cubicBezTo>
                  <a:lnTo>
                    <a:pt x="36242" y="252009"/>
                  </a:lnTo>
                  <a:cubicBezTo>
                    <a:pt x="16226" y="252009"/>
                    <a:pt x="0" y="235783"/>
                    <a:pt x="0" y="215767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1350271" cy="3377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8" action="ppaction://hlinksldjump"/>
                </a:rPr>
                <a:t>  Next Steps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5507897" y="4241076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507897" y="5332916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507897" y="6424756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507897" y="7516595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507897" y="8608435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791381" y="4005308"/>
            <a:ext cx="10467919" cy="5252992"/>
          </a:xfrm>
          <a:custGeom>
            <a:avLst/>
            <a:gdLst/>
            <a:ahLst/>
            <a:cxnLst/>
            <a:rect r="r" b="b" t="t" l="l"/>
            <a:pathLst>
              <a:path h="5252992" w="10467919">
                <a:moveTo>
                  <a:pt x="0" y="0"/>
                </a:moveTo>
                <a:lnTo>
                  <a:pt x="10467919" y="0"/>
                </a:lnTo>
                <a:lnTo>
                  <a:pt x="10467919" y="5252992"/>
                </a:lnTo>
                <a:lnTo>
                  <a:pt x="0" y="52529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676600" y="5480122"/>
            <a:ext cx="2256444" cy="2799272"/>
          </a:xfrm>
          <a:custGeom>
            <a:avLst/>
            <a:gdLst/>
            <a:ahLst/>
            <a:cxnLst/>
            <a:rect r="r" b="b" t="t" l="l"/>
            <a:pathLst>
              <a:path h="2799272" w="2256444">
                <a:moveTo>
                  <a:pt x="0" y="0"/>
                </a:moveTo>
                <a:lnTo>
                  <a:pt x="2256444" y="0"/>
                </a:lnTo>
                <a:lnTo>
                  <a:pt x="2256444" y="2799272"/>
                </a:lnTo>
                <a:lnTo>
                  <a:pt x="0" y="279927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1373" t="0" r="0" b="-589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095094" y="5480122"/>
            <a:ext cx="2285183" cy="2799272"/>
          </a:xfrm>
          <a:custGeom>
            <a:avLst/>
            <a:gdLst/>
            <a:ahLst/>
            <a:cxnLst/>
            <a:rect r="r" b="b" t="t" l="l"/>
            <a:pathLst>
              <a:path h="2799272" w="2285183">
                <a:moveTo>
                  <a:pt x="0" y="0"/>
                </a:moveTo>
                <a:lnTo>
                  <a:pt x="2285182" y="0"/>
                </a:lnTo>
                <a:lnTo>
                  <a:pt x="2285182" y="2799272"/>
                </a:lnTo>
                <a:lnTo>
                  <a:pt x="0" y="27992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847" t="-395" r="-11617" b="-395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538461" y="5462477"/>
            <a:ext cx="2166134" cy="2816916"/>
          </a:xfrm>
          <a:custGeom>
            <a:avLst/>
            <a:gdLst/>
            <a:ahLst/>
            <a:cxnLst/>
            <a:rect r="r" b="b" t="t" l="l"/>
            <a:pathLst>
              <a:path h="2816916" w="2166134">
                <a:moveTo>
                  <a:pt x="0" y="0"/>
                </a:moveTo>
                <a:lnTo>
                  <a:pt x="2166134" y="0"/>
                </a:lnTo>
                <a:lnTo>
                  <a:pt x="2166134" y="2816917"/>
                </a:lnTo>
                <a:lnTo>
                  <a:pt x="0" y="281691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947" t="-14779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577618" y="4484095"/>
            <a:ext cx="2355425" cy="813692"/>
          </a:xfrm>
          <a:custGeom>
            <a:avLst/>
            <a:gdLst/>
            <a:ahLst/>
            <a:cxnLst/>
            <a:rect r="r" b="b" t="t" l="l"/>
            <a:pathLst>
              <a:path h="813692" w="2355425">
                <a:moveTo>
                  <a:pt x="0" y="0"/>
                </a:moveTo>
                <a:lnTo>
                  <a:pt x="2355426" y="0"/>
                </a:lnTo>
                <a:lnTo>
                  <a:pt x="2355426" y="813692"/>
                </a:lnTo>
                <a:lnTo>
                  <a:pt x="0" y="81369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1095094" y="4519224"/>
            <a:ext cx="2355425" cy="813692"/>
          </a:xfrm>
          <a:custGeom>
            <a:avLst/>
            <a:gdLst/>
            <a:ahLst/>
            <a:cxnLst/>
            <a:rect r="r" b="b" t="t" l="l"/>
            <a:pathLst>
              <a:path h="813692" w="2355425">
                <a:moveTo>
                  <a:pt x="0" y="0"/>
                </a:moveTo>
                <a:lnTo>
                  <a:pt x="2355425" y="0"/>
                </a:lnTo>
                <a:lnTo>
                  <a:pt x="2355425" y="813692"/>
                </a:lnTo>
                <a:lnTo>
                  <a:pt x="0" y="81369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294502" y="4484095"/>
            <a:ext cx="2700393" cy="932863"/>
          </a:xfrm>
          <a:custGeom>
            <a:avLst/>
            <a:gdLst/>
            <a:ahLst/>
            <a:cxnLst/>
            <a:rect r="r" b="b" t="t" l="l"/>
            <a:pathLst>
              <a:path h="932863" w="2700393">
                <a:moveTo>
                  <a:pt x="0" y="0"/>
                </a:moveTo>
                <a:lnTo>
                  <a:pt x="2700392" y="0"/>
                </a:lnTo>
                <a:lnTo>
                  <a:pt x="2700392" y="932863"/>
                </a:lnTo>
                <a:lnTo>
                  <a:pt x="0" y="9328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7577618" y="4619388"/>
            <a:ext cx="2355425" cy="40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Harsh Agrawal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088547" y="4656967"/>
            <a:ext cx="2355425" cy="40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Pratham Todi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255771" y="4656967"/>
            <a:ext cx="2731513" cy="40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Pratham Aggarwal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C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A6CFF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14972" y="5792905"/>
            <a:ext cx="6648913" cy="6648913"/>
          </a:xfrm>
          <a:custGeom>
            <a:avLst/>
            <a:gdLst/>
            <a:ahLst/>
            <a:cxnLst/>
            <a:rect r="r" b="b" t="t" l="l"/>
            <a:pathLst>
              <a:path h="6648913" w="6648913">
                <a:moveTo>
                  <a:pt x="0" y="0"/>
                </a:moveTo>
                <a:lnTo>
                  <a:pt x="6648913" y="0"/>
                </a:lnTo>
                <a:lnTo>
                  <a:pt x="6648913" y="6648913"/>
                </a:lnTo>
                <a:lnTo>
                  <a:pt x="0" y="664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153931" y="4033135"/>
            <a:ext cx="4922082" cy="492208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760736" y="8327847"/>
            <a:ext cx="3708472" cy="956845"/>
            <a:chOff x="0" y="0"/>
            <a:chExt cx="976717" cy="25200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6717" cy="252009"/>
            </a:xfrm>
            <a:custGeom>
              <a:avLst/>
              <a:gdLst/>
              <a:ahLst/>
              <a:cxnLst/>
              <a:rect r="r" b="b" t="t" l="l"/>
              <a:pathLst>
                <a:path h="252009" w="976717">
                  <a:moveTo>
                    <a:pt x="50103" y="0"/>
                  </a:moveTo>
                  <a:lnTo>
                    <a:pt x="926614" y="0"/>
                  </a:lnTo>
                  <a:cubicBezTo>
                    <a:pt x="954285" y="0"/>
                    <a:pt x="976717" y="22432"/>
                    <a:pt x="976717" y="50103"/>
                  </a:cubicBezTo>
                  <a:lnTo>
                    <a:pt x="976717" y="201905"/>
                  </a:lnTo>
                  <a:cubicBezTo>
                    <a:pt x="976717" y="215194"/>
                    <a:pt x="971438" y="227938"/>
                    <a:pt x="962042" y="237334"/>
                  </a:cubicBezTo>
                  <a:cubicBezTo>
                    <a:pt x="952646" y="246730"/>
                    <a:pt x="939902" y="252009"/>
                    <a:pt x="926614" y="252009"/>
                  </a:cubicBezTo>
                  <a:lnTo>
                    <a:pt x="50103" y="252009"/>
                  </a:lnTo>
                  <a:cubicBezTo>
                    <a:pt x="36815" y="252009"/>
                    <a:pt x="24071" y="246730"/>
                    <a:pt x="14675" y="237334"/>
                  </a:cubicBezTo>
                  <a:cubicBezTo>
                    <a:pt x="5279" y="227938"/>
                    <a:pt x="0" y="215194"/>
                    <a:pt x="0" y="201905"/>
                  </a:cubicBezTo>
                  <a:lnTo>
                    <a:pt x="0" y="50103"/>
                  </a:lnTo>
                  <a:cubicBezTo>
                    <a:pt x="0" y="36815"/>
                    <a:pt x="5279" y="24071"/>
                    <a:pt x="14675" y="14675"/>
                  </a:cubicBezTo>
                  <a:cubicBezTo>
                    <a:pt x="24071" y="5279"/>
                    <a:pt x="36815" y="0"/>
                    <a:pt x="50103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976717" cy="3377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HUSH POLL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2149212">
            <a:off x="14340202" y="7734363"/>
            <a:ext cx="3644084" cy="1318496"/>
          </a:xfrm>
          <a:custGeom>
            <a:avLst/>
            <a:gdLst/>
            <a:ahLst/>
            <a:cxnLst/>
            <a:rect r="r" b="b" t="t" l="l"/>
            <a:pathLst>
              <a:path h="1318496" w="3644084">
                <a:moveTo>
                  <a:pt x="0" y="0"/>
                </a:moveTo>
                <a:lnTo>
                  <a:pt x="3644084" y="0"/>
                </a:lnTo>
                <a:lnTo>
                  <a:pt x="3644084" y="1318496"/>
                </a:lnTo>
                <a:lnTo>
                  <a:pt x="0" y="1318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33173" y="4795786"/>
            <a:ext cx="848685" cy="706723"/>
          </a:xfrm>
          <a:custGeom>
            <a:avLst/>
            <a:gdLst/>
            <a:ahLst/>
            <a:cxnLst/>
            <a:rect r="r" b="b" t="t" l="l"/>
            <a:pathLst>
              <a:path h="706723" w="848685">
                <a:moveTo>
                  <a:pt x="0" y="0"/>
                </a:moveTo>
                <a:lnTo>
                  <a:pt x="848686" y="0"/>
                </a:lnTo>
                <a:lnTo>
                  <a:pt x="848686" y="706724"/>
                </a:lnTo>
                <a:lnTo>
                  <a:pt x="0" y="7067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33173" y="5744365"/>
            <a:ext cx="848685" cy="706723"/>
          </a:xfrm>
          <a:custGeom>
            <a:avLst/>
            <a:gdLst/>
            <a:ahLst/>
            <a:cxnLst/>
            <a:rect r="r" b="b" t="t" l="l"/>
            <a:pathLst>
              <a:path h="706723" w="848685">
                <a:moveTo>
                  <a:pt x="0" y="0"/>
                </a:moveTo>
                <a:lnTo>
                  <a:pt x="848686" y="0"/>
                </a:lnTo>
                <a:lnTo>
                  <a:pt x="848686" y="706724"/>
                </a:lnTo>
                <a:lnTo>
                  <a:pt x="0" y="7067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rot="-6300000">
            <a:off x="15542105" y="5906772"/>
            <a:ext cx="2320075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8450" y="4560376"/>
            <a:ext cx="7654075" cy="368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Anonymous, GDPR-compliant polling app with real-time analytics and cross-device support.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 Built with Next.js, Node.js, and MongoDB, it features anti-duplication, admin moderation, and advanced user options.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5633389" y="4316174"/>
            <a:ext cx="1492549" cy="40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Group 43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8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B8B6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32490" y="1075246"/>
            <a:ext cx="5126810" cy="797976"/>
            <a:chOff x="0" y="0"/>
            <a:chExt cx="1350271" cy="210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271" cy="210167"/>
            </a:xfrm>
            <a:custGeom>
              <a:avLst/>
              <a:gdLst/>
              <a:ahLst/>
              <a:cxnLst/>
              <a:rect r="r" b="b" t="t" l="l"/>
              <a:pathLst>
                <a:path h="210167" w="1350271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7816" y="3825871"/>
            <a:ext cx="17499399" cy="5621682"/>
          </a:xfrm>
          <a:custGeom>
            <a:avLst/>
            <a:gdLst/>
            <a:ahLst/>
            <a:cxnLst/>
            <a:rect r="r" b="b" t="t" l="l"/>
            <a:pathLst>
              <a:path h="5621682" w="17499399">
                <a:moveTo>
                  <a:pt x="0" y="0"/>
                </a:moveTo>
                <a:lnTo>
                  <a:pt x="17499400" y="0"/>
                </a:lnTo>
                <a:lnTo>
                  <a:pt x="17499400" y="5621682"/>
                </a:lnTo>
                <a:lnTo>
                  <a:pt x="0" y="5621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57607" y="1607561"/>
            <a:ext cx="8043429" cy="100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FLOW GRAPH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1972" y="371595"/>
            <a:ext cx="3962092" cy="1754790"/>
            <a:chOff x="0" y="0"/>
            <a:chExt cx="2989059" cy="13238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89059" cy="1323839"/>
            </a:xfrm>
            <a:custGeom>
              <a:avLst/>
              <a:gdLst/>
              <a:ahLst/>
              <a:cxnLst/>
              <a:rect r="r" b="b" t="t" l="l"/>
              <a:pathLst>
                <a:path h="1323839" w="2989059">
                  <a:moveTo>
                    <a:pt x="58620" y="0"/>
                  </a:moveTo>
                  <a:lnTo>
                    <a:pt x="2930439" y="0"/>
                  </a:lnTo>
                  <a:cubicBezTo>
                    <a:pt x="2962814" y="0"/>
                    <a:pt x="2989059" y="26245"/>
                    <a:pt x="2989059" y="58620"/>
                  </a:cubicBezTo>
                  <a:lnTo>
                    <a:pt x="2989059" y="1265219"/>
                  </a:lnTo>
                  <a:cubicBezTo>
                    <a:pt x="2989059" y="1297594"/>
                    <a:pt x="2962814" y="1323839"/>
                    <a:pt x="2930439" y="1323839"/>
                  </a:cubicBezTo>
                  <a:lnTo>
                    <a:pt x="58620" y="1323839"/>
                  </a:lnTo>
                  <a:cubicBezTo>
                    <a:pt x="26245" y="1323839"/>
                    <a:pt x="0" y="1297594"/>
                    <a:pt x="0" y="1265219"/>
                  </a:cubicBezTo>
                  <a:lnTo>
                    <a:pt x="0" y="58620"/>
                  </a:lnTo>
                  <a:cubicBezTo>
                    <a:pt x="0" y="26245"/>
                    <a:pt x="26245" y="0"/>
                    <a:pt x="5862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89059" cy="1371464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2240"/>
                </a:lnSpc>
              </a:pP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Modular Architecture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with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NextJs frontend + Node.js/Express backend with MongoDB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handles poll creation, real-time voting via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WebSocket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, and result visualization.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0945" y="1028700"/>
            <a:ext cx="522201" cy="524215"/>
            <a:chOff x="0" y="0"/>
            <a:chExt cx="812800" cy="8159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72254" y="559770"/>
            <a:ext cx="3962092" cy="1573768"/>
            <a:chOff x="0" y="0"/>
            <a:chExt cx="5873569" cy="23330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73569" cy="2333019"/>
            </a:xfrm>
            <a:custGeom>
              <a:avLst/>
              <a:gdLst/>
              <a:ahLst/>
              <a:cxnLst/>
              <a:rect r="r" b="b" t="t" l="l"/>
              <a:pathLst>
                <a:path h="2333019" w="5873569">
                  <a:moveTo>
                    <a:pt x="58620" y="0"/>
                  </a:moveTo>
                  <a:lnTo>
                    <a:pt x="5814949" y="0"/>
                  </a:lnTo>
                  <a:cubicBezTo>
                    <a:pt x="5847324" y="0"/>
                    <a:pt x="5873569" y="26245"/>
                    <a:pt x="5873569" y="58620"/>
                  </a:cubicBezTo>
                  <a:lnTo>
                    <a:pt x="5873569" y="2274399"/>
                  </a:lnTo>
                  <a:cubicBezTo>
                    <a:pt x="5873569" y="2289946"/>
                    <a:pt x="5867393" y="2304856"/>
                    <a:pt x="5856400" y="2315850"/>
                  </a:cubicBezTo>
                  <a:cubicBezTo>
                    <a:pt x="5845406" y="2326843"/>
                    <a:pt x="5830496" y="2333019"/>
                    <a:pt x="5814949" y="2333019"/>
                  </a:cubicBezTo>
                  <a:lnTo>
                    <a:pt x="58620" y="2333019"/>
                  </a:lnTo>
                  <a:cubicBezTo>
                    <a:pt x="26245" y="2333019"/>
                    <a:pt x="0" y="2306774"/>
                    <a:pt x="0" y="2274399"/>
                  </a:cubicBezTo>
                  <a:lnTo>
                    <a:pt x="0" y="58620"/>
                  </a:lnTo>
                  <a:cubicBezTo>
                    <a:pt x="0" y="26245"/>
                    <a:pt x="26245" y="0"/>
                    <a:pt x="5862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873569" cy="238064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240"/>
                </a:lnSpc>
              </a:pP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Users create/share polls 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via UI; participants vote through links.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Real-time charts 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update instantly via WebSocket connections.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92537" y="559770"/>
            <a:ext cx="3962092" cy="1478519"/>
            <a:chOff x="0" y="0"/>
            <a:chExt cx="2989059" cy="11154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89059" cy="1115416"/>
            </a:xfrm>
            <a:custGeom>
              <a:avLst/>
              <a:gdLst/>
              <a:ahLst/>
              <a:cxnLst/>
              <a:rect r="r" b="b" t="t" l="l"/>
              <a:pathLst>
                <a:path h="1115416" w="2989059">
                  <a:moveTo>
                    <a:pt x="58620" y="0"/>
                  </a:moveTo>
                  <a:lnTo>
                    <a:pt x="2930439" y="0"/>
                  </a:lnTo>
                  <a:cubicBezTo>
                    <a:pt x="2962814" y="0"/>
                    <a:pt x="2989059" y="26245"/>
                    <a:pt x="2989059" y="58620"/>
                  </a:cubicBezTo>
                  <a:lnTo>
                    <a:pt x="2989059" y="1056796"/>
                  </a:lnTo>
                  <a:cubicBezTo>
                    <a:pt x="2989059" y="1089171"/>
                    <a:pt x="2962814" y="1115416"/>
                    <a:pt x="2930439" y="1115416"/>
                  </a:cubicBezTo>
                  <a:lnTo>
                    <a:pt x="58620" y="1115416"/>
                  </a:lnTo>
                  <a:cubicBezTo>
                    <a:pt x="26245" y="1115416"/>
                    <a:pt x="0" y="1089171"/>
                    <a:pt x="0" y="1056796"/>
                  </a:cubicBezTo>
                  <a:lnTo>
                    <a:pt x="0" y="58620"/>
                  </a:lnTo>
                  <a:cubicBezTo>
                    <a:pt x="0" y="26245"/>
                    <a:pt x="26245" y="0"/>
                    <a:pt x="5862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989059" cy="116304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Anonymous voting via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hashed browser tokens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.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GDPR-compliant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data ha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n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d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li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ng w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ith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HTTPS encryption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and rate-limited APIs.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91600" y="8672803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8"/>
                </a:lnTo>
                <a:lnTo>
                  <a:pt x="0" y="373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842839" y="986882"/>
            <a:ext cx="522201" cy="524215"/>
            <a:chOff x="0" y="0"/>
            <a:chExt cx="812800" cy="8159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160786" y="986882"/>
            <a:ext cx="522201" cy="524215"/>
            <a:chOff x="0" y="0"/>
            <a:chExt cx="812800" cy="8159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3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160786" y="7140524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12695" y="2549014"/>
            <a:ext cx="15862609" cy="7257144"/>
          </a:xfrm>
          <a:custGeom>
            <a:avLst/>
            <a:gdLst/>
            <a:ahLst/>
            <a:cxnLst/>
            <a:rect r="r" b="b" t="t" l="l"/>
            <a:pathLst>
              <a:path h="7257144" w="15862609">
                <a:moveTo>
                  <a:pt x="0" y="0"/>
                </a:moveTo>
                <a:lnTo>
                  <a:pt x="15862610" y="0"/>
                </a:lnTo>
                <a:lnTo>
                  <a:pt x="15862610" y="7257144"/>
                </a:lnTo>
                <a:lnTo>
                  <a:pt x="0" y="7257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DBDB78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14972" y="8906219"/>
            <a:ext cx="6648913" cy="6648913"/>
          </a:xfrm>
          <a:custGeom>
            <a:avLst/>
            <a:gdLst/>
            <a:ahLst/>
            <a:cxnLst/>
            <a:rect r="r" b="b" t="t" l="l"/>
            <a:pathLst>
              <a:path h="6648913" w="6648913">
                <a:moveTo>
                  <a:pt x="0" y="0"/>
                </a:moveTo>
                <a:lnTo>
                  <a:pt x="6648913" y="0"/>
                </a:lnTo>
                <a:lnTo>
                  <a:pt x="6648913" y="6648913"/>
                </a:lnTo>
                <a:lnTo>
                  <a:pt x="0" y="664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132490" y="1075246"/>
            <a:ext cx="5126810" cy="797976"/>
            <a:chOff x="0" y="0"/>
            <a:chExt cx="1350271" cy="2101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50271" cy="210167"/>
            </a:xfrm>
            <a:custGeom>
              <a:avLst/>
              <a:gdLst/>
              <a:ahLst/>
              <a:cxnLst/>
              <a:rect r="r" b="b" t="t" l="l"/>
              <a:pathLst>
                <a:path h="210167" w="1350271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4" action="ppaction://hlinksldjump"/>
                </a:rPr>
                <a:t>Back to Agenda Page  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11210" y="5000484"/>
            <a:ext cx="6466203" cy="3406507"/>
            <a:chOff x="0" y="0"/>
            <a:chExt cx="1703033" cy="8971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11210" y="5754156"/>
            <a:ext cx="6466203" cy="3406507"/>
            <a:chOff x="0" y="0"/>
            <a:chExt cx="1703033" cy="8971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C</a:t>
              </a: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7" action="ppaction://hlinksldjump"/>
                </a:rPr>
                <a:t>ontroller functions and routes</a:t>
              </a: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, mentioning different Features and Functionalities of the Anonymous Polling Application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95529" y="3787858"/>
            <a:ext cx="6466203" cy="3406507"/>
            <a:chOff x="0" y="0"/>
            <a:chExt cx="1703033" cy="8971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819731" y="4004114"/>
            <a:ext cx="1186158" cy="336437"/>
          </a:xfrm>
          <a:custGeom>
            <a:avLst/>
            <a:gdLst/>
            <a:ahLst/>
            <a:cxnLst/>
            <a:rect r="r" b="b" t="t" l="l"/>
            <a:pathLst>
              <a:path h="336437" w="1186158">
                <a:moveTo>
                  <a:pt x="0" y="0"/>
                </a:moveTo>
                <a:lnTo>
                  <a:pt x="1186158" y="0"/>
                </a:lnTo>
                <a:lnTo>
                  <a:pt x="1186158" y="336438"/>
                </a:lnTo>
                <a:lnTo>
                  <a:pt x="0" y="33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0595529" y="4541529"/>
            <a:ext cx="6466203" cy="3406507"/>
            <a:chOff x="0" y="0"/>
            <a:chExt cx="1703033" cy="8971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Different Rest APIs and Requests made Between Client and Server with Adequate Middlewares for Effecient Logging, Error and Authentication Handling.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35413" y="5216741"/>
            <a:ext cx="1186158" cy="336437"/>
          </a:xfrm>
          <a:custGeom>
            <a:avLst/>
            <a:gdLst/>
            <a:ahLst/>
            <a:cxnLst/>
            <a:rect r="r" b="b" t="t" l="l"/>
            <a:pathLst>
              <a:path h="336437" w="1186158">
                <a:moveTo>
                  <a:pt x="0" y="0"/>
                </a:moveTo>
                <a:lnTo>
                  <a:pt x="1186157" y="0"/>
                </a:lnTo>
                <a:lnTo>
                  <a:pt x="1186157" y="336437"/>
                </a:lnTo>
                <a:lnTo>
                  <a:pt x="0" y="3364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IDEA CLUSTER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885453" y="8906219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2"/>
                </a:lnTo>
                <a:lnTo>
                  <a:pt x="0" y="704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257599" y="3388833"/>
            <a:ext cx="468675" cy="783500"/>
          </a:xfrm>
          <a:custGeom>
            <a:avLst/>
            <a:gdLst/>
            <a:ahLst/>
            <a:cxnLst/>
            <a:rect r="r" b="b" t="t" l="l"/>
            <a:pathLst>
              <a:path h="783500" w="468675">
                <a:moveTo>
                  <a:pt x="0" y="0"/>
                </a:moveTo>
                <a:lnTo>
                  <a:pt x="468675" y="0"/>
                </a:lnTo>
                <a:lnTo>
                  <a:pt x="468675" y="783500"/>
                </a:lnTo>
                <a:lnTo>
                  <a:pt x="0" y="7835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69031" y="2041994"/>
          <a:ext cx="15659451" cy="7307444"/>
        </p:xfrm>
        <a:graphic>
          <a:graphicData uri="http://schemas.openxmlformats.org/drawingml/2006/table">
            <a:tbl>
              <a:tblPr/>
              <a:tblGrid>
                <a:gridCol w="766832"/>
                <a:gridCol w="7086098"/>
                <a:gridCol w="7806521"/>
              </a:tblGrid>
              <a:tr h="650865">
                <a:tc rowSpan="4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AUTH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POLL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B62"/>
                    </a:solidFill>
                  </a:tcPr>
                </a:tc>
              </a:tr>
              <a:tr h="2754018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636886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VOTE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ADMIN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</a:tr>
              <a:tr h="2565757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699918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ANONYMOUS POLLING WEB APPLICATION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ANONYMOUS POLLING WEB APPLICATION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ANONYMOUS POLLING WEB APPLICATION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3239366" y="3153898"/>
            <a:ext cx="1828800" cy="608709"/>
            <a:chOff x="0" y="0"/>
            <a:chExt cx="3251200" cy="10821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JWT Authentication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604013" y="718790"/>
            <a:ext cx="4324468" cy="797976"/>
            <a:chOff x="0" y="0"/>
            <a:chExt cx="1138955" cy="2101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8955" cy="210167"/>
            </a:xfrm>
            <a:custGeom>
              <a:avLst/>
              <a:gdLst/>
              <a:ahLst/>
              <a:cxnLst/>
              <a:rect r="r" b="b" t="t" l="l"/>
              <a:pathLst>
                <a:path h="210167" w="1138955">
                  <a:moveTo>
                    <a:pt x="105083" y="0"/>
                  </a:moveTo>
                  <a:lnTo>
                    <a:pt x="1033871" y="0"/>
                  </a:lnTo>
                  <a:cubicBezTo>
                    <a:pt x="1091907" y="0"/>
                    <a:pt x="1138955" y="47047"/>
                    <a:pt x="1138955" y="105083"/>
                  </a:cubicBezTo>
                  <a:lnTo>
                    <a:pt x="1138955" y="105083"/>
                  </a:lnTo>
                  <a:cubicBezTo>
                    <a:pt x="1138955" y="163119"/>
                    <a:pt x="1091907" y="210167"/>
                    <a:pt x="1033871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38955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28420" y="931268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4153766" y="3762607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3239366" y="4391325"/>
            <a:ext cx="1828800" cy="608709"/>
            <a:chOff x="0" y="0"/>
            <a:chExt cx="3251200" cy="10821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/api/auth/login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125131" y="3153898"/>
            <a:ext cx="1828800" cy="608709"/>
            <a:chOff x="0" y="0"/>
            <a:chExt cx="3251200" cy="10821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Session Management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7039531" y="3762607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6025578" y="4391325"/>
            <a:ext cx="2027905" cy="608709"/>
            <a:chOff x="0" y="0"/>
            <a:chExt cx="3605165" cy="1082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05165" cy="1082149"/>
            </a:xfrm>
            <a:custGeom>
              <a:avLst/>
              <a:gdLst/>
              <a:ahLst/>
              <a:cxnLst/>
              <a:rect r="r" b="b" t="t" l="l"/>
              <a:pathLst>
                <a:path h="1082149" w="3605165">
                  <a:moveTo>
                    <a:pt x="3605165" y="25400"/>
                  </a:moveTo>
                  <a:cubicBezTo>
                    <a:pt x="3605165" y="11372"/>
                    <a:pt x="3593798" y="0"/>
                    <a:pt x="3579765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79765" y="1082149"/>
                  </a:lnTo>
                  <a:cubicBezTo>
                    <a:pt x="3593798" y="1082149"/>
                    <a:pt x="3605165" y="1070783"/>
                    <a:pt x="3605165" y="1056749"/>
                  </a:cubicBezTo>
                  <a:lnTo>
                    <a:pt x="3605165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52400" y="215900"/>
              <a:ext cx="3300365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/api/auth/signup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06246" y="3153898"/>
            <a:ext cx="1828800" cy="608709"/>
            <a:chOff x="0" y="0"/>
            <a:chExt cx="3251200" cy="108214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Poll CRUD Operations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820646" y="3762607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9906246" y="4391325"/>
            <a:ext cx="1828800" cy="608709"/>
            <a:chOff x="0" y="0"/>
            <a:chExt cx="3251200" cy="108214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/api/polls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954121" y="3153125"/>
            <a:ext cx="1828800" cy="608709"/>
            <a:chOff x="0" y="0"/>
            <a:chExt cx="3251200" cy="10821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Poll Retrieval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>
            <a:off x="12868521" y="3761834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11954121" y="4390552"/>
            <a:ext cx="1828800" cy="608709"/>
            <a:chOff x="0" y="0"/>
            <a:chExt cx="3251200" cy="108214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GET /api/polls/:id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001996" y="3153125"/>
            <a:ext cx="1828800" cy="608709"/>
            <a:chOff x="0" y="0"/>
            <a:chExt cx="3251200" cy="108214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Poll Updates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14916396" y="3761834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14001996" y="4390552"/>
            <a:ext cx="1828800" cy="608709"/>
            <a:chOff x="0" y="0"/>
            <a:chExt cx="3251200" cy="108214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PUT /api/polls/:id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430567" y="6618284"/>
            <a:ext cx="1828800" cy="608709"/>
            <a:chOff x="0" y="0"/>
            <a:chExt cx="3251200" cy="108214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Vote Submission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>
            <a:off x="3344967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2364198" y="7855711"/>
            <a:ext cx="1961537" cy="608709"/>
            <a:chOff x="0" y="0"/>
            <a:chExt cx="3487177" cy="108214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487177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87177">
                  <a:moveTo>
                    <a:pt x="3487177" y="25400"/>
                  </a:moveTo>
                  <a:cubicBezTo>
                    <a:pt x="3487177" y="11372"/>
                    <a:pt x="3475810" y="0"/>
                    <a:pt x="34617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61777" y="1082149"/>
                  </a:lnTo>
                  <a:cubicBezTo>
                    <a:pt x="3475810" y="1082149"/>
                    <a:pt x="3487177" y="1070783"/>
                    <a:pt x="3487177" y="1056749"/>
                  </a:cubicBezTo>
                  <a:lnTo>
                    <a:pt x="3487177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52400" y="215900"/>
              <a:ext cx="3182377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/api/polls/:id/vote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506710" y="6618284"/>
            <a:ext cx="1983660" cy="608709"/>
            <a:chOff x="0" y="0"/>
            <a:chExt cx="3526506" cy="108214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52650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526506">
                  <a:moveTo>
                    <a:pt x="3526506" y="25400"/>
                  </a:moveTo>
                  <a:cubicBezTo>
                    <a:pt x="3526506" y="11372"/>
                    <a:pt x="3515139" y="0"/>
                    <a:pt x="350110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01106" y="1082149"/>
                  </a:lnTo>
                  <a:cubicBezTo>
                    <a:pt x="3515139" y="1082149"/>
                    <a:pt x="3526506" y="1070783"/>
                    <a:pt x="3526506" y="1056749"/>
                  </a:cubicBezTo>
                  <a:lnTo>
                    <a:pt x="3526506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52400" y="215900"/>
              <a:ext cx="322170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RealTime-Aggregation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5498540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3" id="53"/>
          <p:cNvGrpSpPr/>
          <p:nvPr/>
        </p:nvGrpSpPr>
        <p:grpSpPr>
          <a:xfrm rot="0">
            <a:off x="4506710" y="7855711"/>
            <a:ext cx="1983660" cy="608709"/>
            <a:chOff x="0" y="0"/>
            <a:chExt cx="3526506" cy="108214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52650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526506">
                  <a:moveTo>
                    <a:pt x="3526506" y="25400"/>
                  </a:moveTo>
                  <a:cubicBezTo>
                    <a:pt x="3526506" y="11372"/>
                    <a:pt x="3515139" y="0"/>
                    <a:pt x="350110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01106" y="1082149"/>
                  </a:lnTo>
                  <a:cubicBezTo>
                    <a:pt x="3515139" y="1082149"/>
                    <a:pt x="3526506" y="1070783"/>
                    <a:pt x="3526506" y="1056749"/>
                  </a:cubicBezTo>
                  <a:lnTo>
                    <a:pt x="3526506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152400" y="215900"/>
              <a:ext cx="322170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GET /api/polls/:id/results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6847097" y="6618284"/>
            <a:ext cx="1961537" cy="608709"/>
            <a:chOff x="0" y="0"/>
            <a:chExt cx="3487177" cy="1082149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3487177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87177">
                  <a:moveTo>
                    <a:pt x="3487177" y="25400"/>
                  </a:moveTo>
                  <a:cubicBezTo>
                    <a:pt x="3487177" y="11372"/>
                    <a:pt x="3475810" y="0"/>
                    <a:pt x="34617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61777" y="1082149"/>
                  </a:lnTo>
                  <a:cubicBezTo>
                    <a:pt x="3475810" y="1082149"/>
                    <a:pt x="3487177" y="1070783"/>
                    <a:pt x="3487177" y="1056749"/>
                  </a:cubicBezTo>
                  <a:lnTo>
                    <a:pt x="3487177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152400" y="215900"/>
              <a:ext cx="3182377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WebSocket Stream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>
            <a:off x="7827866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0" id="60"/>
          <p:cNvGrpSpPr/>
          <p:nvPr/>
        </p:nvGrpSpPr>
        <p:grpSpPr>
          <a:xfrm rot="0">
            <a:off x="6747545" y="7855711"/>
            <a:ext cx="2160642" cy="608709"/>
            <a:chOff x="0" y="0"/>
            <a:chExt cx="3841141" cy="108214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841142" cy="1082149"/>
            </a:xfrm>
            <a:custGeom>
              <a:avLst/>
              <a:gdLst/>
              <a:ahLst/>
              <a:cxnLst/>
              <a:rect r="r" b="b" t="t" l="l"/>
              <a:pathLst>
                <a:path h="1082149" w="3841142">
                  <a:moveTo>
                    <a:pt x="3841142" y="25400"/>
                  </a:moveTo>
                  <a:cubicBezTo>
                    <a:pt x="3841142" y="11372"/>
                    <a:pt x="3829775" y="0"/>
                    <a:pt x="3815742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815742" y="1082149"/>
                  </a:lnTo>
                  <a:cubicBezTo>
                    <a:pt x="3829775" y="1082149"/>
                    <a:pt x="3841142" y="1070783"/>
                    <a:pt x="3841142" y="1056749"/>
                  </a:cubicBezTo>
                  <a:lnTo>
                    <a:pt x="3841142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152400" y="215900"/>
              <a:ext cx="3536341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WS /api/polls/:id/updates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751386" y="6618284"/>
            <a:ext cx="1983660" cy="608709"/>
            <a:chOff x="0" y="0"/>
            <a:chExt cx="3526506" cy="1082149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352650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526506">
                  <a:moveTo>
                    <a:pt x="3526506" y="25400"/>
                  </a:moveTo>
                  <a:cubicBezTo>
                    <a:pt x="3526506" y="11372"/>
                    <a:pt x="3515139" y="0"/>
                    <a:pt x="350110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01106" y="1082149"/>
                  </a:lnTo>
                  <a:cubicBezTo>
                    <a:pt x="3515139" y="1082149"/>
                    <a:pt x="3526506" y="1070783"/>
                    <a:pt x="3526506" y="1056749"/>
                  </a:cubicBezTo>
                  <a:lnTo>
                    <a:pt x="3526506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152400" y="215900"/>
              <a:ext cx="322170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Moderation Dashboard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>
            <a:off x="10743216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7" id="67"/>
          <p:cNvGrpSpPr/>
          <p:nvPr/>
        </p:nvGrpSpPr>
        <p:grpSpPr>
          <a:xfrm rot="0">
            <a:off x="9828816" y="7855711"/>
            <a:ext cx="1828800" cy="608709"/>
            <a:chOff x="0" y="0"/>
            <a:chExt cx="3251200" cy="108214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GET /admin/polls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1954121" y="6618284"/>
            <a:ext cx="1828800" cy="608709"/>
            <a:chOff x="0" y="0"/>
            <a:chExt cx="3251200" cy="1082149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Content Removal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2868521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11896356" y="7855711"/>
            <a:ext cx="1944330" cy="608709"/>
            <a:chOff x="0" y="0"/>
            <a:chExt cx="3456586" cy="1082149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345658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56586">
                  <a:moveTo>
                    <a:pt x="3456586" y="25400"/>
                  </a:moveTo>
                  <a:cubicBezTo>
                    <a:pt x="3456586" y="11372"/>
                    <a:pt x="3445220" y="0"/>
                    <a:pt x="343118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31186" y="1082149"/>
                  </a:lnTo>
                  <a:cubicBezTo>
                    <a:pt x="3445220" y="1082149"/>
                    <a:pt x="3456586" y="1070783"/>
                    <a:pt x="3456586" y="1056749"/>
                  </a:cubicBezTo>
                  <a:lnTo>
                    <a:pt x="3456586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152400" y="215900"/>
              <a:ext cx="315178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DELETE /admin/polls/:id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4068364" y="6618284"/>
            <a:ext cx="1828800" cy="608709"/>
            <a:chOff x="0" y="0"/>
            <a:chExt cx="3251200" cy="1082149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User Management</a:t>
              </a:r>
            </a:p>
          </p:txBody>
        </p:sp>
      </p:grpSp>
      <p:sp>
        <p:nvSpPr>
          <p:cNvPr name="AutoShape 80" id="80"/>
          <p:cNvSpPr/>
          <p:nvPr/>
        </p:nvSpPr>
        <p:spPr>
          <a:xfrm>
            <a:off x="14982764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1" id="81"/>
          <p:cNvGrpSpPr/>
          <p:nvPr/>
        </p:nvGrpSpPr>
        <p:grpSpPr>
          <a:xfrm rot="0">
            <a:off x="14001996" y="7855711"/>
            <a:ext cx="1961537" cy="608709"/>
            <a:chOff x="0" y="0"/>
            <a:chExt cx="3487177" cy="1082149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3487177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87177">
                  <a:moveTo>
                    <a:pt x="3487177" y="25400"/>
                  </a:moveTo>
                  <a:cubicBezTo>
                    <a:pt x="3487177" y="11372"/>
                    <a:pt x="3475810" y="0"/>
                    <a:pt x="34617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61777" y="1082149"/>
                  </a:lnTo>
                  <a:cubicBezTo>
                    <a:pt x="3475810" y="1082149"/>
                    <a:pt x="3487177" y="1070783"/>
                    <a:pt x="3487177" y="1056749"/>
                  </a:cubicBezTo>
                  <a:lnTo>
                    <a:pt x="3487177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152400" y="215900"/>
              <a:ext cx="3182377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PATCH /admin/users/:id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C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A6CFF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32490" y="1075246"/>
            <a:ext cx="5126810" cy="797976"/>
            <a:chOff x="0" y="0"/>
            <a:chExt cx="1350271" cy="210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271" cy="210167"/>
            </a:xfrm>
            <a:custGeom>
              <a:avLst/>
              <a:gdLst/>
              <a:ahLst/>
              <a:cxnLst/>
              <a:rect r="r" b="b" t="t" l="l"/>
              <a:pathLst>
                <a:path h="210167" w="1350271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457607" y="7213566"/>
          <a:ext cx="15801693" cy="2044734"/>
        </p:xfrm>
        <a:graphic>
          <a:graphicData uri="http://schemas.openxmlformats.org/drawingml/2006/table">
            <a:tbl>
              <a:tblPr/>
              <a:tblGrid>
                <a:gridCol w="7900846"/>
                <a:gridCol w="7900846"/>
              </a:tblGrid>
              <a:tr h="20447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Empower authentic opinions with anonymous, real-time polling that captures collective insights without compromising privacy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Instantly deploy GDPR-compliant surveys across any device, backed by robust security and seamless user experiences.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57607" y="3783745"/>
            <a:ext cx="7522428" cy="3008971"/>
            <a:chOff x="0" y="0"/>
            <a:chExt cx="6350000" cy="25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1270000"/>
                  </a:ln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5"/>
              <a:stretch>
                <a:fillRect l="0" t="-75000" r="0" b="-7500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cubicBezTo>
                    <a:pt x="6330950" y="1959610"/>
                    <a:pt x="5769610" y="2520950"/>
                    <a:pt x="5080000" y="2520950"/>
                  </a:cubicBezTo>
                  <a:lnTo>
                    <a:pt x="1270000" y="2520950"/>
                  </a:lnTo>
                  <a:cubicBezTo>
                    <a:pt x="580390" y="2520950"/>
                    <a:pt x="19050" y="1959610"/>
                    <a:pt x="19050" y="1270000"/>
                  </a:cubicBez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cubicBezTo>
                    <a:pt x="0" y="1971040"/>
                    <a:pt x="568960" y="2540000"/>
                    <a:pt x="1270000" y="2540000"/>
                  </a:cubicBezTo>
                  <a:lnTo>
                    <a:pt x="5080000" y="2540000"/>
                  </a:lnTo>
                  <a:cubicBezTo>
                    <a:pt x="5781040" y="2540000"/>
                    <a:pt x="6350000" y="1971040"/>
                    <a:pt x="6350000" y="1270000"/>
                  </a:cubicBez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DIAGRAM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736872" y="3847135"/>
            <a:ext cx="7522428" cy="3008971"/>
            <a:chOff x="0" y="0"/>
            <a:chExt cx="6350000" cy="254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1270000"/>
                  </a:ln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6"/>
              <a:stretch>
                <a:fillRect l="0" t="-27945" r="0" b="-122054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cubicBezTo>
                    <a:pt x="6330950" y="1959610"/>
                    <a:pt x="5769610" y="2520950"/>
                    <a:pt x="5080000" y="2520950"/>
                  </a:cubicBezTo>
                  <a:lnTo>
                    <a:pt x="1270000" y="2520950"/>
                  </a:lnTo>
                  <a:cubicBezTo>
                    <a:pt x="580390" y="2520950"/>
                    <a:pt x="19050" y="1959610"/>
                    <a:pt x="19050" y="1270000"/>
                  </a:cubicBez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cubicBezTo>
                    <a:pt x="0" y="1971040"/>
                    <a:pt x="568960" y="2540000"/>
                    <a:pt x="1270000" y="2540000"/>
                  </a:cubicBezTo>
                  <a:lnTo>
                    <a:pt x="5080000" y="2540000"/>
                  </a:lnTo>
                  <a:cubicBezTo>
                    <a:pt x="5781040" y="2540000"/>
                    <a:pt x="6350000" y="1971040"/>
                    <a:pt x="6350000" y="1270000"/>
                  </a:cubicBez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6098177" y="8906219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2"/>
                </a:lnTo>
                <a:lnTo>
                  <a:pt x="0" y="7041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75907" y="2433082"/>
            <a:ext cx="5357668" cy="6025001"/>
            <a:chOff x="0" y="0"/>
            <a:chExt cx="4041902" cy="45453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41902" cy="4545347"/>
            </a:xfrm>
            <a:custGeom>
              <a:avLst/>
              <a:gdLst/>
              <a:ahLst/>
              <a:cxnLst/>
              <a:rect r="r" b="b" t="t" l="l"/>
              <a:pathLst>
                <a:path h="4545347" w="4041902">
                  <a:moveTo>
                    <a:pt x="43351" y="0"/>
                  </a:moveTo>
                  <a:lnTo>
                    <a:pt x="3998551" y="0"/>
                  </a:lnTo>
                  <a:cubicBezTo>
                    <a:pt x="4010049" y="0"/>
                    <a:pt x="4021075" y="4567"/>
                    <a:pt x="4029205" y="12697"/>
                  </a:cubicBezTo>
                  <a:cubicBezTo>
                    <a:pt x="4037335" y="20827"/>
                    <a:pt x="4041902" y="31853"/>
                    <a:pt x="4041902" y="43351"/>
                  </a:cubicBezTo>
                  <a:lnTo>
                    <a:pt x="4041902" y="4501997"/>
                  </a:lnTo>
                  <a:cubicBezTo>
                    <a:pt x="4041902" y="4525939"/>
                    <a:pt x="4022493" y="4545347"/>
                    <a:pt x="3998551" y="4545347"/>
                  </a:cubicBezTo>
                  <a:lnTo>
                    <a:pt x="43351" y="4545347"/>
                  </a:lnTo>
                  <a:cubicBezTo>
                    <a:pt x="19409" y="4545347"/>
                    <a:pt x="0" y="4525939"/>
                    <a:pt x="0" y="4501997"/>
                  </a:cubicBezTo>
                  <a:lnTo>
                    <a:pt x="0" y="43351"/>
                  </a:lnTo>
                  <a:cubicBezTo>
                    <a:pt x="0" y="19409"/>
                    <a:pt x="19409" y="0"/>
                    <a:pt x="43351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041902" cy="4621547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The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GDPR-compliant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voting process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begins 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when a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user submits a vote 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via /api/polls/{id}/vote. The system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checks MongoDB 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for existing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hashed voterToken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to prevent duplicates. If detected, a 409 Conflict error is returned.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Valid votes are stored in DB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, triggering a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WebSocket broadcast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through a Message Broker using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SRS §3.3's pub-sub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pattern for real-time result updates. Clients receive success confirmation (200 OK) and instant UI refreshes. This flow ensures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anonymous participation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while maintaining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vote integrity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through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token-based validation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and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encrypted data handling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32257" y="629712"/>
            <a:ext cx="4324468" cy="797976"/>
            <a:chOff x="0" y="0"/>
            <a:chExt cx="1138955" cy="210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8955" cy="210167"/>
            </a:xfrm>
            <a:custGeom>
              <a:avLst/>
              <a:gdLst/>
              <a:ahLst/>
              <a:cxnLst/>
              <a:rect r="r" b="b" t="t" l="l"/>
              <a:pathLst>
                <a:path h="210167" w="1138955">
                  <a:moveTo>
                    <a:pt x="105083" y="0"/>
                  </a:moveTo>
                  <a:lnTo>
                    <a:pt x="1033871" y="0"/>
                  </a:lnTo>
                  <a:cubicBezTo>
                    <a:pt x="1091907" y="0"/>
                    <a:pt x="1138955" y="47047"/>
                    <a:pt x="1138955" y="105083"/>
                  </a:cubicBezTo>
                  <a:lnTo>
                    <a:pt x="1138955" y="105083"/>
                  </a:lnTo>
                  <a:cubicBezTo>
                    <a:pt x="1138955" y="163119"/>
                    <a:pt x="1091907" y="210167"/>
                    <a:pt x="1033871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138955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945045" y="842191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8"/>
                </a:lnTo>
                <a:lnTo>
                  <a:pt x="0" y="373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2179" y="629712"/>
            <a:ext cx="12207397" cy="8819845"/>
          </a:xfrm>
          <a:custGeom>
            <a:avLst/>
            <a:gdLst/>
            <a:ahLst/>
            <a:cxnLst/>
            <a:rect r="r" b="b" t="t" l="l"/>
            <a:pathLst>
              <a:path h="8819845" w="12207397">
                <a:moveTo>
                  <a:pt x="0" y="0"/>
                </a:moveTo>
                <a:lnTo>
                  <a:pt x="12207397" y="0"/>
                </a:lnTo>
                <a:lnTo>
                  <a:pt x="12207397" y="8819845"/>
                </a:lnTo>
                <a:lnTo>
                  <a:pt x="0" y="88198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DAGi3iPNGE0</dc:identifier>
  <dcterms:modified xsi:type="dcterms:W3CDTF">2011-08-01T06:04:30Z</dcterms:modified>
  <cp:revision>1</cp:revision>
  <dc:title>Yellow Green Orange Pastel Blue Simple Brainstorm Sleek Digitalism Whiteboard Presentation</dc:title>
</cp:coreProperties>
</file>