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elegraf Bold" charset="1" panose="00000800000000000000"/>
      <p:regular r:id="rId19"/>
    </p:embeddedFont>
    <p:embeddedFont>
      <p:font typeface="Telegraf" charset="1" panose="00000500000000000000"/>
      <p:regular r:id="rId20"/>
    </p:embeddedFont>
    <p:embeddedFont>
      <p:font typeface="210 8비트" charset="1" panose="02020503020101020101"/>
      <p:regular r:id="rId21"/>
    </p:embeddedFont>
    <p:embeddedFont>
      <p:font typeface="210 8비트 Bold" charset="1" panose="02020503020101020101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https://github.com/Pratham2403/Hush-Poll.git" TargetMode="External" Type="http://schemas.openxmlformats.org/officeDocument/2006/relationships/hyperlink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3.xml" Type="http://schemas.openxmlformats.org/officeDocument/2006/relationships/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13" Target="../media/image21.jpeg" Type="http://schemas.openxmlformats.org/officeDocument/2006/relationships/image"/><Relationship Id="rId14" Target="../media/image22.jpeg" Type="http://schemas.openxmlformats.org/officeDocument/2006/relationships/image"/><Relationship Id="rId15" Target="../media/image23.jpeg" Type="http://schemas.openxmlformats.org/officeDocument/2006/relationships/image"/><Relationship Id="rId16" Target="../media/image24.png" Type="http://schemas.openxmlformats.org/officeDocument/2006/relationships/image"/><Relationship Id="rId17" Target="../media/image25.svg" Type="http://schemas.openxmlformats.org/officeDocument/2006/relationships/image"/><Relationship Id="rId2" Target="slide3.xml" Type="http://schemas.openxmlformats.org/officeDocument/2006/relationships/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slide4.xml" Type="http://schemas.openxmlformats.org/officeDocument/2006/relationships/slide"/><Relationship Id="rId6" Target="slide6.xml" Type="http://schemas.openxmlformats.org/officeDocument/2006/relationships/slide"/><Relationship Id="rId7" Target="slide8.xml" Type="http://schemas.openxmlformats.org/officeDocument/2006/relationships/slide"/><Relationship Id="rId8" Target="slide10.xml" Type="http://schemas.openxmlformats.org/officeDocument/2006/relationships/slide"/><Relationship Id="rId9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jpe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slide2.xml" Type="http://schemas.openxmlformats.org/officeDocument/2006/relationships/slid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slide3.xml" Type="http://schemas.openxmlformats.org/officeDocument/2006/relationships/slid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43.jpeg" Type="http://schemas.openxmlformats.org/officeDocument/2006/relationships/image"/><Relationship Id="rId6" Target="../media/image44.jpe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.xml" Type="http://schemas.openxmlformats.org/officeDocument/2006/relationships/slid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4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B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49216" y="6754074"/>
            <a:ext cx="7315200" cy="2739875"/>
          </a:xfrm>
          <a:custGeom>
            <a:avLst/>
            <a:gdLst/>
            <a:ahLst/>
            <a:cxnLst/>
            <a:rect r="r" b="b" t="t" l="l"/>
            <a:pathLst>
              <a:path h="2739875" w="7315200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09406" y="2029091"/>
            <a:ext cx="13390625" cy="6765615"/>
            <a:chOff x="0" y="0"/>
            <a:chExt cx="6349873" cy="32082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6350"/>
              <a:ext cx="6337173" cy="3195574"/>
            </a:xfrm>
            <a:custGeom>
              <a:avLst/>
              <a:gdLst/>
              <a:ahLst/>
              <a:cxnLst/>
              <a:rect r="r" b="b" t="t" l="l"/>
              <a:pathLst>
                <a:path h="3195574" w="6337173">
                  <a:moveTo>
                    <a:pt x="6083173" y="3195574"/>
                  </a:moveTo>
                  <a:lnTo>
                    <a:pt x="254000" y="3195574"/>
                  </a:lnTo>
                  <a:cubicBezTo>
                    <a:pt x="113665" y="3195574"/>
                    <a:pt x="0" y="3081909"/>
                    <a:pt x="0" y="2941574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6083173" y="0"/>
                  </a:lnTo>
                  <a:cubicBezTo>
                    <a:pt x="6223508" y="0"/>
                    <a:pt x="6337173" y="113665"/>
                    <a:pt x="6337173" y="254000"/>
                  </a:cubicBezTo>
                  <a:lnTo>
                    <a:pt x="6337173" y="2941574"/>
                  </a:lnTo>
                  <a:cubicBezTo>
                    <a:pt x="6337173" y="3081782"/>
                    <a:pt x="6223381" y="3195574"/>
                    <a:pt x="6083173" y="3195574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49873" cy="3208274"/>
            </a:xfrm>
            <a:custGeom>
              <a:avLst/>
              <a:gdLst/>
              <a:ahLst/>
              <a:cxnLst/>
              <a:rect r="r" b="b" t="t" l="l"/>
              <a:pathLst>
                <a:path h="3208274" w="6349873">
                  <a:moveTo>
                    <a:pt x="6089523" y="0"/>
                  </a:move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2947924"/>
                  </a:lnTo>
                  <a:cubicBezTo>
                    <a:pt x="0" y="3091434"/>
                    <a:pt x="116840" y="3208274"/>
                    <a:pt x="260350" y="3208274"/>
                  </a:cubicBezTo>
                  <a:lnTo>
                    <a:pt x="6089523" y="3208274"/>
                  </a:lnTo>
                  <a:cubicBezTo>
                    <a:pt x="6233033" y="3208274"/>
                    <a:pt x="6349873" y="3091434"/>
                    <a:pt x="6349873" y="2947924"/>
                  </a:cubicBezTo>
                  <a:lnTo>
                    <a:pt x="6349873" y="260350"/>
                  </a:lnTo>
                  <a:cubicBezTo>
                    <a:pt x="6349873" y="116840"/>
                    <a:pt x="6233033" y="0"/>
                    <a:pt x="6089523" y="0"/>
                  </a:cubicBezTo>
                  <a:close/>
                  <a:moveTo>
                    <a:pt x="260350" y="12700"/>
                  </a:moveTo>
                  <a:lnTo>
                    <a:pt x="6089523" y="12700"/>
                  </a:lnTo>
                  <a:cubicBezTo>
                    <a:pt x="6226048" y="12700"/>
                    <a:pt x="6337173" y="123825"/>
                    <a:pt x="6337173" y="260350"/>
                  </a:cubicBezTo>
                  <a:lnTo>
                    <a:pt x="6337173" y="599440"/>
                  </a:lnTo>
                  <a:lnTo>
                    <a:pt x="12700" y="599440"/>
                  </a:ln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close/>
                  <a:moveTo>
                    <a:pt x="12700" y="2947924"/>
                  </a:moveTo>
                  <a:lnTo>
                    <a:pt x="12700" y="612140"/>
                  </a:lnTo>
                  <a:lnTo>
                    <a:pt x="5737606" y="612140"/>
                  </a:lnTo>
                  <a:lnTo>
                    <a:pt x="5737606" y="3195574"/>
                  </a:lnTo>
                  <a:lnTo>
                    <a:pt x="260350" y="3195574"/>
                  </a:lnTo>
                  <a:cubicBezTo>
                    <a:pt x="123825" y="3195574"/>
                    <a:pt x="12700" y="3084449"/>
                    <a:pt x="12700" y="2947924"/>
                  </a:cubicBezTo>
                  <a:close/>
                  <a:moveTo>
                    <a:pt x="6089523" y="3195574"/>
                  </a:moveTo>
                  <a:lnTo>
                    <a:pt x="5750433" y="3195574"/>
                  </a:lnTo>
                  <a:lnTo>
                    <a:pt x="5750433" y="612140"/>
                  </a:lnTo>
                  <a:lnTo>
                    <a:pt x="6337173" y="612140"/>
                  </a:lnTo>
                  <a:lnTo>
                    <a:pt x="6337173" y="2947924"/>
                  </a:lnTo>
                  <a:cubicBezTo>
                    <a:pt x="6337173" y="3084449"/>
                    <a:pt x="6226048" y="3195574"/>
                    <a:pt x="6089523" y="3195574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0"/>
          <a:ext cx="17259300" cy="1155115"/>
        </p:xfrm>
        <a:graphic>
          <a:graphicData uri="http://schemas.openxmlformats.org/drawingml/2006/table">
            <a:tbl>
              <a:tblPr/>
              <a:tblGrid>
                <a:gridCol w="4480442"/>
                <a:gridCol w="10261260"/>
                <a:gridCol w="2517598"/>
              </a:tblGrid>
              <a:tr h="11551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                  GROUP 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5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27/03/2025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DBDB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7658386" y="291280"/>
            <a:ext cx="5683839" cy="572555"/>
            <a:chOff x="0" y="0"/>
            <a:chExt cx="1496978" cy="1507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96978" cy="150796"/>
            </a:xfrm>
            <a:custGeom>
              <a:avLst/>
              <a:gdLst/>
              <a:ahLst/>
              <a:cxnLst/>
              <a:rect r="r" b="b" t="t" l="l"/>
              <a:pathLst>
                <a:path h="150796" w="1496978">
                  <a:moveTo>
                    <a:pt x="40863" y="0"/>
                  </a:moveTo>
                  <a:lnTo>
                    <a:pt x="1456115" y="0"/>
                  </a:lnTo>
                  <a:cubicBezTo>
                    <a:pt x="1478683" y="0"/>
                    <a:pt x="1496978" y="18295"/>
                    <a:pt x="1496978" y="40863"/>
                  </a:cubicBezTo>
                  <a:lnTo>
                    <a:pt x="1496978" y="109934"/>
                  </a:lnTo>
                  <a:cubicBezTo>
                    <a:pt x="1496978" y="132501"/>
                    <a:pt x="1478683" y="150796"/>
                    <a:pt x="1456115" y="150796"/>
                  </a:cubicBezTo>
                  <a:lnTo>
                    <a:pt x="40863" y="150796"/>
                  </a:lnTo>
                  <a:cubicBezTo>
                    <a:pt x="18295" y="150796"/>
                    <a:pt x="0" y="132501"/>
                    <a:pt x="0" y="109934"/>
                  </a:cubicBezTo>
                  <a:lnTo>
                    <a:pt x="0" y="40863"/>
                  </a:lnTo>
                  <a:cubicBezTo>
                    <a:pt x="0" y="18295"/>
                    <a:pt x="18295" y="0"/>
                    <a:pt x="40863" y="0"/>
                  </a:cubicBez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496978" cy="179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7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         </a:t>
              </a:r>
              <a:r>
                <a:rPr lang="en-US" sz="1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This presentation is optimized for whiteboard use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953147" y="431010"/>
            <a:ext cx="293094" cy="293094"/>
          </a:xfrm>
          <a:custGeom>
            <a:avLst/>
            <a:gdLst/>
            <a:ahLst/>
            <a:cxnLst/>
            <a:rect r="r" b="b" t="t" l="l"/>
            <a:pathLst>
              <a:path h="293094" w="293094">
                <a:moveTo>
                  <a:pt x="0" y="0"/>
                </a:moveTo>
                <a:lnTo>
                  <a:pt x="293093" y="0"/>
                </a:lnTo>
                <a:lnTo>
                  <a:pt x="293093" y="293094"/>
                </a:lnTo>
                <a:lnTo>
                  <a:pt x="0" y="293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362607" y="-197069"/>
            <a:ext cx="1391307" cy="10712669"/>
            <a:chOff x="0" y="0"/>
            <a:chExt cx="366435" cy="28214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6435" cy="2821444"/>
            </a:xfrm>
            <a:custGeom>
              <a:avLst/>
              <a:gdLst/>
              <a:ahLst/>
              <a:cxnLst/>
              <a:rect r="r" b="b" t="t" l="l"/>
              <a:pathLst>
                <a:path h="2821444" w="366435">
                  <a:moveTo>
                    <a:pt x="0" y="0"/>
                  </a:moveTo>
                  <a:lnTo>
                    <a:pt x="366435" y="0"/>
                  </a:lnTo>
                  <a:lnTo>
                    <a:pt x="366435" y="2821444"/>
                  </a:lnTo>
                  <a:lnTo>
                    <a:pt x="0" y="2821444"/>
                  </a:lnTo>
                  <a:close/>
                </a:path>
              </a:pathLst>
            </a:custGeom>
            <a:solidFill>
              <a:srgbClr val="DBDB78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366435" cy="2888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85422" y="363765"/>
            <a:ext cx="429877" cy="427585"/>
          </a:xfrm>
          <a:custGeom>
            <a:avLst/>
            <a:gdLst/>
            <a:ahLst/>
            <a:cxnLst/>
            <a:rect r="r" b="b" t="t" l="l"/>
            <a:pathLst>
              <a:path h="427585" w="429877">
                <a:moveTo>
                  <a:pt x="0" y="0"/>
                </a:moveTo>
                <a:lnTo>
                  <a:pt x="429876" y="0"/>
                </a:lnTo>
                <a:lnTo>
                  <a:pt x="429876" y="427585"/>
                </a:lnTo>
                <a:lnTo>
                  <a:pt x="0" y="4275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50684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640195" y="8307498"/>
            <a:ext cx="6503805" cy="950802"/>
            <a:chOff x="0" y="0"/>
            <a:chExt cx="1712936" cy="2504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12936" cy="250417"/>
            </a:xfrm>
            <a:custGeom>
              <a:avLst/>
              <a:gdLst/>
              <a:ahLst/>
              <a:cxnLst/>
              <a:rect r="r" b="b" t="t" l="l"/>
              <a:pathLst>
                <a:path h="250417" w="1712936">
                  <a:moveTo>
                    <a:pt x="28569" y="0"/>
                  </a:moveTo>
                  <a:lnTo>
                    <a:pt x="1684368" y="0"/>
                  </a:lnTo>
                  <a:cubicBezTo>
                    <a:pt x="1700146" y="0"/>
                    <a:pt x="1712936" y="12791"/>
                    <a:pt x="1712936" y="28569"/>
                  </a:cubicBezTo>
                  <a:lnTo>
                    <a:pt x="1712936" y="221848"/>
                  </a:lnTo>
                  <a:cubicBezTo>
                    <a:pt x="1712936" y="229425"/>
                    <a:pt x="1709926" y="236692"/>
                    <a:pt x="1704569" y="242049"/>
                  </a:cubicBezTo>
                  <a:cubicBezTo>
                    <a:pt x="1699211" y="247407"/>
                    <a:pt x="1691944" y="250417"/>
                    <a:pt x="1684368" y="250417"/>
                  </a:cubicBezTo>
                  <a:lnTo>
                    <a:pt x="28569" y="250417"/>
                  </a:lnTo>
                  <a:cubicBezTo>
                    <a:pt x="12791" y="250417"/>
                    <a:pt x="0" y="237626"/>
                    <a:pt x="0" y="221848"/>
                  </a:cubicBezTo>
                  <a:lnTo>
                    <a:pt x="0" y="28569"/>
                  </a:lnTo>
                  <a:cubicBezTo>
                    <a:pt x="0" y="12791"/>
                    <a:pt x="12791" y="0"/>
                    <a:pt x="28569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712936" cy="288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ANONYMOUS POLLING APPLICATION 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297458" y="2492366"/>
            <a:ext cx="1483580" cy="388428"/>
          </a:xfrm>
          <a:custGeom>
            <a:avLst/>
            <a:gdLst/>
            <a:ahLst/>
            <a:cxnLst/>
            <a:rect r="r" b="b" t="t" l="l"/>
            <a:pathLst>
              <a:path h="388428" w="1483580">
                <a:moveTo>
                  <a:pt x="0" y="0"/>
                </a:moveTo>
                <a:lnTo>
                  <a:pt x="1483581" y="0"/>
                </a:lnTo>
                <a:lnTo>
                  <a:pt x="1483581" y="388428"/>
                </a:lnTo>
                <a:lnTo>
                  <a:pt x="0" y="3884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1022592" y="3896574"/>
            <a:ext cx="3598624" cy="1958953"/>
            <a:chOff x="0" y="0"/>
            <a:chExt cx="6397554" cy="348258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97554" cy="3482583"/>
            </a:xfrm>
            <a:custGeom>
              <a:avLst/>
              <a:gdLst/>
              <a:ahLst/>
              <a:cxnLst/>
              <a:rect r="r" b="b" t="t" l="l"/>
              <a:pathLst>
                <a:path h="3482583" w="6397554">
                  <a:moveTo>
                    <a:pt x="6397554" y="25400"/>
                  </a:moveTo>
                  <a:cubicBezTo>
                    <a:pt x="6397554" y="11372"/>
                    <a:pt x="6386187" y="0"/>
                    <a:pt x="6372154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3457183"/>
                  </a:lnTo>
                  <a:cubicBezTo>
                    <a:pt x="0" y="3471216"/>
                    <a:pt x="11372" y="3482583"/>
                    <a:pt x="25400" y="3482583"/>
                  </a:cubicBezTo>
                  <a:lnTo>
                    <a:pt x="6372154" y="3482583"/>
                  </a:lnTo>
                  <a:cubicBezTo>
                    <a:pt x="6386187" y="3482583"/>
                    <a:pt x="6397554" y="3471216"/>
                    <a:pt x="6397554" y="3457183"/>
                  </a:cubicBezTo>
                  <a:lnTo>
                    <a:pt x="6397554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52400" y="177800"/>
              <a:ext cx="6092754" cy="3050783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Frontend</a:t>
              </a:r>
            </a:p>
            <a:p>
              <a:pPr algn="l">
                <a:lnSpc>
                  <a:spcPts val="1540"/>
                </a:lnSpc>
              </a:pP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NextJs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shadcn/ui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zod, recharts and tailwind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84128" y="6159080"/>
            <a:ext cx="3465887" cy="2106957"/>
            <a:chOff x="0" y="0"/>
            <a:chExt cx="6161577" cy="374570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61577" cy="3745702"/>
            </a:xfrm>
            <a:custGeom>
              <a:avLst/>
              <a:gdLst/>
              <a:ahLst/>
              <a:cxnLst/>
              <a:rect r="r" b="b" t="t" l="l"/>
              <a:pathLst>
                <a:path h="3745702" w="6161577">
                  <a:moveTo>
                    <a:pt x="6161577" y="25400"/>
                  </a:moveTo>
                  <a:cubicBezTo>
                    <a:pt x="6161577" y="11372"/>
                    <a:pt x="6150211" y="0"/>
                    <a:pt x="6136177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3720302"/>
                  </a:lnTo>
                  <a:cubicBezTo>
                    <a:pt x="0" y="3734335"/>
                    <a:pt x="11372" y="3745702"/>
                    <a:pt x="25400" y="3745702"/>
                  </a:cubicBezTo>
                  <a:lnTo>
                    <a:pt x="6136177" y="3745702"/>
                  </a:lnTo>
                  <a:cubicBezTo>
                    <a:pt x="6150211" y="3745702"/>
                    <a:pt x="6161577" y="3734335"/>
                    <a:pt x="6161577" y="3720302"/>
                  </a:cubicBezTo>
                  <a:lnTo>
                    <a:pt x="6161577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52400" y="177800"/>
              <a:ext cx="5856777" cy="3313901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Backend</a:t>
              </a:r>
            </a:p>
            <a:p>
              <a:pPr algn="l">
                <a:lnSpc>
                  <a:spcPts val="1540"/>
                </a:lnSpc>
              </a:pP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ExpressJs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GDPR Compliance</a:t>
              </a:r>
            </a:p>
            <a:p>
              <a:pPr algn="l" marL="388617" indent="-194308" lvl="1">
                <a:lnSpc>
                  <a:spcPts val="2519"/>
                </a:lnSpc>
                <a:buFont typeface="Arial"/>
                <a:buChar char="•"/>
              </a:pPr>
              <a:r>
                <a:rPr lang="en-US" sz="17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MongoDB Database</a:t>
              </a:r>
            </a:p>
            <a:p>
              <a:pPr algn="l">
                <a:lnSpc>
                  <a:spcPts val="154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981081" y="4116336"/>
            <a:ext cx="544126" cy="704163"/>
          </a:xfrm>
          <a:custGeom>
            <a:avLst/>
            <a:gdLst/>
            <a:ahLst/>
            <a:cxnLst/>
            <a:rect r="r" b="b" t="t" l="l"/>
            <a:pathLst>
              <a:path h="704163" w="544126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28935" y="363765"/>
            <a:ext cx="549467" cy="427585"/>
          </a:xfrm>
          <a:custGeom>
            <a:avLst/>
            <a:gdLst/>
            <a:ahLst/>
            <a:cxnLst/>
            <a:rect r="r" b="b" t="t" l="l"/>
            <a:pathLst>
              <a:path h="427585" w="549467">
                <a:moveTo>
                  <a:pt x="0" y="0"/>
                </a:moveTo>
                <a:lnTo>
                  <a:pt x="549467" y="0"/>
                </a:lnTo>
                <a:lnTo>
                  <a:pt x="549467" y="427585"/>
                </a:lnTo>
                <a:lnTo>
                  <a:pt x="0" y="4275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6790625" y="2100616"/>
            <a:ext cx="468675" cy="783500"/>
          </a:xfrm>
          <a:custGeom>
            <a:avLst/>
            <a:gdLst/>
            <a:ahLst/>
            <a:cxnLst/>
            <a:rect r="r" b="b" t="t" l="l"/>
            <a:pathLst>
              <a:path h="783500" w="468675">
                <a:moveTo>
                  <a:pt x="0" y="0"/>
                </a:moveTo>
                <a:lnTo>
                  <a:pt x="468675" y="0"/>
                </a:lnTo>
                <a:lnTo>
                  <a:pt x="468675" y="783499"/>
                </a:lnTo>
                <a:lnTo>
                  <a:pt x="0" y="7834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441089" y="4126073"/>
            <a:ext cx="10702030" cy="12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HUSH POLL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8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59824" y="8460324"/>
            <a:ext cx="5082303" cy="797976"/>
            <a:chOff x="0" y="0"/>
            <a:chExt cx="1338549" cy="2101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8549" cy="210167"/>
            </a:xfrm>
            <a:custGeom>
              <a:avLst/>
              <a:gdLst/>
              <a:ahLst/>
              <a:cxnLst/>
              <a:rect r="r" b="b" t="t" l="l"/>
              <a:pathLst>
                <a:path h="210167" w="1338549">
                  <a:moveTo>
                    <a:pt x="105083" y="0"/>
                  </a:moveTo>
                  <a:lnTo>
                    <a:pt x="1233466" y="0"/>
                  </a:lnTo>
                  <a:cubicBezTo>
                    <a:pt x="1291501" y="0"/>
                    <a:pt x="1338549" y="47047"/>
                    <a:pt x="1338549" y="105083"/>
                  </a:cubicBezTo>
                  <a:lnTo>
                    <a:pt x="1338549" y="105083"/>
                  </a:lnTo>
                  <a:cubicBezTo>
                    <a:pt x="1338549" y="163119"/>
                    <a:pt x="1291501" y="210167"/>
                    <a:pt x="1233466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338549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55797" y="8672803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8"/>
                </a:lnTo>
                <a:lnTo>
                  <a:pt x="0" y="373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8364665" y="1028700"/>
          <a:ext cx="8890578" cy="8229600"/>
        </p:xfrm>
        <a:graphic>
          <a:graphicData uri="http://schemas.openxmlformats.org/drawingml/2006/table">
            <a:tbl>
              <a:tblPr/>
              <a:tblGrid>
                <a:gridCol w="2937825"/>
                <a:gridCol w="3589202"/>
                <a:gridCol w="2363550"/>
              </a:tblGrid>
              <a:tr h="720034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210 8비트 Bold"/>
                          <a:ea typeface="210 8비트 Bold"/>
                          <a:cs typeface="210 8비트 Bold"/>
                          <a:sym typeface="210 8비트 Bold"/>
                        </a:rPr>
                        <a:t>NEXT STEPS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78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210 8비트 Bold"/>
                          <a:ea typeface="210 8비트 Bold"/>
                          <a:cs typeface="210 8비트 Bold"/>
                          <a:sym typeface="210 8비트 Bold"/>
                        </a:rPr>
                        <a:t>NEXT STEPS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78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191919"/>
                          </a:solidFill>
                          <a:latin typeface="210 8비트 Bold"/>
                          <a:ea typeface="210 8비트 Bold"/>
                          <a:cs typeface="210 8비트 Bold"/>
                          <a:sym typeface="210 8비트 Bold"/>
                        </a:rPr>
                        <a:t>NEXT STEPS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78"/>
                    </a:solidFill>
                  </a:tcPr>
                </a:tc>
              </a:tr>
              <a:tr h="9645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Main Idea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Action Item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Point Person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F4"/>
                    </a:solidFill>
                  </a:tcPr>
                </a:tc>
              </a:tr>
              <a:tr h="1463869">
                <a:tc rowSpan="3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Complete the Integration of the Client with the Server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Communication, Connection and Business Logic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Pratham Aggarwal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117574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Complete the Integration of the Client with the Server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Frontend Changes and Updates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Harsh Agrawal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1051811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Complete the Integration of the Client with the Server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7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Database and Architectural Design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Pratham Todi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13344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Testing and Logging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Using Mocha and Winston for Testing and Error / Console Logs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Harsh Agrawal and Pratham Todi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15191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Deployment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Deployment Scripts and Containerization 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r>
                        <a:rPr lang="en-US" sz="16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Pratham Aggarwal</a:t>
                      </a:r>
                      <a:endParaRPr lang="en-US" sz="1100"/>
                    </a:p>
                  </a:txBody>
                  <a:tcPr marL="91474" marR="91474" marT="91474" marB="91474" anchor="ctr">
                    <a:lnL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295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-362607" y="-197069"/>
            <a:ext cx="1391307" cy="10712669"/>
            <a:chOff x="0" y="0"/>
            <a:chExt cx="366435" cy="2821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6435" cy="2821444"/>
            </a:xfrm>
            <a:custGeom>
              <a:avLst/>
              <a:gdLst/>
              <a:ahLst/>
              <a:cxnLst/>
              <a:rect r="r" b="b" t="t" l="l"/>
              <a:pathLst>
                <a:path h="2821444" w="366435">
                  <a:moveTo>
                    <a:pt x="0" y="0"/>
                  </a:moveTo>
                  <a:lnTo>
                    <a:pt x="366435" y="0"/>
                  </a:lnTo>
                  <a:lnTo>
                    <a:pt x="366435" y="2821444"/>
                  </a:lnTo>
                  <a:lnTo>
                    <a:pt x="0" y="2821444"/>
                  </a:lnTo>
                  <a:close/>
                </a:path>
              </a:pathLst>
            </a:custGeom>
            <a:solidFill>
              <a:srgbClr val="FB8B62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366435" cy="2888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85422" y="363765"/>
            <a:ext cx="429877" cy="427585"/>
          </a:xfrm>
          <a:custGeom>
            <a:avLst/>
            <a:gdLst/>
            <a:ahLst/>
            <a:cxnLst/>
            <a:rect r="r" b="b" t="t" l="l"/>
            <a:pathLst>
              <a:path h="427585" w="429877">
                <a:moveTo>
                  <a:pt x="0" y="0"/>
                </a:moveTo>
                <a:lnTo>
                  <a:pt x="429876" y="0"/>
                </a:lnTo>
                <a:lnTo>
                  <a:pt x="429876" y="427585"/>
                </a:lnTo>
                <a:lnTo>
                  <a:pt x="0" y="4275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50684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-5400000">
            <a:off x="2375882" y="5149741"/>
            <a:ext cx="10287000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8103565" y="2018389"/>
            <a:ext cx="522201" cy="524215"/>
            <a:chOff x="0" y="0"/>
            <a:chExt cx="812800" cy="8159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60577" y="2018389"/>
            <a:ext cx="522201" cy="524215"/>
            <a:chOff x="0" y="0"/>
            <a:chExt cx="812800" cy="8159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622383" y="2018389"/>
            <a:ext cx="522201" cy="524215"/>
            <a:chOff x="0" y="0"/>
            <a:chExt cx="812800" cy="8159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3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59824" y="4276521"/>
            <a:ext cx="4911833" cy="3012431"/>
            <a:chOff x="0" y="0"/>
            <a:chExt cx="6549111" cy="4016575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22253" y="-66675"/>
              <a:ext cx="6526858" cy="15540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Once you are done with the brainstorming phase, the next stage is identifying the action items.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2462306"/>
              <a:ext cx="6549111" cy="1554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 u="sng">
                  <a:solidFill>
                    <a:srgbClr val="004AAD"/>
                  </a:solidFill>
                  <a:latin typeface="Telegraf"/>
                  <a:ea typeface="Telegraf"/>
                  <a:cs typeface="Telegraf"/>
                  <a:sym typeface="Telegraf"/>
                  <a:hlinkClick r:id="rId7" tooltip="https://github.com/Pratham2403/Hush-Poll.git"/>
                </a:rPr>
                <a:t>The Final Project Implementations Will Be Uploaded to the GitHub for Version Control and Management.</a:t>
              </a:r>
            </a:p>
          </p:txBody>
        </p:sp>
        <p:sp>
          <p:nvSpPr>
            <p:cNvPr name="AutoShape 24" id="24"/>
            <p:cNvSpPr/>
            <p:nvPr/>
          </p:nvSpPr>
          <p:spPr>
            <a:xfrm>
              <a:off x="0" y="2008281"/>
              <a:ext cx="6549111" cy="0"/>
            </a:xfrm>
            <a:prstGeom prst="line">
              <a:avLst/>
            </a:prstGeom>
            <a:ln cap="flat" w="25400">
              <a:solidFill>
                <a:srgbClr val="19191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1759824" y="1162050"/>
            <a:ext cx="5082303" cy="194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NEXT STEPS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5571763" y="2066925"/>
            <a:ext cx="739346" cy="723215"/>
          </a:xfrm>
          <a:custGeom>
            <a:avLst/>
            <a:gdLst/>
            <a:ahLst/>
            <a:cxnLst/>
            <a:rect r="r" b="b" t="t" l="l"/>
            <a:pathLst>
              <a:path h="723215" w="739346">
                <a:moveTo>
                  <a:pt x="0" y="0"/>
                </a:moveTo>
                <a:lnTo>
                  <a:pt x="739346" y="0"/>
                </a:lnTo>
                <a:lnTo>
                  <a:pt x="739346" y="723215"/>
                </a:lnTo>
                <a:lnTo>
                  <a:pt x="0" y="7232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6123" y="-236918"/>
            <a:ext cx="5977809" cy="10831647"/>
            <a:chOff x="0" y="0"/>
            <a:chExt cx="1574402" cy="28527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4402" cy="2852779"/>
            </a:xfrm>
            <a:custGeom>
              <a:avLst/>
              <a:gdLst/>
              <a:ahLst/>
              <a:cxnLst/>
              <a:rect r="r" b="b" t="t" l="l"/>
              <a:pathLst>
                <a:path h="2852779" w="1574402">
                  <a:moveTo>
                    <a:pt x="0" y="0"/>
                  </a:moveTo>
                  <a:lnTo>
                    <a:pt x="1574402" y="0"/>
                  </a:lnTo>
                  <a:lnTo>
                    <a:pt x="1574402" y="2852779"/>
                  </a:lnTo>
                  <a:lnTo>
                    <a:pt x="0" y="2852779"/>
                  </a:lnTo>
                  <a:close/>
                </a:path>
              </a:pathLst>
            </a:custGeom>
            <a:solidFill>
              <a:srgbClr val="A6CFF4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574402" cy="2919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65681" y="1028700"/>
            <a:ext cx="12369919" cy="7957981"/>
          </a:xfrm>
          <a:custGeom>
            <a:avLst/>
            <a:gdLst/>
            <a:ahLst/>
            <a:cxnLst/>
            <a:rect r="r" b="b" t="t" l="l"/>
            <a:pathLst>
              <a:path h="7957981" w="12369919">
                <a:moveTo>
                  <a:pt x="0" y="0"/>
                </a:moveTo>
                <a:lnTo>
                  <a:pt x="12369919" y="0"/>
                </a:lnTo>
                <a:lnTo>
                  <a:pt x="12369919" y="7957981"/>
                </a:lnTo>
                <a:lnTo>
                  <a:pt x="0" y="7957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0474" y="7047230"/>
            <a:ext cx="4740687" cy="157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b="true" sz="2199">
                <a:solidFill>
                  <a:srgbClr val="191919"/>
                </a:solidFill>
                <a:latin typeface="Telegraf Bold"/>
                <a:ea typeface="Telegraf Bold"/>
                <a:cs typeface="Telegraf Bold"/>
                <a:sym typeface="Telegraf Bold"/>
              </a:rPr>
              <a:t>UML / Class Diagrams of the Hush Poll Application stating its Functionalities with Complete Extent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6699" y="1419225"/>
            <a:ext cx="4740687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UML DIAGRAM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6123" y="-236918"/>
            <a:ext cx="7282730" cy="10831647"/>
            <a:chOff x="0" y="0"/>
            <a:chExt cx="1918085" cy="28527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8085" cy="2852779"/>
            </a:xfrm>
            <a:custGeom>
              <a:avLst/>
              <a:gdLst/>
              <a:ahLst/>
              <a:cxnLst/>
              <a:rect r="r" b="b" t="t" l="l"/>
              <a:pathLst>
                <a:path h="2852779" w="1918085">
                  <a:moveTo>
                    <a:pt x="0" y="0"/>
                  </a:moveTo>
                  <a:lnTo>
                    <a:pt x="1918085" y="0"/>
                  </a:lnTo>
                  <a:lnTo>
                    <a:pt x="1918085" y="2852779"/>
                  </a:lnTo>
                  <a:lnTo>
                    <a:pt x="0" y="2852779"/>
                  </a:lnTo>
                  <a:close/>
                </a:path>
              </a:pathLst>
            </a:custGeom>
            <a:solidFill>
              <a:srgbClr val="FB8B62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918085" cy="2919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7509762"/>
            <a:ext cx="4740687" cy="157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The Future That Out Application Holds. From Technical Aspects Like Containerizations to Institutional Aspects like Large-Traffic Handling.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77313"/>
            <a:ext cx="4740687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FUTURE ROADMAP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854953" y="3405579"/>
            <a:ext cx="4404347" cy="1387475"/>
            <a:chOff x="0" y="0"/>
            <a:chExt cx="1159993" cy="3654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9993" cy="365426"/>
            </a:xfrm>
            <a:custGeom>
              <a:avLst/>
              <a:gdLst/>
              <a:ahLst/>
              <a:cxnLst/>
              <a:rect r="r" b="b" t="t" l="l"/>
              <a:pathLst>
                <a:path h="365426" w="1159993">
                  <a:moveTo>
                    <a:pt x="42187" y="0"/>
                  </a:moveTo>
                  <a:lnTo>
                    <a:pt x="1117806" y="0"/>
                  </a:lnTo>
                  <a:cubicBezTo>
                    <a:pt x="1128994" y="0"/>
                    <a:pt x="1139725" y="4445"/>
                    <a:pt x="1147636" y="12356"/>
                  </a:cubicBezTo>
                  <a:cubicBezTo>
                    <a:pt x="1155548" y="20268"/>
                    <a:pt x="1159993" y="30998"/>
                    <a:pt x="1159993" y="42187"/>
                  </a:cubicBezTo>
                  <a:lnTo>
                    <a:pt x="1159993" y="323239"/>
                  </a:lnTo>
                  <a:cubicBezTo>
                    <a:pt x="1159993" y="346538"/>
                    <a:pt x="1141105" y="365426"/>
                    <a:pt x="1117806" y="365426"/>
                  </a:cubicBezTo>
                  <a:lnTo>
                    <a:pt x="42187" y="365426"/>
                  </a:lnTo>
                  <a:cubicBezTo>
                    <a:pt x="18888" y="365426"/>
                    <a:pt x="0" y="346538"/>
                    <a:pt x="0" y="323239"/>
                  </a:cubicBezTo>
                  <a:lnTo>
                    <a:pt x="0" y="42187"/>
                  </a:lnTo>
                  <a:cubicBezTo>
                    <a:pt x="0" y="30998"/>
                    <a:pt x="4445" y="20268"/>
                    <a:pt x="12356" y="12356"/>
                  </a:cubicBezTo>
                  <a:cubicBezTo>
                    <a:pt x="20268" y="4445"/>
                    <a:pt x="30998" y="0"/>
                    <a:pt x="42187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1159993" cy="45115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  <a:hlinkClick r:id="rId2" action="ppaction://hlinksldjump"/>
                </a:rPr>
                <a:t>M</a:t>
              </a: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 for mic drop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54953" y="7723579"/>
            <a:ext cx="4404347" cy="1387653"/>
            <a:chOff x="0" y="0"/>
            <a:chExt cx="1159993" cy="3654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59993" cy="365472"/>
            </a:xfrm>
            <a:custGeom>
              <a:avLst/>
              <a:gdLst/>
              <a:ahLst/>
              <a:cxnLst/>
              <a:rect r="r" b="b" t="t" l="l"/>
              <a:pathLst>
                <a:path h="365472" w="1159993">
                  <a:moveTo>
                    <a:pt x="42187" y="0"/>
                  </a:moveTo>
                  <a:lnTo>
                    <a:pt x="1117806" y="0"/>
                  </a:lnTo>
                  <a:cubicBezTo>
                    <a:pt x="1128994" y="0"/>
                    <a:pt x="1139725" y="4445"/>
                    <a:pt x="1147636" y="12356"/>
                  </a:cubicBezTo>
                  <a:cubicBezTo>
                    <a:pt x="1155548" y="20268"/>
                    <a:pt x="1159993" y="30998"/>
                    <a:pt x="1159993" y="42187"/>
                  </a:cubicBezTo>
                  <a:lnTo>
                    <a:pt x="1159993" y="323285"/>
                  </a:lnTo>
                  <a:cubicBezTo>
                    <a:pt x="1159993" y="346585"/>
                    <a:pt x="1141105" y="365472"/>
                    <a:pt x="1117806" y="365472"/>
                  </a:cubicBezTo>
                  <a:lnTo>
                    <a:pt x="42187" y="365472"/>
                  </a:lnTo>
                  <a:cubicBezTo>
                    <a:pt x="30998" y="365472"/>
                    <a:pt x="20268" y="361028"/>
                    <a:pt x="12356" y="353116"/>
                  </a:cubicBezTo>
                  <a:cubicBezTo>
                    <a:pt x="4445" y="345204"/>
                    <a:pt x="0" y="334474"/>
                    <a:pt x="0" y="323285"/>
                  </a:cubicBezTo>
                  <a:lnTo>
                    <a:pt x="0" y="42187"/>
                  </a:lnTo>
                  <a:cubicBezTo>
                    <a:pt x="0" y="30998"/>
                    <a:pt x="4445" y="20268"/>
                    <a:pt x="12356" y="12356"/>
                  </a:cubicBezTo>
                  <a:cubicBezTo>
                    <a:pt x="20268" y="4445"/>
                    <a:pt x="30998" y="0"/>
                    <a:pt x="42187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159993" cy="45119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Any number from</a:t>
              </a:r>
            </a:p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  <a:hlinkClick r:id="rId2" action="ppaction://hlinksldjump"/>
                </a:rPr>
                <a:t>0-9</a:t>
              </a: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 </a:t>
              </a: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for a timer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033472" y="1246579"/>
            <a:ext cx="4404347" cy="1414069"/>
            <a:chOff x="0" y="0"/>
            <a:chExt cx="1159993" cy="3724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59993" cy="372430"/>
            </a:xfrm>
            <a:custGeom>
              <a:avLst/>
              <a:gdLst/>
              <a:ahLst/>
              <a:cxnLst/>
              <a:rect r="r" b="b" t="t" l="l"/>
              <a:pathLst>
                <a:path h="372430" w="1159993">
                  <a:moveTo>
                    <a:pt x="42187" y="0"/>
                  </a:moveTo>
                  <a:lnTo>
                    <a:pt x="1117806" y="0"/>
                  </a:lnTo>
                  <a:cubicBezTo>
                    <a:pt x="1128994" y="0"/>
                    <a:pt x="1139725" y="4445"/>
                    <a:pt x="1147636" y="12356"/>
                  </a:cubicBezTo>
                  <a:cubicBezTo>
                    <a:pt x="1155548" y="20268"/>
                    <a:pt x="1159993" y="30998"/>
                    <a:pt x="1159993" y="42187"/>
                  </a:cubicBezTo>
                  <a:lnTo>
                    <a:pt x="1159993" y="330243"/>
                  </a:lnTo>
                  <a:cubicBezTo>
                    <a:pt x="1159993" y="353542"/>
                    <a:pt x="1141105" y="372430"/>
                    <a:pt x="1117806" y="372430"/>
                  </a:cubicBezTo>
                  <a:lnTo>
                    <a:pt x="42187" y="372430"/>
                  </a:lnTo>
                  <a:cubicBezTo>
                    <a:pt x="30998" y="372430"/>
                    <a:pt x="20268" y="367985"/>
                    <a:pt x="12356" y="360073"/>
                  </a:cubicBezTo>
                  <a:cubicBezTo>
                    <a:pt x="4445" y="352162"/>
                    <a:pt x="0" y="341431"/>
                    <a:pt x="0" y="330243"/>
                  </a:cubicBezTo>
                  <a:lnTo>
                    <a:pt x="0" y="42187"/>
                  </a:lnTo>
                  <a:cubicBezTo>
                    <a:pt x="0" y="30998"/>
                    <a:pt x="4445" y="20268"/>
                    <a:pt x="12356" y="12356"/>
                  </a:cubicBezTo>
                  <a:cubicBezTo>
                    <a:pt x="20268" y="4445"/>
                    <a:pt x="30998" y="0"/>
                    <a:pt x="42187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159993" cy="45815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AI </a:t>
              </a: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Powered Sentiment Analysis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854953" y="3405579"/>
            <a:ext cx="4404347" cy="1414069"/>
            <a:chOff x="0" y="0"/>
            <a:chExt cx="1159993" cy="3724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59993" cy="372430"/>
            </a:xfrm>
            <a:custGeom>
              <a:avLst/>
              <a:gdLst/>
              <a:ahLst/>
              <a:cxnLst/>
              <a:rect r="r" b="b" t="t" l="l"/>
              <a:pathLst>
                <a:path h="372430" w="1159993">
                  <a:moveTo>
                    <a:pt x="42187" y="0"/>
                  </a:moveTo>
                  <a:lnTo>
                    <a:pt x="1117806" y="0"/>
                  </a:lnTo>
                  <a:cubicBezTo>
                    <a:pt x="1128994" y="0"/>
                    <a:pt x="1139725" y="4445"/>
                    <a:pt x="1147636" y="12356"/>
                  </a:cubicBezTo>
                  <a:cubicBezTo>
                    <a:pt x="1155548" y="20268"/>
                    <a:pt x="1159993" y="30998"/>
                    <a:pt x="1159993" y="42187"/>
                  </a:cubicBezTo>
                  <a:lnTo>
                    <a:pt x="1159993" y="330243"/>
                  </a:lnTo>
                  <a:cubicBezTo>
                    <a:pt x="1159993" y="353542"/>
                    <a:pt x="1141105" y="372430"/>
                    <a:pt x="1117806" y="372430"/>
                  </a:cubicBezTo>
                  <a:lnTo>
                    <a:pt x="42187" y="372430"/>
                  </a:lnTo>
                  <a:cubicBezTo>
                    <a:pt x="30998" y="372430"/>
                    <a:pt x="20268" y="367985"/>
                    <a:pt x="12356" y="360073"/>
                  </a:cubicBezTo>
                  <a:cubicBezTo>
                    <a:pt x="4445" y="352162"/>
                    <a:pt x="0" y="341431"/>
                    <a:pt x="0" y="330243"/>
                  </a:cubicBezTo>
                  <a:lnTo>
                    <a:pt x="0" y="42187"/>
                  </a:lnTo>
                  <a:cubicBezTo>
                    <a:pt x="0" y="30998"/>
                    <a:pt x="4445" y="20268"/>
                    <a:pt x="12356" y="12356"/>
                  </a:cubicBezTo>
                  <a:cubicBezTo>
                    <a:pt x="20268" y="4445"/>
                    <a:pt x="30998" y="0"/>
                    <a:pt x="42187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1159993" cy="45815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Advanced </a:t>
              </a:r>
              <a:r>
                <a:rPr lang="en-US" b="true" sz="2599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Data Visualization</a:t>
              </a: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Options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033472" y="5564579"/>
            <a:ext cx="4404347" cy="1414069"/>
            <a:chOff x="0" y="0"/>
            <a:chExt cx="1159993" cy="3724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59993" cy="372430"/>
            </a:xfrm>
            <a:custGeom>
              <a:avLst/>
              <a:gdLst/>
              <a:ahLst/>
              <a:cxnLst/>
              <a:rect r="r" b="b" t="t" l="l"/>
              <a:pathLst>
                <a:path h="372430" w="1159993">
                  <a:moveTo>
                    <a:pt x="42187" y="0"/>
                  </a:moveTo>
                  <a:lnTo>
                    <a:pt x="1117806" y="0"/>
                  </a:lnTo>
                  <a:cubicBezTo>
                    <a:pt x="1128994" y="0"/>
                    <a:pt x="1139725" y="4445"/>
                    <a:pt x="1147636" y="12356"/>
                  </a:cubicBezTo>
                  <a:cubicBezTo>
                    <a:pt x="1155548" y="20268"/>
                    <a:pt x="1159993" y="30998"/>
                    <a:pt x="1159993" y="42187"/>
                  </a:cubicBezTo>
                  <a:lnTo>
                    <a:pt x="1159993" y="330243"/>
                  </a:lnTo>
                  <a:cubicBezTo>
                    <a:pt x="1159993" y="353542"/>
                    <a:pt x="1141105" y="372430"/>
                    <a:pt x="1117806" y="372430"/>
                  </a:cubicBezTo>
                  <a:lnTo>
                    <a:pt x="42187" y="372430"/>
                  </a:lnTo>
                  <a:cubicBezTo>
                    <a:pt x="30998" y="372430"/>
                    <a:pt x="20268" y="367985"/>
                    <a:pt x="12356" y="360073"/>
                  </a:cubicBezTo>
                  <a:cubicBezTo>
                    <a:pt x="4445" y="352162"/>
                    <a:pt x="0" y="341431"/>
                    <a:pt x="0" y="330243"/>
                  </a:cubicBezTo>
                  <a:lnTo>
                    <a:pt x="0" y="42187"/>
                  </a:lnTo>
                  <a:cubicBezTo>
                    <a:pt x="0" y="30998"/>
                    <a:pt x="4445" y="20268"/>
                    <a:pt x="12356" y="12356"/>
                  </a:cubicBezTo>
                  <a:cubicBezTo>
                    <a:pt x="20268" y="4445"/>
                    <a:pt x="30998" y="0"/>
                    <a:pt x="42187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159993" cy="45815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Collaborative</a:t>
              </a: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Tool Integrations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854953" y="7723579"/>
            <a:ext cx="4404347" cy="1414069"/>
            <a:chOff x="0" y="0"/>
            <a:chExt cx="1159993" cy="3724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59993" cy="372430"/>
            </a:xfrm>
            <a:custGeom>
              <a:avLst/>
              <a:gdLst/>
              <a:ahLst/>
              <a:cxnLst/>
              <a:rect r="r" b="b" t="t" l="l"/>
              <a:pathLst>
                <a:path h="372430" w="1159993">
                  <a:moveTo>
                    <a:pt x="42187" y="0"/>
                  </a:moveTo>
                  <a:lnTo>
                    <a:pt x="1117806" y="0"/>
                  </a:lnTo>
                  <a:cubicBezTo>
                    <a:pt x="1128994" y="0"/>
                    <a:pt x="1139725" y="4445"/>
                    <a:pt x="1147636" y="12356"/>
                  </a:cubicBezTo>
                  <a:cubicBezTo>
                    <a:pt x="1155548" y="20268"/>
                    <a:pt x="1159993" y="30998"/>
                    <a:pt x="1159993" y="42187"/>
                  </a:cubicBezTo>
                  <a:lnTo>
                    <a:pt x="1159993" y="330243"/>
                  </a:lnTo>
                  <a:cubicBezTo>
                    <a:pt x="1159993" y="353542"/>
                    <a:pt x="1141105" y="372430"/>
                    <a:pt x="1117806" y="372430"/>
                  </a:cubicBezTo>
                  <a:lnTo>
                    <a:pt x="42187" y="372430"/>
                  </a:lnTo>
                  <a:cubicBezTo>
                    <a:pt x="30998" y="372430"/>
                    <a:pt x="20268" y="367985"/>
                    <a:pt x="12356" y="360073"/>
                  </a:cubicBezTo>
                  <a:cubicBezTo>
                    <a:pt x="4445" y="352162"/>
                    <a:pt x="0" y="341431"/>
                    <a:pt x="0" y="330243"/>
                  </a:cubicBezTo>
                  <a:lnTo>
                    <a:pt x="0" y="42187"/>
                  </a:lnTo>
                  <a:cubicBezTo>
                    <a:pt x="0" y="30998"/>
                    <a:pt x="4445" y="20268"/>
                    <a:pt x="12356" y="12356"/>
                  </a:cubicBezTo>
                  <a:cubicBezTo>
                    <a:pt x="20268" y="4445"/>
                    <a:pt x="30998" y="0"/>
                    <a:pt x="42187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85725"/>
              <a:ext cx="1159993" cy="45815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Multiple-Language</a:t>
              </a: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Support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>
            <a:off x="12437819" y="1953613"/>
            <a:ext cx="2619307" cy="145196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 flipH="true">
            <a:off x="10142226" y="4296763"/>
            <a:ext cx="2676593" cy="12043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>
            <a:off x="12456869" y="6271613"/>
            <a:ext cx="2581207" cy="13059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6123" y="-236918"/>
            <a:ext cx="19040246" cy="3411591"/>
            <a:chOff x="0" y="0"/>
            <a:chExt cx="5014715" cy="8985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4715" cy="898526"/>
            </a:xfrm>
            <a:custGeom>
              <a:avLst/>
              <a:gdLst/>
              <a:ahLst/>
              <a:cxnLst/>
              <a:rect r="r" b="b" t="t" l="l"/>
              <a:pathLst>
                <a:path h="898526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898526"/>
                  </a:lnTo>
                  <a:lnTo>
                    <a:pt x="0" y="898526"/>
                  </a:lnTo>
                  <a:close/>
                </a:path>
              </a:pathLst>
            </a:custGeom>
            <a:solidFill>
              <a:srgbClr val="DBDB78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5014715" cy="9652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07904" y="559425"/>
            <a:ext cx="9851396" cy="196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Hu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sh Poll represents a significant advancement in feedback collection technology. By prioritizing 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tr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us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t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,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 p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riv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a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cy,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and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 re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al-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t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ime 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in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si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g</a:t>
            </a: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hts. Hush Poll doesn't just collect data—it rebuilds the foundation of trust essential for collective decision-making in democratic societies, progressive organizations, and data-driven institutions.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9867" y="1155373"/>
            <a:ext cx="5750033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CONCLUSION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918366" y="4634315"/>
            <a:ext cx="8432218" cy="2255683"/>
            <a:chOff x="0" y="0"/>
            <a:chExt cx="2220831" cy="5940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20831" cy="594089"/>
            </a:xfrm>
            <a:custGeom>
              <a:avLst/>
              <a:gdLst/>
              <a:ahLst/>
              <a:cxnLst/>
              <a:rect r="r" b="b" t="t" l="l"/>
              <a:pathLst>
                <a:path h="594089" w="2220831">
                  <a:moveTo>
                    <a:pt x="22035" y="0"/>
                  </a:moveTo>
                  <a:lnTo>
                    <a:pt x="2198796" y="0"/>
                  </a:lnTo>
                  <a:cubicBezTo>
                    <a:pt x="2210966" y="0"/>
                    <a:pt x="2220831" y="9866"/>
                    <a:pt x="2220831" y="22035"/>
                  </a:cubicBezTo>
                  <a:lnTo>
                    <a:pt x="2220831" y="572054"/>
                  </a:lnTo>
                  <a:cubicBezTo>
                    <a:pt x="2220831" y="584224"/>
                    <a:pt x="2210966" y="594089"/>
                    <a:pt x="2198796" y="594089"/>
                  </a:cubicBezTo>
                  <a:lnTo>
                    <a:pt x="22035" y="594089"/>
                  </a:lnTo>
                  <a:cubicBezTo>
                    <a:pt x="9866" y="594089"/>
                    <a:pt x="0" y="584224"/>
                    <a:pt x="0" y="572054"/>
                  </a:cubicBezTo>
                  <a:lnTo>
                    <a:pt x="0" y="22035"/>
                  </a:lnTo>
                  <a:cubicBezTo>
                    <a:pt x="0" y="9866"/>
                    <a:pt x="9866" y="0"/>
                    <a:pt x="22035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76200"/>
              <a:ext cx="2220831" cy="51788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 marL="0" indent="0" lvl="0">
                <a:lnSpc>
                  <a:spcPts val="10449"/>
                </a:lnSpc>
                <a:spcBef>
                  <a:spcPct val="0"/>
                </a:spcBef>
              </a:pPr>
              <a:r>
                <a:rPr lang="en-US" sz="9499">
                  <a:solidFill>
                    <a:srgbClr val="004AAD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THANK YOU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63180" y="6360714"/>
            <a:ext cx="4574808" cy="1058568"/>
            <a:chOff x="0" y="0"/>
            <a:chExt cx="1204888" cy="27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4888" cy="278800"/>
            </a:xfrm>
            <a:custGeom>
              <a:avLst/>
              <a:gdLst/>
              <a:ahLst/>
              <a:cxnLst/>
              <a:rect r="r" b="b" t="t" l="l"/>
              <a:pathLst>
                <a:path h="278800" w="1204888">
                  <a:moveTo>
                    <a:pt x="40615" y="0"/>
                  </a:moveTo>
                  <a:lnTo>
                    <a:pt x="1164273" y="0"/>
                  </a:lnTo>
                  <a:cubicBezTo>
                    <a:pt x="1186704" y="0"/>
                    <a:pt x="1204888" y="18184"/>
                    <a:pt x="1204888" y="40615"/>
                  </a:cubicBezTo>
                  <a:lnTo>
                    <a:pt x="1204888" y="238185"/>
                  </a:lnTo>
                  <a:cubicBezTo>
                    <a:pt x="1204888" y="260616"/>
                    <a:pt x="1186704" y="278800"/>
                    <a:pt x="1164273" y="278800"/>
                  </a:cubicBezTo>
                  <a:lnTo>
                    <a:pt x="40615" y="278800"/>
                  </a:lnTo>
                  <a:cubicBezTo>
                    <a:pt x="18184" y="278800"/>
                    <a:pt x="0" y="260616"/>
                    <a:pt x="0" y="238185"/>
                  </a:cubicBezTo>
                  <a:lnTo>
                    <a:pt x="0" y="40615"/>
                  </a:lnTo>
                  <a:cubicBezTo>
                    <a:pt x="0" y="18184"/>
                    <a:pt x="18184" y="0"/>
                    <a:pt x="40615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204888" cy="37405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BY GROUP 43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38608" y="8301432"/>
            <a:ext cx="2876242" cy="956868"/>
            <a:chOff x="0" y="0"/>
            <a:chExt cx="4263860" cy="141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63860" cy="1418501"/>
            </a:xfrm>
            <a:custGeom>
              <a:avLst/>
              <a:gdLst/>
              <a:ahLst/>
              <a:cxnLst/>
              <a:rect r="r" b="b" t="t" l="l"/>
              <a:pathLst>
                <a:path h="1418501" w="4263860">
                  <a:moveTo>
                    <a:pt x="80750" y="0"/>
                  </a:moveTo>
                  <a:lnTo>
                    <a:pt x="4183109" y="0"/>
                  </a:lnTo>
                  <a:cubicBezTo>
                    <a:pt x="4204526" y="0"/>
                    <a:pt x="4225065" y="8508"/>
                    <a:pt x="4240209" y="23651"/>
                  </a:cubicBezTo>
                  <a:cubicBezTo>
                    <a:pt x="4255352" y="38795"/>
                    <a:pt x="4263860" y="59334"/>
                    <a:pt x="4263860" y="80750"/>
                  </a:cubicBezTo>
                  <a:lnTo>
                    <a:pt x="4263860" y="1337751"/>
                  </a:lnTo>
                  <a:cubicBezTo>
                    <a:pt x="4263860" y="1359167"/>
                    <a:pt x="4255352" y="1379706"/>
                    <a:pt x="4240209" y="1394850"/>
                  </a:cubicBezTo>
                  <a:cubicBezTo>
                    <a:pt x="4225065" y="1409994"/>
                    <a:pt x="4204526" y="1418501"/>
                    <a:pt x="4183109" y="1418501"/>
                  </a:cubicBezTo>
                  <a:lnTo>
                    <a:pt x="80750" y="1418501"/>
                  </a:lnTo>
                  <a:cubicBezTo>
                    <a:pt x="59334" y="1418501"/>
                    <a:pt x="38795" y="1409994"/>
                    <a:pt x="23651" y="1394850"/>
                  </a:cubicBezTo>
                  <a:cubicBezTo>
                    <a:pt x="8508" y="1379706"/>
                    <a:pt x="0" y="1359167"/>
                    <a:pt x="0" y="1337751"/>
                  </a:cubicBezTo>
                  <a:lnTo>
                    <a:pt x="0" y="80750"/>
                  </a:lnTo>
                  <a:cubicBezTo>
                    <a:pt x="0" y="59334"/>
                    <a:pt x="8508" y="38795"/>
                    <a:pt x="23651" y="23651"/>
                  </a:cubicBezTo>
                  <a:cubicBezTo>
                    <a:pt x="38795" y="8508"/>
                    <a:pt x="59334" y="0"/>
                    <a:pt x="80750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4263860" cy="150422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DB719B"/>
                  </a:solidFill>
                  <a:latin typeface="Telegraf"/>
                  <a:ea typeface="Telegraf"/>
                  <a:cs typeface="Telegraf"/>
                  <a:sym typeface="Telegraf"/>
                </a:rPr>
                <a:t>Harsh Agrawal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19900" y="8301432"/>
            <a:ext cx="3752696" cy="956868"/>
            <a:chOff x="0" y="0"/>
            <a:chExt cx="5563152" cy="141850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563152" cy="1418501"/>
            </a:xfrm>
            <a:custGeom>
              <a:avLst/>
              <a:gdLst/>
              <a:ahLst/>
              <a:cxnLst/>
              <a:rect r="r" b="b" t="t" l="l"/>
              <a:pathLst>
                <a:path h="1418501" w="5563152">
                  <a:moveTo>
                    <a:pt x="61891" y="0"/>
                  </a:moveTo>
                  <a:lnTo>
                    <a:pt x="5501261" y="0"/>
                  </a:lnTo>
                  <a:cubicBezTo>
                    <a:pt x="5517675" y="0"/>
                    <a:pt x="5533417" y="6521"/>
                    <a:pt x="5545024" y="18127"/>
                  </a:cubicBezTo>
                  <a:cubicBezTo>
                    <a:pt x="5556631" y="29734"/>
                    <a:pt x="5563152" y="45476"/>
                    <a:pt x="5563152" y="61891"/>
                  </a:cubicBezTo>
                  <a:lnTo>
                    <a:pt x="5563152" y="1356610"/>
                  </a:lnTo>
                  <a:cubicBezTo>
                    <a:pt x="5563152" y="1373025"/>
                    <a:pt x="5556631" y="1388767"/>
                    <a:pt x="5545024" y="1400374"/>
                  </a:cubicBezTo>
                  <a:cubicBezTo>
                    <a:pt x="5533417" y="1411981"/>
                    <a:pt x="5517675" y="1418501"/>
                    <a:pt x="5501261" y="1418501"/>
                  </a:cubicBezTo>
                  <a:lnTo>
                    <a:pt x="61891" y="1418501"/>
                  </a:lnTo>
                  <a:cubicBezTo>
                    <a:pt x="45476" y="1418501"/>
                    <a:pt x="29734" y="1411981"/>
                    <a:pt x="18127" y="1400374"/>
                  </a:cubicBezTo>
                  <a:cubicBezTo>
                    <a:pt x="6521" y="1388767"/>
                    <a:pt x="0" y="1373025"/>
                    <a:pt x="0" y="1356610"/>
                  </a:cubicBezTo>
                  <a:lnTo>
                    <a:pt x="0" y="61891"/>
                  </a:lnTo>
                  <a:cubicBezTo>
                    <a:pt x="0" y="45476"/>
                    <a:pt x="6521" y="29734"/>
                    <a:pt x="18127" y="18127"/>
                  </a:cubicBezTo>
                  <a:cubicBezTo>
                    <a:pt x="29734" y="6521"/>
                    <a:pt x="45476" y="0"/>
                    <a:pt x="61891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5563152" cy="150422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DB719B"/>
                  </a:solidFill>
                  <a:latin typeface="Telegraf"/>
                  <a:ea typeface="Telegraf"/>
                  <a:cs typeface="Telegraf"/>
                  <a:sym typeface="Telegraf"/>
                </a:rPr>
                <a:t>Pratham Aggarwal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877800" y="8301432"/>
            <a:ext cx="2914496" cy="956868"/>
            <a:chOff x="0" y="0"/>
            <a:chExt cx="4320569" cy="141850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320569" cy="1418501"/>
            </a:xfrm>
            <a:custGeom>
              <a:avLst/>
              <a:gdLst/>
              <a:ahLst/>
              <a:cxnLst/>
              <a:rect r="r" b="b" t="t" l="l"/>
              <a:pathLst>
                <a:path h="1418501" w="4320569">
                  <a:moveTo>
                    <a:pt x="79690" y="0"/>
                  </a:moveTo>
                  <a:lnTo>
                    <a:pt x="4240879" y="0"/>
                  </a:lnTo>
                  <a:cubicBezTo>
                    <a:pt x="4262014" y="0"/>
                    <a:pt x="4282284" y="8396"/>
                    <a:pt x="4297228" y="23341"/>
                  </a:cubicBezTo>
                  <a:cubicBezTo>
                    <a:pt x="4312173" y="38286"/>
                    <a:pt x="4320569" y="58555"/>
                    <a:pt x="4320569" y="79690"/>
                  </a:cubicBezTo>
                  <a:lnTo>
                    <a:pt x="4320569" y="1338811"/>
                  </a:lnTo>
                  <a:cubicBezTo>
                    <a:pt x="4320569" y="1382823"/>
                    <a:pt x="4284890" y="1418501"/>
                    <a:pt x="4240879" y="1418501"/>
                  </a:cubicBezTo>
                  <a:lnTo>
                    <a:pt x="79690" y="1418501"/>
                  </a:lnTo>
                  <a:cubicBezTo>
                    <a:pt x="35679" y="1418501"/>
                    <a:pt x="0" y="1382823"/>
                    <a:pt x="0" y="1338811"/>
                  </a:cubicBezTo>
                  <a:lnTo>
                    <a:pt x="0" y="79690"/>
                  </a:lnTo>
                  <a:cubicBezTo>
                    <a:pt x="0" y="35679"/>
                    <a:pt x="35679" y="0"/>
                    <a:pt x="79690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4320569" cy="150422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DB719B"/>
                  </a:solidFill>
                  <a:latin typeface="Telegraf"/>
                  <a:ea typeface="Telegraf"/>
                  <a:cs typeface="Telegraf"/>
                  <a:sym typeface="Telegraf"/>
                </a:rPr>
                <a:t>Pratham Todi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4514850" y="8760816"/>
            <a:ext cx="2358390" cy="1143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23" id="23"/>
          <p:cNvSpPr/>
          <p:nvPr/>
        </p:nvSpPr>
        <p:spPr>
          <a:xfrm>
            <a:off x="10572596" y="8779866"/>
            <a:ext cx="224432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8890476" cy="7705080"/>
            <a:chOff x="0" y="0"/>
            <a:chExt cx="4975269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75270" cy="2029321"/>
            </a:xfrm>
            <a:custGeom>
              <a:avLst/>
              <a:gdLst/>
              <a:ahLst/>
              <a:cxnLst/>
              <a:rect r="r" b="b" t="t" l="l"/>
              <a:pathLst>
                <a:path h="2029321" w="4975270">
                  <a:moveTo>
                    <a:pt x="0" y="0"/>
                  </a:moveTo>
                  <a:lnTo>
                    <a:pt x="4975270" y="0"/>
                  </a:lnTo>
                  <a:lnTo>
                    <a:pt x="4975270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FFAEE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975269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AGENDA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960488"/>
            <a:ext cx="5126810" cy="930453"/>
            <a:chOff x="0" y="0"/>
            <a:chExt cx="1350271" cy="2450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1350271" cy="3307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  Introduction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958433" y="1598059"/>
            <a:ext cx="734817" cy="692064"/>
          </a:xfrm>
          <a:custGeom>
            <a:avLst/>
            <a:gdLst/>
            <a:ahLst/>
            <a:cxnLst/>
            <a:rect r="r" b="b" t="t" l="l"/>
            <a:pathLst>
              <a:path h="692064" w="734817">
                <a:moveTo>
                  <a:pt x="0" y="0"/>
                </a:moveTo>
                <a:lnTo>
                  <a:pt x="734817" y="0"/>
                </a:lnTo>
                <a:lnTo>
                  <a:pt x="734817" y="692065"/>
                </a:lnTo>
                <a:lnTo>
                  <a:pt x="0" y="6920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5052328"/>
            <a:ext cx="5126810" cy="956845"/>
            <a:chOff x="0" y="0"/>
            <a:chExt cx="1350271" cy="25200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0271" cy="252009"/>
            </a:xfrm>
            <a:custGeom>
              <a:avLst/>
              <a:gdLst/>
              <a:ahLst/>
              <a:cxnLst/>
              <a:rect r="r" b="b" t="t" l="l"/>
              <a:pathLst>
                <a:path h="252009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67"/>
                  </a:lnTo>
                  <a:cubicBezTo>
                    <a:pt x="1350271" y="225379"/>
                    <a:pt x="1346453" y="234597"/>
                    <a:pt x="1339656" y="241394"/>
                  </a:cubicBezTo>
                  <a:cubicBezTo>
                    <a:pt x="1332859" y="248190"/>
                    <a:pt x="1323641" y="252009"/>
                    <a:pt x="1314029" y="252009"/>
                  </a:cubicBezTo>
                  <a:lnTo>
                    <a:pt x="36242" y="252009"/>
                  </a:lnTo>
                  <a:cubicBezTo>
                    <a:pt x="16226" y="252009"/>
                    <a:pt x="0" y="235783"/>
                    <a:pt x="0" y="215767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350271" cy="33773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5" action="ppaction://hlinksldjump"/>
                </a:rPr>
                <a:t>  Mind Map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6144168"/>
            <a:ext cx="5126810" cy="930453"/>
            <a:chOff x="0" y="0"/>
            <a:chExt cx="1350271" cy="2450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1350271" cy="3307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6" action="ppaction://hlinksldjump"/>
                </a:rPr>
                <a:t>  Idea Cluster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7236008"/>
            <a:ext cx="5126810" cy="930453"/>
            <a:chOff x="0" y="0"/>
            <a:chExt cx="1350271" cy="24505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50271" cy="245057"/>
            </a:xfrm>
            <a:custGeom>
              <a:avLst/>
              <a:gdLst/>
              <a:ahLst/>
              <a:cxnLst/>
              <a:rect r="r" b="b" t="t" l="l"/>
              <a:pathLst>
                <a:path h="245057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08815"/>
                  </a:lnTo>
                  <a:cubicBezTo>
                    <a:pt x="1350271" y="228831"/>
                    <a:pt x="1334045" y="245057"/>
                    <a:pt x="1314029" y="245057"/>
                  </a:cubicBezTo>
                  <a:lnTo>
                    <a:pt x="36242" y="245057"/>
                  </a:lnTo>
                  <a:cubicBezTo>
                    <a:pt x="16226" y="245057"/>
                    <a:pt x="0" y="228831"/>
                    <a:pt x="0" y="208815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350271" cy="3307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7" action="ppaction://hlinksldjump"/>
                </a:rPr>
                <a:t>  Diagram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8700" y="8327847"/>
            <a:ext cx="5126810" cy="956845"/>
            <a:chOff x="0" y="0"/>
            <a:chExt cx="1350271" cy="25200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50271" cy="252009"/>
            </a:xfrm>
            <a:custGeom>
              <a:avLst/>
              <a:gdLst/>
              <a:ahLst/>
              <a:cxnLst/>
              <a:rect r="r" b="b" t="t" l="l"/>
              <a:pathLst>
                <a:path h="252009" w="1350271">
                  <a:moveTo>
                    <a:pt x="36242" y="0"/>
                  </a:moveTo>
                  <a:lnTo>
                    <a:pt x="1314029" y="0"/>
                  </a:lnTo>
                  <a:cubicBezTo>
                    <a:pt x="1334045" y="0"/>
                    <a:pt x="1350271" y="16226"/>
                    <a:pt x="1350271" y="36242"/>
                  </a:cubicBezTo>
                  <a:lnTo>
                    <a:pt x="1350271" y="215767"/>
                  </a:lnTo>
                  <a:cubicBezTo>
                    <a:pt x="1350271" y="225379"/>
                    <a:pt x="1346453" y="234597"/>
                    <a:pt x="1339656" y="241394"/>
                  </a:cubicBezTo>
                  <a:cubicBezTo>
                    <a:pt x="1332859" y="248190"/>
                    <a:pt x="1323641" y="252009"/>
                    <a:pt x="1314029" y="252009"/>
                  </a:cubicBezTo>
                  <a:lnTo>
                    <a:pt x="36242" y="252009"/>
                  </a:lnTo>
                  <a:cubicBezTo>
                    <a:pt x="16226" y="252009"/>
                    <a:pt x="0" y="235783"/>
                    <a:pt x="0" y="215767"/>
                  </a:cubicBezTo>
                  <a:lnTo>
                    <a:pt x="0" y="36242"/>
                  </a:lnTo>
                  <a:cubicBezTo>
                    <a:pt x="0" y="16226"/>
                    <a:pt x="16226" y="0"/>
                    <a:pt x="36242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85725"/>
              <a:ext cx="1350271" cy="33773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8" action="ppaction://hlinksldjump"/>
                </a:rPr>
                <a:t>  Next Steps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5507897" y="4241076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507897" y="5332916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507897" y="6424756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507897" y="7516595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5507897" y="8608435"/>
            <a:ext cx="369277" cy="369277"/>
          </a:xfrm>
          <a:custGeom>
            <a:avLst/>
            <a:gdLst/>
            <a:ahLst/>
            <a:cxnLst/>
            <a:rect r="r" b="b" t="t" l="l"/>
            <a:pathLst>
              <a:path h="369277" w="369277">
                <a:moveTo>
                  <a:pt x="0" y="0"/>
                </a:moveTo>
                <a:lnTo>
                  <a:pt x="369277" y="0"/>
                </a:lnTo>
                <a:lnTo>
                  <a:pt x="369277" y="369277"/>
                </a:lnTo>
                <a:lnTo>
                  <a:pt x="0" y="36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791381" y="4005308"/>
            <a:ext cx="10467919" cy="5252992"/>
          </a:xfrm>
          <a:custGeom>
            <a:avLst/>
            <a:gdLst/>
            <a:ahLst/>
            <a:cxnLst/>
            <a:rect r="r" b="b" t="t" l="l"/>
            <a:pathLst>
              <a:path h="5252992" w="10467919">
                <a:moveTo>
                  <a:pt x="0" y="0"/>
                </a:moveTo>
                <a:lnTo>
                  <a:pt x="10467919" y="0"/>
                </a:lnTo>
                <a:lnTo>
                  <a:pt x="10467919" y="5252992"/>
                </a:lnTo>
                <a:lnTo>
                  <a:pt x="0" y="52529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676600" y="5480122"/>
            <a:ext cx="2256444" cy="2799272"/>
          </a:xfrm>
          <a:custGeom>
            <a:avLst/>
            <a:gdLst/>
            <a:ahLst/>
            <a:cxnLst/>
            <a:rect r="r" b="b" t="t" l="l"/>
            <a:pathLst>
              <a:path h="2799272" w="2256444">
                <a:moveTo>
                  <a:pt x="0" y="0"/>
                </a:moveTo>
                <a:lnTo>
                  <a:pt x="2256444" y="0"/>
                </a:lnTo>
                <a:lnTo>
                  <a:pt x="2256444" y="2799272"/>
                </a:lnTo>
                <a:lnTo>
                  <a:pt x="0" y="279927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1373" t="0" r="0" b="-5898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1095094" y="5480122"/>
            <a:ext cx="2285183" cy="2799272"/>
          </a:xfrm>
          <a:custGeom>
            <a:avLst/>
            <a:gdLst/>
            <a:ahLst/>
            <a:cxnLst/>
            <a:rect r="r" b="b" t="t" l="l"/>
            <a:pathLst>
              <a:path h="2799272" w="2285183">
                <a:moveTo>
                  <a:pt x="0" y="0"/>
                </a:moveTo>
                <a:lnTo>
                  <a:pt x="2285182" y="0"/>
                </a:lnTo>
                <a:lnTo>
                  <a:pt x="2285182" y="2799272"/>
                </a:lnTo>
                <a:lnTo>
                  <a:pt x="0" y="279927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1847" t="-395" r="-11617" b="-395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538461" y="5462477"/>
            <a:ext cx="2166134" cy="2816916"/>
          </a:xfrm>
          <a:custGeom>
            <a:avLst/>
            <a:gdLst/>
            <a:ahLst/>
            <a:cxnLst/>
            <a:rect r="r" b="b" t="t" l="l"/>
            <a:pathLst>
              <a:path h="2816916" w="2166134">
                <a:moveTo>
                  <a:pt x="0" y="0"/>
                </a:moveTo>
                <a:lnTo>
                  <a:pt x="2166134" y="0"/>
                </a:lnTo>
                <a:lnTo>
                  <a:pt x="2166134" y="2816917"/>
                </a:lnTo>
                <a:lnTo>
                  <a:pt x="0" y="281691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1947" t="-14779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577618" y="4484095"/>
            <a:ext cx="2355425" cy="813692"/>
          </a:xfrm>
          <a:custGeom>
            <a:avLst/>
            <a:gdLst/>
            <a:ahLst/>
            <a:cxnLst/>
            <a:rect r="r" b="b" t="t" l="l"/>
            <a:pathLst>
              <a:path h="813692" w="2355425">
                <a:moveTo>
                  <a:pt x="0" y="0"/>
                </a:moveTo>
                <a:lnTo>
                  <a:pt x="2355426" y="0"/>
                </a:lnTo>
                <a:lnTo>
                  <a:pt x="2355426" y="813692"/>
                </a:lnTo>
                <a:lnTo>
                  <a:pt x="0" y="81369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1095094" y="4519224"/>
            <a:ext cx="2355425" cy="813692"/>
          </a:xfrm>
          <a:custGeom>
            <a:avLst/>
            <a:gdLst/>
            <a:ahLst/>
            <a:cxnLst/>
            <a:rect r="r" b="b" t="t" l="l"/>
            <a:pathLst>
              <a:path h="813692" w="2355425">
                <a:moveTo>
                  <a:pt x="0" y="0"/>
                </a:moveTo>
                <a:lnTo>
                  <a:pt x="2355425" y="0"/>
                </a:lnTo>
                <a:lnTo>
                  <a:pt x="2355425" y="813692"/>
                </a:lnTo>
                <a:lnTo>
                  <a:pt x="0" y="81369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4294502" y="4484095"/>
            <a:ext cx="2700393" cy="932863"/>
          </a:xfrm>
          <a:custGeom>
            <a:avLst/>
            <a:gdLst/>
            <a:ahLst/>
            <a:cxnLst/>
            <a:rect r="r" b="b" t="t" l="l"/>
            <a:pathLst>
              <a:path h="932863" w="2700393">
                <a:moveTo>
                  <a:pt x="0" y="0"/>
                </a:moveTo>
                <a:lnTo>
                  <a:pt x="2700392" y="0"/>
                </a:lnTo>
                <a:lnTo>
                  <a:pt x="2700392" y="932863"/>
                </a:lnTo>
                <a:lnTo>
                  <a:pt x="0" y="9328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7577618" y="4619388"/>
            <a:ext cx="2355425" cy="40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Harsh Agrawal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088547" y="4656967"/>
            <a:ext cx="2355425" cy="40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Pratham Todi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255771" y="4656967"/>
            <a:ext cx="2731513" cy="40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Pratham Aggarwal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C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A6CFF4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14972" y="5792905"/>
            <a:ext cx="6648913" cy="6648913"/>
          </a:xfrm>
          <a:custGeom>
            <a:avLst/>
            <a:gdLst/>
            <a:ahLst/>
            <a:cxnLst/>
            <a:rect r="r" b="b" t="t" l="l"/>
            <a:pathLst>
              <a:path h="6648913" w="6648913">
                <a:moveTo>
                  <a:pt x="0" y="0"/>
                </a:moveTo>
                <a:lnTo>
                  <a:pt x="6648913" y="0"/>
                </a:lnTo>
                <a:lnTo>
                  <a:pt x="6648913" y="6648913"/>
                </a:lnTo>
                <a:lnTo>
                  <a:pt x="0" y="664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153931" y="4033135"/>
            <a:ext cx="4922082" cy="492208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760736" y="8327847"/>
            <a:ext cx="3708472" cy="956845"/>
            <a:chOff x="0" y="0"/>
            <a:chExt cx="976717" cy="25200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6717" cy="252009"/>
            </a:xfrm>
            <a:custGeom>
              <a:avLst/>
              <a:gdLst/>
              <a:ahLst/>
              <a:cxnLst/>
              <a:rect r="r" b="b" t="t" l="l"/>
              <a:pathLst>
                <a:path h="252009" w="976717">
                  <a:moveTo>
                    <a:pt x="50103" y="0"/>
                  </a:moveTo>
                  <a:lnTo>
                    <a:pt x="926614" y="0"/>
                  </a:lnTo>
                  <a:cubicBezTo>
                    <a:pt x="954285" y="0"/>
                    <a:pt x="976717" y="22432"/>
                    <a:pt x="976717" y="50103"/>
                  </a:cubicBezTo>
                  <a:lnTo>
                    <a:pt x="976717" y="201905"/>
                  </a:lnTo>
                  <a:cubicBezTo>
                    <a:pt x="976717" y="215194"/>
                    <a:pt x="971438" y="227938"/>
                    <a:pt x="962042" y="237334"/>
                  </a:cubicBezTo>
                  <a:cubicBezTo>
                    <a:pt x="952646" y="246730"/>
                    <a:pt x="939902" y="252009"/>
                    <a:pt x="926614" y="252009"/>
                  </a:cubicBezTo>
                  <a:lnTo>
                    <a:pt x="50103" y="252009"/>
                  </a:lnTo>
                  <a:cubicBezTo>
                    <a:pt x="36815" y="252009"/>
                    <a:pt x="24071" y="246730"/>
                    <a:pt x="14675" y="237334"/>
                  </a:cubicBezTo>
                  <a:cubicBezTo>
                    <a:pt x="5279" y="227938"/>
                    <a:pt x="0" y="215194"/>
                    <a:pt x="0" y="201905"/>
                  </a:cubicBezTo>
                  <a:lnTo>
                    <a:pt x="0" y="50103"/>
                  </a:lnTo>
                  <a:cubicBezTo>
                    <a:pt x="0" y="36815"/>
                    <a:pt x="5279" y="24071"/>
                    <a:pt x="14675" y="14675"/>
                  </a:cubicBezTo>
                  <a:cubicBezTo>
                    <a:pt x="24071" y="5279"/>
                    <a:pt x="36815" y="0"/>
                    <a:pt x="50103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976717" cy="33773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b="true" sz="2599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HUSH POLL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2149212">
            <a:off x="14340202" y="7734363"/>
            <a:ext cx="3644084" cy="1318496"/>
          </a:xfrm>
          <a:custGeom>
            <a:avLst/>
            <a:gdLst/>
            <a:ahLst/>
            <a:cxnLst/>
            <a:rect r="r" b="b" t="t" l="l"/>
            <a:pathLst>
              <a:path h="1318496" w="3644084">
                <a:moveTo>
                  <a:pt x="0" y="0"/>
                </a:moveTo>
                <a:lnTo>
                  <a:pt x="3644084" y="0"/>
                </a:lnTo>
                <a:lnTo>
                  <a:pt x="3644084" y="1318496"/>
                </a:lnTo>
                <a:lnTo>
                  <a:pt x="0" y="1318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733173" y="4795786"/>
            <a:ext cx="848685" cy="706723"/>
          </a:xfrm>
          <a:custGeom>
            <a:avLst/>
            <a:gdLst/>
            <a:ahLst/>
            <a:cxnLst/>
            <a:rect r="r" b="b" t="t" l="l"/>
            <a:pathLst>
              <a:path h="706723" w="848685">
                <a:moveTo>
                  <a:pt x="0" y="0"/>
                </a:moveTo>
                <a:lnTo>
                  <a:pt x="848686" y="0"/>
                </a:lnTo>
                <a:lnTo>
                  <a:pt x="848686" y="706724"/>
                </a:lnTo>
                <a:lnTo>
                  <a:pt x="0" y="7067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733173" y="5744365"/>
            <a:ext cx="848685" cy="706723"/>
          </a:xfrm>
          <a:custGeom>
            <a:avLst/>
            <a:gdLst/>
            <a:ahLst/>
            <a:cxnLst/>
            <a:rect r="r" b="b" t="t" l="l"/>
            <a:pathLst>
              <a:path h="706723" w="848685">
                <a:moveTo>
                  <a:pt x="0" y="0"/>
                </a:moveTo>
                <a:lnTo>
                  <a:pt x="848686" y="0"/>
                </a:lnTo>
                <a:lnTo>
                  <a:pt x="848686" y="706724"/>
                </a:lnTo>
                <a:lnTo>
                  <a:pt x="0" y="7067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 rot="-6300000">
            <a:off x="15542105" y="5906772"/>
            <a:ext cx="2320075" cy="0"/>
          </a:xfrm>
          <a:prstGeom prst="line">
            <a:avLst/>
          </a:prstGeom>
          <a:ln cap="flat" w="19050">
            <a:solidFill>
              <a:srgbClr val="191919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2428463" y="1287725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8450" y="4560376"/>
            <a:ext cx="7654075" cy="368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Anonymous, GDPR-compliant polling app with real-time analytics and cross-device support.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 Built with Next.js, Node.js, and MongoDB, it features anti-duplication, admin moderation, and advanced user options.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5633389" y="4316174"/>
            <a:ext cx="1492549" cy="40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191919"/>
                </a:solidFill>
                <a:latin typeface="Telegraf"/>
                <a:ea typeface="Telegraf"/>
                <a:cs typeface="Telegraf"/>
                <a:sym typeface="Telegraf"/>
              </a:rPr>
              <a:t>Group 43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8B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FB8B62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32490" y="1075246"/>
            <a:ext cx="5126810" cy="797976"/>
            <a:chOff x="0" y="0"/>
            <a:chExt cx="1350271" cy="210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0271" cy="210167"/>
            </a:xfrm>
            <a:custGeom>
              <a:avLst/>
              <a:gdLst/>
              <a:ahLst/>
              <a:cxnLst/>
              <a:rect r="r" b="b" t="t" l="l"/>
              <a:pathLst>
                <a:path h="210167" w="1350271">
                  <a:moveTo>
                    <a:pt x="105083" y="0"/>
                  </a:moveTo>
                  <a:lnTo>
                    <a:pt x="1245188" y="0"/>
                  </a:lnTo>
                  <a:cubicBezTo>
                    <a:pt x="1303224" y="0"/>
                    <a:pt x="1350271" y="47047"/>
                    <a:pt x="1350271" y="105083"/>
                  </a:cubicBezTo>
                  <a:lnTo>
                    <a:pt x="1350271" y="105083"/>
                  </a:lnTo>
                  <a:cubicBezTo>
                    <a:pt x="1350271" y="163119"/>
                    <a:pt x="1303224" y="210167"/>
                    <a:pt x="1245188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B8B62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350271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428463" y="1287725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7816" y="3825871"/>
            <a:ext cx="17499399" cy="5621682"/>
          </a:xfrm>
          <a:custGeom>
            <a:avLst/>
            <a:gdLst/>
            <a:ahLst/>
            <a:cxnLst/>
            <a:rect r="r" b="b" t="t" l="l"/>
            <a:pathLst>
              <a:path h="5621682" w="17499399">
                <a:moveTo>
                  <a:pt x="0" y="0"/>
                </a:moveTo>
                <a:lnTo>
                  <a:pt x="17499400" y="0"/>
                </a:lnTo>
                <a:lnTo>
                  <a:pt x="17499400" y="5621682"/>
                </a:lnTo>
                <a:lnTo>
                  <a:pt x="0" y="56216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57607" y="1607561"/>
            <a:ext cx="8043429" cy="100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FLOW GRAPH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1972" y="371595"/>
            <a:ext cx="3962092" cy="1754790"/>
            <a:chOff x="0" y="0"/>
            <a:chExt cx="2989059" cy="13238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89059" cy="1323839"/>
            </a:xfrm>
            <a:custGeom>
              <a:avLst/>
              <a:gdLst/>
              <a:ahLst/>
              <a:cxnLst/>
              <a:rect r="r" b="b" t="t" l="l"/>
              <a:pathLst>
                <a:path h="1323839" w="2989059">
                  <a:moveTo>
                    <a:pt x="58620" y="0"/>
                  </a:moveTo>
                  <a:lnTo>
                    <a:pt x="2930439" y="0"/>
                  </a:lnTo>
                  <a:cubicBezTo>
                    <a:pt x="2962814" y="0"/>
                    <a:pt x="2989059" y="26245"/>
                    <a:pt x="2989059" y="58620"/>
                  </a:cubicBezTo>
                  <a:lnTo>
                    <a:pt x="2989059" y="1265219"/>
                  </a:lnTo>
                  <a:cubicBezTo>
                    <a:pt x="2989059" y="1297594"/>
                    <a:pt x="2962814" y="1323839"/>
                    <a:pt x="2930439" y="1323839"/>
                  </a:cubicBezTo>
                  <a:lnTo>
                    <a:pt x="58620" y="1323839"/>
                  </a:lnTo>
                  <a:cubicBezTo>
                    <a:pt x="26245" y="1323839"/>
                    <a:pt x="0" y="1297594"/>
                    <a:pt x="0" y="1265219"/>
                  </a:cubicBezTo>
                  <a:lnTo>
                    <a:pt x="0" y="58620"/>
                  </a:lnTo>
                  <a:cubicBezTo>
                    <a:pt x="0" y="26245"/>
                    <a:pt x="26245" y="0"/>
                    <a:pt x="58620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989059" cy="1371464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2240"/>
                </a:lnSpc>
              </a:pP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Modular Architecture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with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NextJs frontend + Node.js/Express backend with MongoDB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handles poll creation, real-time voting via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WebSocket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, and result visualization.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0945" y="1028700"/>
            <a:ext cx="522201" cy="524215"/>
            <a:chOff x="0" y="0"/>
            <a:chExt cx="812800" cy="8159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72254" y="559770"/>
            <a:ext cx="3962092" cy="1573768"/>
            <a:chOff x="0" y="0"/>
            <a:chExt cx="5873569" cy="23330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73569" cy="2333019"/>
            </a:xfrm>
            <a:custGeom>
              <a:avLst/>
              <a:gdLst/>
              <a:ahLst/>
              <a:cxnLst/>
              <a:rect r="r" b="b" t="t" l="l"/>
              <a:pathLst>
                <a:path h="2333019" w="5873569">
                  <a:moveTo>
                    <a:pt x="58620" y="0"/>
                  </a:moveTo>
                  <a:lnTo>
                    <a:pt x="5814949" y="0"/>
                  </a:lnTo>
                  <a:cubicBezTo>
                    <a:pt x="5847324" y="0"/>
                    <a:pt x="5873569" y="26245"/>
                    <a:pt x="5873569" y="58620"/>
                  </a:cubicBezTo>
                  <a:lnTo>
                    <a:pt x="5873569" y="2274399"/>
                  </a:lnTo>
                  <a:cubicBezTo>
                    <a:pt x="5873569" y="2289946"/>
                    <a:pt x="5867393" y="2304856"/>
                    <a:pt x="5856400" y="2315850"/>
                  </a:cubicBezTo>
                  <a:cubicBezTo>
                    <a:pt x="5845406" y="2326843"/>
                    <a:pt x="5830496" y="2333019"/>
                    <a:pt x="5814949" y="2333019"/>
                  </a:cubicBezTo>
                  <a:lnTo>
                    <a:pt x="58620" y="2333019"/>
                  </a:lnTo>
                  <a:cubicBezTo>
                    <a:pt x="26245" y="2333019"/>
                    <a:pt x="0" y="2306774"/>
                    <a:pt x="0" y="2274399"/>
                  </a:cubicBezTo>
                  <a:lnTo>
                    <a:pt x="0" y="58620"/>
                  </a:lnTo>
                  <a:cubicBezTo>
                    <a:pt x="0" y="26245"/>
                    <a:pt x="26245" y="0"/>
                    <a:pt x="58620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873569" cy="238064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240"/>
                </a:lnSpc>
              </a:pP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Users create/share polls 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via UI; participants vote through links.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Real-time charts 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update instantly via WebSocket connections.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92537" y="559770"/>
            <a:ext cx="3962092" cy="1478519"/>
            <a:chOff x="0" y="0"/>
            <a:chExt cx="2989059" cy="11154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89059" cy="1115416"/>
            </a:xfrm>
            <a:custGeom>
              <a:avLst/>
              <a:gdLst/>
              <a:ahLst/>
              <a:cxnLst/>
              <a:rect r="r" b="b" t="t" l="l"/>
              <a:pathLst>
                <a:path h="1115416" w="2989059">
                  <a:moveTo>
                    <a:pt x="58620" y="0"/>
                  </a:moveTo>
                  <a:lnTo>
                    <a:pt x="2930439" y="0"/>
                  </a:lnTo>
                  <a:cubicBezTo>
                    <a:pt x="2962814" y="0"/>
                    <a:pt x="2989059" y="26245"/>
                    <a:pt x="2989059" y="58620"/>
                  </a:cubicBezTo>
                  <a:lnTo>
                    <a:pt x="2989059" y="1056796"/>
                  </a:lnTo>
                  <a:cubicBezTo>
                    <a:pt x="2989059" y="1089171"/>
                    <a:pt x="2962814" y="1115416"/>
                    <a:pt x="2930439" y="1115416"/>
                  </a:cubicBezTo>
                  <a:lnTo>
                    <a:pt x="58620" y="1115416"/>
                  </a:lnTo>
                  <a:cubicBezTo>
                    <a:pt x="26245" y="1115416"/>
                    <a:pt x="0" y="1089171"/>
                    <a:pt x="0" y="1056796"/>
                  </a:cubicBezTo>
                  <a:lnTo>
                    <a:pt x="0" y="58620"/>
                  </a:lnTo>
                  <a:cubicBezTo>
                    <a:pt x="0" y="26245"/>
                    <a:pt x="26245" y="0"/>
                    <a:pt x="58620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989059" cy="1163041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Anonymous voting via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hashed browser tokens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.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GDPR-compliant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data ha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n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d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li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ng w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ith </a:t>
              </a:r>
              <a:r>
                <a:rPr lang="en-US" sz="16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HTTPS encryption</a:t>
              </a:r>
              <a:r>
                <a:rPr lang="en-US" sz="16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and rate-limited APIs.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91600" y="8672803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8"/>
                </a:lnTo>
                <a:lnTo>
                  <a:pt x="0" y="373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842839" y="986882"/>
            <a:ext cx="522201" cy="524215"/>
            <a:chOff x="0" y="0"/>
            <a:chExt cx="812800" cy="8159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160786" y="986882"/>
            <a:ext cx="522201" cy="524215"/>
            <a:chOff x="0" y="0"/>
            <a:chExt cx="812800" cy="8159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5936"/>
            </a:xfrm>
            <a:custGeom>
              <a:avLst/>
              <a:gdLst/>
              <a:ahLst/>
              <a:cxnLst/>
              <a:rect r="r" b="b" t="t" l="l"/>
              <a:pathLst>
                <a:path h="815936" w="812800">
                  <a:moveTo>
                    <a:pt x="406400" y="0"/>
                  </a:moveTo>
                  <a:cubicBezTo>
                    <a:pt x="181951" y="0"/>
                    <a:pt x="0" y="182653"/>
                    <a:pt x="0" y="407968"/>
                  </a:cubicBezTo>
                  <a:cubicBezTo>
                    <a:pt x="0" y="633282"/>
                    <a:pt x="181951" y="815936"/>
                    <a:pt x="406400" y="815936"/>
                  </a:cubicBezTo>
                  <a:cubicBezTo>
                    <a:pt x="630849" y="815936"/>
                    <a:pt x="812800" y="633282"/>
                    <a:pt x="812800" y="407968"/>
                  </a:cubicBezTo>
                  <a:cubicBezTo>
                    <a:pt x="812800" y="1826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05069"/>
              <a:ext cx="660400" cy="634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sz="1599" spc="-31">
                  <a:solidFill>
                    <a:srgbClr val="FFFAEE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3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160786" y="7140524"/>
            <a:ext cx="544126" cy="704163"/>
          </a:xfrm>
          <a:custGeom>
            <a:avLst/>
            <a:gdLst/>
            <a:ahLst/>
            <a:cxnLst/>
            <a:rect r="r" b="b" t="t" l="l"/>
            <a:pathLst>
              <a:path h="704163" w="544126">
                <a:moveTo>
                  <a:pt x="0" y="0"/>
                </a:moveTo>
                <a:lnTo>
                  <a:pt x="544126" y="0"/>
                </a:lnTo>
                <a:lnTo>
                  <a:pt x="544126" y="704163"/>
                </a:lnTo>
                <a:lnTo>
                  <a:pt x="0" y="704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12695" y="2549014"/>
            <a:ext cx="15862609" cy="7257144"/>
          </a:xfrm>
          <a:custGeom>
            <a:avLst/>
            <a:gdLst/>
            <a:ahLst/>
            <a:cxnLst/>
            <a:rect r="r" b="b" t="t" l="l"/>
            <a:pathLst>
              <a:path h="7257144" w="15862609">
                <a:moveTo>
                  <a:pt x="0" y="0"/>
                </a:moveTo>
                <a:lnTo>
                  <a:pt x="15862610" y="0"/>
                </a:lnTo>
                <a:lnTo>
                  <a:pt x="15862610" y="7257144"/>
                </a:lnTo>
                <a:lnTo>
                  <a:pt x="0" y="72571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DB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DBDB78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614972" y="8906219"/>
            <a:ext cx="6648913" cy="6648913"/>
          </a:xfrm>
          <a:custGeom>
            <a:avLst/>
            <a:gdLst/>
            <a:ahLst/>
            <a:cxnLst/>
            <a:rect r="r" b="b" t="t" l="l"/>
            <a:pathLst>
              <a:path h="6648913" w="6648913">
                <a:moveTo>
                  <a:pt x="0" y="0"/>
                </a:moveTo>
                <a:lnTo>
                  <a:pt x="6648913" y="0"/>
                </a:lnTo>
                <a:lnTo>
                  <a:pt x="6648913" y="6648913"/>
                </a:lnTo>
                <a:lnTo>
                  <a:pt x="0" y="6648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132490" y="1075246"/>
            <a:ext cx="5126810" cy="797976"/>
            <a:chOff x="0" y="0"/>
            <a:chExt cx="1350271" cy="2101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50271" cy="210167"/>
            </a:xfrm>
            <a:custGeom>
              <a:avLst/>
              <a:gdLst/>
              <a:ahLst/>
              <a:cxnLst/>
              <a:rect r="r" b="b" t="t" l="l"/>
              <a:pathLst>
                <a:path h="210167" w="1350271">
                  <a:moveTo>
                    <a:pt x="105083" y="0"/>
                  </a:moveTo>
                  <a:lnTo>
                    <a:pt x="1245188" y="0"/>
                  </a:lnTo>
                  <a:cubicBezTo>
                    <a:pt x="1303224" y="0"/>
                    <a:pt x="1350271" y="47047"/>
                    <a:pt x="1350271" y="105083"/>
                  </a:cubicBezTo>
                  <a:lnTo>
                    <a:pt x="1350271" y="105083"/>
                  </a:lnTo>
                  <a:cubicBezTo>
                    <a:pt x="1350271" y="163119"/>
                    <a:pt x="1303224" y="210167"/>
                    <a:pt x="1245188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DBDB78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350271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4" action="ppaction://hlinksldjump"/>
                </a:rPr>
                <a:t>Back to Agenda Page  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428463" y="1287725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11210" y="5000484"/>
            <a:ext cx="6466203" cy="3406507"/>
            <a:chOff x="0" y="0"/>
            <a:chExt cx="1703033" cy="8971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703033" cy="9924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11210" y="5754156"/>
            <a:ext cx="6466203" cy="3406507"/>
            <a:chOff x="0" y="0"/>
            <a:chExt cx="1703033" cy="89718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703033" cy="9924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C</a:t>
              </a:r>
              <a:r>
                <a:rPr lang="en-US" sz="29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7" action="ppaction://hlinksldjump"/>
                </a:rPr>
                <a:t>ontroller functions and routes</a:t>
              </a:r>
              <a:r>
                <a:rPr lang="en-US" sz="29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, mentioning different Features and Functionalities of the Anonymous Polling Application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595529" y="3787858"/>
            <a:ext cx="6466203" cy="3406507"/>
            <a:chOff x="0" y="0"/>
            <a:chExt cx="1703033" cy="8971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191919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1703033" cy="9924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819731" y="4004114"/>
            <a:ext cx="1186158" cy="336437"/>
          </a:xfrm>
          <a:custGeom>
            <a:avLst/>
            <a:gdLst/>
            <a:ahLst/>
            <a:cxnLst/>
            <a:rect r="r" b="b" t="t" l="l"/>
            <a:pathLst>
              <a:path h="336437" w="1186158">
                <a:moveTo>
                  <a:pt x="0" y="0"/>
                </a:moveTo>
                <a:lnTo>
                  <a:pt x="1186158" y="0"/>
                </a:lnTo>
                <a:lnTo>
                  <a:pt x="1186158" y="336438"/>
                </a:lnTo>
                <a:lnTo>
                  <a:pt x="0" y="3364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0595529" y="4541529"/>
            <a:ext cx="6466203" cy="3406507"/>
            <a:chOff x="0" y="0"/>
            <a:chExt cx="1703033" cy="89718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03033" cy="897187"/>
            </a:xfrm>
            <a:custGeom>
              <a:avLst/>
              <a:gdLst/>
              <a:ahLst/>
              <a:cxnLst/>
              <a:rect r="r" b="b" t="t" l="l"/>
              <a:pathLst>
                <a:path h="897187" w="1703033">
                  <a:moveTo>
                    <a:pt x="28735" y="0"/>
                  </a:moveTo>
                  <a:lnTo>
                    <a:pt x="1674298" y="0"/>
                  </a:lnTo>
                  <a:cubicBezTo>
                    <a:pt x="1681919" y="0"/>
                    <a:pt x="1689228" y="3027"/>
                    <a:pt x="1694617" y="8416"/>
                  </a:cubicBezTo>
                  <a:cubicBezTo>
                    <a:pt x="1700006" y="13805"/>
                    <a:pt x="1703033" y="21114"/>
                    <a:pt x="1703033" y="28735"/>
                  </a:cubicBezTo>
                  <a:lnTo>
                    <a:pt x="1703033" y="868452"/>
                  </a:lnTo>
                  <a:cubicBezTo>
                    <a:pt x="1703033" y="876073"/>
                    <a:pt x="1700006" y="883382"/>
                    <a:pt x="1694617" y="888771"/>
                  </a:cubicBezTo>
                  <a:cubicBezTo>
                    <a:pt x="1689228" y="894159"/>
                    <a:pt x="1681919" y="897187"/>
                    <a:pt x="1674298" y="897187"/>
                  </a:cubicBezTo>
                  <a:lnTo>
                    <a:pt x="28735" y="897187"/>
                  </a:lnTo>
                  <a:cubicBezTo>
                    <a:pt x="21114" y="897187"/>
                    <a:pt x="13805" y="894159"/>
                    <a:pt x="8416" y="888771"/>
                  </a:cubicBezTo>
                  <a:cubicBezTo>
                    <a:pt x="3027" y="883382"/>
                    <a:pt x="0" y="876073"/>
                    <a:pt x="0" y="868452"/>
                  </a:cubicBezTo>
                  <a:lnTo>
                    <a:pt x="0" y="28735"/>
                  </a:lnTo>
                  <a:cubicBezTo>
                    <a:pt x="0" y="21114"/>
                    <a:pt x="3027" y="13805"/>
                    <a:pt x="8416" y="8416"/>
                  </a:cubicBezTo>
                  <a:cubicBezTo>
                    <a:pt x="13805" y="3027"/>
                    <a:pt x="21114" y="0"/>
                    <a:pt x="28735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0"/>
              <a:ext cx="1703033" cy="99243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Different Rest APIs and Requests made Between Client and Server with Adequate Middlewares for Effecient Logging, Error and Authentication Handling.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435413" y="5216741"/>
            <a:ext cx="1186158" cy="336437"/>
          </a:xfrm>
          <a:custGeom>
            <a:avLst/>
            <a:gdLst/>
            <a:ahLst/>
            <a:cxnLst/>
            <a:rect r="r" b="b" t="t" l="l"/>
            <a:pathLst>
              <a:path h="336437" w="1186158">
                <a:moveTo>
                  <a:pt x="0" y="0"/>
                </a:moveTo>
                <a:lnTo>
                  <a:pt x="1186157" y="0"/>
                </a:lnTo>
                <a:lnTo>
                  <a:pt x="1186157" y="336437"/>
                </a:lnTo>
                <a:lnTo>
                  <a:pt x="0" y="3364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IDEA CLUSTER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885453" y="8906219"/>
            <a:ext cx="544126" cy="704163"/>
          </a:xfrm>
          <a:custGeom>
            <a:avLst/>
            <a:gdLst/>
            <a:ahLst/>
            <a:cxnLst/>
            <a:rect r="r" b="b" t="t" l="l"/>
            <a:pathLst>
              <a:path h="704163" w="544126">
                <a:moveTo>
                  <a:pt x="0" y="0"/>
                </a:moveTo>
                <a:lnTo>
                  <a:pt x="544126" y="0"/>
                </a:lnTo>
                <a:lnTo>
                  <a:pt x="544126" y="704162"/>
                </a:lnTo>
                <a:lnTo>
                  <a:pt x="0" y="704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257599" y="3388833"/>
            <a:ext cx="468675" cy="783500"/>
          </a:xfrm>
          <a:custGeom>
            <a:avLst/>
            <a:gdLst/>
            <a:ahLst/>
            <a:cxnLst/>
            <a:rect r="r" b="b" t="t" l="l"/>
            <a:pathLst>
              <a:path h="783500" w="468675">
                <a:moveTo>
                  <a:pt x="0" y="0"/>
                </a:moveTo>
                <a:lnTo>
                  <a:pt x="468675" y="0"/>
                </a:lnTo>
                <a:lnTo>
                  <a:pt x="468675" y="783500"/>
                </a:lnTo>
                <a:lnTo>
                  <a:pt x="0" y="7835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69031" y="2041994"/>
          <a:ext cx="15659451" cy="7307444"/>
        </p:xfrm>
        <a:graphic>
          <a:graphicData uri="http://schemas.openxmlformats.org/drawingml/2006/table">
            <a:tbl>
              <a:tblPr/>
              <a:tblGrid>
                <a:gridCol w="766832"/>
                <a:gridCol w="7086098"/>
                <a:gridCol w="7806521"/>
              </a:tblGrid>
              <a:tr h="650865">
                <a:tc rowSpan="4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U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S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O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b="true" sz="15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AUTH CONTROLLER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7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b="true" sz="15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POLL CONTROLLER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8B62"/>
                    </a:solidFill>
                  </a:tcPr>
                </a:tc>
              </a:tr>
              <a:tr h="2754018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U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S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O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636886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U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S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O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b="true" sz="15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VOTE CONTROLLER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b="true" sz="15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ADMIN CONTROLLER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77"/>
                    </a:solidFill>
                  </a:tcPr>
                </a:tc>
              </a:tr>
              <a:tr h="2565757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U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S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H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P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O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L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  <a:tr h="699918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ANONYMOUS POLLING WEB APPLICATION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ANONYMOUS POLLING WEB APPLICATION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b="true" sz="2199">
                          <a:solidFill>
                            <a:srgbClr val="191919"/>
                          </a:solidFill>
                          <a:latin typeface="Telegraf Bold"/>
                          <a:ea typeface="Telegraf Bold"/>
                          <a:cs typeface="Telegraf Bold"/>
                          <a:sym typeface="Telegraf Bold"/>
                        </a:rPr>
                        <a:t>ANONYMOUS POLLING WEB APPLICATION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EE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3239366" y="3153898"/>
            <a:ext cx="1828800" cy="608709"/>
            <a:chOff x="0" y="0"/>
            <a:chExt cx="3251200" cy="10821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JWT Authentication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604013" y="718790"/>
            <a:ext cx="4324468" cy="797976"/>
            <a:chOff x="0" y="0"/>
            <a:chExt cx="1138955" cy="2101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38955" cy="210167"/>
            </a:xfrm>
            <a:custGeom>
              <a:avLst/>
              <a:gdLst/>
              <a:ahLst/>
              <a:cxnLst/>
              <a:rect r="r" b="b" t="t" l="l"/>
              <a:pathLst>
                <a:path h="210167" w="1138955">
                  <a:moveTo>
                    <a:pt x="105083" y="0"/>
                  </a:moveTo>
                  <a:lnTo>
                    <a:pt x="1033871" y="0"/>
                  </a:lnTo>
                  <a:cubicBezTo>
                    <a:pt x="1091907" y="0"/>
                    <a:pt x="1138955" y="47047"/>
                    <a:pt x="1138955" y="105083"/>
                  </a:cubicBezTo>
                  <a:lnTo>
                    <a:pt x="1138955" y="105083"/>
                  </a:lnTo>
                  <a:cubicBezTo>
                    <a:pt x="1138955" y="163119"/>
                    <a:pt x="1091907" y="210167"/>
                    <a:pt x="1033871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138955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28420" y="931268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4153766" y="3762607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3239366" y="4391325"/>
            <a:ext cx="1828800" cy="608709"/>
            <a:chOff x="0" y="0"/>
            <a:chExt cx="3251200" cy="10821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POST /api/auth/login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125131" y="3153898"/>
            <a:ext cx="1828800" cy="608709"/>
            <a:chOff x="0" y="0"/>
            <a:chExt cx="3251200" cy="10821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Session Management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7039531" y="3762607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6025578" y="4391325"/>
            <a:ext cx="2027905" cy="608709"/>
            <a:chOff x="0" y="0"/>
            <a:chExt cx="3605165" cy="1082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05165" cy="1082149"/>
            </a:xfrm>
            <a:custGeom>
              <a:avLst/>
              <a:gdLst/>
              <a:ahLst/>
              <a:cxnLst/>
              <a:rect r="r" b="b" t="t" l="l"/>
              <a:pathLst>
                <a:path h="1082149" w="3605165">
                  <a:moveTo>
                    <a:pt x="3605165" y="25400"/>
                  </a:moveTo>
                  <a:cubicBezTo>
                    <a:pt x="3605165" y="11372"/>
                    <a:pt x="3593798" y="0"/>
                    <a:pt x="3579765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579765" y="1082149"/>
                  </a:lnTo>
                  <a:cubicBezTo>
                    <a:pt x="3593798" y="1082149"/>
                    <a:pt x="3605165" y="1070783"/>
                    <a:pt x="3605165" y="1056749"/>
                  </a:cubicBezTo>
                  <a:lnTo>
                    <a:pt x="3605165" y="25400"/>
                  </a:lnTo>
                  <a:close/>
                </a:path>
              </a:pathLst>
            </a:custGeom>
            <a:solidFill>
              <a:srgbClr val="DBDB7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52400" y="215900"/>
              <a:ext cx="3300365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POST /api/auth/signup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06246" y="3153898"/>
            <a:ext cx="1828800" cy="608709"/>
            <a:chOff x="0" y="0"/>
            <a:chExt cx="3251200" cy="108214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Poll CRUD Operations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820646" y="3762607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5" id="25"/>
          <p:cNvGrpSpPr/>
          <p:nvPr/>
        </p:nvGrpSpPr>
        <p:grpSpPr>
          <a:xfrm rot="0">
            <a:off x="9906246" y="4391325"/>
            <a:ext cx="1828800" cy="608709"/>
            <a:chOff x="0" y="0"/>
            <a:chExt cx="3251200" cy="108214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POST /api/polls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954121" y="3153125"/>
            <a:ext cx="1828800" cy="608709"/>
            <a:chOff x="0" y="0"/>
            <a:chExt cx="3251200" cy="10821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Poll Retrieval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>
            <a:off x="12868521" y="3761834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11954121" y="4390552"/>
            <a:ext cx="1828800" cy="608709"/>
            <a:chOff x="0" y="0"/>
            <a:chExt cx="3251200" cy="108214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GET /api/polls/:id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001996" y="3153125"/>
            <a:ext cx="1828800" cy="608709"/>
            <a:chOff x="0" y="0"/>
            <a:chExt cx="3251200" cy="108214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Poll Updates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14916396" y="3761834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14001996" y="4390552"/>
            <a:ext cx="1828800" cy="608709"/>
            <a:chOff x="0" y="0"/>
            <a:chExt cx="3251200" cy="108214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B8B62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PUT /api/polls/:id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430567" y="6618284"/>
            <a:ext cx="1828800" cy="608709"/>
            <a:chOff x="0" y="0"/>
            <a:chExt cx="3251200" cy="108214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Vote Submission</a:t>
              </a:r>
            </a:p>
          </p:txBody>
        </p:sp>
      </p:grpSp>
      <p:sp>
        <p:nvSpPr>
          <p:cNvPr name="AutoShape 45" id="45"/>
          <p:cNvSpPr/>
          <p:nvPr/>
        </p:nvSpPr>
        <p:spPr>
          <a:xfrm>
            <a:off x="3344967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2364198" y="7855711"/>
            <a:ext cx="1961537" cy="608709"/>
            <a:chOff x="0" y="0"/>
            <a:chExt cx="3487177" cy="108214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487177" cy="1082149"/>
            </a:xfrm>
            <a:custGeom>
              <a:avLst/>
              <a:gdLst/>
              <a:ahLst/>
              <a:cxnLst/>
              <a:rect r="r" b="b" t="t" l="l"/>
              <a:pathLst>
                <a:path h="1082149" w="3487177">
                  <a:moveTo>
                    <a:pt x="3487177" y="25400"/>
                  </a:moveTo>
                  <a:cubicBezTo>
                    <a:pt x="3487177" y="11372"/>
                    <a:pt x="3475810" y="0"/>
                    <a:pt x="3461777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461777" y="1082149"/>
                  </a:lnTo>
                  <a:cubicBezTo>
                    <a:pt x="3475810" y="1082149"/>
                    <a:pt x="3487177" y="1070783"/>
                    <a:pt x="3487177" y="1056749"/>
                  </a:cubicBezTo>
                  <a:lnTo>
                    <a:pt x="3487177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152400" y="215900"/>
              <a:ext cx="3182377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POST /api/polls/:id/vote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506710" y="6618284"/>
            <a:ext cx="1983660" cy="608709"/>
            <a:chOff x="0" y="0"/>
            <a:chExt cx="3526506" cy="108214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3526506" cy="1082149"/>
            </a:xfrm>
            <a:custGeom>
              <a:avLst/>
              <a:gdLst/>
              <a:ahLst/>
              <a:cxnLst/>
              <a:rect r="r" b="b" t="t" l="l"/>
              <a:pathLst>
                <a:path h="1082149" w="3526506">
                  <a:moveTo>
                    <a:pt x="3526506" y="25400"/>
                  </a:moveTo>
                  <a:cubicBezTo>
                    <a:pt x="3526506" y="11372"/>
                    <a:pt x="3515139" y="0"/>
                    <a:pt x="3501106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501106" y="1082149"/>
                  </a:lnTo>
                  <a:cubicBezTo>
                    <a:pt x="3515139" y="1082149"/>
                    <a:pt x="3526506" y="1070783"/>
                    <a:pt x="3526506" y="1056749"/>
                  </a:cubicBezTo>
                  <a:lnTo>
                    <a:pt x="3526506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152400" y="215900"/>
              <a:ext cx="3221706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RealTime-Aggregation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>
            <a:off x="5498540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3" id="53"/>
          <p:cNvGrpSpPr/>
          <p:nvPr/>
        </p:nvGrpSpPr>
        <p:grpSpPr>
          <a:xfrm rot="0">
            <a:off x="4506710" y="7855711"/>
            <a:ext cx="1983660" cy="608709"/>
            <a:chOff x="0" y="0"/>
            <a:chExt cx="3526506" cy="108214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3526506" cy="1082149"/>
            </a:xfrm>
            <a:custGeom>
              <a:avLst/>
              <a:gdLst/>
              <a:ahLst/>
              <a:cxnLst/>
              <a:rect r="r" b="b" t="t" l="l"/>
              <a:pathLst>
                <a:path h="1082149" w="3526506">
                  <a:moveTo>
                    <a:pt x="3526506" y="25400"/>
                  </a:moveTo>
                  <a:cubicBezTo>
                    <a:pt x="3526506" y="11372"/>
                    <a:pt x="3515139" y="0"/>
                    <a:pt x="3501106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501106" y="1082149"/>
                  </a:lnTo>
                  <a:cubicBezTo>
                    <a:pt x="3515139" y="1082149"/>
                    <a:pt x="3526506" y="1070783"/>
                    <a:pt x="3526506" y="1056749"/>
                  </a:cubicBezTo>
                  <a:lnTo>
                    <a:pt x="3526506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152400" y="215900"/>
              <a:ext cx="3221706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GET /api/polls/:id/results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6847097" y="6618284"/>
            <a:ext cx="1961537" cy="608709"/>
            <a:chOff x="0" y="0"/>
            <a:chExt cx="3487177" cy="1082149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3487177" cy="1082149"/>
            </a:xfrm>
            <a:custGeom>
              <a:avLst/>
              <a:gdLst/>
              <a:ahLst/>
              <a:cxnLst/>
              <a:rect r="r" b="b" t="t" l="l"/>
              <a:pathLst>
                <a:path h="1082149" w="3487177">
                  <a:moveTo>
                    <a:pt x="3487177" y="25400"/>
                  </a:moveTo>
                  <a:cubicBezTo>
                    <a:pt x="3487177" y="11372"/>
                    <a:pt x="3475810" y="0"/>
                    <a:pt x="3461777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461777" y="1082149"/>
                  </a:lnTo>
                  <a:cubicBezTo>
                    <a:pt x="3475810" y="1082149"/>
                    <a:pt x="3487177" y="1070783"/>
                    <a:pt x="3487177" y="1056749"/>
                  </a:cubicBezTo>
                  <a:lnTo>
                    <a:pt x="3487177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152400" y="215900"/>
              <a:ext cx="3182377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WebSocket Stream</a:t>
              </a:r>
            </a:p>
          </p:txBody>
        </p:sp>
      </p:grpSp>
      <p:sp>
        <p:nvSpPr>
          <p:cNvPr name="AutoShape 59" id="59"/>
          <p:cNvSpPr/>
          <p:nvPr/>
        </p:nvSpPr>
        <p:spPr>
          <a:xfrm>
            <a:off x="7827866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0" id="60"/>
          <p:cNvGrpSpPr/>
          <p:nvPr/>
        </p:nvGrpSpPr>
        <p:grpSpPr>
          <a:xfrm rot="0">
            <a:off x="6747545" y="7855711"/>
            <a:ext cx="2160642" cy="608709"/>
            <a:chOff x="0" y="0"/>
            <a:chExt cx="3841141" cy="108214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3841142" cy="1082149"/>
            </a:xfrm>
            <a:custGeom>
              <a:avLst/>
              <a:gdLst/>
              <a:ahLst/>
              <a:cxnLst/>
              <a:rect r="r" b="b" t="t" l="l"/>
              <a:pathLst>
                <a:path h="1082149" w="3841142">
                  <a:moveTo>
                    <a:pt x="3841142" y="25400"/>
                  </a:moveTo>
                  <a:cubicBezTo>
                    <a:pt x="3841142" y="11372"/>
                    <a:pt x="3829775" y="0"/>
                    <a:pt x="3815742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815742" y="1082149"/>
                  </a:lnTo>
                  <a:cubicBezTo>
                    <a:pt x="3829775" y="1082149"/>
                    <a:pt x="3841142" y="1070783"/>
                    <a:pt x="3841142" y="1056749"/>
                  </a:cubicBezTo>
                  <a:lnTo>
                    <a:pt x="3841142" y="25400"/>
                  </a:lnTo>
                  <a:close/>
                </a:path>
              </a:pathLst>
            </a:custGeom>
            <a:solidFill>
              <a:srgbClr val="A6CFF4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152400" y="215900"/>
              <a:ext cx="3536341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WS /api/polls/:id/updates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751386" y="6618284"/>
            <a:ext cx="1983660" cy="608709"/>
            <a:chOff x="0" y="0"/>
            <a:chExt cx="3526506" cy="1082149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3526506" cy="1082149"/>
            </a:xfrm>
            <a:custGeom>
              <a:avLst/>
              <a:gdLst/>
              <a:ahLst/>
              <a:cxnLst/>
              <a:rect r="r" b="b" t="t" l="l"/>
              <a:pathLst>
                <a:path h="1082149" w="3526506">
                  <a:moveTo>
                    <a:pt x="3526506" y="25400"/>
                  </a:moveTo>
                  <a:cubicBezTo>
                    <a:pt x="3526506" y="11372"/>
                    <a:pt x="3515139" y="0"/>
                    <a:pt x="3501106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501106" y="1082149"/>
                  </a:lnTo>
                  <a:cubicBezTo>
                    <a:pt x="3515139" y="1082149"/>
                    <a:pt x="3526506" y="1070783"/>
                    <a:pt x="3526506" y="1056749"/>
                  </a:cubicBezTo>
                  <a:lnTo>
                    <a:pt x="3526506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152400" y="215900"/>
              <a:ext cx="3221706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Moderation Dashboard</a:t>
              </a:r>
            </a:p>
          </p:txBody>
        </p:sp>
      </p:grpSp>
      <p:sp>
        <p:nvSpPr>
          <p:cNvPr name="AutoShape 66" id="66"/>
          <p:cNvSpPr/>
          <p:nvPr/>
        </p:nvSpPr>
        <p:spPr>
          <a:xfrm>
            <a:off x="10743216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7" id="67"/>
          <p:cNvGrpSpPr/>
          <p:nvPr/>
        </p:nvGrpSpPr>
        <p:grpSpPr>
          <a:xfrm rot="0">
            <a:off x="9828816" y="7855711"/>
            <a:ext cx="1828800" cy="608709"/>
            <a:chOff x="0" y="0"/>
            <a:chExt cx="3251200" cy="1082149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GET /admin/polls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1954121" y="6618284"/>
            <a:ext cx="1828800" cy="608709"/>
            <a:chOff x="0" y="0"/>
            <a:chExt cx="3251200" cy="1082149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Content Removal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2868521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11896356" y="7855711"/>
            <a:ext cx="1944330" cy="608709"/>
            <a:chOff x="0" y="0"/>
            <a:chExt cx="3456586" cy="1082149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3456586" cy="1082149"/>
            </a:xfrm>
            <a:custGeom>
              <a:avLst/>
              <a:gdLst/>
              <a:ahLst/>
              <a:cxnLst/>
              <a:rect r="r" b="b" t="t" l="l"/>
              <a:pathLst>
                <a:path h="1082149" w="3456586">
                  <a:moveTo>
                    <a:pt x="3456586" y="25400"/>
                  </a:moveTo>
                  <a:cubicBezTo>
                    <a:pt x="3456586" y="11372"/>
                    <a:pt x="3445220" y="0"/>
                    <a:pt x="3431186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431186" y="1082149"/>
                  </a:lnTo>
                  <a:cubicBezTo>
                    <a:pt x="3445220" y="1082149"/>
                    <a:pt x="3456586" y="1070783"/>
                    <a:pt x="3456586" y="1056749"/>
                  </a:cubicBezTo>
                  <a:lnTo>
                    <a:pt x="3456586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152400" y="215900"/>
              <a:ext cx="3151786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DELETE /admin/polls/:id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4068364" y="6618284"/>
            <a:ext cx="1828800" cy="608709"/>
            <a:chOff x="0" y="0"/>
            <a:chExt cx="3251200" cy="1082149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3251200" cy="1082149"/>
            </a:xfrm>
            <a:custGeom>
              <a:avLst/>
              <a:gdLst/>
              <a:ahLst/>
              <a:cxnLst/>
              <a:rect r="r" b="b" t="t" l="l"/>
              <a:pathLst>
                <a:path h="1082149" w="3251200">
                  <a:moveTo>
                    <a:pt x="3251200" y="25400"/>
                  </a:moveTo>
                  <a:cubicBezTo>
                    <a:pt x="3251200" y="11372"/>
                    <a:pt x="3239833" y="0"/>
                    <a:pt x="3225800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225800" y="1082149"/>
                  </a:lnTo>
                  <a:cubicBezTo>
                    <a:pt x="3239833" y="1082149"/>
                    <a:pt x="3251200" y="1070783"/>
                    <a:pt x="3251200" y="1056749"/>
                  </a:cubicBezTo>
                  <a:lnTo>
                    <a:pt x="3251200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152400" y="215900"/>
              <a:ext cx="2946400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User Management</a:t>
              </a:r>
            </a:p>
          </p:txBody>
        </p:sp>
      </p:grpSp>
      <p:sp>
        <p:nvSpPr>
          <p:cNvPr name="AutoShape 80" id="80"/>
          <p:cNvSpPr/>
          <p:nvPr/>
        </p:nvSpPr>
        <p:spPr>
          <a:xfrm>
            <a:off x="14982764" y="7226993"/>
            <a:ext cx="0" cy="62871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1" id="81"/>
          <p:cNvGrpSpPr/>
          <p:nvPr/>
        </p:nvGrpSpPr>
        <p:grpSpPr>
          <a:xfrm rot="0">
            <a:off x="14001996" y="7855711"/>
            <a:ext cx="1961537" cy="608709"/>
            <a:chOff x="0" y="0"/>
            <a:chExt cx="3487177" cy="1082149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3487177" cy="1082149"/>
            </a:xfrm>
            <a:custGeom>
              <a:avLst/>
              <a:gdLst/>
              <a:ahLst/>
              <a:cxnLst/>
              <a:rect r="r" b="b" t="t" l="l"/>
              <a:pathLst>
                <a:path h="1082149" w="3487177">
                  <a:moveTo>
                    <a:pt x="3487177" y="25400"/>
                  </a:moveTo>
                  <a:cubicBezTo>
                    <a:pt x="3487177" y="11372"/>
                    <a:pt x="3475810" y="0"/>
                    <a:pt x="3461777" y="0"/>
                  </a:cubicBezTo>
                  <a:lnTo>
                    <a:pt x="25400" y="0"/>
                  </a:lnTo>
                  <a:cubicBezTo>
                    <a:pt x="11372" y="0"/>
                    <a:pt x="0" y="11372"/>
                    <a:pt x="0" y="25400"/>
                  </a:cubicBezTo>
                  <a:lnTo>
                    <a:pt x="0" y="1056749"/>
                  </a:lnTo>
                  <a:cubicBezTo>
                    <a:pt x="0" y="1070783"/>
                    <a:pt x="11372" y="1082149"/>
                    <a:pt x="25400" y="1082149"/>
                  </a:cubicBezTo>
                  <a:lnTo>
                    <a:pt x="3461777" y="1082149"/>
                  </a:lnTo>
                  <a:cubicBezTo>
                    <a:pt x="3475810" y="1082149"/>
                    <a:pt x="3487177" y="1070783"/>
                    <a:pt x="3487177" y="1056749"/>
                  </a:cubicBezTo>
                  <a:lnTo>
                    <a:pt x="3487177" y="25400"/>
                  </a:lnTo>
                  <a:close/>
                </a:path>
              </a:pathLst>
            </a:custGeom>
            <a:solidFill>
              <a:srgbClr val="FFE777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152400" y="215900"/>
              <a:ext cx="3182377" cy="6122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679"/>
                </a:lnSpc>
              </a:pPr>
              <a:r>
                <a:rPr lang="en-US" sz="12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PATCH /admin/users/:id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CF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253620" cy="6661553"/>
            <a:chOff x="0" y="0"/>
            <a:chExt cx="5845726" cy="3797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" y="6350"/>
              <a:ext cx="5833026" cy="3785140"/>
            </a:xfrm>
            <a:custGeom>
              <a:avLst/>
              <a:gdLst/>
              <a:ahLst/>
              <a:cxnLst/>
              <a:rect r="r" b="b" t="t" l="l"/>
              <a:pathLst>
                <a:path h="3785140" w="5833026">
                  <a:moveTo>
                    <a:pt x="5833026" y="599567"/>
                  </a:moveTo>
                  <a:lnTo>
                    <a:pt x="5833026" y="1199007"/>
                  </a:lnTo>
                  <a:lnTo>
                    <a:pt x="5833026" y="3785140"/>
                  </a:lnTo>
                  <a:lnTo>
                    <a:pt x="0" y="3785140"/>
                  </a:lnTo>
                  <a:lnTo>
                    <a:pt x="0" y="1199007"/>
                  </a:ln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4792472" y="0"/>
                  </a:lnTo>
                  <a:cubicBezTo>
                    <a:pt x="4932680" y="0"/>
                    <a:pt x="5046472" y="113665"/>
                    <a:pt x="5046472" y="254000"/>
                  </a:cubicBezTo>
                  <a:lnTo>
                    <a:pt x="5046472" y="599567"/>
                  </a:lnTo>
                  <a:lnTo>
                    <a:pt x="5833026" y="599567"/>
                  </a:lnTo>
                  <a:close/>
                </a:path>
              </a:pathLst>
            </a:custGeom>
            <a:solidFill>
              <a:srgbClr val="FFFA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5726" cy="3797840"/>
            </a:xfrm>
            <a:custGeom>
              <a:avLst/>
              <a:gdLst/>
              <a:ahLst/>
              <a:cxnLst/>
              <a:rect r="r" b="b" t="t" l="l"/>
              <a:pathLst>
                <a:path h="3797840" w="5845726">
                  <a:moveTo>
                    <a:pt x="5059172" y="599567"/>
                  </a:moveTo>
                  <a:lnTo>
                    <a:pt x="5059172" y="260350"/>
                  </a:lnTo>
                  <a:cubicBezTo>
                    <a:pt x="5059172" y="116840"/>
                    <a:pt x="4942332" y="0"/>
                    <a:pt x="4798822" y="0"/>
                  </a:cubicBezTo>
                  <a:lnTo>
                    <a:pt x="260350" y="0"/>
                  </a:lnTo>
                  <a:cubicBezTo>
                    <a:pt x="116840" y="0"/>
                    <a:pt x="0" y="116840"/>
                    <a:pt x="0" y="260350"/>
                  </a:cubicBezTo>
                  <a:lnTo>
                    <a:pt x="0" y="1199007"/>
                  </a:lnTo>
                  <a:lnTo>
                    <a:pt x="0" y="1211707"/>
                  </a:lnTo>
                  <a:lnTo>
                    <a:pt x="0" y="3797840"/>
                  </a:lnTo>
                  <a:lnTo>
                    <a:pt x="5845726" y="3797840"/>
                  </a:lnTo>
                  <a:lnTo>
                    <a:pt x="5845726" y="1211707"/>
                  </a:lnTo>
                  <a:lnTo>
                    <a:pt x="5845726" y="1199007"/>
                  </a:lnTo>
                  <a:lnTo>
                    <a:pt x="5845726" y="599567"/>
                  </a:lnTo>
                  <a:lnTo>
                    <a:pt x="5059172" y="599567"/>
                  </a:lnTo>
                  <a:close/>
                  <a:moveTo>
                    <a:pt x="12700" y="1211707"/>
                  </a:moveTo>
                  <a:lnTo>
                    <a:pt x="5233586" y="1211707"/>
                  </a:lnTo>
                  <a:lnTo>
                    <a:pt x="5233586" y="3785140"/>
                  </a:lnTo>
                  <a:lnTo>
                    <a:pt x="12700" y="3785140"/>
                  </a:lnTo>
                  <a:lnTo>
                    <a:pt x="12700" y="1211707"/>
                  </a:lnTo>
                  <a:close/>
                  <a:moveTo>
                    <a:pt x="5833026" y="3785140"/>
                  </a:moveTo>
                  <a:lnTo>
                    <a:pt x="5246286" y="3785140"/>
                  </a:lnTo>
                  <a:lnTo>
                    <a:pt x="5246286" y="1211707"/>
                  </a:lnTo>
                  <a:lnTo>
                    <a:pt x="5833026" y="1211707"/>
                  </a:lnTo>
                  <a:lnTo>
                    <a:pt x="5833026" y="3785140"/>
                  </a:lnTo>
                  <a:close/>
                  <a:moveTo>
                    <a:pt x="12700" y="1199007"/>
                  </a:moveTo>
                  <a:lnTo>
                    <a:pt x="12700" y="260350"/>
                  </a:lnTo>
                  <a:cubicBezTo>
                    <a:pt x="12700" y="123825"/>
                    <a:pt x="123825" y="12700"/>
                    <a:pt x="260350" y="12700"/>
                  </a:cubicBezTo>
                  <a:lnTo>
                    <a:pt x="4798822" y="12700"/>
                  </a:lnTo>
                  <a:cubicBezTo>
                    <a:pt x="4935347" y="12700"/>
                    <a:pt x="5046472" y="123825"/>
                    <a:pt x="5046472" y="260350"/>
                  </a:cubicBezTo>
                  <a:lnTo>
                    <a:pt x="5046472" y="612267"/>
                  </a:lnTo>
                  <a:lnTo>
                    <a:pt x="5833026" y="612267"/>
                  </a:lnTo>
                  <a:lnTo>
                    <a:pt x="5833026" y="1199007"/>
                  </a:lnTo>
                  <a:lnTo>
                    <a:pt x="12700" y="1199007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362607" y="2940176"/>
            <a:ext cx="19040246" cy="7705080"/>
            <a:chOff x="0" y="0"/>
            <a:chExt cx="5014715" cy="2029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14715" cy="2029321"/>
            </a:xfrm>
            <a:custGeom>
              <a:avLst/>
              <a:gdLst/>
              <a:ahLst/>
              <a:cxnLst/>
              <a:rect r="r" b="b" t="t" l="l"/>
              <a:pathLst>
                <a:path h="2029321" w="5014715">
                  <a:moveTo>
                    <a:pt x="0" y="0"/>
                  </a:moveTo>
                  <a:lnTo>
                    <a:pt x="5014715" y="0"/>
                  </a:lnTo>
                  <a:lnTo>
                    <a:pt x="5014715" y="2029321"/>
                  </a:lnTo>
                  <a:lnTo>
                    <a:pt x="0" y="2029321"/>
                  </a:lnTo>
                  <a:close/>
                </a:path>
              </a:pathLst>
            </a:custGeom>
            <a:solidFill>
              <a:srgbClr val="A6CFF4"/>
            </a:solidFill>
            <a:ln w="19050" cap="sq">
              <a:solidFill>
                <a:srgbClr val="191919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014715" cy="2095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32490" y="1075246"/>
            <a:ext cx="5126810" cy="797976"/>
            <a:chOff x="0" y="0"/>
            <a:chExt cx="1350271" cy="2101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50271" cy="210167"/>
            </a:xfrm>
            <a:custGeom>
              <a:avLst/>
              <a:gdLst/>
              <a:ahLst/>
              <a:cxnLst/>
              <a:rect r="r" b="b" t="t" l="l"/>
              <a:pathLst>
                <a:path h="210167" w="1350271">
                  <a:moveTo>
                    <a:pt x="105083" y="0"/>
                  </a:moveTo>
                  <a:lnTo>
                    <a:pt x="1245188" y="0"/>
                  </a:lnTo>
                  <a:cubicBezTo>
                    <a:pt x="1303224" y="0"/>
                    <a:pt x="1350271" y="47047"/>
                    <a:pt x="1350271" y="105083"/>
                  </a:cubicBezTo>
                  <a:lnTo>
                    <a:pt x="1350271" y="105083"/>
                  </a:lnTo>
                  <a:cubicBezTo>
                    <a:pt x="1350271" y="163119"/>
                    <a:pt x="1303224" y="210167"/>
                    <a:pt x="1245188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A6CFF4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350271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428463" y="1287725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9"/>
                </a:lnTo>
                <a:lnTo>
                  <a:pt x="0" y="373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457607" y="7213566"/>
          <a:ext cx="15801693" cy="2044734"/>
        </p:xfrm>
        <a:graphic>
          <a:graphicData uri="http://schemas.openxmlformats.org/drawingml/2006/table">
            <a:tbl>
              <a:tblPr/>
              <a:tblGrid>
                <a:gridCol w="7900846"/>
                <a:gridCol w="7900846"/>
              </a:tblGrid>
              <a:tr h="20447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Empower authentic opinions with anonymous, real-time polling that captures collective insights without compromising privacy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191919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Instantly deploy GDPR-compliant surveys across any device, backed by robust security and seamless user experiences.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57607" y="3783745"/>
            <a:ext cx="7522428" cy="3008971"/>
            <a:chOff x="0" y="0"/>
            <a:chExt cx="6350000" cy="254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1270000"/>
                  </a:move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1270000"/>
                  </a:lnTo>
                  <a:cubicBezTo>
                    <a:pt x="6350000" y="1971040"/>
                    <a:pt x="5781040" y="2540000"/>
                    <a:pt x="5080000" y="2540000"/>
                  </a:cubicBezTo>
                  <a:lnTo>
                    <a:pt x="1270000" y="2540000"/>
                  </a:lnTo>
                  <a:cubicBezTo>
                    <a:pt x="568960" y="2540000"/>
                    <a:pt x="0" y="1971040"/>
                    <a:pt x="0" y="1270000"/>
                  </a:cubicBezTo>
                  <a:close/>
                </a:path>
              </a:pathLst>
            </a:custGeom>
            <a:blipFill>
              <a:blip r:embed="rId5"/>
              <a:stretch>
                <a:fillRect l="0" t="-75000" r="0" b="-7500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cubicBezTo>
                    <a:pt x="6330950" y="1959610"/>
                    <a:pt x="5769610" y="2520950"/>
                    <a:pt x="5080000" y="2520950"/>
                  </a:cubicBezTo>
                  <a:lnTo>
                    <a:pt x="1270000" y="2520950"/>
                  </a:lnTo>
                  <a:cubicBezTo>
                    <a:pt x="580390" y="2520950"/>
                    <a:pt x="19050" y="1959610"/>
                    <a:pt x="19050" y="1270000"/>
                  </a:cubicBez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cubicBezTo>
                    <a:pt x="0" y="1971040"/>
                    <a:pt x="568960" y="2540000"/>
                    <a:pt x="1270000" y="2540000"/>
                  </a:cubicBezTo>
                  <a:lnTo>
                    <a:pt x="5080000" y="2540000"/>
                  </a:lnTo>
                  <a:cubicBezTo>
                    <a:pt x="5781040" y="2540000"/>
                    <a:pt x="6350000" y="1971040"/>
                    <a:pt x="6350000" y="1270000"/>
                  </a:cubicBez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457607" y="1607584"/>
            <a:ext cx="8043429" cy="100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sz="7499">
                <a:solidFill>
                  <a:srgbClr val="191919"/>
                </a:solidFill>
                <a:latin typeface="210 8비트"/>
                <a:ea typeface="210 8비트"/>
                <a:cs typeface="210 8비트"/>
                <a:sym typeface="210 8비트"/>
              </a:rPr>
              <a:t>DIAGRAM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9736872" y="3847135"/>
            <a:ext cx="7522428" cy="3008971"/>
            <a:chOff x="0" y="0"/>
            <a:chExt cx="6350000" cy="254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1270000"/>
                  </a:move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1270000"/>
                  </a:lnTo>
                  <a:cubicBezTo>
                    <a:pt x="6350000" y="1971040"/>
                    <a:pt x="5781040" y="2540000"/>
                    <a:pt x="5080000" y="2540000"/>
                  </a:cubicBezTo>
                  <a:lnTo>
                    <a:pt x="1270000" y="2540000"/>
                  </a:lnTo>
                  <a:cubicBezTo>
                    <a:pt x="568960" y="2540000"/>
                    <a:pt x="0" y="1971040"/>
                    <a:pt x="0" y="1270000"/>
                  </a:cubicBezTo>
                  <a:close/>
                </a:path>
              </a:pathLst>
            </a:custGeom>
            <a:blipFill>
              <a:blip r:embed="rId6"/>
              <a:stretch>
                <a:fillRect l="0" t="-27945" r="0" b="-122054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cubicBezTo>
                    <a:pt x="6330950" y="1959610"/>
                    <a:pt x="5769610" y="2520950"/>
                    <a:pt x="5080000" y="2520950"/>
                  </a:cubicBezTo>
                  <a:lnTo>
                    <a:pt x="1270000" y="2520950"/>
                  </a:lnTo>
                  <a:cubicBezTo>
                    <a:pt x="580390" y="2520950"/>
                    <a:pt x="19050" y="1959610"/>
                    <a:pt x="19050" y="1270000"/>
                  </a:cubicBez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cubicBezTo>
                    <a:pt x="0" y="1971040"/>
                    <a:pt x="568960" y="2540000"/>
                    <a:pt x="1270000" y="2540000"/>
                  </a:cubicBezTo>
                  <a:lnTo>
                    <a:pt x="5080000" y="2540000"/>
                  </a:lnTo>
                  <a:cubicBezTo>
                    <a:pt x="5781040" y="2540000"/>
                    <a:pt x="6350000" y="1971040"/>
                    <a:pt x="6350000" y="1270000"/>
                  </a:cubicBez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191919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6098177" y="8906219"/>
            <a:ext cx="544126" cy="704163"/>
          </a:xfrm>
          <a:custGeom>
            <a:avLst/>
            <a:gdLst/>
            <a:ahLst/>
            <a:cxnLst/>
            <a:rect r="r" b="b" t="t" l="l"/>
            <a:pathLst>
              <a:path h="704163" w="544126">
                <a:moveTo>
                  <a:pt x="0" y="0"/>
                </a:moveTo>
                <a:lnTo>
                  <a:pt x="544126" y="0"/>
                </a:lnTo>
                <a:lnTo>
                  <a:pt x="544126" y="704162"/>
                </a:lnTo>
                <a:lnTo>
                  <a:pt x="0" y="7041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75907" y="2433082"/>
            <a:ext cx="5357668" cy="6025001"/>
            <a:chOff x="0" y="0"/>
            <a:chExt cx="4041902" cy="45453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41902" cy="4545347"/>
            </a:xfrm>
            <a:custGeom>
              <a:avLst/>
              <a:gdLst/>
              <a:ahLst/>
              <a:cxnLst/>
              <a:rect r="r" b="b" t="t" l="l"/>
              <a:pathLst>
                <a:path h="4545347" w="4041902">
                  <a:moveTo>
                    <a:pt x="43351" y="0"/>
                  </a:moveTo>
                  <a:lnTo>
                    <a:pt x="3998551" y="0"/>
                  </a:lnTo>
                  <a:cubicBezTo>
                    <a:pt x="4010049" y="0"/>
                    <a:pt x="4021075" y="4567"/>
                    <a:pt x="4029205" y="12697"/>
                  </a:cubicBezTo>
                  <a:cubicBezTo>
                    <a:pt x="4037335" y="20827"/>
                    <a:pt x="4041902" y="31853"/>
                    <a:pt x="4041902" y="43351"/>
                  </a:cubicBezTo>
                  <a:lnTo>
                    <a:pt x="4041902" y="4501997"/>
                  </a:lnTo>
                  <a:cubicBezTo>
                    <a:pt x="4041902" y="4525939"/>
                    <a:pt x="4022493" y="4545347"/>
                    <a:pt x="3998551" y="4545347"/>
                  </a:cubicBezTo>
                  <a:lnTo>
                    <a:pt x="43351" y="4545347"/>
                  </a:lnTo>
                  <a:cubicBezTo>
                    <a:pt x="19409" y="4545347"/>
                    <a:pt x="0" y="4525939"/>
                    <a:pt x="0" y="4501997"/>
                  </a:cubicBezTo>
                  <a:lnTo>
                    <a:pt x="0" y="43351"/>
                  </a:lnTo>
                  <a:cubicBezTo>
                    <a:pt x="0" y="19409"/>
                    <a:pt x="19409" y="0"/>
                    <a:pt x="43351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ysDot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041902" cy="4621547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The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GDPR-compliant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voting process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begins 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when a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user submits a vote 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via /api/polls/{id}/vote. The system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checks MongoDB 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for existing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hashed voterToken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to prevent duplicates. If detected, a 409 Conflict error is returned.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Valid votes are stored in DB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, triggering a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WebSocket broadcast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through a Message Broker using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SRS §3.3's pub-sub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pattern for real-time result updates. Clients receive success confirmation (200 OK) and instant UI refreshes. This flow ensures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anonymous participation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while maintaining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vote integrity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through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token-based validation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 and </a:t>
              </a:r>
              <a:r>
                <a:rPr lang="en-US" sz="2000" b="true">
                  <a:solidFill>
                    <a:srgbClr val="191919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encrypted data handling</a:t>
              </a:r>
              <a:r>
                <a:rPr lang="en-US" sz="20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</a:rPr>
                <a:t>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32257" y="629712"/>
            <a:ext cx="4324468" cy="797976"/>
            <a:chOff x="0" y="0"/>
            <a:chExt cx="1138955" cy="2101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8955" cy="210167"/>
            </a:xfrm>
            <a:custGeom>
              <a:avLst/>
              <a:gdLst/>
              <a:ahLst/>
              <a:cxnLst/>
              <a:rect r="r" b="b" t="t" l="l"/>
              <a:pathLst>
                <a:path h="210167" w="1138955">
                  <a:moveTo>
                    <a:pt x="105083" y="0"/>
                  </a:moveTo>
                  <a:lnTo>
                    <a:pt x="1033871" y="0"/>
                  </a:lnTo>
                  <a:cubicBezTo>
                    <a:pt x="1091907" y="0"/>
                    <a:pt x="1138955" y="47047"/>
                    <a:pt x="1138955" y="105083"/>
                  </a:cubicBezTo>
                  <a:lnTo>
                    <a:pt x="1138955" y="105083"/>
                  </a:lnTo>
                  <a:cubicBezTo>
                    <a:pt x="1138955" y="163119"/>
                    <a:pt x="1091907" y="210167"/>
                    <a:pt x="1033871" y="210167"/>
                  </a:cubicBezTo>
                  <a:lnTo>
                    <a:pt x="105083" y="210167"/>
                  </a:lnTo>
                  <a:cubicBezTo>
                    <a:pt x="47047" y="210167"/>
                    <a:pt x="0" y="163119"/>
                    <a:pt x="0" y="105083"/>
                  </a:cubicBezTo>
                  <a:lnTo>
                    <a:pt x="0" y="105083"/>
                  </a:lnTo>
                  <a:cubicBezTo>
                    <a:pt x="0" y="47047"/>
                    <a:pt x="47047" y="0"/>
                    <a:pt x="105083" y="0"/>
                  </a:cubicBezTo>
                  <a:close/>
                </a:path>
              </a:pathLst>
            </a:custGeom>
            <a:solidFill>
              <a:srgbClr val="FFFAEE"/>
            </a:solidFill>
            <a:ln w="1905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138955" cy="27684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>
                  <a:solidFill>
                    <a:srgbClr val="191919"/>
                  </a:solidFill>
                  <a:latin typeface="Telegraf"/>
                  <a:ea typeface="Telegraf"/>
                  <a:cs typeface="Telegraf"/>
                  <a:sym typeface="Telegraf"/>
                  <a:hlinkClick r:id="rId2" action="ppaction://hlinksldjump"/>
                </a:rPr>
                <a:t>Back to Agenda Page   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945045" y="842191"/>
            <a:ext cx="373019" cy="373019"/>
          </a:xfrm>
          <a:custGeom>
            <a:avLst/>
            <a:gdLst/>
            <a:ahLst/>
            <a:cxnLst/>
            <a:rect r="r" b="b" t="t" l="l"/>
            <a:pathLst>
              <a:path h="373019" w="373019">
                <a:moveTo>
                  <a:pt x="0" y="0"/>
                </a:moveTo>
                <a:lnTo>
                  <a:pt x="373019" y="0"/>
                </a:lnTo>
                <a:lnTo>
                  <a:pt x="373019" y="373018"/>
                </a:lnTo>
                <a:lnTo>
                  <a:pt x="0" y="3730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2179" y="629712"/>
            <a:ext cx="12207397" cy="8819845"/>
          </a:xfrm>
          <a:custGeom>
            <a:avLst/>
            <a:gdLst/>
            <a:ahLst/>
            <a:cxnLst/>
            <a:rect r="r" b="b" t="t" l="l"/>
            <a:pathLst>
              <a:path h="8819845" w="12207397">
                <a:moveTo>
                  <a:pt x="0" y="0"/>
                </a:moveTo>
                <a:lnTo>
                  <a:pt x="12207397" y="0"/>
                </a:lnTo>
                <a:lnTo>
                  <a:pt x="12207397" y="8819845"/>
                </a:lnTo>
                <a:lnTo>
                  <a:pt x="0" y="88198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DAGi3iPNGE0</dc:identifier>
  <dcterms:modified xsi:type="dcterms:W3CDTF">2011-08-01T06:04:30Z</dcterms:modified>
  <cp:revision>1</cp:revision>
  <dc:title>SE-Project_Presentation</dc:title>
</cp:coreProperties>
</file>