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9669" y="199390"/>
            <a:ext cx="985266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D5A2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D5A2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D5A2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67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5969" y="31750"/>
            <a:ext cx="1062355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D5A2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495" y="1974850"/>
            <a:ext cx="11129009" cy="4047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37769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95119" y="2846070"/>
            <a:ext cx="9993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640" dirty="0">
                <a:solidFill>
                  <a:srgbClr val="000000"/>
                </a:solidFill>
                <a:latin typeface="Trebuchet MS"/>
                <a:cs typeface="Trebuchet MS"/>
              </a:rPr>
              <a:t>Transactions</a:t>
            </a:r>
            <a:r>
              <a:rPr sz="6400" b="1" spc="2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305" dirty="0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sz="6400" b="1" spc="2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625" dirty="0">
                <a:solidFill>
                  <a:srgbClr val="000000"/>
                </a:solidFill>
                <a:latin typeface="Trebuchet MS"/>
                <a:cs typeface="Trebuchet MS"/>
              </a:rPr>
              <a:t>private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5119" y="3821429"/>
            <a:ext cx="20942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90" dirty="0">
                <a:latin typeface="Trebuchet MS"/>
                <a:cs typeface="Trebuchet MS"/>
              </a:rPr>
              <a:t>keys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460" y="3808729"/>
            <a:ext cx="104203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1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transaction</a:t>
            </a:r>
            <a:r>
              <a:rPr sz="31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31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b="1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1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b="1" spc="-5" dirty="0">
                <a:solidFill>
                  <a:srgbClr val="FFFFFF"/>
                </a:solidFill>
                <a:latin typeface="Courier New"/>
                <a:cs typeface="Courier New"/>
              </a:rPr>
              <a:t>transfer</a:t>
            </a:r>
            <a:r>
              <a:rPr sz="31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b="1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31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b="1" spc="-5" dirty="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sz="31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b="1" spc="-5" dirty="0">
                <a:solidFill>
                  <a:srgbClr val="FFFFFF"/>
                </a:solidFill>
                <a:latin typeface="Courier New"/>
                <a:cs typeface="Courier New"/>
              </a:rPr>
              <a:t>between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130" y="4281170"/>
            <a:ext cx="111290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5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31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b="1" spc="-5" dirty="0">
                <a:solidFill>
                  <a:srgbClr val="FFFFFF"/>
                </a:solidFill>
                <a:latin typeface="Courier New"/>
                <a:cs typeface="Courier New"/>
              </a:rPr>
              <a:t>wallets</a:t>
            </a:r>
            <a:r>
              <a:rPr sz="31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that gets</a:t>
            </a:r>
            <a:r>
              <a:rPr sz="31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included</a:t>
            </a:r>
            <a:r>
              <a:rPr sz="31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 the</a:t>
            </a:r>
            <a:r>
              <a:rPr sz="31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block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800" y="4753609"/>
            <a:ext cx="11837670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chain. Bitcoin wallets keep </a:t>
            </a:r>
            <a:r>
              <a:rPr sz="3100" spc="5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secret piece </a:t>
            </a:r>
            <a:r>
              <a:rPr sz="3100" dirty="0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data </a:t>
            </a:r>
            <a:r>
              <a:rPr sz="3100" spc="-18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called</a:t>
            </a:r>
            <a:r>
              <a:rPr sz="31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1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i="1" spc="-5" dirty="0">
                <a:solidFill>
                  <a:srgbClr val="FFFFFF"/>
                </a:solidFill>
                <a:latin typeface="Courier New"/>
                <a:cs typeface="Courier New"/>
              </a:rPr>
              <a:t>private</a:t>
            </a:r>
            <a:r>
              <a:rPr sz="3100" i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i="1" spc="-5" dirty="0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sz="3100" i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31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seed,</a:t>
            </a:r>
            <a:r>
              <a:rPr sz="31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which</a:t>
            </a:r>
            <a:r>
              <a:rPr sz="31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31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used</a:t>
            </a:r>
            <a:r>
              <a:rPr sz="31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31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sign</a:t>
            </a:r>
            <a:r>
              <a:rPr sz="31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transactions,</a:t>
            </a:r>
            <a:r>
              <a:rPr sz="31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providing</a:t>
            </a:r>
            <a:r>
              <a:rPr sz="31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1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mathematical</a:t>
            </a:r>
            <a:r>
              <a:rPr sz="31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proof</a:t>
            </a:r>
            <a:endParaRPr sz="3100">
              <a:latin typeface="Courier New"/>
              <a:cs typeface="Courier New"/>
            </a:endParaRPr>
          </a:p>
          <a:p>
            <a:pPr marR="91440" algn="ctr">
              <a:lnSpc>
                <a:spcPct val="100000"/>
              </a:lnSpc>
              <a:spcBef>
                <a:spcPts val="359"/>
              </a:spcBef>
            </a:pP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31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they have come</a:t>
            </a:r>
            <a:r>
              <a:rPr sz="31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from the owner</a:t>
            </a:r>
            <a:r>
              <a:rPr sz="31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3100" spc="-5" dirty="0">
                <a:solidFill>
                  <a:srgbClr val="FFFFFF"/>
                </a:solidFill>
                <a:latin typeface="Courier New"/>
                <a:cs typeface="Courier New"/>
              </a:rPr>
              <a:t> the wallet.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29184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1870" y="1628140"/>
            <a:ext cx="61379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535" dirty="0">
                <a:solidFill>
                  <a:srgbClr val="000000"/>
                </a:solidFill>
              </a:rPr>
              <a:t>Processing</a:t>
            </a:r>
            <a:r>
              <a:rPr sz="8000" spc="25" dirty="0">
                <a:solidFill>
                  <a:srgbClr val="000000"/>
                </a:solidFill>
              </a:rPr>
              <a:t> </a:t>
            </a:r>
            <a:r>
              <a:rPr sz="8000" spc="-55" dirty="0">
                <a:solidFill>
                  <a:srgbClr val="000000"/>
                </a:solidFill>
              </a:rPr>
              <a:t>-</a:t>
            </a:r>
            <a:endParaRPr sz="8000"/>
          </a:p>
        </p:txBody>
      </p:sp>
      <p:sp>
        <p:nvSpPr>
          <p:cNvPr id="5" name="object 5"/>
          <p:cNvSpPr txBox="1"/>
          <p:nvPr/>
        </p:nvSpPr>
        <p:spPr>
          <a:xfrm>
            <a:off x="2261870" y="2846070"/>
            <a:ext cx="33839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Trebuchet MS"/>
                <a:cs typeface="Trebuchet MS"/>
              </a:rPr>
              <a:t>Mining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320" y="2857499"/>
            <a:ext cx="1189736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Mining</a:t>
            </a:r>
            <a:r>
              <a:rPr sz="29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b="1" spc="20" dirty="0">
                <a:solidFill>
                  <a:srgbClr val="FFFFFF"/>
                </a:solidFill>
                <a:latin typeface="Courier New"/>
                <a:cs typeface="Courier New"/>
              </a:rPr>
              <a:t>distributed</a:t>
            </a:r>
            <a:r>
              <a:rPr sz="29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b="1" spc="20" dirty="0">
                <a:solidFill>
                  <a:srgbClr val="FFFFFF"/>
                </a:solidFill>
                <a:latin typeface="Courier New"/>
                <a:cs typeface="Courier New"/>
              </a:rPr>
              <a:t>consensus</a:t>
            </a:r>
            <a:r>
              <a:rPr sz="29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b="1" spc="20" dirty="0">
                <a:solidFill>
                  <a:srgbClr val="FFFFFF"/>
                </a:solidFill>
                <a:latin typeface="Courier New"/>
                <a:cs typeface="Courier New"/>
              </a:rPr>
              <a:t>system</a:t>
            </a:r>
            <a:r>
              <a:rPr sz="2900" b="1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used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79" y="3304540"/>
            <a:ext cx="1167130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9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i="1" spc="20" dirty="0">
                <a:solidFill>
                  <a:srgbClr val="FFFFFF"/>
                </a:solidFill>
                <a:latin typeface="Courier New"/>
                <a:cs typeface="Courier New"/>
              </a:rPr>
              <a:t>confirm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pending</a:t>
            </a:r>
            <a:r>
              <a:rPr sz="29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transactions</a:t>
            </a:r>
            <a:r>
              <a:rPr sz="2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including</a:t>
            </a:r>
            <a:r>
              <a:rPr sz="29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them</a:t>
            </a:r>
            <a:r>
              <a:rPr sz="2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320" y="3751579"/>
            <a:ext cx="11893550" cy="315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90"/>
              </a:spcBef>
            </a:pP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the block chain. It enforces a chronological order in </a:t>
            </a:r>
            <a:r>
              <a:rPr sz="2900" spc="-17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the block chain, protects the neutrality of the </a:t>
            </a:r>
            <a:r>
              <a:rPr sz="29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network, and allows different computers to agree on </a:t>
            </a:r>
            <a:r>
              <a:rPr sz="29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the state of the system. Mining also creates the </a:t>
            </a:r>
            <a:r>
              <a:rPr sz="29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equivalent of a competitive lottery that prevents any </a:t>
            </a:r>
            <a:r>
              <a:rPr sz="2900" spc="-17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individual</a:t>
            </a:r>
            <a:r>
              <a:rPr sz="29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sz="29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easily</a:t>
            </a:r>
            <a:r>
              <a:rPr sz="29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adding</a:t>
            </a:r>
            <a:r>
              <a:rPr sz="29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new</a:t>
            </a:r>
            <a:r>
              <a:rPr sz="2900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blocks </a:t>
            </a:r>
            <a:r>
              <a:rPr sz="29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consecutively</a:t>
            </a:r>
            <a:r>
              <a:rPr sz="29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the block</a:t>
            </a:r>
            <a:r>
              <a:rPr sz="2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ourier New"/>
                <a:cs typeface="Courier New"/>
              </a:rPr>
              <a:t>chain</a:t>
            </a:r>
            <a:endParaRPr sz="2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81440" y="855979"/>
            <a:ext cx="2426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AFEF"/>
                </a:solidFill>
                <a:latin typeface="Calibri"/>
                <a:cs typeface="Calibri"/>
              </a:rPr>
              <a:t>Slide</a:t>
            </a:r>
            <a:r>
              <a:rPr sz="4800" spc="-1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00AFEF"/>
                </a:solidFill>
                <a:latin typeface="Calibri"/>
                <a:cs typeface="Calibri"/>
              </a:rPr>
              <a:t>Title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68590" y="2687319"/>
            <a:ext cx="168275" cy="17322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5280" y="2141220"/>
            <a:ext cx="1856105" cy="23012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640"/>
              </a:spcBef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3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640"/>
              </a:spcBef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3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640"/>
              </a:spcBef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3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3962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17700" y="3155950"/>
            <a:ext cx="6044565" cy="1651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sz="5300" b="1" spc="710" dirty="0">
                <a:latin typeface="Trebuchet MS"/>
                <a:cs typeface="Trebuchet MS"/>
              </a:rPr>
              <a:t>Going</a:t>
            </a:r>
            <a:r>
              <a:rPr sz="5300" b="1" spc="225" dirty="0">
                <a:latin typeface="Trebuchet MS"/>
                <a:cs typeface="Trebuchet MS"/>
              </a:rPr>
              <a:t> </a:t>
            </a:r>
            <a:r>
              <a:rPr sz="5300" b="1" spc="710" dirty="0">
                <a:latin typeface="Trebuchet MS"/>
                <a:cs typeface="Trebuchet MS"/>
              </a:rPr>
              <a:t>down</a:t>
            </a:r>
            <a:r>
              <a:rPr sz="5300" b="1" spc="225" dirty="0">
                <a:latin typeface="Trebuchet MS"/>
                <a:cs typeface="Trebuchet MS"/>
              </a:rPr>
              <a:t> </a:t>
            </a:r>
            <a:r>
              <a:rPr sz="5300" b="1" spc="555" dirty="0">
                <a:latin typeface="Trebuchet MS"/>
                <a:cs typeface="Trebuchet MS"/>
              </a:rPr>
              <a:t>the </a:t>
            </a:r>
            <a:r>
              <a:rPr sz="5300" b="1" spc="-1585" dirty="0">
                <a:latin typeface="Trebuchet MS"/>
                <a:cs typeface="Trebuchet MS"/>
              </a:rPr>
              <a:t> </a:t>
            </a:r>
            <a:r>
              <a:rPr sz="5300" b="1" spc="635" dirty="0">
                <a:latin typeface="Trebuchet MS"/>
                <a:cs typeface="Trebuchet MS"/>
              </a:rPr>
              <a:t>Rabbit</a:t>
            </a:r>
            <a:r>
              <a:rPr sz="5300" b="1" spc="240" dirty="0">
                <a:latin typeface="Trebuchet MS"/>
                <a:cs typeface="Trebuchet MS"/>
              </a:rPr>
              <a:t> </a:t>
            </a:r>
            <a:r>
              <a:rPr sz="5300" b="1" spc="580" dirty="0">
                <a:latin typeface="Trebuchet MS"/>
                <a:cs typeface="Trebuchet MS"/>
              </a:rPr>
              <a:t>Hole</a:t>
            </a:r>
            <a:endParaRPr sz="5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759" y="4503420"/>
            <a:ext cx="11446510" cy="1651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80410" marR="5080" indent="-3267710">
              <a:lnSpc>
                <a:spcPct val="100600"/>
              </a:lnSpc>
              <a:spcBef>
                <a:spcPts val="90"/>
              </a:spcBef>
            </a:pPr>
            <a:r>
              <a:rPr sz="5300" spc="25" dirty="0">
                <a:solidFill>
                  <a:srgbClr val="FFFFFF"/>
                </a:solidFill>
                <a:latin typeface="Courier New"/>
                <a:cs typeface="Courier New"/>
              </a:rPr>
              <a:t>This is</a:t>
            </a:r>
            <a:r>
              <a:rPr sz="53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300" spc="25" dirty="0">
                <a:solidFill>
                  <a:srgbClr val="FFFFFF"/>
                </a:solidFill>
                <a:latin typeface="Courier New"/>
                <a:cs typeface="Courier New"/>
              </a:rPr>
              <a:t>just</a:t>
            </a:r>
            <a:r>
              <a:rPr sz="53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300" spc="2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53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300" spc="25" dirty="0">
                <a:solidFill>
                  <a:srgbClr val="FFFFFF"/>
                </a:solidFill>
                <a:latin typeface="Courier New"/>
                <a:cs typeface="Courier New"/>
              </a:rPr>
              <a:t>short</a:t>
            </a:r>
            <a:r>
              <a:rPr sz="53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300" spc="25" dirty="0">
                <a:solidFill>
                  <a:srgbClr val="FFFFFF"/>
                </a:solidFill>
                <a:latin typeface="Courier New"/>
                <a:cs typeface="Courier New"/>
              </a:rPr>
              <a:t>summary </a:t>
            </a:r>
            <a:r>
              <a:rPr sz="5300" spc="-31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300" spc="25" dirty="0">
                <a:solidFill>
                  <a:srgbClr val="FFFFFF"/>
                </a:solidFill>
                <a:latin typeface="Courier New"/>
                <a:cs typeface="Courier New"/>
              </a:rPr>
              <a:t>of Bitcoin.</a:t>
            </a:r>
            <a:endParaRPr sz="5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19" y="33020"/>
            <a:ext cx="7570470" cy="1811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5850" spc="484" dirty="0">
                <a:solidFill>
                  <a:srgbClr val="000000"/>
                </a:solidFill>
              </a:rPr>
              <a:t>How</a:t>
            </a:r>
            <a:r>
              <a:rPr sz="5850" spc="80" dirty="0">
                <a:solidFill>
                  <a:srgbClr val="000000"/>
                </a:solidFill>
              </a:rPr>
              <a:t> </a:t>
            </a:r>
            <a:r>
              <a:rPr sz="5850" spc="204" dirty="0">
                <a:solidFill>
                  <a:srgbClr val="000000"/>
                </a:solidFill>
              </a:rPr>
              <a:t>to</a:t>
            </a:r>
            <a:r>
              <a:rPr sz="5850" spc="90" dirty="0">
                <a:solidFill>
                  <a:srgbClr val="000000"/>
                </a:solidFill>
              </a:rPr>
              <a:t> </a:t>
            </a:r>
            <a:r>
              <a:rPr sz="5850" spc="385" dirty="0">
                <a:solidFill>
                  <a:srgbClr val="000000"/>
                </a:solidFill>
              </a:rPr>
              <a:t>get</a:t>
            </a:r>
            <a:r>
              <a:rPr sz="5850" spc="80" dirty="0">
                <a:solidFill>
                  <a:srgbClr val="000000"/>
                </a:solidFill>
              </a:rPr>
              <a:t> </a:t>
            </a:r>
            <a:r>
              <a:rPr sz="5850" spc="515" dirty="0">
                <a:solidFill>
                  <a:srgbClr val="000000"/>
                </a:solidFill>
              </a:rPr>
              <a:t>a</a:t>
            </a:r>
            <a:r>
              <a:rPr sz="5850" spc="90" dirty="0">
                <a:solidFill>
                  <a:srgbClr val="000000"/>
                </a:solidFill>
              </a:rPr>
              <a:t> </a:t>
            </a:r>
            <a:r>
              <a:rPr sz="5850" spc="265" dirty="0">
                <a:solidFill>
                  <a:srgbClr val="000000"/>
                </a:solidFill>
              </a:rPr>
              <a:t>Bitcoin </a:t>
            </a:r>
            <a:r>
              <a:rPr sz="5850" spc="-1745" dirty="0">
                <a:solidFill>
                  <a:srgbClr val="000000"/>
                </a:solidFill>
              </a:rPr>
              <a:t> </a:t>
            </a:r>
            <a:r>
              <a:rPr sz="5850" spc="300" dirty="0">
                <a:solidFill>
                  <a:srgbClr val="000000"/>
                </a:solidFill>
              </a:rPr>
              <a:t>Wallet?</a:t>
            </a:r>
            <a:endParaRPr sz="5850"/>
          </a:p>
        </p:txBody>
      </p:sp>
      <p:sp>
        <p:nvSpPr>
          <p:cNvPr id="4" name="object 4"/>
          <p:cNvSpPr txBox="1"/>
          <p:nvPr/>
        </p:nvSpPr>
        <p:spPr>
          <a:xfrm>
            <a:off x="746759" y="1692909"/>
            <a:ext cx="5164455" cy="441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0230" algn="just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tall  2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Si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n-up 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3.Log-in</a:t>
            </a:r>
            <a:endParaRPr sz="4800">
              <a:latin typeface="Courier New"/>
              <a:cs typeface="Courier New"/>
            </a:endParaRPr>
          </a:p>
          <a:p>
            <a:pPr marL="12700" marR="5080">
              <a:lnSpc>
                <a:spcPts val="5760"/>
              </a:lnSpc>
              <a:spcBef>
                <a:spcPts val="180"/>
              </a:spcBef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4.Buy</a:t>
            </a:r>
            <a:r>
              <a:rPr sz="48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Bitcoins </a:t>
            </a:r>
            <a:r>
              <a:rPr sz="4800" spc="-28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5.Mine</a:t>
            </a:r>
            <a:endParaRPr sz="4800">
              <a:latin typeface="Courier New"/>
              <a:cs typeface="Courier New"/>
            </a:endParaRPr>
          </a:p>
          <a:p>
            <a:pPr marL="12700">
              <a:lnSpc>
                <a:spcPts val="5570"/>
              </a:lnSpc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6.Pay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909" y="223519"/>
            <a:ext cx="11087100" cy="9505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50" b="1" spc="685" dirty="0">
                <a:solidFill>
                  <a:srgbClr val="BE8F00"/>
                </a:solidFill>
                <a:latin typeface="Trebuchet MS"/>
                <a:cs typeface="Trebuchet MS"/>
              </a:rPr>
              <a:t>BITCOIN:</a:t>
            </a:r>
            <a:r>
              <a:rPr sz="6050" b="1" spc="260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6050" b="1" spc="1055" dirty="0">
                <a:solidFill>
                  <a:srgbClr val="BE8F00"/>
                </a:solidFill>
                <a:latin typeface="Trebuchet MS"/>
                <a:cs typeface="Trebuchet MS"/>
              </a:rPr>
              <a:t>HOW</a:t>
            </a:r>
            <a:r>
              <a:rPr sz="6050" b="1" spc="254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6050" b="1" spc="500" dirty="0">
                <a:solidFill>
                  <a:srgbClr val="BE8F00"/>
                </a:solidFill>
                <a:latin typeface="Trebuchet MS"/>
                <a:cs typeface="Trebuchet MS"/>
              </a:rPr>
              <a:t>IT</a:t>
            </a:r>
            <a:r>
              <a:rPr sz="6050" b="1" spc="260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6050" b="1" spc="900" dirty="0">
                <a:solidFill>
                  <a:srgbClr val="BE8F00"/>
                </a:solidFill>
                <a:latin typeface="Trebuchet MS"/>
                <a:cs typeface="Trebuchet MS"/>
              </a:rPr>
              <a:t>BEGAN?</a:t>
            </a:r>
            <a:endParaRPr sz="60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7809" y="1294130"/>
            <a:ext cx="3716020" cy="2000250"/>
            <a:chOff x="257809" y="1294130"/>
            <a:chExt cx="3716020" cy="2000250"/>
          </a:xfrm>
        </p:grpSpPr>
        <p:sp>
          <p:nvSpPr>
            <p:cNvPr id="4" name="object 4"/>
            <p:cNvSpPr/>
            <p:nvPr/>
          </p:nvSpPr>
          <p:spPr>
            <a:xfrm>
              <a:off x="264159" y="1300480"/>
              <a:ext cx="3703320" cy="1987550"/>
            </a:xfrm>
            <a:custGeom>
              <a:avLst/>
              <a:gdLst/>
              <a:ahLst/>
              <a:cxnLst/>
              <a:rect l="l" t="t" r="r" b="b"/>
              <a:pathLst>
                <a:path w="3703320" h="1987550">
                  <a:moveTo>
                    <a:pt x="3515360" y="0"/>
                  </a:moveTo>
                  <a:lnTo>
                    <a:pt x="187960" y="0"/>
                  </a:lnTo>
                  <a:lnTo>
                    <a:pt x="157480" y="3810"/>
                  </a:lnTo>
                  <a:lnTo>
                    <a:pt x="147319" y="6350"/>
                  </a:lnTo>
                  <a:lnTo>
                    <a:pt x="137160" y="10160"/>
                  </a:lnTo>
                  <a:lnTo>
                    <a:pt x="127000" y="12700"/>
                  </a:lnTo>
                  <a:lnTo>
                    <a:pt x="118110" y="16510"/>
                  </a:lnTo>
                  <a:lnTo>
                    <a:pt x="107950" y="21590"/>
                  </a:lnTo>
                  <a:lnTo>
                    <a:pt x="90169" y="31750"/>
                  </a:lnTo>
                  <a:lnTo>
                    <a:pt x="82550" y="38100"/>
                  </a:lnTo>
                  <a:lnTo>
                    <a:pt x="73660" y="44450"/>
                  </a:lnTo>
                  <a:lnTo>
                    <a:pt x="66039" y="50800"/>
                  </a:lnTo>
                  <a:lnTo>
                    <a:pt x="50800" y="66040"/>
                  </a:lnTo>
                  <a:lnTo>
                    <a:pt x="44450" y="73660"/>
                  </a:lnTo>
                  <a:lnTo>
                    <a:pt x="38100" y="82550"/>
                  </a:lnTo>
                  <a:lnTo>
                    <a:pt x="31750" y="90170"/>
                  </a:lnTo>
                  <a:lnTo>
                    <a:pt x="21589" y="107950"/>
                  </a:lnTo>
                  <a:lnTo>
                    <a:pt x="17779" y="118110"/>
                  </a:lnTo>
                  <a:lnTo>
                    <a:pt x="13969" y="127000"/>
                  </a:lnTo>
                  <a:lnTo>
                    <a:pt x="6350" y="147320"/>
                  </a:lnTo>
                  <a:lnTo>
                    <a:pt x="3810" y="157480"/>
                  </a:lnTo>
                  <a:lnTo>
                    <a:pt x="0" y="187960"/>
                  </a:lnTo>
                  <a:lnTo>
                    <a:pt x="0" y="1799590"/>
                  </a:lnTo>
                  <a:lnTo>
                    <a:pt x="2539" y="1819910"/>
                  </a:lnTo>
                  <a:lnTo>
                    <a:pt x="3810" y="1831340"/>
                  </a:lnTo>
                  <a:lnTo>
                    <a:pt x="6350" y="1841500"/>
                  </a:lnTo>
                  <a:lnTo>
                    <a:pt x="10160" y="1850390"/>
                  </a:lnTo>
                  <a:lnTo>
                    <a:pt x="17779" y="1870710"/>
                  </a:lnTo>
                  <a:lnTo>
                    <a:pt x="21589" y="1879600"/>
                  </a:lnTo>
                  <a:lnTo>
                    <a:pt x="31750" y="1897380"/>
                  </a:lnTo>
                  <a:lnTo>
                    <a:pt x="38100" y="1906270"/>
                  </a:lnTo>
                  <a:lnTo>
                    <a:pt x="44450" y="1913890"/>
                  </a:lnTo>
                  <a:lnTo>
                    <a:pt x="50800" y="1922780"/>
                  </a:lnTo>
                  <a:lnTo>
                    <a:pt x="58419" y="1930400"/>
                  </a:lnTo>
                  <a:lnTo>
                    <a:pt x="66039" y="1936750"/>
                  </a:lnTo>
                  <a:lnTo>
                    <a:pt x="73660" y="1944370"/>
                  </a:lnTo>
                  <a:lnTo>
                    <a:pt x="107950" y="1965960"/>
                  </a:lnTo>
                  <a:lnTo>
                    <a:pt x="157480" y="1983740"/>
                  </a:lnTo>
                  <a:lnTo>
                    <a:pt x="167640" y="1985010"/>
                  </a:lnTo>
                  <a:lnTo>
                    <a:pt x="177799" y="1987550"/>
                  </a:lnTo>
                  <a:lnTo>
                    <a:pt x="3515360" y="1987550"/>
                  </a:lnTo>
                  <a:lnTo>
                    <a:pt x="3545840" y="1983740"/>
                  </a:lnTo>
                  <a:lnTo>
                    <a:pt x="3586479" y="1971040"/>
                  </a:lnTo>
                  <a:lnTo>
                    <a:pt x="3622040" y="1949450"/>
                  </a:lnTo>
                  <a:lnTo>
                    <a:pt x="3652519" y="1921510"/>
                  </a:lnTo>
                  <a:lnTo>
                    <a:pt x="3658869" y="1913890"/>
                  </a:lnTo>
                  <a:lnTo>
                    <a:pt x="3666490" y="1906270"/>
                  </a:lnTo>
                  <a:lnTo>
                    <a:pt x="3686810" y="1869440"/>
                  </a:lnTo>
                  <a:lnTo>
                    <a:pt x="3699510" y="1830070"/>
                  </a:lnTo>
                  <a:lnTo>
                    <a:pt x="3703319" y="1799590"/>
                  </a:lnTo>
                  <a:lnTo>
                    <a:pt x="3703319" y="187960"/>
                  </a:lnTo>
                  <a:lnTo>
                    <a:pt x="3699510" y="157480"/>
                  </a:lnTo>
                  <a:lnTo>
                    <a:pt x="3696969" y="147320"/>
                  </a:lnTo>
                  <a:lnTo>
                    <a:pt x="3693160" y="137160"/>
                  </a:lnTo>
                  <a:lnTo>
                    <a:pt x="3690619" y="127000"/>
                  </a:lnTo>
                  <a:lnTo>
                    <a:pt x="3685540" y="118110"/>
                  </a:lnTo>
                  <a:lnTo>
                    <a:pt x="3681729" y="107950"/>
                  </a:lnTo>
                  <a:lnTo>
                    <a:pt x="3671569" y="90170"/>
                  </a:lnTo>
                  <a:lnTo>
                    <a:pt x="3665219" y="82550"/>
                  </a:lnTo>
                  <a:lnTo>
                    <a:pt x="3658869" y="73660"/>
                  </a:lnTo>
                  <a:lnTo>
                    <a:pt x="3652519" y="66040"/>
                  </a:lnTo>
                  <a:lnTo>
                    <a:pt x="3637279" y="50800"/>
                  </a:lnTo>
                  <a:lnTo>
                    <a:pt x="3629660" y="44450"/>
                  </a:lnTo>
                  <a:lnTo>
                    <a:pt x="3620769" y="38100"/>
                  </a:lnTo>
                  <a:lnTo>
                    <a:pt x="3613150" y="31750"/>
                  </a:lnTo>
                  <a:lnTo>
                    <a:pt x="3595369" y="21590"/>
                  </a:lnTo>
                  <a:lnTo>
                    <a:pt x="3585210" y="16510"/>
                  </a:lnTo>
                  <a:lnTo>
                    <a:pt x="3576319" y="12700"/>
                  </a:lnTo>
                  <a:lnTo>
                    <a:pt x="3566160" y="10160"/>
                  </a:lnTo>
                  <a:lnTo>
                    <a:pt x="3556000" y="6350"/>
                  </a:lnTo>
                  <a:lnTo>
                    <a:pt x="3545840" y="3810"/>
                  </a:lnTo>
                  <a:lnTo>
                    <a:pt x="351536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4159" y="1300480"/>
              <a:ext cx="3703320" cy="1987550"/>
            </a:xfrm>
            <a:custGeom>
              <a:avLst/>
              <a:gdLst/>
              <a:ahLst/>
              <a:cxnLst/>
              <a:rect l="l" t="t" r="r" b="b"/>
              <a:pathLst>
                <a:path w="3703320" h="1987550">
                  <a:moveTo>
                    <a:pt x="0" y="198120"/>
                  </a:moveTo>
                  <a:lnTo>
                    <a:pt x="0" y="187960"/>
                  </a:lnTo>
                  <a:lnTo>
                    <a:pt x="1269" y="177800"/>
                  </a:lnTo>
                  <a:lnTo>
                    <a:pt x="2539" y="167640"/>
                  </a:lnTo>
                  <a:lnTo>
                    <a:pt x="3810" y="157480"/>
                  </a:lnTo>
                  <a:lnTo>
                    <a:pt x="6350" y="147320"/>
                  </a:lnTo>
                  <a:lnTo>
                    <a:pt x="10160" y="137160"/>
                  </a:lnTo>
                  <a:lnTo>
                    <a:pt x="13969" y="127000"/>
                  </a:lnTo>
                  <a:lnTo>
                    <a:pt x="17779" y="118110"/>
                  </a:lnTo>
                  <a:lnTo>
                    <a:pt x="21589" y="107950"/>
                  </a:lnTo>
                  <a:lnTo>
                    <a:pt x="26669" y="99060"/>
                  </a:lnTo>
                  <a:lnTo>
                    <a:pt x="31750" y="90170"/>
                  </a:lnTo>
                  <a:lnTo>
                    <a:pt x="38100" y="82550"/>
                  </a:lnTo>
                  <a:lnTo>
                    <a:pt x="44450" y="73660"/>
                  </a:lnTo>
                  <a:lnTo>
                    <a:pt x="73660" y="44450"/>
                  </a:lnTo>
                  <a:lnTo>
                    <a:pt x="82550" y="38100"/>
                  </a:lnTo>
                  <a:lnTo>
                    <a:pt x="90169" y="31750"/>
                  </a:lnTo>
                  <a:lnTo>
                    <a:pt x="99060" y="26670"/>
                  </a:lnTo>
                  <a:lnTo>
                    <a:pt x="107950" y="21590"/>
                  </a:lnTo>
                  <a:lnTo>
                    <a:pt x="118110" y="16510"/>
                  </a:lnTo>
                  <a:lnTo>
                    <a:pt x="127000" y="12700"/>
                  </a:lnTo>
                  <a:lnTo>
                    <a:pt x="137160" y="10160"/>
                  </a:lnTo>
                  <a:lnTo>
                    <a:pt x="147319" y="6350"/>
                  </a:lnTo>
                  <a:lnTo>
                    <a:pt x="157480" y="3810"/>
                  </a:lnTo>
                  <a:lnTo>
                    <a:pt x="167640" y="2540"/>
                  </a:lnTo>
                  <a:lnTo>
                    <a:pt x="177799" y="1270"/>
                  </a:lnTo>
                  <a:lnTo>
                    <a:pt x="187960" y="0"/>
                  </a:lnTo>
                  <a:lnTo>
                    <a:pt x="199390" y="0"/>
                  </a:lnTo>
                  <a:lnTo>
                    <a:pt x="3505200" y="0"/>
                  </a:lnTo>
                  <a:lnTo>
                    <a:pt x="3515360" y="0"/>
                  </a:lnTo>
                  <a:lnTo>
                    <a:pt x="3525519" y="1270"/>
                  </a:lnTo>
                  <a:lnTo>
                    <a:pt x="3535679" y="2540"/>
                  </a:lnTo>
                  <a:lnTo>
                    <a:pt x="3545840" y="3810"/>
                  </a:lnTo>
                  <a:lnTo>
                    <a:pt x="3556000" y="6350"/>
                  </a:lnTo>
                  <a:lnTo>
                    <a:pt x="3566160" y="10160"/>
                  </a:lnTo>
                  <a:lnTo>
                    <a:pt x="3576319" y="12700"/>
                  </a:lnTo>
                  <a:lnTo>
                    <a:pt x="3585210" y="16510"/>
                  </a:lnTo>
                  <a:lnTo>
                    <a:pt x="3595369" y="21590"/>
                  </a:lnTo>
                  <a:lnTo>
                    <a:pt x="3604260" y="26670"/>
                  </a:lnTo>
                  <a:lnTo>
                    <a:pt x="3613150" y="31750"/>
                  </a:lnTo>
                  <a:lnTo>
                    <a:pt x="3620769" y="38100"/>
                  </a:lnTo>
                  <a:lnTo>
                    <a:pt x="3629660" y="44450"/>
                  </a:lnTo>
                  <a:lnTo>
                    <a:pt x="3658869" y="73660"/>
                  </a:lnTo>
                  <a:lnTo>
                    <a:pt x="3665219" y="82550"/>
                  </a:lnTo>
                  <a:lnTo>
                    <a:pt x="3671569" y="90170"/>
                  </a:lnTo>
                  <a:lnTo>
                    <a:pt x="3676650" y="99060"/>
                  </a:lnTo>
                  <a:lnTo>
                    <a:pt x="3681729" y="107950"/>
                  </a:lnTo>
                  <a:lnTo>
                    <a:pt x="3685540" y="118110"/>
                  </a:lnTo>
                  <a:lnTo>
                    <a:pt x="3690619" y="127000"/>
                  </a:lnTo>
                  <a:lnTo>
                    <a:pt x="3693160" y="137160"/>
                  </a:lnTo>
                  <a:lnTo>
                    <a:pt x="3696969" y="147320"/>
                  </a:lnTo>
                  <a:lnTo>
                    <a:pt x="3699510" y="157480"/>
                  </a:lnTo>
                  <a:lnTo>
                    <a:pt x="3700779" y="167640"/>
                  </a:lnTo>
                  <a:lnTo>
                    <a:pt x="3702050" y="177800"/>
                  </a:lnTo>
                  <a:lnTo>
                    <a:pt x="3703319" y="187960"/>
                  </a:lnTo>
                  <a:lnTo>
                    <a:pt x="3703319" y="198120"/>
                  </a:lnTo>
                  <a:lnTo>
                    <a:pt x="3703319" y="1789430"/>
                  </a:lnTo>
                  <a:lnTo>
                    <a:pt x="3703319" y="1799590"/>
                  </a:lnTo>
                  <a:lnTo>
                    <a:pt x="3702050" y="1809750"/>
                  </a:lnTo>
                  <a:lnTo>
                    <a:pt x="3700779" y="1819910"/>
                  </a:lnTo>
                  <a:lnTo>
                    <a:pt x="3699510" y="1830070"/>
                  </a:lnTo>
                  <a:lnTo>
                    <a:pt x="3696969" y="1840230"/>
                  </a:lnTo>
                  <a:lnTo>
                    <a:pt x="3681729" y="1879600"/>
                  </a:lnTo>
                  <a:lnTo>
                    <a:pt x="3671569" y="1897380"/>
                  </a:lnTo>
                  <a:lnTo>
                    <a:pt x="3666490" y="1906270"/>
                  </a:lnTo>
                  <a:lnTo>
                    <a:pt x="3658869" y="1913890"/>
                  </a:lnTo>
                  <a:lnTo>
                    <a:pt x="3652519" y="1921510"/>
                  </a:lnTo>
                  <a:lnTo>
                    <a:pt x="3644900" y="1929130"/>
                  </a:lnTo>
                  <a:lnTo>
                    <a:pt x="3613150" y="1955800"/>
                  </a:lnTo>
                  <a:lnTo>
                    <a:pt x="3595369" y="1965960"/>
                  </a:lnTo>
                  <a:lnTo>
                    <a:pt x="3586479" y="1971040"/>
                  </a:lnTo>
                  <a:lnTo>
                    <a:pt x="3576319" y="1974850"/>
                  </a:lnTo>
                  <a:lnTo>
                    <a:pt x="3566160" y="1978660"/>
                  </a:lnTo>
                  <a:lnTo>
                    <a:pt x="3556000" y="1981200"/>
                  </a:lnTo>
                  <a:lnTo>
                    <a:pt x="3545840" y="1983740"/>
                  </a:lnTo>
                  <a:lnTo>
                    <a:pt x="3535679" y="1985010"/>
                  </a:lnTo>
                  <a:lnTo>
                    <a:pt x="3525519" y="1986280"/>
                  </a:lnTo>
                  <a:lnTo>
                    <a:pt x="3515360" y="1987550"/>
                  </a:lnTo>
                  <a:lnTo>
                    <a:pt x="3505200" y="1987550"/>
                  </a:lnTo>
                  <a:lnTo>
                    <a:pt x="199390" y="1987550"/>
                  </a:lnTo>
                  <a:lnTo>
                    <a:pt x="187960" y="1987550"/>
                  </a:lnTo>
                  <a:lnTo>
                    <a:pt x="177799" y="1987550"/>
                  </a:lnTo>
                  <a:lnTo>
                    <a:pt x="167640" y="1985010"/>
                  </a:lnTo>
                  <a:lnTo>
                    <a:pt x="157480" y="1983740"/>
                  </a:lnTo>
                  <a:lnTo>
                    <a:pt x="147319" y="1981200"/>
                  </a:lnTo>
                  <a:lnTo>
                    <a:pt x="137160" y="1978660"/>
                  </a:lnTo>
                  <a:lnTo>
                    <a:pt x="99060" y="1960880"/>
                  </a:lnTo>
                  <a:lnTo>
                    <a:pt x="66039" y="1936750"/>
                  </a:lnTo>
                  <a:lnTo>
                    <a:pt x="58419" y="1930400"/>
                  </a:lnTo>
                  <a:lnTo>
                    <a:pt x="50800" y="1922780"/>
                  </a:lnTo>
                  <a:lnTo>
                    <a:pt x="44450" y="1913890"/>
                  </a:lnTo>
                  <a:lnTo>
                    <a:pt x="38100" y="1906270"/>
                  </a:lnTo>
                  <a:lnTo>
                    <a:pt x="17779" y="1870710"/>
                  </a:lnTo>
                  <a:lnTo>
                    <a:pt x="13969" y="1860550"/>
                  </a:lnTo>
                  <a:lnTo>
                    <a:pt x="10160" y="1850390"/>
                  </a:lnTo>
                  <a:lnTo>
                    <a:pt x="6350" y="1841500"/>
                  </a:lnTo>
                  <a:lnTo>
                    <a:pt x="3810" y="1831340"/>
                  </a:lnTo>
                  <a:lnTo>
                    <a:pt x="2539" y="1819910"/>
                  </a:lnTo>
                  <a:lnTo>
                    <a:pt x="1269" y="1809750"/>
                  </a:lnTo>
                  <a:lnTo>
                    <a:pt x="0" y="1799590"/>
                  </a:lnTo>
                  <a:lnTo>
                    <a:pt x="0" y="1789430"/>
                  </a:lnTo>
                  <a:lnTo>
                    <a:pt x="0" y="198120"/>
                  </a:lnTo>
                  <a:close/>
                </a:path>
                <a:path w="3703320" h="1987550">
                  <a:moveTo>
                    <a:pt x="0" y="0"/>
                  </a:moveTo>
                  <a:lnTo>
                    <a:pt x="0" y="0"/>
                  </a:lnTo>
                </a:path>
                <a:path w="3703320" h="1987550">
                  <a:moveTo>
                    <a:pt x="3703319" y="1987550"/>
                  </a:moveTo>
                  <a:lnTo>
                    <a:pt x="3703319" y="1987550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2919" y="1300479"/>
            <a:ext cx="3225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ourier New"/>
                <a:cs typeface="Courier New"/>
              </a:rPr>
              <a:t>AUGUST</a:t>
            </a:r>
            <a:r>
              <a:rPr sz="2800" b="1" spc="-4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18,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2008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1685290"/>
            <a:ext cx="3013710" cy="16027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-1905" algn="ctr">
              <a:lnSpc>
                <a:spcPts val="3020"/>
              </a:lnSpc>
              <a:spcBef>
                <a:spcPts val="480"/>
              </a:spcBef>
            </a:pPr>
            <a:r>
              <a:rPr sz="2800" spc="5" dirty="0">
                <a:latin typeface="Courier New"/>
                <a:cs typeface="Courier New"/>
              </a:rPr>
              <a:t>– </a:t>
            </a:r>
            <a:r>
              <a:rPr sz="2800" dirty="0">
                <a:latin typeface="Courier New"/>
                <a:cs typeface="Courier New"/>
              </a:rPr>
              <a:t>The </a:t>
            </a:r>
            <a:r>
              <a:rPr sz="2800" spc="-5" dirty="0">
                <a:latin typeface="Courier New"/>
                <a:cs typeface="Courier New"/>
              </a:rPr>
              <a:t>domain 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name 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bitcoin.org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is </a:t>
            </a:r>
            <a:r>
              <a:rPr sz="2800" spc="-1664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registered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8800" y="4053840"/>
            <a:ext cx="3578860" cy="2274570"/>
            <a:chOff x="558800" y="4053840"/>
            <a:chExt cx="3578860" cy="2274570"/>
          </a:xfrm>
        </p:grpSpPr>
        <p:sp>
          <p:nvSpPr>
            <p:cNvPr id="9" name="object 9"/>
            <p:cNvSpPr/>
            <p:nvPr/>
          </p:nvSpPr>
          <p:spPr>
            <a:xfrm>
              <a:off x="565150" y="4060190"/>
              <a:ext cx="3566160" cy="2261870"/>
            </a:xfrm>
            <a:custGeom>
              <a:avLst/>
              <a:gdLst/>
              <a:ahLst/>
              <a:cxnLst/>
              <a:rect l="l" t="t" r="r" b="b"/>
              <a:pathLst>
                <a:path w="3566160" h="2261870">
                  <a:moveTo>
                    <a:pt x="3362960" y="0"/>
                  </a:moveTo>
                  <a:lnTo>
                    <a:pt x="203200" y="0"/>
                  </a:lnTo>
                  <a:lnTo>
                    <a:pt x="191770" y="2540"/>
                  </a:lnTo>
                  <a:lnTo>
                    <a:pt x="179070" y="5080"/>
                  </a:lnTo>
                  <a:lnTo>
                    <a:pt x="156209" y="10160"/>
                  </a:lnTo>
                  <a:lnTo>
                    <a:pt x="146050" y="15240"/>
                  </a:lnTo>
                  <a:lnTo>
                    <a:pt x="134620" y="19050"/>
                  </a:lnTo>
                  <a:lnTo>
                    <a:pt x="124459" y="24130"/>
                  </a:lnTo>
                  <a:lnTo>
                    <a:pt x="113029" y="29210"/>
                  </a:lnTo>
                  <a:lnTo>
                    <a:pt x="102870" y="35560"/>
                  </a:lnTo>
                  <a:lnTo>
                    <a:pt x="93979" y="43180"/>
                  </a:lnTo>
                  <a:lnTo>
                    <a:pt x="83820" y="49530"/>
                  </a:lnTo>
                  <a:lnTo>
                    <a:pt x="74929" y="57150"/>
                  </a:lnTo>
                  <a:lnTo>
                    <a:pt x="43179" y="92710"/>
                  </a:lnTo>
                  <a:lnTo>
                    <a:pt x="20320" y="133350"/>
                  </a:lnTo>
                  <a:lnTo>
                    <a:pt x="11429" y="156210"/>
                  </a:lnTo>
                  <a:lnTo>
                    <a:pt x="7620" y="166370"/>
                  </a:lnTo>
                  <a:lnTo>
                    <a:pt x="5079" y="179070"/>
                  </a:lnTo>
                  <a:lnTo>
                    <a:pt x="3809" y="190500"/>
                  </a:lnTo>
                  <a:lnTo>
                    <a:pt x="1270" y="201930"/>
                  </a:lnTo>
                  <a:lnTo>
                    <a:pt x="1270" y="213360"/>
                  </a:lnTo>
                  <a:lnTo>
                    <a:pt x="0" y="226060"/>
                  </a:lnTo>
                  <a:lnTo>
                    <a:pt x="0" y="2035810"/>
                  </a:lnTo>
                  <a:lnTo>
                    <a:pt x="1270" y="2048510"/>
                  </a:lnTo>
                  <a:lnTo>
                    <a:pt x="1270" y="2059940"/>
                  </a:lnTo>
                  <a:lnTo>
                    <a:pt x="3809" y="2071370"/>
                  </a:lnTo>
                  <a:lnTo>
                    <a:pt x="5079" y="2082800"/>
                  </a:lnTo>
                  <a:lnTo>
                    <a:pt x="8890" y="2094230"/>
                  </a:lnTo>
                  <a:lnTo>
                    <a:pt x="11429" y="2105660"/>
                  </a:lnTo>
                  <a:lnTo>
                    <a:pt x="15240" y="2117090"/>
                  </a:lnTo>
                  <a:lnTo>
                    <a:pt x="20320" y="2127250"/>
                  </a:lnTo>
                  <a:lnTo>
                    <a:pt x="25400" y="2138680"/>
                  </a:lnTo>
                  <a:lnTo>
                    <a:pt x="66040" y="2195830"/>
                  </a:lnTo>
                  <a:lnTo>
                    <a:pt x="102870" y="2225040"/>
                  </a:lnTo>
                  <a:lnTo>
                    <a:pt x="146050" y="2246630"/>
                  </a:lnTo>
                  <a:lnTo>
                    <a:pt x="156209" y="2250440"/>
                  </a:lnTo>
                  <a:lnTo>
                    <a:pt x="167640" y="2254250"/>
                  </a:lnTo>
                  <a:lnTo>
                    <a:pt x="179070" y="2256790"/>
                  </a:lnTo>
                  <a:lnTo>
                    <a:pt x="191770" y="2259330"/>
                  </a:lnTo>
                  <a:lnTo>
                    <a:pt x="214629" y="2261870"/>
                  </a:lnTo>
                  <a:lnTo>
                    <a:pt x="3351529" y="2261870"/>
                  </a:lnTo>
                  <a:lnTo>
                    <a:pt x="3362960" y="2260600"/>
                  </a:lnTo>
                  <a:lnTo>
                    <a:pt x="3375660" y="2259330"/>
                  </a:lnTo>
                  <a:lnTo>
                    <a:pt x="3398520" y="2254250"/>
                  </a:lnTo>
                  <a:lnTo>
                    <a:pt x="3421379" y="2246630"/>
                  </a:lnTo>
                  <a:lnTo>
                    <a:pt x="3431540" y="2241550"/>
                  </a:lnTo>
                  <a:lnTo>
                    <a:pt x="3442970" y="2236470"/>
                  </a:lnTo>
                  <a:lnTo>
                    <a:pt x="3482340" y="2211070"/>
                  </a:lnTo>
                  <a:lnTo>
                    <a:pt x="3515360" y="2178050"/>
                  </a:lnTo>
                  <a:lnTo>
                    <a:pt x="3521710" y="2169160"/>
                  </a:lnTo>
                  <a:lnTo>
                    <a:pt x="3529329" y="2159000"/>
                  </a:lnTo>
                  <a:lnTo>
                    <a:pt x="3535679" y="2148840"/>
                  </a:lnTo>
                  <a:lnTo>
                    <a:pt x="3540760" y="2138680"/>
                  </a:lnTo>
                  <a:lnTo>
                    <a:pt x="3545840" y="2127250"/>
                  </a:lnTo>
                  <a:lnTo>
                    <a:pt x="3550920" y="2117090"/>
                  </a:lnTo>
                  <a:lnTo>
                    <a:pt x="3558540" y="2094230"/>
                  </a:lnTo>
                  <a:lnTo>
                    <a:pt x="3561079" y="2082800"/>
                  </a:lnTo>
                  <a:lnTo>
                    <a:pt x="3562350" y="2071370"/>
                  </a:lnTo>
                  <a:lnTo>
                    <a:pt x="3564890" y="2059940"/>
                  </a:lnTo>
                  <a:lnTo>
                    <a:pt x="3564890" y="2035810"/>
                  </a:lnTo>
                  <a:lnTo>
                    <a:pt x="3566160" y="2035810"/>
                  </a:lnTo>
                  <a:lnTo>
                    <a:pt x="3564890" y="226060"/>
                  </a:lnTo>
                  <a:lnTo>
                    <a:pt x="3564890" y="201930"/>
                  </a:lnTo>
                  <a:lnTo>
                    <a:pt x="3562350" y="190500"/>
                  </a:lnTo>
                  <a:lnTo>
                    <a:pt x="3561079" y="179070"/>
                  </a:lnTo>
                  <a:lnTo>
                    <a:pt x="3558540" y="166370"/>
                  </a:lnTo>
                  <a:lnTo>
                    <a:pt x="3554729" y="156210"/>
                  </a:lnTo>
                  <a:lnTo>
                    <a:pt x="3550920" y="144780"/>
                  </a:lnTo>
                  <a:lnTo>
                    <a:pt x="3545840" y="133350"/>
                  </a:lnTo>
                  <a:lnTo>
                    <a:pt x="3535679" y="113030"/>
                  </a:lnTo>
                  <a:lnTo>
                    <a:pt x="3529329" y="102870"/>
                  </a:lnTo>
                  <a:lnTo>
                    <a:pt x="3521710" y="92710"/>
                  </a:lnTo>
                  <a:lnTo>
                    <a:pt x="3515360" y="83820"/>
                  </a:lnTo>
                  <a:lnTo>
                    <a:pt x="3507740" y="74930"/>
                  </a:lnTo>
                  <a:lnTo>
                    <a:pt x="3498850" y="66040"/>
                  </a:lnTo>
                  <a:lnTo>
                    <a:pt x="3491229" y="57150"/>
                  </a:lnTo>
                  <a:lnTo>
                    <a:pt x="3481070" y="49530"/>
                  </a:lnTo>
                  <a:lnTo>
                    <a:pt x="3472179" y="43180"/>
                  </a:lnTo>
                  <a:lnTo>
                    <a:pt x="3462020" y="35560"/>
                  </a:lnTo>
                  <a:lnTo>
                    <a:pt x="3451860" y="29210"/>
                  </a:lnTo>
                  <a:lnTo>
                    <a:pt x="3431540" y="19050"/>
                  </a:lnTo>
                  <a:lnTo>
                    <a:pt x="3420110" y="15240"/>
                  </a:lnTo>
                  <a:lnTo>
                    <a:pt x="3408679" y="10160"/>
                  </a:lnTo>
                  <a:lnTo>
                    <a:pt x="3398520" y="7620"/>
                  </a:lnTo>
                  <a:lnTo>
                    <a:pt x="3387090" y="5080"/>
                  </a:lnTo>
                  <a:lnTo>
                    <a:pt x="3374390" y="2540"/>
                  </a:lnTo>
                  <a:lnTo>
                    <a:pt x="336296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5150" y="4060190"/>
              <a:ext cx="3566160" cy="2261870"/>
            </a:xfrm>
            <a:custGeom>
              <a:avLst/>
              <a:gdLst/>
              <a:ahLst/>
              <a:cxnLst/>
              <a:rect l="l" t="t" r="r" b="b"/>
              <a:pathLst>
                <a:path w="3566160" h="2261870">
                  <a:moveTo>
                    <a:pt x="0" y="226060"/>
                  </a:moveTo>
                  <a:lnTo>
                    <a:pt x="1270" y="213360"/>
                  </a:lnTo>
                  <a:lnTo>
                    <a:pt x="1270" y="201930"/>
                  </a:lnTo>
                  <a:lnTo>
                    <a:pt x="3809" y="190500"/>
                  </a:lnTo>
                  <a:lnTo>
                    <a:pt x="5079" y="179070"/>
                  </a:lnTo>
                  <a:lnTo>
                    <a:pt x="7620" y="166370"/>
                  </a:lnTo>
                  <a:lnTo>
                    <a:pt x="11429" y="156210"/>
                  </a:lnTo>
                  <a:lnTo>
                    <a:pt x="15240" y="144780"/>
                  </a:lnTo>
                  <a:lnTo>
                    <a:pt x="20320" y="133350"/>
                  </a:lnTo>
                  <a:lnTo>
                    <a:pt x="25400" y="123190"/>
                  </a:lnTo>
                  <a:lnTo>
                    <a:pt x="30479" y="113030"/>
                  </a:lnTo>
                  <a:lnTo>
                    <a:pt x="36829" y="102870"/>
                  </a:lnTo>
                  <a:lnTo>
                    <a:pt x="43179" y="92710"/>
                  </a:lnTo>
                  <a:lnTo>
                    <a:pt x="50800" y="83820"/>
                  </a:lnTo>
                  <a:lnTo>
                    <a:pt x="58420" y="74930"/>
                  </a:lnTo>
                  <a:lnTo>
                    <a:pt x="66040" y="66040"/>
                  </a:lnTo>
                  <a:lnTo>
                    <a:pt x="74929" y="57150"/>
                  </a:lnTo>
                  <a:lnTo>
                    <a:pt x="83820" y="49530"/>
                  </a:lnTo>
                  <a:lnTo>
                    <a:pt x="93979" y="43180"/>
                  </a:lnTo>
                  <a:lnTo>
                    <a:pt x="102870" y="35560"/>
                  </a:lnTo>
                  <a:lnTo>
                    <a:pt x="113029" y="29210"/>
                  </a:lnTo>
                  <a:lnTo>
                    <a:pt x="124459" y="24130"/>
                  </a:lnTo>
                  <a:lnTo>
                    <a:pt x="134620" y="19050"/>
                  </a:lnTo>
                  <a:lnTo>
                    <a:pt x="146050" y="15240"/>
                  </a:lnTo>
                  <a:lnTo>
                    <a:pt x="156209" y="10160"/>
                  </a:lnTo>
                  <a:lnTo>
                    <a:pt x="167640" y="7620"/>
                  </a:lnTo>
                  <a:lnTo>
                    <a:pt x="179070" y="5080"/>
                  </a:lnTo>
                  <a:lnTo>
                    <a:pt x="191770" y="2540"/>
                  </a:lnTo>
                  <a:lnTo>
                    <a:pt x="203200" y="0"/>
                  </a:lnTo>
                  <a:lnTo>
                    <a:pt x="3338829" y="0"/>
                  </a:lnTo>
                  <a:lnTo>
                    <a:pt x="3362960" y="0"/>
                  </a:lnTo>
                  <a:lnTo>
                    <a:pt x="3374390" y="2540"/>
                  </a:lnTo>
                  <a:lnTo>
                    <a:pt x="3387090" y="5080"/>
                  </a:lnTo>
                  <a:lnTo>
                    <a:pt x="3398520" y="7620"/>
                  </a:lnTo>
                  <a:lnTo>
                    <a:pt x="3408679" y="10160"/>
                  </a:lnTo>
                  <a:lnTo>
                    <a:pt x="3420110" y="15240"/>
                  </a:lnTo>
                  <a:lnTo>
                    <a:pt x="3431540" y="19050"/>
                  </a:lnTo>
                  <a:lnTo>
                    <a:pt x="3441700" y="24130"/>
                  </a:lnTo>
                  <a:lnTo>
                    <a:pt x="3451860" y="29210"/>
                  </a:lnTo>
                  <a:lnTo>
                    <a:pt x="3462020" y="35560"/>
                  </a:lnTo>
                  <a:lnTo>
                    <a:pt x="3472179" y="43180"/>
                  </a:lnTo>
                  <a:lnTo>
                    <a:pt x="3481070" y="49530"/>
                  </a:lnTo>
                  <a:lnTo>
                    <a:pt x="3491229" y="57150"/>
                  </a:lnTo>
                  <a:lnTo>
                    <a:pt x="3498850" y="66040"/>
                  </a:lnTo>
                  <a:lnTo>
                    <a:pt x="3507740" y="74930"/>
                  </a:lnTo>
                  <a:lnTo>
                    <a:pt x="3515360" y="83820"/>
                  </a:lnTo>
                  <a:lnTo>
                    <a:pt x="3521710" y="92710"/>
                  </a:lnTo>
                  <a:lnTo>
                    <a:pt x="3529329" y="102870"/>
                  </a:lnTo>
                  <a:lnTo>
                    <a:pt x="3535679" y="113030"/>
                  </a:lnTo>
                  <a:lnTo>
                    <a:pt x="3540760" y="123190"/>
                  </a:lnTo>
                  <a:lnTo>
                    <a:pt x="3545840" y="133350"/>
                  </a:lnTo>
                  <a:lnTo>
                    <a:pt x="3550920" y="144780"/>
                  </a:lnTo>
                  <a:lnTo>
                    <a:pt x="3554729" y="156210"/>
                  </a:lnTo>
                  <a:lnTo>
                    <a:pt x="3558540" y="166370"/>
                  </a:lnTo>
                  <a:lnTo>
                    <a:pt x="3561079" y="179070"/>
                  </a:lnTo>
                  <a:lnTo>
                    <a:pt x="3562350" y="190500"/>
                  </a:lnTo>
                  <a:lnTo>
                    <a:pt x="3564890" y="201930"/>
                  </a:lnTo>
                  <a:lnTo>
                    <a:pt x="3564890" y="213360"/>
                  </a:lnTo>
                  <a:lnTo>
                    <a:pt x="3564890" y="226060"/>
                  </a:lnTo>
                  <a:lnTo>
                    <a:pt x="3566160" y="2035810"/>
                  </a:lnTo>
                  <a:lnTo>
                    <a:pt x="3564890" y="2035810"/>
                  </a:lnTo>
                  <a:lnTo>
                    <a:pt x="3564890" y="2047240"/>
                  </a:lnTo>
                  <a:lnTo>
                    <a:pt x="3564890" y="2059940"/>
                  </a:lnTo>
                  <a:lnTo>
                    <a:pt x="3562350" y="2071370"/>
                  </a:lnTo>
                  <a:lnTo>
                    <a:pt x="3561079" y="2082800"/>
                  </a:lnTo>
                  <a:lnTo>
                    <a:pt x="3558540" y="2094230"/>
                  </a:lnTo>
                  <a:lnTo>
                    <a:pt x="3554729" y="2105660"/>
                  </a:lnTo>
                  <a:lnTo>
                    <a:pt x="3550920" y="2117090"/>
                  </a:lnTo>
                  <a:lnTo>
                    <a:pt x="3545840" y="2127250"/>
                  </a:lnTo>
                  <a:lnTo>
                    <a:pt x="3540760" y="2138680"/>
                  </a:lnTo>
                  <a:lnTo>
                    <a:pt x="3535679" y="2148840"/>
                  </a:lnTo>
                  <a:lnTo>
                    <a:pt x="3529329" y="2159000"/>
                  </a:lnTo>
                  <a:lnTo>
                    <a:pt x="3521710" y="2169160"/>
                  </a:lnTo>
                  <a:lnTo>
                    <a:pt x="3515360" y="2178050"/>
                  </a:lnTo>
                  <a:lnTo>
                    <a:pt x="3482340" y="2211070"/>
                  </a:lnTo>
                  <a:lnTo>
                    <a:pt x="3442970" y="2236470"/>
                  </a:lnTo>
                  <a:lnTo>
                    <a:pt x="3431540" y="2241550"/>
                  </a:lnTo>
                  <a:lnTo>
                    <a:pt x="3421379" y="2246630"/>
                  </a:lnTo>
                  <a:lnTo>
                    <a:pt x="3375660" y="2259330"/>
                  </a:lnTo>
                  <a:lnTo>
                    <a:pt x="3362960" y="2260600"/>
                  </a:lnTo>
                  <a:lnTo>
                    <a:pt x="3351529" y="2261870"/>
                  </a:lnTo>
                  <a:lnTo>
                    <a:pt x="3340100" y="2261870"/>
                  </a:lnTo>
                  <a:lnTo>
                    <a:pt x="226059" y="2261870"/>
                  </a:lnTo>
                  <a:lnTo>
                    <a:pt x="214629" y="2261870"/>
                  </a:lnTo>
                  <a:lnTo>
                    <a:pt x="203200" y="2260600"/>
                  </a:lnTo>
                  <a:lnTo>
                    <a:pt x="156209" y="2250440"/>
                  </a:lnTo>
                  <a:lnTo>
                    <a:pt x="146050" y="2246630"/>
                  </a:lnTo>
                  <a:lnTo>
                    <a:pt x="134620" y="2242820"/>
                  </a:lnTo>
                  <a:lnTo>
                    <a:pt x="93979" y="2218690"/>
                  </a:lnTo>
                  <a:lnTo>
                    <a:pt x="74929" y="2203450"/>
                  </a:lnTo>
                  <a:lnTo>
                    <a:pt x="66040" y="2195830"/>
                  </a:lnTo>
                  <a:lnTo>
                    <a:pt x="58420" y="2186940"/>
                  </a:lnTo>
                  <a:lnTo>
                    <a:pt x="50800" y="2178050"/>
                  </a:lnTo>
                  <a:lnTo>
                    <a:pt x="43179" y="2169160"/>
                  </a:lnTo>
                  <a:lnTo>
                    <a:pt x="36829" y="2159000"/>
                  </a:lnTo>
                  <a:lnTo>
                    <a:pt x="30479" y="2148840"/>
                  </a:lnTo>
                  <a:lnTo>
                    <a:pt x="25400" y="2138680"/>
                  </a:lnTo>
                  <a:lnTo>
                    <a:pt x="20320" y="2127250"/>
                  </a:lnTo>
                  <a:lnTo>
                    <a:pt x="15240" y="2117090"/>
                  </a:lnTo>
                  <a:lnTo>
                    <a:pt x="11429" y="2105660"/>
                  </a:lnTo>
                  <a:lnTo>
                    <a:pt x="8890" y="2094230"/>
                  </a:lnTo>
                  <a:lnTo>
                    <a:pt x="5079" y="2082800"/>
                  </a:lnTo>
                  <a:lnTo>
                    <a:pt x="3809" y="2071370"/>
                  </a:lnTo>
                  <a:lnTo>
                    <a:pt x="1270" y="2059940"/>
                  </a:lnTo>
                  <a:lnTo>
                    <a:pt x="1270" y="2048510"/>
                  </a:lnTo>
                  <a:lnTo>
                    <a:pt x="0" y="2035810"/>
                  </a:lnTo>
                  <a:lnTo>
                    <a:pt x="0" y="226060"/>
                  </a:lnTo>
                  <a:close/>
                </a:path>
                <a:path w="3566160" h="2261870">
                  <a:moveTo>
                    <a:pt x="0" y="0"/>
                  </a:moveTo>
                  <a:lnTo>
                    <a:pt x="0" y="0"/>
                  </a:lnTo>
                </a:path>
                <a:path w="3566160" h="2261870">
                  <a:moveTo>
                    <a:pt x="3566160" y="2261870"/>
                  </a:moveTo>
                  <a:lnTo>
                    <a:pt x="3566160" y="2261870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3730" y="4126230"/>
              <a:ext cx="3427729" cy="2128520"/>
            </a:xfrm>
            <a:custGeom>
              <a:avLst/>
              <a:gdLst/>
              <a:ahLst/>
              <a:cxnLst/>
              <a:rect l="l" t="t" r="r" b="b"/>
              <a:pathLst>
                <a:path w="3427729" h="2128520">
                  <a:moveTo>
                    <a:pt x="3427730" y="0"/>
                  </a:moveTo>
                  <a:lnTo>
                    <a:pt x="0" y="0"/>
                  </a:lnTo>
                  <a:lnTo>
                    <a:pt x="0" y="2128520"/>
                  </a:lnTo>
                  <a:lnTo>
                    <a:pt x="1714500" y="2128520"/>
                  </a:lnTo>
                  <a:lnTo>
                    <a:pt x="3427730" y="2128520"/>
                  </a:lnTo>
                  <a:lnTo>
                    <a:pt x="342773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85519" y="4276090"/>
            <a:ext cx="2719070" cy="182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645"/>
              </a:lnSpc>
              <a:spcBef>
                <a:spcPts val="100"/>
              </a:spcBef>
            </a:pPr>
            <a:r>
              <a:rPr sz="3200" b="1" dirty="0">
                <a:latin typeface="Courier New"/>
                <a:cs typeface="Courier New"/>
              </a:rPr>
              <a:t>OCTOBER</a:t>
            </a:r>
            <a:r>
              <a:rPr sz="3200" b="1" spc="-50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31,</a:t>
            </a:r>
            <a:endParaRPr sz="3200">
              <a:latin typeface="Courier New"/>
              <a:cs typeface="Courier New"/>
            </a:endParaRPr>
          </a:p>
          <a:p>
            <a:pPr marL="3810" algn="ctr">
              <a:lnSpc>
                <a:spcPts val="3454"/>
              </a:lnSpc>
            </a:pPr>
            <a:r>
              <a:rPr sz="3200" b="1" spc="5" dirty="0">
                <a:latin typeface="Courier New"/>
                <a:cs typeface="Courier New"/>
              </a:rPr>
              <a:t>200</a:t>
            </a:r>
            <a:r>
              <a:rPr sz="3200" spc="5" dirty="0">
                <a:latin typeface="Courier New"/>
                <a:cs typeface="Courier New"/>
              </a:rPr>
              <a:t>8</a:t>
            </a:r>
            <a:r>
              <a:rPr sz="3200" spc="-50" dirty="0">
                <a:latin typeface="Courier New"/>
                <a:cs typeface="Courier New"/>
              </a:rPr>
              <a:t> </a:t>
            </a:r>
            <a:r>
              <a:rPr sz="3200" spc="5" dirty="0">
                <a:latin typeface="Courier New"/>
                <a:cs typeface="Courier New"/>
              </a:rPr>
              <a:t>–</a:t>
            </a:r>
            <a:endParaRPr sz="3200">
              <a:latin typeface="Courier New"/>
              <a:cs typeface="Courier New"/>
            </a:endParaRPr>
          </a:p>
          <a:p>
            <a:pPr marL="381000" marR="371475" indent="1270" algn="ctr">
              <a:lnSpc>
                <a:spcPts val="3450"/>
              </a:lnSpc>
              <a:spcBef>
                <a:spcPts val="250"/>
              </a:spcBef>
            </a:pPr>
            <a:r>
              <a:rPr sz="3200" dirty="0">
                <a:latin typeface="Courier New"/>
                <a:cs typeface="Courier New"/>
              </a:rPr>
              <a:t>Satoshi </a:t>
            </a:r>
            <a:r>
              <a:rPr sz="3200" spc="-19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Na</a:t>
            </a:r>
            <a:r>
              <a:rPr sz="3200" spc="10" dirty="0">
                <a:latin typeface="Courier New"/>
                <a:cs typeface="Courier New"/>
              </a:rPr>
              <a:t>k</a:t>
            </a:r>
            <a:r>
              <a:rPr sz="3200" dirty="0">
                <a:latin typeface="Courier New"/>
                <a:cs typeface="Courier New"/>
              </a:rPr>
              <a:t>amoto</a:t>
            </a:r>
            <a:endParaRPr sz="32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8100" y="3882390"/>
            <a:ext cx="2948940" cy="2734310"/>
            <a:chOff x="5118100" y="3882390"/>
            <a:chExt cx="2948940" cy="2734310"/>
          </a:xfrm>
        </p:grpSpPr>
        <p:sp>
          <p:nvSpPr>
            <p:cNvPr id="14" name="object 14"/>
            <p:cNvSpPr/>
            <p:nvPr/>
          </p:nvSpPr>
          <p:spPr>
            <a:xfrm>
              <a:off x="5124450" y="3888740"/>
              <a:ext cx="2936240" cy="2721610"/>
            </a:xfrm>
            <a:custGeom>
              <a:avLst/>
              <a:gdLst/>
              <a:ahLst/>
              <a:cxnLst/>
              <a:rect l="l" t="t" r="r" b="b"/>
              <a:pathLst>
                <a:path w="2936240" h="2721609">
                  <a:moveTo>
                    <a:pt x="2678429" y="0"/>
                  </a:moveTo>
                  <a:lnTo>
                    <a:pt x="257810" y="0"/>
                  </a:lnTo>
                  <a:lnTo>
                    <a:pt x="242570" y="1270"/>
                  </a:lnTo>
                  <a:lnTo>
                    <a:pt x="200660" y="8890"/>
                  </a:lnTo>
                  <a:lnTo>
                    <a:pt x="161289" y="22860"/>
                  </a:lnTo>
                  <a:lnTo>
                    <a:pt x="123189" y="44450"/>
                  </a:lnTo>
                  <a:lnTo>
                    <a:pt x="88900" y="69850"/>
                  </a:lnTo>
                  <a:lnTo>
                    <a:pt x="69850" y="90170"/>
                  </a:lnTo>
                  <a:lnTo>
                    <a:pt x="59689" y="100330"/>
                  </a:lnTo>
                  <a:lnTo>
                    <a:pt x="35560" y="135890"/>
                  </a:lnTo>
                  <a:lnTo>
                    <a:pt x="17779" y="173990"/>
                  </a:lnTo>
                  <a:lnTo>
                    <a:pt x="5079" y="215900"/>
                  </a:lnTo>
                  <a:lnTo>
                    <a:pt x="0" y="257810"/>
                  </a:lnTo>
                  <a:lnTo>
                    <a:pt x="0" y="2463800"/>
                  </a:lnTo>
                  <a:lnTo>
                    <a:pt x="5079" y="2505710"/>
                  </a:lnTo>
                  <a:lnTo>
                    <a:pt x="17779" y="2547620"/>
                  </a:lnTo>
                  <a:lnTo>
                    <a:pt x="35560" y="2585720"/>
                  </a:lnTo>
                  <a:lnTo>
                    <a:pt x="59689" y="2621280"/>
                  </a:lnTo>
                  <a:lnTo>
                    <a:pt x="69850" y="2631440"/>
                  </a:lnTo>
                  <a:lnTo>
                    <a:pt x="78739" y="2642870"/>
                  </a:lnTo>
                  <a:lnTo>
                    <a:pt x="88900" y="2651760"/>
                  </a:lnTo>
                  <a:lnTo>
                    <a:pt x="100329" y="2661920"/>
                  </a:lnTo>
                  <a:lnTo>
                    <a:pt x="111760" y="2669540"/>
                  </a:lnTo>
                  <a:lnTo>
                    <a:pt x="161289" y="2698750"/>
                  </a:lnTo>
                  <a:lnTo>
                    <a:pt x="200660" y="2712720"/>
                  </a:lnTo>
                  <a:lnTo>
                    <a:pt x="214629" y="2715260"/>
                  </a:lnTo>
                  <a:lnTo>
                    <a:pt x="228600" y="2719070"/>
                  </a:lnTo>
                  <a:lnTo>
                    <a:pt x="257810" y="2721610"/>
                  </a:lnTo>
                  <a:lnTo>
                    <a:pt x="2678429" y="2721610"/>
                  </a:lnTo>
                  <a:lnTo>
                    <a:pt x="2692400" y="2720340"/>
                  </a:lnTo>
                  <a:lnTo>
                    <a:pt x="2706370" y="2717800"/>
                  </a:lnTo>
                  <a:lnTo>
                    <a:pt x="2721609" y="2715260"/>
                  </a:lnTo>
                  <a:lnTo>
                    <a:pt x="2735579" y="2712720"/>
                  </a:lnTo>
                  <a:lnTo>
                    <a:pt x="2748279" y="2707640"/>
                  </a:lnTo>
                  <a:lnTo>
                    <a:pt x="2762250" y="2703830"/>
                  </a:lnTo>
                  <a:lnTo>
                    <a:pt x="2813050" y="2677160"/>
                  </a:lnTo>
                  <a:lnTo>
                    <a:pt x="2846070" y="2651760"/>
                  </a:lnTo>
                  <a:lnTo>
                    <a:pt x="2866390" y="2631440"/>
                  </a:lnTo>
                  <a:lnTo>
                    <a:pt x="2876550" y="2621280"/>
                  </a:lnTo>
                  <a:lnTo>
                    <a:pt x="2885440" y="2609850"/>
                  </a:lnTo>
                  <a:lnTo>
                    <a:pt x="2893059" y="2597150"/>
                  </a:lnTo>
                  <a:lnTo>
                    <a:pt x="2900679" y="2585720"/>
                  </a:lnTo>
                  <a:lnTo>
                    <a:pt x="2913379" y="2560320"/>
                  </a:lnTo>
                  <a:lnTo>
                    <a:pt x="2918459" y="2546350"/>
                  </a:lnTo>
                  <a:lnTo>
                    <a:pt x="2923540" y="2533650"/>
                  </a:lnTo>
                  <a:lnTo>
                    <a:pt x="2931159" y="2505710"/>
                  </a:lnTo>
                  <a:lnTo>
                    <a:pt x="2933700" y="2491740"/>
                  </a:lnTo>
                  <a:lnTo>
                    <a:pt x="2936240" y="2463800"/>
                  </a:lnTo>
                  <a:lnTo>
                    <a:pt x="2936240" y="257810"/>
                  </a:lnTo>
                  <a:lnTo>
                    <a:pt x="2933700" y="229870"/>
                  </a:lnTo>
                  <a:lnTo>
                    <a:pt x="2929890" y="215900"/>
                  </a:lnTo>
                  <a:lnTo>
                    <a:pt x="2927350" y="201930"/>
                  </a:lnTo>
                  <a:lnTo>
                    <a:pt x="2913379" y="161290"/>
                  </a:lnTo>
                  <a:lnTo>
                    <a:pt x="2891790" y="123190"/>
                  </a:lnTo>
                  <a:lnTo>
                    <a:pt x="2866390" y="90170"/>
                  </a:lnTo>
                  <a:lnTo>
                    <a:pt x="2835909" y="60960"/>
                  </a:lnTo>
                  <a:lnTo>
                    <a:pt x="2787650" y="29210"/>
                  </a:lnTo>
                  <a:lnTo>
                    <a:pt x="2748279" y="12700"/>
                  </a:lnTo>
                  <a:lnTo>
                    <a:pt x="2692400" y="1270"/>
                  </a:lnTo>
                  <a:lnTo>
                    <a:pt x="267842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24450" y="3888740"/>
              <a:ext cx="2936240" cy="2721610"/>
            </a:xfrm>
            <a:custGeom>
              <a:avLst/>
              <a:gdLst/>
              <a:ahLst/>
              <a:cxnLst/>
              <a:rect l="l" t="t" r="r" b="b"/>
              <a:pathLst>
                <a:path w="2936240" h="2721609">
                  <a:moveTo>
                    <a:pt x="0" y="271780"/>
                  </a:moveTo>
                  <a:lnTo>
                    <a:pt x="0" y="257810"/>
                  </a:lnTo>
                  <a:lnTo>
                    <a:pt x="1270" y="243840"/>
                  </a:lnTo>
                  <a:lnTo>
                    <a:pt x="2539" y="229870"/>
                  </a:lnTo>
                  <a:lnTo>
                    <a:pt x="5079" y="215900"/>
                  </a:lnTo>
                  <a:lnTo>
                    <a:pt x="8889" y="201930"/>
                  </a:lnTo>
                  <a:lnTo>
                    <a:pt x="12700" y="187960"/>
                  </a:lnTo>
                  <a:lnTo>
                    <a:pt x="17779" y="173990"/>
                  </a:lnTo>
                  <a:lnTo>
                    <a:pt x="22860" y="161290"/>
                  </a:lnTo>
                  <a:lnTo>
                    <a:pt x="29210" y="148590"/>
                  </a:lnTo>
                  <a:lnTo>
                    <a:pt x="35560" y="135890"/>
                  </a:lnTo>
                  <a:lnTo>
                    <a:pt x="43179" y="123190"/>
                  </a:lnTo>
                  <a:lnTo>
                    <a:pt x="50800" y="111760"/>
                  </a:lnTo>
                  <a:lnTo>
                    <a:pt x="59689" y="100330"/>
                  </a:lnTo>
                  <a:lnTo>
                    <a:pt x="69850" y="90170"/>
                  </a:lnTo>
                  <a:lnTo>
                    <a:pt x="78739" y="80010"/>
                  </a:lnTo>
                  <a:lnTo>
                    <a:pt x="111760" y="52070"/>
                  </a:lnTo>
                  <a:lnTo>
                    <a:pt x="135889" y="36830"/>
                  </a:lnTo>
                  <a:lnTo>
                    <a:pt x="148589" y="29210"/>
                  </a:lnTo>
                  <a:lnTo>
                    <a:pt x="187960" y="12700"/>
                  </a:lnTo>
                  <a:lnTo>
                    <a:pt x="228600" y="3810"/>
                  </a:lnTo>
                  <a:lnTo>
                    <a:pt x="242570" y="1270"/>
                  </a:lnTo>
                  <a:lnTo>
                    <a:pt x="257810" y="0"/>
                  </a:lnTo>
                  <a:lnTo>
                    <a:pt x="271779" y="0"/>
                  </a:lnTo>
                  <a:lnTo>
                    <a:pt x="2664459" y="0"/>
                  </a:lnTo>
                  <a:lnTo>
                    <a:pt x="2678429" y="0"/>
                  </a:lnTo>
                  <a:lnTo>
                    <a:pt x="2692400" y="1270"/>
                  </a:lnTo>
                  <a:lnTo>
                    <a:pt x="2706370" y="3810"/>
                  </a:lnTo>
                  <a:lnTo>
                    <a:pt x="2720340" y="6350"/>
                  </a:lnTo>
                  <a:lnTo>
                    <a:pt x="2734309" y="8890"/>
                  </a:lnTo>
                  <a:lnTo>
                    <a:pt x="2774950" y="22860"/>
                  </a:lnTo>
                  <a:lnTo>
                    <a:pt x="2800350" y="36830"/>
                  </a:lnTo>
                  <a:lnTo>
                    <a:pt x="2813050" y="44450"/>
                  </a:lnTo>
                  <a:lnTo>
                    <a:pt x="2824479" y="52070"/>
                  </a:lnTo>
                  <a:lnTo>
                    <a:pt x="2835909" y="60960"/>
                  </a:lnTo>
                  <a:lnTo>
                    <a:pt x="2846070" y="69850"/>
                  </a:lnTo>
                  <a:lnTo>
                    <a:pt x="2856229" y="80010"/>
                  </a:lnTo>
                  <a:lnTo>
                    <a:pt x="2866390" y="90170"/>
                  </a:lnTo>
                  <a:lnTo>
                    <a:pt x="2875279" y="100330"/>
                  </a:lnTo>
                  <a:lnTo>
                    <a:pt x="2884170" y="111760"/>
                  </a:lnTo>
                  <a:lnTo>
                    <a:pt x="2891790" y="123190"/>
                  </a:lnTo>
                  <a:lnTo>
                    <a:pt x="2899409" y="135890"/>
                  </a:lnTo>
                  <a:lnTo>
                    <a:pt x="2907029" y="148590"/>
                  </a:lnTo>
                  <a:lnTo>
                    <a:pt x="2923540" y="187960"/>
                  </a:lnTo>
                  <a:lnTo>
                    <a:pt x="2929890" y="215900"/>
                  </a:lnTo>
                  <a:lnTo>
                    <a:pt x="2933700" y="229870"/>
                  </a:lnTo>
                  <a:lnTo>
                    <a:pt x="2934970" y="243840"/>
                  </a:lnTo>
                  <a:lnTo>
                    <a:pt x="2936240" y="257810"/>
                  </a:lnTo>
                  <a:lnTo>
                    <a:pt x="2936240" y="271780"/>
                  </a:lnTo>
                  <a:lnTo>
                    <a:pt x="2936240" y="2449830"/>
                  </a:lnTo>
                  <a:lnTo>
                    <a:pt x="2936240" y="2463800"/>
                  </a:lnTo>
                  <a:lnTo>
                    <a:pt x="2934970" y="2477770"/>
                  </a:lnTo>
                  <a:lnTo>
                    <a:pt x="2933700" y="2491740"/>
                  </a:lnTo>
                  <a:lnTo>
                    <a:pt x="2931159" y="2505710"/>
                  </a:lnTo>
                  <a:lnTo>
                    <a:pt x="2927350" y="2519680"/>
                  </a:lnTo>
                  <a:lnTo>
                    <a:pt x="2923540" y="2533650"/>
                  </a:lnTo>
                  <a:lnTo>
                    <a:pt x="2918459" y="2546350"/>
                  </a:lnTo>
                  <a:lnTo>
                    <a:pt x="2913379" y="2560320"/>
                  </a:lnTo>
                  <a:lnTo>
                    <a:pt x="2907029" y="2573020"/>
                  </a:lnTo>
                  <a:lnTo>
                    <a:pt x="2900679" y="2585720"/>
                  </a:lnTo>
                  <a:lnTo>
                    <a:pt x="2893059" y="2597150"/>
                  </a:lnTo>
                  <a:lnTo>
                    <a:pt x="2885440" y="2609850"/>
                  </a:lnTo>
                  <a:lnTo>
                    <a:pt x="2876550" y="2621280"/>
                  </a:lnTo>
                  <a:lnTo>
                    <a:pt x="2866390" y="2631440"/>
                  </a:lnTo>
                  <a:lnTo>
                    <a:pt x="2857500" y="2641600"/>
                  </a:lnTo>
                  <a:lnTo>
                    <a:pt x="2824479" y="2669540"/>
                  </a:lnTo>
                  <a:lnTo>
                    <a:pt x="2800350" y="2684780"/>
                  </a:lnTo>
                  <a:lnTo>
                    <a:pt x="2787650" y="2692400"/>
                  </a:lnTo>
                  <a:lnTo>
                    <a:pt x="2774950" y="2698750"/>
                  </a:lnTo>
                  <a:lnTo>
                    <a:pt x="2762250" y="2703830"/>
                  </a:lnTo>
                  <a:lnTo>
                    <a:pt x="2748279" y="2707640"/>
                  </a:lnTo>
                  <a:lnTo>
                    <a:pt x="2735579" y="2712720"/>
                  </a:lnTo>
                  <a:lnTo>
                    <a:pt x="2721609" y="2715260"/>
                  </a:lnTo>
                  <a:lnTo>
                    <a:pt x="2706370" y="2717800"/>
                  </a:lnTo>
                  <a:lnTo>
                    <a:pt x="2692400" y="2720340"/>
                  </a:lnTo>
                  <a:lnTo>
                    <a:pt x="2678429" y="2721610"/>
                  </a:lnTo>
                  <a:lnTo>
                    <a:pt x="2664459" y="2721610"/>
                  </a:lnTo>
                  <a:lnTo>
                    <a:pt x="271779" y="2721610"/>
                  </a:lnTo>
                  <a:lnTo>
                    <a:pt x="257810" y="2721610"/>
                  </a:lnTo>
                  <a:lnTo>
                    <a:pt x="242570" y="2720340"/>
                  </a:lnTo>
                  <a:lnTo>
                    <a:pt x="228600" y="2719070"/>
                  </a:lnTo>
                  <a:lnTo>
                    <a:pt x="214629" y="2715260"/>
                  </a:lnTo>
                  <a:lnTo>
                    <a:pt x="200660" y="2712720"/>
                  </a:lnTo>
                  <a:lnTo>
                    <a:pt x="187960" y="2708910"/>
                  </a:lnTo>
                  <a:lnTo>
                    <a:pt x="173989" y="2703830"/>
                  </a:lnTo>
                  <a:lnTo>
                    <a:pt x="161289" y="2698750"/>
                  </a:lnTo>
                  <a:lnTo>
                    <a:pt x="148589" y="2692400"/>
                  </a:lnTo>
                  <a:lnTo>
                    <a:pt x="135889" y="2686050"/>
                  </a:lnTo>
                  <a:lnTo>
                    <a:pt x="123189" y="2678430"/>
                  </a:lnTo>
                  <a:lnTo>
                    <a:pt x="111760" y="2669540"/>
                  </a:lnTo>
                  <a:lnTo>
                    <a:pt x="100329" y="2661920"/>
                  </a:lnTo>
                  <a:lnTo>
                    <a:pt x="88900" y="2651760"/>
                  </a:lnTo>
                  <a:lnTo>
                    <a:pt x="78739" y="2642870"/>
                  </a:lnTo>
                  <a:lnTo>
                    <a:pt x="69850" y="2631440"/>
                  </a:lnTo>
                  <a:lnTo>
                    <a:pt x="43179" y="2598420"/>
                  </a:lnTo>
                  <a:lnTo>
                    <a:pt x="29210" y="2573020"/>
                  </a:lnTo>
                  <a:lnTo>
                    <a:pt x="22860" y="2560320"/>
                  </a:lnTo>
                  <a:lnTo>
                    <a:pt x="8889" y="2520950"/>
                  </a:lnTo>
                  <a:lnTo>
                    <a:pt x="1270" y="2477770"/>
                  </a:lnTo>
                  <a:lnTo>
                    <a:pt x="0" y="2463800"/>
                  </a:lnTo>
                  <a:lnTo>
                    <a:pt x="0" y="2449830"/>
                  </a:lnTo>
                  <a:lnTo>
                    <a:pt x="0" y="271780"/>
                  </a:lnTo>
                  <a:close/>
                </a:path>
                <a:path w="2936240" h="2721609">
                  <a:moveTo>
                    <a:pt x="0" y="0"/>
                  </a:moveTo>
                  <a:lnTo>
                    <a:pt x="0" y="0"/>
                  </a:lnTo>
                </a:path>
                <a:path w="2936240" h="2721609">
                  <a:moveTo>
                    <a:pt x="2936240" y="2721610"/>
                  </a:moveTo>
                  <a:lnTo>
                    <a:pt x="2936240" y="2721610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75250" y="3967480"/>
              <a:ext cx="2833370" cy="2562860"/>
            </a:xfrm>
            <a:custGeom>
              <a:avLst/>
              <a:gdLst/>
              <a:ahLst/>
              <a:cxnLst/>
              <a:rect l="l" t="t" r="r" b="b"/>
              <a:pathLst>
                <a:path w="2833370" h="2562859">
                  <a:moveTo>
                    <a:pt x="2833370" y="0"/>
                  </a:moveTo>
                  <a:lnTo>
                    <a:pt x="0" y="0"/>
                  </a:lnTo>
                  <a:lnTo>
                    <a:pt x="0" y="2562860"/>
                  </a:lnTo>
                  <a:lnTo>
                    <a:pt x="1417320" y="2562860"/>
                  </a:lnTo>
                  <a:lnTo>
                    <a:pt x="2833370" y="2562860"/>
                  </a:lnTo>
                  <a:lnTo>
                    <a:pt x="28333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37809" y="3975100"/>
            <a:ext cx="2508250" cy="25476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indent="275590">
              <a:lnSpc>
                <a:spcPts val="3890"/>
              </a:lnSpc>
              <a:spcBef>
                <a:spcPts val="585"/>
              </a:spcBef>
            </a:pPr>
            <a:r>
              <a:rPr sz="3600" b="1" dirty="0">
                <a:latin typeface="Courier New"/>
                <a:cs typeface="Courier New"/>
              </a:rPr>
              <a:t>JANUARY </a:t>
            </a:r>
            <a:r>
              <a:rPr sz="3600" b="1" spc="5" dirty="0">
                <a:latin typeface="Courier New"/>
                <a:cs typeface="Courier New"/>
              </a:rPr>
              <a:t> </a:t>
            </a:r>
            <a:r>
              <a:rPr sz="3600" b="1" dirty="0">
                <a:latin typeface="Courier New"/>
                <a:cs typeface="Courier New"/>
              </a:rPr>
              <a:t>3,</a:t>
            </a:r>
            <a:r>
              <a:rPr sz="3600" b="1" spc="-25" dirty="0">
                <a:latin typeface="Courier New"/>
                <a:cs typeface="Courier New"/>
              </a:rPr>
              <a:t> </a:t>
            </a:r>
            <a:r>
              <a:rPr sz="3600" b="1" dirty="0">
                <a:latin typeface="Courier New"/>
                <a:cs typeface="Courier New"/>
              </a:rPr>
              <a:t>2009</a:t>
            </a:r>
            <a:r>
              <a:rPr sz="3600" b="1" spc="-5" dirty="0">
                <a:latin typeface="Courier New"/>
                <a:cs typeface="Courier New"/>
              </a:rPr>
              <a:t> </a:t>
            </a:r>
            <a:r>
              <a:rPr sz="3600" spc="5" dirty="0">
                <a:latin typeface="Courier New"/>
                <a:cs typeface="Courier New"/>
              </a:rPr>
              <a:t>–</a:t>
            </a:r>
            <a:endParaRPr sz="3600">
              <a:latin typeface="Courier New"/>
              <a:cs typeface="Courier New"/>
            </a:endParaRPr>
          </a:p>
          <a:p>
            <a:pPr marL="150495">
              <a:lnSpc>
                <a:spcPts val="3604"/>
              </a:lnSpc>
            </a:pPr>
            <a:r>
              <a:rPr sz="3600" dirty="0">
                <a:latin typeface="Courier New"/>
                <a:cs typeface="Courier New"/>
              </a:rPr>
              <a:t>“</a:t>
            </a:r>
            <a:r>
              <a:rPr sz="3600" i="1" dirty="0">
                <a:latin typeface="Courier New"/>
                <a:cs typeface="Courier New"/>
              </a:rPr>
              <a:t>Genesis</a:t>
            </a:r>
            <a:endParaRPr sz="3600">
              <a:latin typeface="Courier New"/>
              <a:cs typeface="Courier New"/>
            </a:endParaRPr>
          </a:p>
          <a:p>
            <a:pPr marL="150495" marR="5080" indent="-138430">
              <a:lnSpc>
                <a:spcPts val="3879"/>
              </a:lnSpc>
              <a:spcBef>
                <a:spcPts val="284"/>
              </a:spcBef>
            </a:pPr>
            <a:r>
              <a:rPr sz="3600" i="1" spc="5" dirty="0">
                <a:latin typeface="Courier New"/>
                <a:cs typeface="Courier New"/>
              </a:rPr>
              <a:t>Block”</a:t>
            </a:r>
            <a:r>
              <a:rPr sz="3600" i="1" spc="-6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of </a:t>
            </a:r>
            <a:r>
              <a:rPr sz="3600" spc="-214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bitcoin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38200" y="1235770"/>
            <a:ext cx="3716020" cy="2001520"/>
            <a:chOff x="5438200" y="1235770"/>
            <a:chExt cx="3716020" cy="2001520"/>
          </a:xfrm>
        </p:grpSpPr>
        <p:sp>
          <p:nvSpPr>
            <p:cNvPr id="19" name="object 19"/>
            <p:cNvSpPr/>
            <p:nvPr/>
          </p:nvSpPr>
          <p:spPr>
            <a:xfrm>
              <a:off x="5444489" y="1242059"/>
              <a:ext cx="3703320" cy="1988820"/>
            </a:xfrm>
            <a:custGeom>
              <a:avLst/>
              <a:gdLst/>
              <a:ahLst/>
              <a:cxnLst/>
              <a:rect l="l" t="t" r="r" b="b"/>
              <a:pathLst>
                <a:path w="3703320" h="1988820">
                  <a:moveTo>
                    <a:pt x="3514090" y="0"/>
                  </a:moveTo>
                  <a:lnTo>
                    <a:pt x="187960" y="0"/>
                  </a:lnTo>
                  <a:lnTo>
                    <a:pt x="167639" y="2539"/>
                  </a:lnTo>
                  <a:lnTo>
                    <a:pt x="156210" y="3810"/>
                  </a:lnTo>
                  <a:lnTo>
                    <a:pt x="146050" y="6350"/>
                  </a:lnTo>
                  <a:lnTo>
                    <a:pt x="137160" y="10160"/>
                  </a:lnTo>
                  <a:lnTo>
                    <a:pt x="127000" y="12700"/>
                  </a:lnTo>
                  <a:lnTo>
                    <a:pt x="116839" y="17779"/>
                  </a:lnTo>
                  <a:lnTo>
                    <a:pt x="107950" y="21589"/>
                  </a:lnTo>
                  <a:lnTo>
                    <a:pt x="90170" y="31750"/>
                  </a:lnTo>
                  <a:lnTo>
                    <a:pt x="81280" y="38100"/>
                  </a:lnTo>
                  <a:lnTo>
                    <a:pt x="73660" y="44450"/>
                  </a:lnTo>
                  <a:lnTo>
                    <a:pt x="64770" y="50800"/>
                  </a:lnTo>
                  <a:lnTo>
                    <a:pt x="57150" y="58419"/>
                  </a:lnTo>
                  <a:lnTo>
                    <a:pt x="50800" y="66039"/>
                  </a:lnTo>
                  <a:lnTo>
                    <a:pt x="43180" y="73660"/>
                  </a:lnTo>
                  <a:lnTo>
                    <a:pt x="21589" y="107950"/>
                  </a:lnTo>
                  <a:lnTo>
                    <a:pt x="3810" y="157479"/>
                  </a:lnTo>
                  <a:lnTo>
                    <a:pt x="2539" y="167639"/>
                  </a:lnTo>
                  <a:lnTo>
                    <a:pt x="0" y="177800"/>
                  </a:lnTo>
                  <a:lnTo>
                    <a:pt x="0" y="1809750"/>
                  </a:lnTo>
                  <a:lnTo>
                    <a:pt x="2539" y="1819910"/>
                  </a:lnTo>
                  <a:lnTo>
                    <a:pt x="3810" y="1831339"/>
                  </a:lnTo>
                  <a:lnTo>
                    <a:pt x="8889" y="1851660"/>
                  </a:lnTo>
                  <a:lnTo>
                    <a:pt x="12700" y="1860550"/>
                  </a:lnTo>
                  <a:lnTo>
                    <a:pt x="16510" y="1870710"/>
                  </a:lnTo>
                  <a:lnTo>
                    <a:pt x="36830" y="1906269"/>
                  </a:lnTo>
                  <a:lnTo>
                    <a:pt x="43180" y="1913889"/>
                  </a:lnTo>
                  <a:lnTo>
                    <a:pt x="50800" y="1922779"/>
                  </a:lnTo>
                  <a:lnTo>
                    <a:pt x="57150" y="1930400"/>
                  </a:lnTo>
                  <a:lnTo>
                    <a:pt x="64770" y="1936750"/>
                  </a:lnTo>
                  <a:lnTo>
                    <a:pt x="73660" y="1944369"/>
                  </a:lnTo>
                  <a:lnTo>
                    <a:pt x="81280" y="1950719"/>
                  </a:lnTo>
                  <a:lnTo>
                    <a:pt x="90170" y="1955800"/>
                  </a:lnTo>
                  <a:lnTo>
                    <a:pt x="99060" y="1962150"/>
                  </a:lnTo>
                  <a:lnTo>
                    <a:pt x="107950" y="1967229"/>
                  </a:lnTo>
                  <a:lnTo>
                    <a:pt x="146050" y="1981200"/>
                  </a:lnTo>
                  <a:lnTo>
                    <a:pt x="177800" y="1987550"/>
                  </a:lnTo>
                  <a:lnTo>
                    <a:pt x="187960" y="1987550"/>
                  </a:lnTo>
                  <a:lnTo>
                    <a:pt x="198120" y="1988819"/>
                  </a:lnTo>
                  <a:lnTo>
                    <a:pt x="3515360" y="1987550"/>
                  </a:lnTo>
                  <a:lnTo>
                    <a:pt x="3545840" y="1983739"/>
                  </a:lnTo>
                  <a:lnTo>
                    <a:pt x="3566160" y="1978660"/>
                  </a:lnTo>
                  <a:lnTo>
                    <a:pt x="3575050" y="1974850"/>
                  </a:lnTo>
                  <a:lnTo>
                    <a:pt x="3585210" y="1971039"/>
                  </a:lnTo>
                  <a:lnTo>
                    <a:pt x="3595369" y="1965960"/>
                  </a:lnTo>
                  <a:lnTo>
                    <a:pt x="3613150" y="1955800"/>
                  </a:lnTo>
                  <a:lnTo>
                    <a:pt x="3620769" y="1949450"/>
                  </a:lnTo>
                  <a:lnTo>
                    <a:pt x="3629660" y="1943100"/>
                  </a:lnTo>
                  <a:lnTo>
                    <a:pt x="3665219" y="1906269"/>
                  </a:lnTo>
                  <a:lnTo>
                    <a:pt x="3685540" y="1870710"/>
                  </a:lnTo>
                  <a:lnTo>
                    <a:pt x="3700780" y="1819910"/>
                  </a:lnTo>
                  <a:lnTo>
                    <a:pt x="3703319" y="1799589"/>
                  </a:lnTo>
                  <a:lnTo>
                    <a:pt x="3703319" y="198119"/>
                  </a:lnTo>
                  <a:lnTo>
                    <a:pt x="3702050" y="187960"/>
                  </a:lnTo>
                  <a:lnTo>
                    <a:pt x="3702050" y="177800"/>
                  </a:lnTo>
                  <a:lnTo>
                    <a:pt x="3700780" y="167639"/>
                  </a:lnTo>
                  <a:lnTo>
                    <a:pt x="3693160" y="137160"/>
                  </a:lnTo>
                  <a:lnTo>
                    <a:pt x="3689350" y="127000"/>
                  </a:lnTo>
                  <a:lnTo>
                    <a:pt x="3685540" y="118110"/>
                  </a:lnTo>
                  <a:lnTo>
                    <a:pt x="3681730" y="107950"/>
                  </a:lnTo>
                  <a:lnTo>
                    <a:pt x="3676650" y="99060"/>
                  </a:lnTo>
                  <a:lnTo>
                    <a:pt x="3670300" y="90169"/>
                  </a:lnTo>
                  <a:lnTo>
                    <a:pt x="3665219" y="82550"/>
                  </a:lnTo>
                  <a:lnTo>
                    <a:pt x="3658869" y="73660"/>
                  </a:lnTo>
                  <a:lnTo>
                    <a:pt x="3651250" y="66039"/>
                  </a:lnTo>
                  <a:lnTo>
                    <a:pt x="3644900" y="58419"/>
                  </a:lnTo>
                  <a:lnTo>
                    <a:pt x="3637280" y="50800"/>
                  </a:lnTo>
                  <a:lnTo>
                    <a:pt x="3628390" y="44450"/>
                  </a:lnTo>
                  <a:lnTo>
                    <a:pt x="3620769" y="38100"/>
                  </a:lnTo>
                  <a:lnTo>
                    <a:pt x="3611880" y="31750"/>
                  </a:lnTo>
                  <a:lnTo>
                    <a:pt x="3594100" y="21589"/>
                  </a:lnTo>
                  <a:lnTo>
                    <a:pt x="3585210" y="17779"/>
                  </a:lnTo>
                  <a:lnTo>
                    <a:pt x="3575050" y="12700"/>
                  </a:lnTo>
                  <a:lnTo>
                    <a:pt x="3566160" y="10160"/>
                  </a:lnTo>
                  <a:lnTo>
                    <a:pt x="3556000" y="6350"/>
                  </a:lnTo>
                  <a:lnTo>
                    <a:pt x="3545840" y="3810"/>
                  </a:lnTo>
                  <a:lnTo>
                    <a:pt x="3534410" y="2539"/>
                  </a:lnTo>
                  <a:lnTo>
                    <a:pt x="3525519" y="1269"/>
                  </a:lnTo>
                  <a:lnTo>
                    <a:pt x="351409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44489" y="1242059"/>
              <a:ext cx="3703320" cy="1988820"/>
            </a:xfrm>
            <a:custGeom>
              <a:avLst/>
              <a:gdLst/>
              <a:ahLst/>
              <a:cxnLst/>
              <a:rect l="l" t="t" r="r" b="b"/>
              <a:pathLst>
                <a:path w="3703320" h="1988820">
                  <a:moveTo>
                    <a:pt x="0" y="198119"/>
                  </a:moveTo>
                  <a:lnTo>
                    <a:pt x="0" y="187960"/>
                  </a:lnTo>
                  <a:lnTo>
                    <a:pt x="0" y="177800"/>
                  </a:lnTo>
                  <a:lnTo>
                    <a:pt x="2539" y="167639"/>
                  </a:lnTo>
                  <a:lnTo>
                    <a:pt x="12700" y="127000"/>
                  </a:lnTo>
                  <a:lnTo>
                    <a:pt x="26670" y="99060"/>
                  </a:lnTo>
                  <a:lnTo>
                    <a:pt x="31750" y="90169"/>
                  </a:lnTo>
                  <a:lnTo>
                    <a:pt x="36830" y="82550"/>
                  </a:lnTo>
                  <a:lnTo>
                    <a:pt x="43180" y="73660"/>
                  </a:lnTo>
                  <a:lnTo>
                    <a:pt x="50800" y="66039"/>
                  </a:lnTo>
                  <a:lnTo>
                    <a:pt x="57150" y="58419"/>
                  </a:lnTo>
                  <a:lnTo>
                    <a:pt x="64770" y="50800"/>
                  </a:lnTo>
                  <a:lnTo>
                    <a:pt x="73660" y="44450"/>
                  </a:lnTo>
                  <a:lnTo>
                    <a:pt x="81280" y="38100"/>
                  </a:lnTo>
                  <a:lnTo>
                    <a:pt x="90170" y="31750"/>
                  </a:lnTo>
                  <a:lnTo>
                    <a:pt x="99060" y="26669"/>
                  </a:lnTo>
                  <a:lnTo>
                    <a:pt x="107950" y="21589"/>
                  </a:lnTo>
                  <a:lnTo>
                    <a:pt x="116839" y="17779"/>
                  </a:lnTo>
                  <a:lnTo>
                    <a:pt x="127000" y="12700"/>
                  </a:lnTo>
                  <a:lnTo>
                    <a:pt x="137160" y="10160"/>
                  </a:lnTo>
                  <a:lnTo>
                    <a:pt x="146050" y="6350"/>
                  </a:lnTo>
                  <a:lnTo>
                    <a:pt x="156210" y="3810"/>
                  </a:lnTo>
                  <a:lnTo>
                    <a:pt x="167639" y="2539"/>
                  </a:lnTo>
                  <a:lnTo>
                    <a:pt x="177800" y="1269"/>
                  </a:lnTo>
                  <a:lnTo>
                    <a:pt x="187960" y="0"/>
                  </a:lnTo>
                  <a:lnTo>
                    <a:pt x="198120" y="0"/>
                  </a:lnTo>
                  <a:lnTo>
                    <a:pt x="3503930" y="0"/>
                  </a:lnTo>
                  <a:lnTo>
                    <a:pt x="3514090" y="0"/>
                  </a:lnTo>
                  <a:lnTo>
                    <a:pt x="3525519" y="1269"/>
                  </a:lnTo>
                  <a:lnTo>
                    <a:pt x="3534410" y="2539"/>
                  </a:lnTo>
                  <a:lnTo>
                    <a:pt x="3545840" y="3810"/>
                  </a:lnTo>
                  <a:lnTo>
                    <a:pt x="3556000" y="6350"/>
                  </a:lnTo>
                  <a:lnTo>
                    <a:pt x="3566160" y="10160"/>
                  </a:lnTo>
                  <a:lnTo>
                    <a:pt x="3575050" y="12700"/>
                  </a:lnTo>
                  <a:lnTo>
                    <a:pt x="3585210" y="17779"/>
                  </a:lnTo>
                  <a:lnTo>
                    <a:pt x="3594100" y="21589"/>
                  </a:lnTo>
                  <a:lnTo>
                    <a:pt x="3602990" y="26669"/>
                  </a:lnTo>
                  <a:lnTo>
                    <a:pt x="3611880" y="31750"/>
                  </a:lnTo>
                  <a:lnTo>
                    <a:pt x="3620769" y="38100"/>
                  </a:lnTo>
                  <a:lnTo>
                    <a:pt x="3628390" y="44450"/>
                  </a:lnTo>
                  <a:lnTo>
                    <a:pt x="3637280" y="50800"/>
                  </a:lnTo>
                  <a:lnTo>
                    <a:pt x="3644900" y="58419"/>
                  </a:lnTo>
                  <a:lnTo>
                    <a:pt x="3651250" y="66039"/>
                  </a:lnTo>
                  <a:lnTo>
                    <a:pt x="3658869" y="73660"/>
                  </a:lnTo>
                  <a:lnTo>
                    <a:pt x="3665219" y="82550"/>
                  </a:lnTo>
                  <a:lnTo>
                    <a:pt x="3670300" y="90169"/>
                  </a:lnTo>
                  <a:lnTo>
                    <a:pt x="3676650" y="99060"/>
                  </a:lnTo>
                  <a:lnTo>
                    <a:pt x="3681730" y="107950"/>
                  </a:lnTo>
                  <a:lnTo>
                    <a:pt x="3685540" y="118110"/>
                  </a:lnTo>
                  <a:lnTo>
                    <a:pt x="3689350" y="127000"/>
                  </a:lnTo>
                  <a:lnTo>
                    <a:pt x="3693160" y="137160"/>
                  </a:lnTo>
                  <a:lnTo>
                    <a:pt x="3695700" y="147319"/>
                  </a:lnTo>
                  <a:lnTo>
                    <a:pt x="3698240" y="157479"/>
                  </a:lnTo>
                  <a:lnTo>
                    <a:pt x="3700780" y="167639"/>
                  </a:lnTo>
                  <a:lnTo>
                    <a:pt x="3702050" y="177800"/>
                  </a:lnTo>
                  <a:lnTo>
                    <a:pt x="3702050" y="187960"/>
                  </a:lnTo>
                  <a:lnTo>
                    <a:pt x="3703319" y="198119"/>
                  </a:lnTo>
                  <a:lnTo>
                    <a:pt x="3703319" y="1789429"/>
                  </a:lnTo>
                  <a:lnTo>
                    <a:pt x="3703319" y="1799589"/>
                  </a:lnTo>
                  <a:lnTo>
                    <a:pt x="3702050" y="1809750"/>
                  </a:lnTo>
                  <a:lnTo>
                    <a:pt x="3700780" y="1819910"/>
                  </a:lnTo>
                  <a:lnTo>
                    <a:pt x="3698240" y="1830069"/>
                  </a:lnTo>
                  <a:lnTo>
                    <a:pt x="3695700" y="1840229"/>
                  </a:lnTo>
                  <a:lnTo>
                    <a:pt x="3681730" y="1879600"/>
                  </a:lnTo>
                  <a:lnTo>
                    <a:pt x="3658869" y="1913889"/>
                  </a:lnTo>
                  <a:lnTo>
                    <a:pt x="3652519" y="1921510"/>
                  </a:lnTo>
                  <a:lnTo>
                    <a:pt x="3644900" y="1929129"/>
                  </a:lnTo>
                  <a:lnTo>
                    <a:pt x="3637280" y="1936750"/>
                  </a:lnTo>
                  <a:lnTo>
                    <a:pt x="3629660" y="1943100"/>
                  </a:lnTo>
                  <a:lnTo>
                    <a:pt x="3620769" y="1949450"/>
                  </a:lnTo>
                  <a:lnTo>
                    <a:pt x="3613150" y="1955800"/>
                  </a:lnTo>
                  <a:lnTo>
                    <a:pt x="3604260" y="1960879"/>
                  </a:lnTo>
                  <a:lnTo>
                    <a:pt x="3595369" y="1965960"/>
                  </a:lnTo>
                  <a:lnTo>
                    <a:pt x="3585210" y="1971039"/>
                  </a:lnTo>
                  <a:lnTo>
                    <a:pt x="3575050" y="1974850"/>
                  </a:lnTo>
                  <a:lnTo>
                    <a:pt x="3566160" y="1978660"/>
                  </a:lnTo>
                  <a:lnTo>
                    <a:pt x="3556000" y="1981200"/>
                  </a:lnTo>
                  <a:lnTo>
                    <a:pt x="3545840" y="1983739"/>
                  </a:lnTo>
                  <a:lnTo>
                    <a:pt x="3535680" y="1985010"/>
                  </a:lnTo>
                  <a:lnTo>
                    <a:pt x="3525519" y="1986279"/>
                  </a:lnTo>
                  <a:lnTo>
                    <a:pt x="3515360" y="1987550"/>
                  </a:lnTo>
                  <a:lnTo>
                    <a:pt x="3503930" y="1987550"/>
                  </a:lnTo>
                  <a:lnTo>
                    <a:pt x="198120" y="1988819"/>
                  </a:lnTo>
                  <a:lnTo>
                    <a:pt x="187960" y="1987550"/>
                  </a:lnTo>
                  <a:lnTo>
                    <a:pt x="177800" y="1987550"/>
                  </a:lnTo>
                  <a:lnTo>
                    <a:pt x="167639" y="1986279"/>
                  </a:lnTo>
                  <a:lnTo>
                    <a:pt x="156210" y="1983739"/>
                  </a:lnTo>
                  <a:lnTo>
                    <a:pt x="146050" y="1981200"/>
                  </a:lnTo>
                  <a:lnTo>
                    <a:pt x="137160" y="1978660"/>
                  </a:lnTo>
                  <a:lnTo>
                    <a:pt x="127000" y="1974850"/>
                  </a:lnTo>
                  <a:lnTo>
                    <a:pt x="116839" y="1971039"/>
                  </a:lnTo>
                  <a:lnTo>
                    <a:pt x="107950" y="1967229"/>
                  </a:lnTo>
                  <a:lnTo>
                    <a:pt x="99060" y="1962150"/>
                  </a:lnTo>
                  <a:lnTo>
                    <a:pt x="90170" y="1955800"/>
                  </a:lnTo>
                  <a:lnTo>
                    <a:pt x="81280" y="1950719"/>
                  </a:lnTo>
                  <a:lnTo>
                    <a:pt x="73660" y="1944369"/>
                  </a:lnTo>
                  <a:lnTo>
                    <a:pt x="64770" y="1936750"/>
                  </a:lnTo>
                  <a:lnTo>
                    <a:pt x="57150" y="1930400"/>
                  </a:lnTo>
                  <a:lnTo>
                    <a:pt x="50800" y="1922779"/>
                  </a:lnTo>
                  <a:lnTo>
                    <a:pt x="43180" y="1913889"/>
                  </a:lnTo>
                  <a:lnTo>
                    <a:pt x="36830" y="1906269"/>
                  </a:lnTo>
                  <a:lnTo>
                    <a:pt x="31750" y="1897379"/>
                  </a:lnTo>
                  <a:lnTo>
                    <a:pt x="26670" y="1888489"/>
                  </a:lnTo>
                  <a:lnTo>
                    <a:pt x="21589" y="1879600"/>
                  </a:lnTo>
                  <a:lnTo>
                    <a:pt x="16510" y="1870710"/>
                  </a:lnTo>
                  <a:lnTo>
                    <a:pt x="12700" y="1860550"/>
                  </a:lnTo>
                  <a:lnTo>
                    <a:pt x="8889" y="1851660"/>
                  </a:lnTo>
                  <a:lnTo>
                    <a:pt x="6350" y="1841500"/>
                  </a:lnTo>
                  <a:lnTo>
                    <a:pt x="3810" y="1831339"/>
                  </a:lnTo>
                  <a:lnTo>
                    <a:pt x="2539" y="1819910"/>
                  </a:lnTo>
                  <a:lnTo>
                    <a:pt x="0" y="1809750"/>
                  </a:lnTo>
                  <a:lnTo>
                    <a:pt x="0" y="1799589"/>
                  </a:lnTo>
                  <a:lnTo>
                    <a:pt x="0" y="1789429"/>
                  </a:lnTo>
                  <a:lnTo>
                    <a:pt x="0" y="198119"/>
                  </a:lnTo>
                  <a:close/>
                </a:path>
                <a:path w="3703320" h="1988820">
                  <a:moveTo>
                    <a:pt x="0" y="0"/>
                  </a:moveTo>
                  <a:lnTo>
                    <a:pt x="0" y="0"/>
                  </a:lnTo>
                </a:path>
                <a:path w="3703320" h="1988820">
                  <a:moveTo>
                    <a:pt x="3703319" y="1988819"/>
                  </a:moveTo>
                  <a:lnTo>
                    <a:pt x="3703319" y="1988819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76570" y="1435100"/>
            <a:ext cx="3440429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latin typeface="Courier New"/>
                <a:cs typeface="Courier New"/>
              </a:rPr>
              <a:t>JANUARY</a:t>
            </a:r>
            <a:r>
              <a:rPr sz="2800" b="1" spc="-4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8,</a:t>
            </a:r>
            <a:r>
              <a:rPr sz="2800" b="1" spc="-4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2009</a:t>
            </a:r>
            <a:endParaRPr sz="2800">
              <a:latin typeface="Courier New"/>
              <a:cs typeface="Courier New"/>
            </a:endParaRPr>
          </a:p>
          <a:p>
            <a:pPr marL="12700" marR="5080" algn="ctr">
              <a:lnSpc>
                <a:spcPts val="3020"/>
              </a:lnSpc>
              <a:spcBef>
                <a:spcPts val="215"/>
              </a:spcBef>
            </a:pPr>
            <a:r>
              <a:rPr sz="2800" spc="5" dirty="0">
                <a:latin typeface="Courier New"/>
                <a:cs typeface="Courier New"/>
              </a:rPr>
              <a:t>– </a:t>
            </a:r>
            <a:r>
              <a:rPr sz="2800" spc="-5" dirty="0">
                <a:latin typeface="Courier New"/>
                <a:cs typeface="Courier New"/>
              </a:rPr>
              <a:t>The first 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version </a:t>
            </a:r>
            <a:r>
              <a:rPr sz="2800" dirty="0">
                <a:latin typeface="Courier New"/>
                <a:cs typeface="Courier New"/>
              </a:rPr>
              <a:t>of </a:t>
            </a:r>
            <a:r>
              <a:rPr sz="2800" spc="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Bitcoin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software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905300" y="3620830"/>
            <a:ext cx="2950210" cy="3079750"/>
            <a:chOff x="8905300" y="3620830"/>
            <a:chExt cx="2950210" cy="3079750"/>
          </a:xfrm>
        </p:grpSpPr>
        <p:sp>
          <p:nvSpPr>
            <p:cNvPr id="23" name="object 23"/>
            <p:cNvSpPr/>
            <p:nvPr/>
          </p:nvSpPr>
          <p:spPr>
            <a:xfrm>
              <a:off x="8911590" y="3627119"/>
              <a:ext cx="2937510" cy="3067050"/>
            </a:xfrm>
            <a:custGeom>
              <a:avLst/>
              <a:gdLst/>
              <a:ahLst/>
              <a:cxnLst/>
              <a:rect l="l" t="t" r="r" b="b"/>
              <a:pathLst>
                <a:path w="2937509" h="3067050">
                  <a:moveTo>
                    <a:pt x="2644139" y="0"/>
                  </a:moveTo>
                  <a:lnTo>
                    <a:pt x="293369" y="0"/>
                  </a:lnTo>
                  <a:lnTo>
                    <a:pt x="247650" y="3809"/>
                  </a:lnTo>
                  <a:lnTo>
                    <a:pt x="233679" y="7619"/>
                  </a:lnTo>
                  <a:lnTo>
                    <a:pt x="218439" y="10159"/>
                  </a:lnTo>
                  <a:lnTo>
                    <a:pt x="203200" y="15239"/>
                  </a:lnTo>
                  <a:lnTo>
                    <a:pt x="175259" y="25399"/>
                  </a:lnTo>
                  <a:lnTo>
                    <a:pt x="161289" y="33019"/>
                  </a:lnTo>
                  <a:lnTo>
                    <a:pt x="147319" y="39369"/>
                  </a:lnTo>
                  <a:lnTo>
                    <a:pt x="109219" y="66039"/>
                  </a:lnTo>
                  <a:lnTo>
                    <a:pt x="66039" y="109219"/>
                  </a:lnTo>
                  <a:lnTo>
                    <a:pt x="39369" y="147319"/>
                  </a:lnTo>
                  <a:lnTo>
                    <a:pt x="33019" y="161289"/>
                  </a:lnTo>
                  <a:lnTo>
                    <a:pt x="25400" y="175259"/>
                  </a:lnTo>
                  <a:lnTo>
                    <a:pt x="15239" y="203199"/>
                  </a:lnTo>
                  <a:lnTo>
                    <a:pt x="10159" y="218439"/>
                  </a:lnTo>
                  <a:lnTo>
                    <a:pt x="7619" y="233679"/>
                  </a:lnTo>
                  <a:lnTo>
                    <a:pt x="3809" y="247649"/>
                  </a:lnTo>
                  <a:lnTo>
                    <a:pt x="0" y="293369"/>
                  </a:lnTo>
                  <a:lnTo>
                    <a:pt x="0" y="2773679"/>
                  </a:lnTo>
                  <a:lnTo>
                    <a:pt x="3809" y="2819399"/>
                  </a:lnTo>
                  <a:lnTo>
                    <a:pt x="7619" y="2834640"/>
                  </a:lnTo>
                  <a:lnTo>
                    <a:pt x="10159" y="2849879"/>
                  </a:lnTo>
                  <a:lnTo>
                    <a:pt x="33019" y="2907029"/>
                  </a:lnTo>
                  <a:lnTo>
                    <a:pt x="57150" y="2946399"/>
                  </a:lnTo>
                  <a:lnTo>
                    <a:pt x="86359" y="2981960"/>
                  </a:lnTo>
                  <a:lnTo>
                    <a:pt x="134619" y="3020060"/>
                  </a:lnTo>
                  <a:lnTo>
                    <a:pt x="189229" y="3047999"/>
                  </a:lnTo>
                  <a:lnTo>
                    <a:pt x="233679" y="3060699"/>
                  </a:lnTo>
                  <a:lnTo>
                    <a:pt x="278129" y="3067049"/>
                  </a:lnTo>
                  <a:lnTo>
                    <a:pt x="2659379" y="3067049"/>
                  </a:lnTo>
                  <a:lnTo>
                    <a:pt x="2705100" y="3060699"/>
                  </a:lnTo>
                  <a:lnTo>
                    <a:pt x="2749550" y="3047999"/>
                  </a:lnTo>
                  <a:lnTo>
                    <a:pt x="2791459" y="3027679"/>
                  </a:lnTo>
                  <a:lnTo>
                    <a:pt x="2828289" y="3001010"/>
                  </a:lnTo>
                  <a:lnTo>
                    <a:pt x="2840989" y="2990849"/>
                  </a:lnTo>
                  <a:lnTo>
                    <a:pt x="2872739" y="2957829"/>
                  </a:lnTo>
                  <a:lnTo>
                    <a:pt x="2898139" y="2919729"/>
                  </a:lnTo>
                  <a:lnTo>
                    <a:pt x="2905759" y="2907029"/>
                  </a:lnTo>
                  <a:lnTo>
                    <a:pt x="2923539" y="2863849"/>
                  </a:lnTo>
                  <a:lnTo>
                    <a:pt x="2936239" y="2804160"/>
                  </a:lnTo>
                  <a:lnTo>
                    <a:pt x="2937509" y="2788919"/>
                  </a:lnTo>
                  <a:lnTo>
                    <a:pt x="2937509" y="278129"/>
                  </a:lnTo>
                  <a:lnTo>
                    <a:pt x="2931159" y="233679"/>
                  </a:lnTo>
                  <a:lnTo>
                    <a:pt x="2918459" y="189229"/>
                  </a:lnTo>
                  <a:lnTo>
                    <a:pt x="2898139" y="147319"/>
                  </a:lnTo>
                  <a:lnTo>
                    <a:pt x="2871469" y="109219"/>
                  </a:lnTo>
                  <a:lnTo>
                    <a:pt x="2862579" y="97789"/>
                  </a:lnTo>
                  <a:lnTo>
                    <a:pt x="2828289" y="66039"/>
                  </a:lnTo>
                  <a:lnTo>
                    <a:pt x="2791459" y="39369"/>
                  </a:lnTo>
                  <a:lnTo>
                    <a:pt x="2777489" y="33019"/>
                  </a:lnTo>
                  <a:lnTo>
                    <a:pt x="2763519" y="25399"/>
                  </a:lnTo>
                  <a:lnTo>
                    <a:pt x="2749550" y="20319"/>
                  </a:lnTo>
                  <a:lnTo>
                    <a:pt x="2734309" y="15239"/>
                  </a:lnTo>
                  <a:lnTo>
                    <a:pt x="2720339" y="10159"/>
                  </a:lnTo>
                  <a:lnTo>
                    <a:pt x="2705100" y="7619"/>
                  </a:lnTo>
                  <a:lnTo>
                    <a:pt x="2689859" y="3809"/>
                  </a:lnTo>
                  <a:lnTo>
                    <a:pt x="264413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11590" y="3627119"/>
              <a:ext cx="2937510" cy="3067050"/>
            </a:xfrm>
            <a:custGeom>
              <a:avLst/>
              <a:gdLst/>
              <a:ahLst/>
              <a:cxnLst/>
              <a:rect l="l" t="t" r="r" b="b"/>
              <a:pathLst>
                <a:path w="2937509" h="3067050">
                  <a:moveTo>
                    <a:pt x="0" y="293369"/>
                  </a:moveTo>
                  <a:lnTo>
                    <a:pt x="1269" y="278129"/>
                  </a:lnTo>
                  <a:lnTo>
                    <a:pt x="2539" y="262889"/>
                  </a:lnTo>
                  <a:lnTo>
                    <a:pt x="3809" y="247649"/>
                  </a:lnTo>
                  <a:lnTo>
                    <a:pt x="7619" y="233679"/>
                  </a:lnTo>
                  <a:lnTo>
                    <a:pt x="10159" y="218439"/>
                  </a:lnTo>
                  <a:lnTo>
                    <a:pt x="15239" y="203199"/>
                  </a:lnTo>
                  <a:lnTo>
                    <a:pt x="20319" y="189229"/>
                  </a:lnTo>
                  <a:lnTo>
                    <a:pt x="25400" y="175259"/>
                  </a:lnTo>
                  <a:lnTo>
                    <a:pt x="33019" y="161289"/>
                  </a:lnTo>
                  <a:lnTo>
                    <a:pt x="39369" y="147319"/>
                  </a:lnTo>
                  <a:lnTo>
                    <a:pt x="48259" y="134619"/>
                  </a:lnTo>
                  <a:lnTo>
                    <a:pt x="57150" y="121919"/>
                  </a:lnTo>
                  <a:lnTo>
                    <a:pt x="66039" y="109219"/>
                  </a:lnTo>
                  <a:lnTo>
                    <a:pt x="76200" y="97789"/>
                  </a:lnTo>
                  <a:lnTo>
                    <a:pt x="86359" y="86359"/>
                  </a:lnTo>
                  <a:lnTo>
                    <a:pt x="97789" y="76199"/>
                  </a:lnTo>
                  <a:lnTo>
                    <a:pt x="109219" y="66039"/>
                  </a:lnTo>
                  <a:lnTo>
                    <a:pt x="121919" y="57149"/>
                  </a:lnTo>
                  <a:lnTo>
                    <a:pt x="134619" y="48259"/>
                  </a:lnTo>
                  <a:lnTo>
                    <a:pt x="147319" y="39369"/>
                  </a:lnTo>
                  <a:lnTo>
                    <a:pt x="161289" y="33019"/>
                  </a:lnTo>
                  <a:lnTo>
                    <a:pt x="175259" y="25399"/>
                  </a:lnTo>
                  <a:lnTo>
                    <a:pt x="189229" y="20319"/>
                  </a:lnTo>
                  <a:lnTo>
                    <a:pt x="203200" y="15239"/>
                  </a:lnTo>
                  <a:lnTo>
                    <a:pt x="218439" y="10159"/>
                  </a:lnTo>
                  <a:lnTo>
                    <a:pt x="233679" y="7619"/>
                  </a:lnTo>
                  <a:lnTo>
                    <a:pt x="247650" y="3809"/>
                  </a:lnTo>
                  <a:lnTo>
                    <a:pt x="262889" y="2539"/>
                  </a:lnTo>
                  <a:lnTo>
                    <a:pt x="278129" y="1269"/>
                  </a:lnTo>
                  <a:lnTo>
                    <a:pt x="293369" y="0"/>
                  </a:lnTo>
                  <a:lnTo>
                    <a:pt x="2644139" y="0"/>
                  </a:lnTo>
                  <a:lnTo>
                    <a:pt x="2659379" y="1269"/>
                  </a:lnTo>
                  <a:lnTo>
                    <a:pt x="2674619" y="2539"/>
                  </a:lnTo>
                  <a:lnTo>
                    <a:pt x="2689859" y="3809"/>
                  </a:lnTo>
                  <a:lnTo>
                    <a:pt x="2705100" y="7619"/>
                  </a:lnTo>
                  <a:lnTo>
                    <a:pt x="2720339" y="10159"/>
                  </a:lnTo>
                  <a:lnTo>
                    <a:pt x="2734309" y="15239"/>
                  </a:lnTo>
                  <a:lnTo>
                    <a:pt x="2749550" y="20319"/>
                  </a:lnTo>
                  <a:lnTo>
                    <a:pt x="2763519" y="25399"/>
                  </a:lnTo>
                  <a:lnTo>
                    <a:pt x="2777489" y="33019"/>
                  </a:lnTo>
                  <a:lnTo>
                    <a:pt x="2791459" y="39369"/>
                  </a:lnTo>
                  <a:lnTo>
                    <a:pt x="2804159" y="48259"/>
                  </a:lnTo>
                  <a:lnTo>
                    <a:pt x="2816859" y="57149"/>
                  </a:lnTo>
                  <a:lnTo>
                    <a:pt x="2828289" y="66039"/>
                  </a:lnTo>
                  <a:lnTo>
                    <a:pt x="2839719" y="76199"/>
                  </a:lnTo>
                  <a:lnTo>
                    <a:pt x="2851150" y="86359"/>
                  </a:lnTo>
                  <a:lnTo>
                    <a:pt x="2862579" y="97789"/>
                  </a:lnTo>
                  <a:lnTo>
                    <a:pt x="2871469" y="109219"/>
                  </a:lnTo>
                  <a:lnTo>
                    <a:pt x="2881629" y="121919"/>
                  </a:lnTo>
                  <a:lnTo>
                    <a:pt x="2890519" y="134619"/>
                  </a:lnTo>
                  <a:lnTo>
                    <a:pt x="2898139" y="147319"/>
                  </a:lnTo>
                  <a:lnTo>
                    <a:pt x="2905759" y="161289"/>
                  </a:lnTo>
                  <a:lnTo>
                    <a:pt x="2912109" y="175259"/>
                  </a:lnTo>
                  <a:lnTo>
                    <a:pt x="2918459" y="189229"/>
                  </a:lnTo>
                  <a:lnTo>
                    <a:pt x="2931159" y="233679"/>
                  </a:lnTo>
                  <a:lnTo>
                    <a:pt x="2937509" y="278129"/>
                  </a:lnTo>
                  <a:lnTo>
                    <a:pt x="2937509" y="293369"/>
                  </a:lnTo>
                  <a:lnTo>
                    <a:pt x="2937509" y="2773679"/>
                  </a:lnTo>
                  <a:lnTo>
                    <a:pt x="2937509" y="2788919"/>
                  </a:lnTo>
                  <a:lnTo>
                    <a:pt x="2936239" y="2804160"/>
                  </a:lnTo>
                  <a:lnTo>
                    <a:pt x="2927350" y="2849879"/>
                  </a:lnTo>
                  <a:lnTo>
                    <a:pt x="2912109" y="2893060"/>
                  </a:lnTo>
                  <a:lnTo>
                    <a:pt x="2905759" y="2907029"/>
                  </a:lnTo>
                  <a:lnTo>
                    <a:pt x="2898139" y="2919729"/>
                  </a:lnTo>
                  <a:lnTo>
                    <a:pt x="2890519" y="2933699"/>
                  </a:lnTo>
                  <a:lnTo>
                    <a:pt x="2881629" y="2946399"/>
                  </a:lnTo>
                  <a:lnTo>
                    <a:pt x="2851150" y="2980690"/>
                  </a:lnTo>
                  <a:lnTo>
                    <a:pt x="2828289" y="3001010"/>
                  </a:lnTo>
                  <a:lnTo>
                    <a:pt x="2816859" y="3011169"/>
                  </a:lnTo>
                  <a:lnTo>
                    <a:pt x="2804159" y="3020060"/>
                  </a:lnTo>
                  <a:lnTo>
                    <a:pt x="2791459" y="3027679"/>
                  </a:lnTo>
                  <a:lnTo>
                    <a:pt x="2777489" y="3035299"/>
                  </a:lnTo>
                  <a:lnTo>
                    <a:pt x="2763519" y="3041649"/>
                  </a:lnTo>
                  <a:lnTo>
                    <a:pt x="2749550" y="3047999"/>
                  </a:lnTo>
                  <a:lnTo>
                    <a:pt x="2735579" y="3053079"/>
                  </a:lnTo>
                  <a:lnTo>
                    <a:pt x="2720339" y="3056890"/>
                  </a:lnTo>
                  <a:lnTo>
                    <a:pt x="2705100" y="3060699"/>
                  </a:lnTo>
                  <a:lnTo>
                    <a:pt x="2689859" y="3063240"/>
                  </a:lnTo>
                  <a:lnTo>
                    <a:pt x="2674619" y="3065779"/>
                  </a:lnTo>
                  <a:lnTo>
                    <a:pt x="2659379" y="3067049"/>
                  </a:lnTo>
                  <a:lnTo>
                    <a:pt x="2644139" y="3067049"/>
                  </a:lnTo>
                  <a:lnTo>
                    <a:pt x="293369" y="3067049"/>
                  </a:lnTo>
                  <a:lnTo>
                    <a:pt x="278129" y="3067049"/>
                  </a:lnTo>
                  <a:lnTo>
                    <a:pt x="262889" y="3065779"/>
                  </a:lnTo>
                  <a:lnTo>
                    <a:pt x="218439" y="3056890"/>
                  </a:lnTo>
                  <a:lnTo>
                    <a:pt x="175259" y="3041649"/>
                  </a:lnTo>
                  <a:lnTo>
                    <a:pt x="161289" y="3035299"/>
                  </a:lnTo>
                  <a:lnTo>
                    <a:pt x="147319" y="3027679"/>
                  </a:lnTo>
                  <a:lnTo>
                    <a:pt x="134619" y="3020060"/>
                  </a:lnTo>
                  <a:lnTo>
                    <a:pt x="121919" y="3011169"/>
                  </a:lnTo>
                  <a:lnTo>
                    <a:pt x="109219" y="3002279"/>
                  </a:lnTo>
                  <a:lnTo>
                    <a:pt x="97789" y="2992119"/>
                  </a:lnTo>
                  <a:lnTo>
                    <a:pt x="86359" y="2981960"/>
                  </a:lnTo>
                  <a:lnTo>
                    <a:pt x="76200" y="2970529"/>
                  </a:lnTo>
                  <a:lnTo>
                    <a:pt x="48259" y="2933699"/>
                  </a:lnTo>
                  <a:lnTo>
                    <a:pt x="26669" y="2893060"/>
                  </a:lnTo>
                  <a:lnTo>
                    <a:pt x="20319" y="2879090"/>
                  </a:lnTo>
                  <a:lnTo>
                    <a:pt x="15239" y="2865119"/>
                  </a:lnTo>
                  <a:lnTo>
                    <a:pt x="10159" y="2849879"/>
                  </a:lnTo>
                  <a:lnTo>
                    <a:pt x="7619" y="2834640"/>
                  </a:lnTo>
                  <a:lnTo>
                    <a:pt x="3809" y="2819399"/>
                  </a:lnTo>
                  <a:lnTo>
                    <a:pt x="2539" y="2804160"/>
                  </a:lnTo>
                  <a:lnTo>
                    <a:pt x="1269" y="2788919"/>
                  </a:lnTo>
                  <a:lnTo>
                    <a:pt x="0" y="2773679"/>
                  </a:lnTo>
                  <a:lnTo>
                    <a:pt x="0" y="293369"/>
                  </a:lnTo>
                  <a:close/>
                </a:path>
                <a:path w="2937509" h="3067050">
                  <a:moveTo>
                    <a:pt x="0" y="0"/>
                  </a:moveTo>
                  <a:lnTo>
                    <a:pt x="0" y="0"/>
                  </a:lnTo>
                </a:path>
                <a:path w="2937509" h="3067050">
                  <a:moveTo>
                    <a:pt x="2937509" y="3067049"/>
                  </a:moveTo>
                  <a:lnTo>
                    <a:pt x="2937509" y="3067049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63660" y="3717289"/>
              <a:ext cx="2833370" cy="2886710"/>
            </a:xfrm>
            <a:custGeom>
              <a:avLst/>
              <a:gdLst/>
              <a:ahLst/>
              <a:cxnLst/>
              <a:rect l="l" t="t" r="r" b="b"/>
              <a:pathLst>
                <a:path w="2833370" h="2886709">
                  <a:moveTo>
                    <a:pt x="2833370" y="0"/>
                  </a:moveTo>
                  <a:lnTo>
                    <a:pt x="0" y="0"/>
                  </a:lnTo>
                  <a:lnTo>
                    <a:pt x="0" y="2886710"/>
                  </a:lnTo>
                  <a:lnTo>
                    <a:pt x="1416050" y="2886710"/>
                  </a:lnTo>
                  <a:lnTo>
                    <a:pt x="2833370" y="2886710"/>
                  </a:lnTo>
                  <a:lnTo>
                    <a:pt x="28333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086850" y="3783329"/>
            <a:ext cx="2587625" cy="275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>
              <a:lnSpc>
                <a:spcPts val="3195"/>
              </a:lnSpc>
              <a:spcBef>
                <a:spcPts val="100"/>
              </a:spcBef>
            </a:pPr>
            <a:r>
              <a:rPr sz="2800" b="1" spc="-5" dirty="0">
                <a:latin typeface="Courier New"/>
                <a:cs typeface="Courier New"/>
              </a:rPr>
              <a:t>JANUARY</a:t>
            </a:r>
            <a:r>
              <a:rPr sz="2800" b="1" spc="-75" dirty="0">
                <a:latin typeface="Courier New"/>
                <a:cs typeface="Courier New"/>
              </a:rPr>
              <a:t> </a:t>
            </a:r>
            <a:r>
              <a:rPr sz="2800" b="1" spc="5" dirty="0">
                <a:latin typeface="Courier New"/>
                <a:cs typeface="Courier New"/>
              </a:rPr>
              <a:t>9,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025"/>
              </a:lnSpc>
            </a:pPr>
            <a:r>
              <a:rPr sz="2800" b="1" spc="-5" dirty="0">
                <a:latin typeface="Courier New"/>
                <a:cs typeface="Courier New"/>
              </a:rPr>
              <a:t>2009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–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Block</a:t>
            </a:r>
            <a:endParaRPr sz="2800">
              <a:latin typeface="Courier New"/>
              <a:cs typeface="Courier New"/>
            </a:endParaRPr>
          </a:p>
          <a:p>
            <a:pPr marL="120650" marR="110489">
              <a:lnSpc>
                <a:spcPts val="3020"/>
              </a:lnSpc>
              <a:spcBef>
                <a:spcPts val="210"/>
              </a:spcBef>
            </a:pPr>
            <a:r>
              <a:rPr sz="2800" spc="5" dirty="0">
                <a:latin typeface="Courier New"/>
                <a:cs typeface="Courier New"/>
              </a:rPr>
              <a:t>1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is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mined, </a:t>
            </a:r>
            <a:r>
              <a:rPr sz="2800" spc="-1664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and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bitcoin</a:t>
            </a:r>
            <a:endParaRPr sz="2800">
              <a:latin typeface="Courier New"/>
              <a:cs typeface="Courier New"/>
            </a:endParaRPr>
          </a:p>
          <a:p>
            <a:pPr marL="12700" marR="6985" indent="640080">
              <a:lnSpc>
                <a:spcPts val="3020"/>
              </a:lnSpc>
              <a:spcBef>
                <a:spcPts val="5"/>
              </a:spcBef>
            </a:pPr>
            <a:r>
              <a:rPr sz="2800" spc="-5" dirty="0">
                <a:latin typeface="Courier New"/>
                <a:cs typeface="Courier New"/>
              </a:rPr>
              <a:t>mining 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commences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in</a:t>
            </a:r>
            <a:endParaRPr sz="2800">
              <a:latin typeface="Courier New"/>
              <a:cs typeface="Courier New"/>
            </a:endParaRPr>
          </a:p>
          <a:p>
            <a:pPr marL="332740">
              <a:lnSpc>
                <a:spcPts val="2985"/>
              </a:lnSpc>
            </a:pPr>
            <a:r>
              <a:rPr sz="2800" spc="-5" dirty="0">
                <a:latin typeface="Courier New"/>
                <a:cs typeface="Courier New"/>
              </a:rPr>
              <a:t>earnest.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48570" y="3310950"/>
            <a:ext cx="3016250" cy="2242820"/>
            <a:chOff x="2048570" y="3310950"/>
            <a:chExt cx="3016250" cy="2242820"/>
          </a:xfrm>
        </p:grpSpPr>
        <p:sp>
          <p:nvSpPr>
            <p:cNvPr id="28" name="object 28"/>
            <p:cNvSpPr/>
            <p:nvPr/>
          </p:nvSpPr>
          <p:spPr>
            <a:xfrm>
              <a:off x="2054859" y="3317239"/>
              <a:ext cx="386080" cy="712470"/>
            </a:xfrm>
            <a:custGeom>
              <a:avLst/>
              <a:gdLst/>
              <a:ahLst/>
              <a:cxnLst/>
              <a:rect l="l" t="t" r="r" b="b"/>
              <a:pathLst>
                <a:path w="386080" h="712470">
                  <a:moveTo>
                    <a:pt x="386079" y="519430"/>
                  </a:moveTo>
                  <a:lnTo>
                    <a:pt x="0" y="519430"/>
                  </a:lnTo>
                  <a:lnTo>
                    <a:pt x="193039" y="712470"/>
                  </a:lnTo>
                  <a:lnTo>
                    <a:pt x="386079" y="519430"/>
                  </a:lnTo>
                  <a:close/>
                </a:path>
                <a:path w="386080" h="712470">
                  <a:moveTo>
                    <a:pt x="289559" y="0"/>
                  </a:moveTo>
                  <a:lnTo>
                    <a:pt x="96519" y="0"/>
                  </a:lnTo>
                  <a:lnTo>
                    <a:pt x="96519" y="519430"/>
                  </a:lnTo>
                  <a:lnTo>
                    <a:pt x="289559" y="519430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4859" y="3317239"/>
              <a:ext cx="386080" cy="712470"/>
            </a:xfrm>
            <a:custGeom>
              <a:avLst/>
              <a:gdLst/>
              <a:ahLst/>
              <a:cxnLst/>
              <a:rect l="l" t="t" r="r" b="b"/>
              <a:pathLst>
                <a:path w="386080" h="712470">
                  <a:moveTo>
                    <a:pt x="0" y="519430"/>
                  </a:moveTo>
                  <a:lnTo>
                    <a:pt x="96519" y="519430"/>
                  </a:lnTo>
                  <a:lnTo>
                    <a:pt x="96519" y="0"/>
                  </a:lnTo>
                  <a:lnTo>
                    <a:pt x="289559" y="0"/>
                  </a:lnTo>
                  <a:lnTo>
                    <a:pt x="289559" y="519430"/>
                  </a:lnTo>
                  <a:lnTo>
                    <a:pt x="386079" y="519430"/>
                  </a:lnTo>
                  <a:lnTo>
                    <a:pt x="193039" y="712470"/>
                  </a:lnTo>
                  <a:lnTo>
                    <a:pt x="0" y="519430"/>
                  </a:lnTo>
                  <a:close/>
                </a:path>
                <a:path w="386080" h="712470">
                  <a:moveTo>
                    <a:pt x="0" y="0"/>
                  </a:moveTo>
                  <a:lnTo>
                    <a:pt x="0" y="0"/>
                  </a:lnTo>
                </a:path>
                <a:path w="386080" h="712470">
                  <a:moveTo>
                    <a:pt x="386079" y="712470"/>
                  </a:moveTo>
                  <a:lnTo>
                    <a:pt x="386079" y="71247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83379" y="5161279"/>
              <a:ext cx="875030" cy="386080"/>
            </a:xfrm>
            <a:custGeom>
              <a:avLst/>
              <a:gdLst/>
              <a:ahLst/>
              <a:cxnLst/>
              <a:rect l="l" t="t" r="r" b="b"/>
              <a:pathLst>
                <a:path w="875029" h="386079">
                  <a:moveTo>
                    <a:pt x="681990" y="0"/>
                  </a:moveTo>
                  <a:lnTo>
                    <a:pt x="681990" y="96520"/>
                  </a:lnTo>
                  <a:lnTo>
                    <a:pt x="0" y="96520"/>
                  </a:lnTo>
                  <a:lnTo>
                    <a:pt x="0" y="289560"/>
                  </a:lnTo>
                  <a:lnTo>
                    <a:pt x="681990" y="289560"/>
                  </a:lnTo>
                  <a:lnTo>
                    <a:pt x="681990" y="386080"/>
                  </a:lnTo>
                  <a:lnTo>
                    <a:pt x="875030" y="193040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83379" y="5161279"/>
              <a:ext cx="875030" cy="386080"/>
            </a:xfrm>
            <a:custGeom>
              <a:avLst/>
              <a:gdLst/>
              <a:ahLst/>
              <a:cxnLst/>
              <a:rect l="l" t="t" r="r" b="b"/>
              <a:pathLst>
                <a:path w="875029" h="386079">
                  <a:moveTo>
                    <a:pt x="681990" y="386080"/>
                  </a:moveTo>
                  <a:lnTo>
                    <a:pt x="681990" y="289560"/>
                  </a:lnTo>
                  <a:lnTo>
                    <a:pt x="0" y="289560"/>
                  </a:lnTo>
                  <a:lnTo>
                    <a:pt x="0" y="96520"/>
                  </a:lnTo>
                  <a:lnTo>
                    <a:pt x="681990" y="96520"/>
                  </a:lnTo>
                  <a:lnTo>
                    <a:pt x="681990" y="0"/>
                  </a:lnTo>
                  <a:lnTo>
                    <a:pt x="875030" y="193040"/>
                  </a:lnTo>
                  <a:lnTo>
                    <a:pt x="681990" y="386080"/>
                  </a:lnTo>
                  <a:close/>
                </a:path>
                <a:path w="875029" h="386079">
                  <a:moveTo>
                    <a:pt x="0" y="386080"/>
                  </a:moveTo>
                  <a:lnTo>
                    <a:pt x="0" y="386080"/>
                  </a:lnTo>
                </a:path>
                <a:path w="875029" h="386079">
                  <a:moveTo>
                    <a:pt x="875030" y="0"/>
                  </a:moveTo>
                  <a:lnTo>
                    <a:pt x="87503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390700" y="3281740"/>
            <a:ext cx="398780" cy="558800"/>
            <a:chOff x="6390700" y="3281740"/>
            <a:chExt cx="398780" cy="558800"/>
          </a:xfrm>
        </p:grpSpPr>
        <p:sp>
          <p:nvSpPr>
            <p:cNvPr id="33" name="object 33"/>
            <p:cNvSpPr/>
            <p:nvPr/>
          </p:nvSpPr>
          <p:spPr>
            <a:xfrm>
              <a:off x="6396989" y="3288030"/>
              <a:ext cx="386080" cy="546100"/>
            </a:xfrm>
            <a:custGeom>
              <a:avLst/>
              <a:gdLst/>
              <a:ahLst/>
              <a:cxnLst/>
              <a:rect l="l" t="t" r="r" b="b"/>
              <a:pathLst>
                <a:path w="386079" h="546100">
                  <a:moveTo>
                    <a:pt x="289560" y="193040"/>
                  </a:moveTo>
                  <a:lnTo>
                    <a:pt x="96520" y="193040"/>
                  </a:lnTo>
                  <a:lnTo>
                    <a:pt x="96520" y="546100"/>
                  </a:lnTo>
                  <a:lnTo>
                    <a:pt x="289560" y="546100"/>
                  </a:lnTo>
                  <a:lnTo>
                    <a:pt x="289560" y="193040"/>
                  </a:lnTo>
                  <a:close/>
                </a:path>
                <a:path w="386079" h="546100">
                  <a:moveTo>
                    <a:pt x="193039" y="0"/>
                  </a:moveTo>
                  <a:lnTo>
                    <a:pt x="0" y="193040"/>
                  </a:lnTo>
                  <a:lnTo>
                    <a:pt x="386080" y="193040"/>
                  </a:lnTo>
                  <a:lnTo>
                    <a:pt x="193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96989" y="3288030"/>
              <a:ext cx="386080" cy="546100"/>
            </a:xfrm>
            <a:custGeom>
              <a:avLst/>
              <a:gdLst/>
              <a:ahLst/>
              <a:cxnLst/>
              <a:rect l="l" t="t" r="r" b="b"/>
              <a:pathLst>
                <a:path w="386079" h="546100">
                  <a:moveTo>
                    <a:pt x="386080" y="193040"/>
                  </a:moveTo>
                  <a:lnTo>
                    <a:pt x="289560" y="193040"/>
                  </a:lnTo>
                  <a:lnTo>
                    <a:pt x="289560" y="546100"/>
                  </a:lnTo>
                  <a:lnTo>
                    <a:pt x="96520" y="546100"/>
                  </a:lnTo>
                  <a:lnTo>
                    <a:pt x="96520" y="193040"/>
                  </a:lnTo>
                  <a:lnTo>
                    <a:pt x="0" y="193040"/>
                  </a:lnTo>
                  <a:lnTo>
                    <a:pt x="193039" y="0"/>
                  </a:lnTo>
                  <a:lnTo>
                    <a:pt x="386080" y="193040"/>
                  </a:lnTo>
                  <a:close/>
                </a:path>
                <a:path w="386079" h="546100">
                  <a:moveTo>
                    <a:pt x="386080" y="546100"/>
                  </a:moveTo>
                  <a:lnTo>
                    <a:pt x="386080" y="546100"/>
                  </a:lnTo>
                </a:path>
                <a:path w="386079" h="5461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9206289" y="2095560"/>
            <a:ext cx="962660" cy="1449070"/>
            <a:chOff x="9206289" y="2095560"/>
            <a:chExt cx="962660" cy="1449070"/>
          </a:xfrm>
        </p:grpSpPr>
        <p:sp>
          <p:nvSpPr>
            <p:cNvPr id="36" name="object 36"/>
            <p:cNvSpPr/>
            <p:nvPr/>
          </p:nvSpPr>
          <p:spPr>
            <a:xfrm>
              <a:off x="9212579" y="2101849"/>
              <a:ext cx="949960" cy="1436370"/>
            </a:xfrm>
            <a:custGeom>
              <a:avLst/>
              <a:gdLst/>
              <a:ahLst/>
              <a:cxnLst/>
              <a:rect l="l" t="t" r="r" b="b"/>
              <a:pathLst>
                <a:path w="949959" h="1436370">
                  <a:moveTo>
                    <a:pt x="949960" y="1198879"/>
                  </a:moveTo>
                  <a:lnTo>
                    <a:pt x="516890" y="1198879"/>
                  </a:lnTo>
                  <a:lnTo>
                    <a:pt x="732790" y="1436370"/>
                  </a:lnTo>
                  <a:lnTo>
                    <a:pt x="949960" y="1198879"/>
                  </a:lnTo>
                  <a:close/>
                </a:path>
                <a:path w="949959" h="1436370">
                  <a:moveTo>
                    <a:pt x="852170" y="0"/>
                  </a:moveTo>
                  <a:lnTo>
                    <a:pt x="0" y="0"/>
                  </a:lnTo>
                  <a:lnTo>
                    <a:pt x="0" y="237489"/>
                  </a:lnTo>
                  <a:lnTo>
                    <a:pt x="613410" y="237489"/>
                  </a:lnTo>
                  <a:lnTo>
                    <a:pt x="613410" y="1198879"/>
                  </a:lnTo>
                  <a:lnTo>
                    <a:pt x="852170" y="1198879"/>
                  </a:lnTo>
                  <a:lnTo>
                    <a:pt x="852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12579" y="2101849"/>
              <a:ext cx="949960" cy="1436370"/>
            </a:xfrm>
            <a:custGeom>
              <a:avLst/>
              <a:gdLst/>
              <a:ahLst/>
              <a:cxnLst/>
              <a:rect l="l" t="t" r="r" b="b"/>
              <a:pathLst>
                <a:path w="949959" h="1436370">
                  <a:moveTo>
                    <a:pt x="0" y="237489"/>
                  </a:moveTo>
                  <a:lnTo>
                    <a:pt x="613410" y="237489"/>
                  </a:lnTo>
                  <a:lnTo>
                    <a:pt x="613410" y="1198879"/>
                  </a:lnTo>
                  <a:lnTo>
                    <a:pt x="516890" y="1198879"/>
                  </a:lnTo>
                  <a:lnTo>
                    <a:pt x="732790" y="1436370"/>
                  </a:lnTo>
                  <a:lnTo>
                    <a:pt x="949960" y="1198879"/>
                  </a:lnTo>
                  <a:lnTo>
                    <a:pt x="852170" y="1198879"/>
                  </a:lnTo>
                  <a:lnTo>
                    <a:pt x="852170" y="0"/>
                  </a:lnTo>
                  <a:lnTo>
                    <a:pt x="0" y="0"/>
                  </a:lnTo>
                  <a:lnTo>
                    <a:pt x="0" y="237489"/>
                  </a:lnTo>
                  <a:close/>
                </a:path>
                <a:path w="949959" h="1436370">
                  <a:moveTo>
                    <a:pt x="0" y="1436370"/>
                  </a:moveTo>
                  <a:lnTo>
                    <a:pt x="0" y="1436370"/>
                  </a:lnTo>
                </a:path>
                <a:path w="949959" h="1436370">
                  <a:moveTo>
                    <a:pt x="949960" y="0"/>
                  </a:moveTo>
                  <a:lnTo>
                    <a:pt x="94996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20" y="31750"/>
            <a:ext cx="11201400" cy="20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>
              <a:lnSpc>
                <a:spcPts val="8150"/>
              </a:lnSpc>
              <a:spcBef>
                <a:spcPts val="100"/>
              </a:spcBef>
            </a:pPr>
            <a:r>
              <a:rPr spc="400" dirty="0"/>
              <a:t>History</a:t>
            </a:r>
            <a:r>
              <a:rPr spc="100" dirty="0"/>
              <a:t> </a:t>
            </a:r>
            <a:r>
              <a:rPr spc="595" dirty="0"/>
              <a:t>and</a:t>
            </a:r>
            <a:r>
              <a:rPr spc="95" dirty="0"/>
              <a:t> </a:t>
            </a:r>
            <a:r>
              <a:rPr spc="295" dirty="0"/>
              <a:t>Timeline</a:t>
            </a:r>
            <a:r>
              <a:rPr spc="85" dirty="0"/>
              <a:t> </a:t>
            </a:r>
            <a:r>
              <a:rPr spc="190" dirty="0"/>
              <a:t>of</a:t>
            </a:r>
          </a:p>
          <a:p>
            <a:pPr marL="25400">
              <a:lnSpc>
                <a:spcPts val="8150"/>
              </a:lnSpc>
            </a:pP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5400" b="1" spc="15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98-2</a:t>
            </a:r>
            <a:r>
              <a:rPr sz="5400" b="1" spc="15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5400" b="1" spc="1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b="1" spc="-227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0800" spc="-2692" baseline="-7716" dirty="0"/>
              <a:t>B</a:t>
            </a:r>
            <a:r>
              <a:rPr sz="5400" b="1" spc="-58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0800" spc="-2204" baseline="-7716" dirty="0"/>
              <a:t>i</a:t>
            </a:r>
            <a:r>
              <a:rPr sz="5400" b="1" spc="-1839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0800" spc="-1522" baseline="-7716" dirty="0"/>
              <a:t>t</a:t>
            </a:r>
            <a:r>
              <a:rPr sz="5400" b="1" spc="-227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0800" spc="-1935" baseline="-7716" dirty="0"/>
              <a:t>c</a:t>
            </a:r>
            <a:r>
              <a:rPr sz="5400" b="1" spc="-157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0800" spc="-3434" baseline="-7716" dirty="0"/>
              <a:t>o</a:t>
            </a:r>
            <a:r>
              <a:rPr sz="5400" b="1" spc="-4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0800" spc="-2445" baseline="-7716" dirty="0"/>
              <a:t>i</a:t>
            </a:r>
            <a:r>
              <a:rPr sz="5400" b="1" spc="-167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0800" spc="-3382" baseline="-7716" dirty="0"/>
              <a:t>n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coi</a:t>
            </a:r>
            <a:r>
              <a:rPr sz="5400" b="1" spc="1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54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Years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620" y="2054859"/>
            <a:ext cx="10762615" cy="438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5060" marR="6703059" indent="-35560">
              <a:lnSpc>
                <a:spcPct val="100000"/>
              </a:lnSpc>
              <a:spcBef>
                <a:spcPts val="100"/>
              </a:spcBef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B-money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Bit</a:t>
            </a:r>
            <a:r>
              <a:rPr sz="48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Gold</a:t>
            </a:r>
            <a:endParaRPr sz="4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4079"/>
              </a:spcBef>
            </a:pP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2007 Legendary </a:t>
            </a:r>
            <a:r>
              <a:rPr sz="5400" b="1" spc="10" dirty="0">
                <a:solidFill>
                  <a:srgbClr val="FFFFFF"/>
                </a:solidFill>
                <a:latin typeface="Courier New"/>
                <a:cs typeface="Courier New"/>
              </a:rPr>
              <a:t>Mr. 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Satoshi </a:t>
            </a:r>
            <a:r>
              <a:rPr sz="5400" b="1" spc="-32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Nakamoto</a:t>
            </a:r>
            <a:endParaRPr sz="5400">
              <a:latin typeface="Courier New"/>
              <a:cs typeface="Courier New"/>
            </a:endParaRPr>
          </a:p>
          <a:p>
            <a:pPr marL="1328420">
              <a:lnSpc>
                <a:spcPts val="5750"/>
              </a:lnSpc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Began</a:t>
            </a:r>
            <a:r>
              <a:rPr sz="4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formulating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69" y="1902459"/>
            <a:ext cx="11419205" cy="380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Aug.</a:t>
            </a:r>
            <a:r>
              <a:rPr sz="3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18</a:t>
            </a:r>
            <a:r>
              <a:rPr sz="36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SourceForge.com</a:t>
            </a:r>
            <a:endParaRPr sz="3600">
              <a:latin typeface="Courier New"/>
              <a:cs typeface="Courier New"/>
            </a:endParaRPr>
          </a:p>
          <a:p>
            <a:pPr marL="12700" marR="1202055" indent="551180">
              <a:lnSpc>
                <a:spcPct val="100000"/>
              </a:lnSpc>
            </a:pPr>
            <a:r>
              <a:rPr sz="3600" b="1" spc="5" dirty="0">
                <a:solidFill>
                  <a:srgbClr val="FFFFFF"/>
                </a:solidFill>
                <a:latin typeface="Courier New"/>
                <a:cs typeface="Courier New"/>
              </a:rPr>
              <a:t>Oct.31</a:t>
            </a:r>
            <a:r>
              <a:rPr sz="3600" b="1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Bitcoin-A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Peer-to-Peer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eCash </a:t>
            </a:r>
            <a:r>
              <a:rPr sz="3600" spc="-21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System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2009</a:t>
            </a:r>
            <a:r>
              <a:rPr sz="44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44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Begins</a:t>
            </a:r>
            <a:endParaRPr sz="4400">
              <a:latin typeface="Courier New"/>
              <a:cs typeface="Courier New"/>
            </a:endParaRPr>
          </a:p>
          <a:p>
            <a:pPr marL="12700" marR="5080" indent="61595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Jan.</a:t>
            </a:r>
            <a:r>
              <a:rPr sz="32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200" b="1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First</a:t>
            </a:r>
            <a:r>
              <a:rPr sz="3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Transaction</a:t>
            </a:r>
            <a:r>
              <a:rPr sz="32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between</a:t>
            </a:r>
            <a:r>
              <a:rPr sz="3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Satoshi</a:t>
            </a:r>
            <a:r>
              <a:rPr sz="32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3200" spc="-19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Hal</a:t>
            </a:r>
            <a:r>
              <a:rPr sz="3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Finney</a:t>
            </a:r>
            <a:endParaRPr sz="3200">
              <a:latin typeface="Courier New"/>
              <a:cs typeface="Courier New"/>
            </a:endParaRPr>
          </a:p>
          <a:p>
            <a:pPr marL="502920">
              <a:lnSpc>
                <a:spcPts val="3829"/>
              </a:lnSpc>
            </a:pPr>
            <a:r>
              <a:rPr sz="3200" b="1" spc="5" dirty="0">
                <a:solidFill>
                  <a:srgbClr val="FFFFFF"/>
                </a:solidFill>
                <a:latin typeface="Courier New"/>
                <a:cs typeface="Courier New"/>
              </a:rPr>
              <a:t>Jan.</a:t>
            </a: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r>
              <a:rPr sz="3200" b="1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US$</a:t>
            </a:r>
            <a:r>
              <a:rPr sz="3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1, 309.03</a:t>
            </a:r>
            <a:r>
              <a:rPr sz="3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BTC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8640" y="5722580"/>
          <a:ext cx="8403590" cy="96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377">
                <a:tc>
                  <a:txBody>
                    <a:bodyPr/>
                    <a:lstStyle/>
                    <a:p>
                      <a:pPr marL="31750">
                        <a:lnSpc>
                          <a:spcPts val="361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Oct.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1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361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#bitcoin-dev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3610"/>
                        </a:lnSpc>
                      </a:pPr>
                      <a:r>
                        <a:rPr sz="3200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hits</a:t>
                      </a:r>
                      <a:r>
                        <a:rPr sz="3200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freenode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marL="31750">
                        <a:lnSpc>
                          <a:spcPts val="367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Dec.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 marR="3175">
                        <a:lnSpc>
                          <a:spcPts val="367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Version</a:t>
                      </a:r>
                      <a:r>
                        <a:rPr sz="3200" spc="-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67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3200" spc="-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released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0" dirty="0"/>
              <a:t>History</a:t>
            </a:r>
            <a:r>
              <a:rPr spc="100" dirty="0"/>
              <a:t> </a:t>
            </a:r>
            <a:r>
              <a:rPr spc="595" dirty="0"/>
              <a:t>and</a:t>
            </a:r>
            <a:r>
              <a:rPr spc="95" dirty="0"/>
              <a:t> </a:t>
            </a:r>
            <a:r>
              <a:rPr spc="295" dirty="0"/>
              <a:t>Timeline</a:t>
            </a:r>
            <a:r>
              <a:rPr spc="85" dirty="0"/>
              <a:t> </a:t>
            </a:r>
            <a:r>
              <a:rPr spc="190" dirty="0"/>
              <a:t>of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69" y="876300"/>
            <a:ext cx="7646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2008</a:t>
            </a:r>
            <a:r>
              <a:rPr sz="44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Mr.</a:t>
            </a:r>
            <a:r>
              <a:rPr sz="44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b="1" spc="-525" dirty="0">
                <a:solidFill>
                  <a:srgbClr val="FFFFFF"/>
                </a:solidFill>
                <a:latin typeface="Courier New"/>
                <a:cs typeface="Courier New"/>
              </a:rPr>
              <a:t>Nakam</a:t>
            </a:r>
            <a:r>
              <a:rPr sz="10800" spc="-787" baseline="-15432" dirty="0">
                <a:solidFill>
                  <a:srgbClr val="D5A200"/>
                </a:solidFill>
                <a:latin typeface="Trebuchet MS"/>
                <a:cs typeface="Trebuchet MS"/>
              </a:rPr>
              <a:t>B</a:t>
            </a:r>
            <a:r>
              <a:rPr sz="4400" b="1" spc="-525" dirty="0">
                <a:solidFill>
                  <a:srgbClr val="FFFFFF"/>
                </a:solidFill>
                <a:latin typeface="Courier New"/>
                <a:cs typeface="Courier New"/>
              </a:rPr>
              <a:t>ot</a:t>
            </a:r>
            <a:r>
              <a:rPr sz="10800" spc="-787" baseline="-15432" dirty="0">
                <a:solidFill>
                  <a:srgbClr val="D5A200"/>
                </a:solidFill>
                <a:latin typeface="Trebuchet MS"/>
                <a:cs typeface="Trebuchet MS"/>
              </a:rPr>
              <a:t>it</a:t>
            </a:r>
            <a:r>
              <a:rPr sz="4400" b="1" spc="-52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0800" spc="-787" baseline="-15432" dirty="0">
                <a:solidFill>
                  <a:srgbClr val="D5A200"/>
                </a:solidFill>
                <a:latin typeface="Trebuchet MS"/>
                <a:cs typeface="Trebuchet MS"/>
              </a:rPr>
              <a:t>coin</a:t>
            </a:r>
            <a:endParaRPr sz="10800" baseline="-15432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0" dirty="0"/>
              <a:t>History</a:t>
            </a:r>
            <a:r>
              <a:rPr spc="100" dirty="0"/>
              <a:t> </a:t>
            </a:r>
            <a:r>
              <a:rPr spc="595" dirty="0"/>
              <a:t>and</a:t>
            </a:r>
            <a:r>
              <a:rPr spc="95" dirty="0"/>
              <a:t> </a:t>
            </a:r>
            <a:r>
              <a:rPr spc="295" dirty="0"/>
              <a:t>Timeline</a:t>
            </a:r>
            <a:r>
              <a:rPr spc="85" dirty="0"/>
              <a:t> </a:t>
            </a:r>
            <a:r>
              <a:rPr spc="190" dirty="0"/>
              <a:t>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69" y="876300"/>
            <a:ext cx="10960100" cy="288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8360"/>
              </a:lnSpc>
              <a:spcBef>
                <a:spcPts val="100"/>
              </a:spcBef>
            </a:pP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2010</a:t>
            </a:r>
            <a:r>
              <a:rPr sz="44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44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b="1" spc="-13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0800" spc="-1972" baseline="-15432" dirty="0">
                <a:solidFill>
                  <a:srgbClr val="D5A200"/>
                </a:solidFill>
                <a:latin typeface="Trebuchet MS"/>
                <a:cs typeface="Trebuchet MS"/>
              </a:rPr>
              <a:t>B</a:t>
            </a:r>
            <a:r>
              <a:rPr sz="4400" b="1" spc="-131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0800" spc="-1972" baseline="-15432" dirty="0">
                <a:solidFill>
                  <a:srgbClr val="D5A200"/>
                </a:solidFill>
                <a:latin typeface="Trebuchet MS"/>
                <a:cs typeface="Trebuchet MS"/>
              </a:rPr>
              <a:t>it</a:t>
            </a:r>
            <a:r>
              <a:rPr sz="4400" b="1" spc="-1315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0800" spc="-1972" baseline="-15432" dirty="0">
                <a:solidFill>
                  <a:srgbClr val="D5A200"/>
                </a:solidFill>
                <a:latin typeface="Trebuchet MS"/>
                <a:cs typeface="Trebuchet MS"/>
              </a:rPr>
              <a:t>c</a:t>
            </a:r>
            <a:r>
              <a:rPr sz="4400" b="1" spc="-1315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0800" spc="-1972" baseline="-15432" dirty="0">
                <a:solidFill>
                  <a:srgbClr val="D5A200"/>
                </a:solidFill>
                <a:latin typeface="Trebuchet MS"/>
                <a:cs typeface="Trebuchet MS"/>
              </a:rPr>
              <a:t>o</a:t>
            </a:r>
            <a:r>
              <a:rPr sz="4400" b="1" spc="-1315" dirty="0">
                <a:solidFill>
                  <a:srgbClr val="FFFFFF"/>
                </a:solidFill>
                <a:latin typeface="Courier New"/>
                <a:cs typeface="Courier New"/>
              </a:rPr>
              <a:t>ue</a:t>
            </a:r>
            <a:r>
              <a:rPr sz="10800" spc="-1972" baseline="-15432" dirty="0">
                <a:solidFill>
                  <a:srgbClr val="D5A200"/>
                </a:solidFill>
                <a:latin typeface="Trebuchet MS"/>
                <a:cs typeface="Trebuchet MS"/>
              </a:rPr>
              <a:t>in</a:t>
            </a:r>
            <a:r>
              <a:rPr sz="4400" b="1" spc="-13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4400">
              <a:latin typeface="Courier New"/>
              <a:cs typeface="Courier New"/>
            </a:endParaRPr>
          </a:p>
          <a:p>
            <a:pPr marL="1167130">
              <a:lnSpc>
                <a:spcPts val="4520"/>
              </a:lnSpc>
            </a:pP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Feb.</a:t>
            </a:r>
            <a:r>
              <a:rPr sz="4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b="1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4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Currency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exchange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born</a:t>
            </a:r>
            <a:endParaRPr sz="4000">
              <a:latin typeface="Courier New"/>
              <a:cs typeface="Courier New"/>
            </a:endParaRPr>
          </a:p>
          <a:p>
            <a:pPr marL="63500" marR="829310" indent="1219200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May</a:t>
            </a:r>
            <a:r>
              <a:rPr sz="40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sz="4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Swap</a:t>
            </a:r>
            <a:r>
              <a:rPr sz="4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10,</a:t>
            </a:r>
            <a:r>
              <a:rPr sz="4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000</a:t>
            </a:r>
            <a:r>
              <a:rPr sz="4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BTC</a:t>
            </a:r>
            <a:r>
              <a:rPr sz="4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4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4000" spc="-23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pizzas</a:t>
            </a:r>
            <a:endParaRPr sz="4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7619" y="3780422"/>
          <a:ext cx="10749915" cy="242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471">
                <a:tc>
                  <a:txBody>
                    <a:bodyPr/>
                    <a:lstStyle/>
                    <a:p>
                      <a:pPr marL="31750">
                        <a:lnSpc>
                          <a:spcPts val="4515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July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3175">
                        <a:lnSpc>
                          <a:spcPts val="4515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515"/>
                        </a:lnSpc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Version</a:t>
                      </a:r>
                      <a:r>
                        <a:rPr sz="4000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0.3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585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July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4585"/>
                        </a:lnSpc>
                      </a:pPr>
                      <a:r>
                        <a:rPr sz="4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4585"/>
                        </a:lnSpc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MtGox</a:t>
                      </a:r>
                      <a:r>
                        <a:rPr sz="4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4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Establish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L="39370">
                        <a:lnSpc>
                          <a:spcPts val="4585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Aug.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4585"/>
                        </a:lnSpc>
                      </a:pPr>
                      <a:r>
                        <a:rPr sz="40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4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4585"/>
                        </a:lnSpc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Exploit</a:t>
                      </a:r>
                      <a:r>
                        <a:rPr sz="4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generates</a:t>
                      </a:r>
                      <a:r>
                        <a:rPr sz="4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184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85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85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BTC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471">
                <a:tc>
                  <a:txBody>
                    <a:bodyPr/>
                    <a:lstStyle/>
                    <a:p>
                      <a:pPr marL="31750">
                        <a:lnSpc>
                          <a:spcPts val="4585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Dec.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3175">
                        <a:lnSpc>
                          <a:spcPts val="4585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585"/>
                        </a:lnSpc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Bitcoin</a:t>
                      </a:r>
                      <a:r>
                        <a:rPr sz="4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40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Nokia</a:t>
                      </a:r>
                      <a:r>
                        <a:rPr sz="4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N900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0" dirty="0"/>
              <a:t>History</a:t>
            </a:r>
            <a:r>
              <a:rPr spc="100" dirty="0"/>
              <a:t> </a:t>
            </a:r>
            <a:r>
              <a:rPr spc="595" dirty="0"/>
              <a:t>and</a:t>
            </a:r>
            <a:r>
              <a:rPr spc="95" dirty="0"/>
              <a:t> </a:t>
            </a:r>
            <a:r>
              <a:rPr spc="295" dirty="0"/>
              <a:t>Timeline</a:t>
            </a:r>
            <a:r>
              <a:rPr spc="85" dirty="0"/>
              <a:t> </a:t>
            </a:r>
            <a:r>
              <a:rPr spc="190" dirty="0"/>
              <a:t>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69" y="927100"/>
            <a:ext cx="11186160" cy="58153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0800" marR="114300">
              <a:lnSpc>
                <a:spcPct val="92300"/>
              </a:lnSpc>
              <a:spcBef>
                <a:spcPts val="765"/>
              </a:spcBef>
            </a:pP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2011 Rival</a:t>
            </a:r>
            <a:r>
              <a:rPr sz="48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spc="-78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10800" spc="-1170" baseline="-12345" dirty="0">
                <a:solidFill>
                  <a:srgbClr val="D5A200"/>
                </a:solidFill>
                <a:latin typeface="Trebuchet MS"/>
                <a:cs typeface="Trebuchet MS"/>
              </a:rPr>
              <a:t>Bi</a:t>
            </a:r>
            <a:r>
              <a:rPr sz="4800" b="1" spc="-78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0800" spc="-1170" baseline="-12345" dirty="0">
                <a:solidFill>
                  <a:srgbClr val="D5A200"/>
                </a:solidFill>
                <a:latin typeface="Trebuchet MS"/>
                <a:cs typeface="Trebuchet MS"/>
              </a:rPr>
              <a:t>t</a:t>
            </a:r>
            <a:r>
              <a:rPr sz="4800" b="1" spc="-78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0800" spc="-1170" baseline="-12345" dirty="0">
                <a:solidFill>
                  <a:srgbClr val="D5A200"/>
                </a:solidFill>
                <a:latin typeface="Trebuchet MS"/>
                <a:cs typeface="Trebuchet MS"/>
              </a:rPr>
              <a:t>c</a:t>
            </a:r>
            <a:r>
              <a:rPr sz="4800" b="1" spc="-78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0800" spc="-1170" baseline="-12345" dirty="0">
                <a:solidFill>
                  <a:srgbClr val="D5A200"/>
                </a:solidFill>
                <a:latin typeface="Trebuchet MS"/>
                <a:cs typeface="Trebuchet MS"/>
              </a:rPr>
              <a:t>o</a:t>
            </a:r>
            <a:r>
              <a:rPr sz="4800" b="1" spc="-780" dirty="0">
                <a:solidFill>
                  <a:srgbClr val="FFFFFF"/>
                </a:solidFill>
                <a:latin typeface="Courier New"/>
                <a:cs typeface="Courier New"/>
              </a:rPr>
              <a:t>pt</a:t>
            </a:r>
            <a:r>
              <a:rPr sz="10800" spc="-1170" baseline="-12345" dirty="0">
                <a:solidFill>
                  <a:srgbClr val="D5A200"/>
                </a:solidFill>
                <a:latin typeface="Trebuchet MS"/>
                <a:cs typeface="Trebuchet MS"/>
              </a:rPr>
              <a:t>i</a:t>
            </a:r>
            <a:r>
              <a:rPr sz="4800" b="1" spc="-78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0800" spc="-1170" baseline="-12345" dirty="0">
                <a:solidFill>
                  <a:srgbClr val="D5A200"/>
                </a:solidFill>
                <a:latin typeface="Trebuchet MS"/>
                <a:cs typeface="Trebuchet MS"/>
              </a:rPr>
              <a:t>n</a:t>
            </a:r>
            <a:r>
              <a:rPr sz="4800" b="1" spc="-780" dirty="0">
                <a:solidFill>
                  <a:srgbClr val="FFFFFF"/>
                </a:solidFill>
                <a:latin typeface="Courier New"/>
                <a:cs typeface="Courier New"/>
              </a:rPr>
              <a:t>currencies </a:t>
            </a:r>
            <a:r>
              <a:rPr sz="4800" b="1" spc="-28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Emerge</a:t>
            </a:r>
            <a:endParaRPr sz="4800">
              <a:latin typeface="Courier New"/>
              <a:cs typeface="Courier New"/>
            </a:endParaRPr>
          </a:p>
          <a:p>
            <a:pPr marL="1032510">
              <a:lnSpc>
                <a:spcPts val="5275"/>
              </a:lnSpc>
            </a:pPr>
            <a:r>
              <a:rPr sz="4400" i="1" spc="5" dirty="0">
                <a:solidFill>
                  <a:srgbClr val="FFFFFF"/>
                </a:solidFill>
                <a:latin typeface="Courier New"/>
                <a:cs typeface="Courier New"/>
              </a:rPr>
              <a:t>Namecoin</a:t>
            </a:r>
            <a:r>
              <a:rPr sz="4400" i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i="1" spc="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4400" i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i="1" spc="5" dirty="0">
                <a:solidFill>
                  <a:srgbClr val="FFFFFF"/>
                </a:solidFill>
                <a:latin typeface="Courier New"/>
                <a:cs typeface="Courier New"/>
              </a:rPr>
              <a:t>Litcoin</a:t>
            </a:r>
            <a:endParaRPr sz="4400">
              <a:latin typeface="Courier New"/>
              <a:cs typeface="Courier New"/>
            </a:endParaRPr>
          </a:p>
          <a:p>
            <a:pPr marL="50800" marR="1056005" indent="981710">
              <a:lnSpc>
                <a:spcPts val="5280"/>
              </a:lnSpc>
              <a:spcBef>
                <a:spcPts val="170"/>
              </a:spcBef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Feb. </a:t>
            </a: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14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Vehicle offered 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for </a:t>
            </a:r>
            <a:r>
              <a:rPr sz="4400" spc="-2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bitcoins</a:t>
            </a:r>
            <a:endParaRPr sz="4400">
              <a:latin typeface="Courier New"/>
              <a:cs typeface="Courier New"/>
            </a:endParaRPr>
          </a:p>
          <a:p>
            <a:pPr marL="1398270">
              <a:lnSpc>
                <a:spcPts val="5105"/>
              </a:lnSpc>
            </a:pP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July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Major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breach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10" dirty="0">
                <a:solidFill>
                  <a:srgbClr val="FFFFFF"/>
                </a:solidFill>
                <a:latin typeface="Courier New"/>
                <a:cs typeface="Courier New"/>
              </a:rPr>
              <a:t>at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MtGox</a:t>
            </a:r>
            <a:endParaRPr sz="4400">
              <a:latin typeface="Courier New"/>
              <a:cs typeface="Courier New"/>
            </a:endParaRPr>
          </a:p>
          <a:p>
            <a:pPr marL="1398270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June</a:t>
            </a:r>
            <a:r>
              <a:rPr sz="44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Great</a:t>
            </a:r>
            <a:r>
              <a:rPr sz="4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Bubble</a:t>
            </a:r>
            <a:endParaRPr sz="4400">
              <a:latin typeface="Courier New"/>
              <a:cs typeface="Courier New"/>
            </a:endParaRPr>
          </a:p>
          <a:p>
            <a:pPr marL="1398270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June </a:t>
            </a: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13</a:t>
            </a:r>
            <a:r>
              <a:rPr sz="44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Largest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Bitcoin 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Theft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310" y="31750"/>
            <a:ext cx="82492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005" dirty="0">
                <a:solidFill>
                  <a:srgbClr val="BE8F00"/>
                </a:solidFill>
                <a:latin typeface="Trebuchet MS"/>
                <a:cs typeface="Trebuchet MS"/>
              </a:rPr>
              <a:t>What</a:t>
            </a:r>
            <a:r>
              <a:rPr b="1" spc="90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b="1" spc="745" dirty="0">
                <a:solidFill>
                  <a:srgbClr val="BE8F00"/>
                </a:solidFill>
                <a:latin typeface="Trebuchet MS"/>
                <a:cs typeface="Trebuchet MS"/>
              </a:rPr>
              <a:t>is</a:t>
            </a:r>
            <a:r>
              <a:rPr b="1" spc="85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b="1" spc="740" dirty="0">
                <a:solidFill>
                  <a:srgbClr val="BE8F00"/>
                </a:solidFill>
                <a:latin typeface="Trebuchet MS"/>
                <a:cs typeface="Trebuchet MS"/>
              </a:rPr>
              <a:t>Bitcoin</a:t>
            </a:r>
            <a:r>
              <a:rPr spc="740" dirty="0">
                <a:solidFill>
                  <a:srgbClr val="BE8F00"/>
                </a:solidFill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609" y="1483359"/>
            <a:ext cx="11266805" cy="47040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5080" indent="-228600">
              <a:lnSpc>
                <a:spcPts val="518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A type of cryptocurrency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(digital currency) created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in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BE8F00"/>
                </a:solidFill>
                <a:latin typeface="Courier New"/>
                <a:cs typeface="Courier New"/>
              </a:rPr>
              <a:t>January </a:t>
            </a:r>
            <a:r>
              <a:rPr sz="4800" spc="10" dirty="0">
                <a:solidFill>
                  <a:srgbClr val="BE8F00"/>
                </a:solidFill>
                <a:latin typeface="Courier New"/>
                <a:cs typeface="Courier New"/>
              </a:rPr>
              <a:t>2009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It follows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ideas set out in a white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paper </a:t>
            </a:r>
            <a:r>
              <a:rPr sz="4800" spc="-28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by the mysterious </a:t>
            </a:r>
            <a:r>
              <a:rPr sz="4800" spc="5" dirty="0">
                <a:solidFill>
                  <a:srgbClr val="BE8F00"/>
                </a:solidFill>
                <a:latin typeface="Courier New"/>
                <a:cs typeface="Courier New"/>
              </a:rPr>
              <a:t>Satoshi </a:t>
            </a:r>
            <a:r>
              <a:rPr sz="4800" spc="10" dirty="0">
                <a:solidFill>
                  <a:srgbClr val="BE8F00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BE8F00"/>
                </a:solidFill>
                <a:latin typeface="Courier New"/>
                <a:cs typeface="Courier New"/>
              </a:rPr>
              <a:t>Nakamoto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, whose true identity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has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yet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verified.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0" dirty="0"/>
              <a:t>History</a:t>
            </a:r>
            <a:r>
              <a:rPr spc="100" dirty="0"/>
              <a:t> </a:t>
            </a:r>
            <a:r>
              <a:rPr spc="595" dirty="0"/>
              <a:t>and</a:t>
            </a:r>
            <a:r>
              <a:rPr spc="95" dirty="0"/>
              <a:t> </a:t>
            </a:r>
            <a:r>
              <a:rPr spc="295" dirty="0"/>
              <a:t>Timeline</a:t>
            </a:r>
            <a:r>
              <a:rPr spc="85" dirty="0"/>
              <a:t> </a:t>
            </a:r>
            <a:r>
              <a:rPr spc="190" dirty="0"/>
              <a:t>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70" y="927100"/>
            <a:ext cx="11669395" cy="587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8400"/>
              </a:lnSpc>
              <a:spcBef>
                <a:spcPts val="100"/>
              </a:spcBef>
            </a:pP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2012</a:t>
            </a:r>
            <a:r>
              <a:rPr sz="48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spc="-844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10800" spc="-1267" baseline="-12345" dirty="0">
                <a:solidFill>
                  <a:srgbClr val="D5A200"/>
                </a:solidFill>
                <a:latin typeface="Trebuchet MS"/>
                <a:cs typeface="Trebuchet MS"/>
              </a:rPr>
              <a:t>B</a:t>
            </a:r>
            <a:r>
              <a:rPr sz="4800" b="1" spc="-844" dirty="0">
                <a:solidFill>
                  <a:srgbClr val="FFFFFF"/>
                </a:solidFill>
                <a:latin typeface="Courier New"/>
                <a:cs typeface="Courier New"/>
              </a:rPr>
              <a:t>ic</a:t>
            </a:r>
            <a:r>
              <a:rPr sz="10800" spc="-1267" baseline="-12345" dirty="0">
                <a:solidFill>
                  <a:srgbClr val="D5A200"/>
                </a:solidFill>
                <a:latin typeface="Trebuchet MS"/>
                <a:cs typeface="Trebuchet MS"/>
              </a:rPr>
              <a:t>i</a:t>
            </a:r>
            <a:r>
              <a:rPr sz="4800" b="1" spc="-844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0800" spc="-1267" baseline="-12345" dirty="0">
                <a:solidFill>
                  <a:srgbClr val="D5A200"/>
                </a:solidFill>
                <a:latin typeface="Trebuchet MS"/>
                <a:cs typeface="Trebuchet MS"/>
              </a:rPr>
              <a:t>tc</a:t>
            </a:r>
            <a:r>
              <a:rPr sz="4800" b="1" spc="-844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0800" spc="-1267" baseline="-12345" dirty="0">
                <a:solidFill>
                  <a:srgbClr val="D5A200"/>
                </a:solidFill>
                <a:latin typeface="Trebuchet MS"/>
                <a:cs typeface="Trebuchet MS"/>
              </a:rPr>
              <a:t>o</a:t>
            </a:r>
            <a:r>
              <a:rPr sz="4800" b="1" spc="-844" dirty="0">
                <a:solidFill>
                  <a:srgbClr val="FFFFFF"/>
                </a:solidFill>
                <a:latin typeface="Courier New"/>
                <a:cs typeface="Courier New"/>
              </a:rPr>
              <a:t>ac</a:t>
            </a:r>
            <a:r>
              <a:rPr sz="10800" spc="-1267" baseline="-12345" dirty="0">
                <a:solidFill>
                  <a:srgbClr val="D5A200"/>
                </a:solidFill>
                <a:latin typeface="Trebuchet MS"/>
                <a:cs typeface="Trebuchet MS"/>
              </a:rPr>
              <a:t>in</a:t>
            </a:r>
            <a:r>
              <a:rPr sz="4800" b="1" spc="-844" dirty="0">
                <a:solidFill>
                  <a:srgbClr val="FFFFFF"/>
                </a:solidFill>
                <a:latin typeface="Courier New"/>
                <a:cs typeface="Courier New"/>
              </a:rPr>
              <a:t>ked</a:t>
            </a:r>
            <a:endParaRPr sz="4800">
              <a:latin typeface="Courier New"/>
              <a:cs typeface="Courier New"/>
            </a:endParaRPr>
          </a:p>
          <a:p>
            <a:pPr marR="733425" algn="ctr">
              <a:lnSpc>
                <a:spcPts val="5040"/>
              </a:lnSpc>
            </a:pP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Dec.</a:t>
            </a:r>
            <a:r>
              <a:rPr sz="44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4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Central</a:t>
            </a:r>
            <a:endParaRPr sz="44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licensed</a:t>
            </a:r>
            <a:r>
              <a:rPr sz="4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4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4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bank</a:t>
            </a:r>
            <a:endParaRPr sz="4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2013</a:t>
            </a:r>
            <a:r>
              <a:rPr sz="4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4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Price</a:t>
            </a:r>
            <a:r>
              <a:rPr sz="4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Crashes</a:t>
            </a:r>
            <a:endParaRPr sz="4800">
              <a:latin typeface="Courier New"/>
              <a:cs typeface="Courier New"/>
            </a:endParaRPr>
          </a:p>
          <a:p>
            <a:pPr marL="1545590">
              <a:lnSpc>
                <a:spcPct val="100000"/>
              </a:lnSpc>
              <a:spcBef>
                <a:spcPts val="390"/>
              </a:spcBef>
            </a:pP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Nov.</a:t>
            </a:r>
            <a:r>
              <a:rPr sz="44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29</a:t>
            </a:r>
            <a:r>
              <a:rPr sz="44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 Black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 Friday</a:t>
            </a:r>
            <a:endParaRPr sz="4400">
              <a:latin typeface="Courier New"/>
              <a:cs typeface="Courier New"/>
            </a:endParaRPr>
          </a:p>
          <a:p>
            <a:pPr marL="76200" marR="17780" indent="795020">
              <a:lnSpc>
                <a:spcPct val="100000"/>
              </a:lnSpc>
              <a:spcBef>
                <a:spcPts val="80"/>
              </a:spcBef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Dec. </a:t>
            </a:r>
            <a:r>
              <a:rPr sz="4400" b="1" spc="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China's Central Bank bans </a:t>
            </a:r>
            <a:r>
              <a:rPr sz="4400" spc="-2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BTC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Transactions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9" y="31750"/>
            <a:ext cx="11347450" cy="209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0">
              <a:lnSpc>
                <a:spcPts val="8145"/>
              </a:lnSpc>
              <a:spcBef>
                <a:spcPts val="100"/>
              </a:spcBef>
            </a:pPr>
            <a:r>
              <a:rPr spc="400" dirty="0"/>
              <a:t>History</a:t>
            </a:r>
            <a:r>
              <a:rPr spc="100" dirty="0"/>
              <a:t> </a:t>
            </a:r>
            <a:r>
              <a:rPr spc="595" dirty="0"/>
              <a:t>and</a:t>
            </a:r>
            <a:r>
              <a:rPr spc="95" dirty="0"/>
              <a:t> </a:t>
            </a:r>
            <a:r>
              <a:rPr spc="295" dirty="0"/>
              <a:t>Timeline</a:t>
            </a:r>
            <a:r>
              <a:rPr spc="85" dirty="0"/>
              <a:t> </a:t>
            </a:r>
            <a:r>
              <a:rPr spc="190" dirty="0"/>
              <a:t>of</a:t>
            </a:r>
          </a:p>
          <a:p>
            <a:pPr marL="25400">
              <a:lnSpc>
                <a:spcPts val="8145"/>
              </a:lnSpc>
            </a:pP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5400" b="1" spc="1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5400" b="1" spc="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 Sc</a:t>
            </a:r>
            <a:r>
              <a:rPr sz="5400" b="1" spc="1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5400" b="1" spc="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5400" b="1" spc="-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800" spc="-4882" baseline="-7716" dirty="0"/>
              <a:t>B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5400" b="1" spc="-237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0800" spc="-97" baseline="-7716" dirty="0"/>
              <a:t>i</a:t>
            </a:r>
            <a:r>
              <a:rPr sz="10800" spc="-3704" baseline="-7716" dirty="0"/>
              <a:t>t</a:t>
            </a:r>
            <a:r>
              <a:rPr sz="5400" b="1" spc="-8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0800" spc="569" baseline="-7716" dirty="0"/>
              <a:t>c</a:t>
            </a:r>
            <a:r>
              <a:rPr sz="10800" spc="-5609" baseline="-7716" dirty="0"/>
              <a:t>o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5400" b="1" spc="-2215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0800" spc="-97" baseline="-7716" dirty="0"/>
              <a:t>i</a:t>
            </a:r>
            <a:r>
              <a:rPr sz="10800" spc="-5572" baseline="-7716" dirty="0"/>
              <a:t>n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5400" b="1" spc="15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5400" b="1" spc="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2054859"/>
            <a:ext cx="11777345" cy="450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7790">
              <a:lnSpc>
                <a:spcPct val="100000"/>
              </a:lnSpc>
              <a:spcBef>
                <a:spcPts val="100"/>
              </a:spcBef>
            </a:pP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Jan.</a:t>
            </a:r>
            <a:r>
              <a:rPr sz="4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MtGox</a:t>
            </a:r>
            <a:r>
              <a:rPr sz="4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disappears</a:t>
            </a:r>
            <a:endParaRPr sz="4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2016</a:t>
            </a:r>
            <a:r>
              <a:rPr sz="54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Euthereum</a:t>
            </a:r>
            <a:r>
              <a:rPr sz="54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54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b="1" spc="5" dirty="0">
                <a:solidFill>
                  <a:srgbClr val="FFFFFF"/>
                </a:solidFill>
                <a:latin typeface="Courier New"/>
                <a:cs typeface="Courier New"/>
              </a:rPr>
              <a:t>ICOs</a:t>
            </a:r>
            <a:r>
              <a:rPr sz="280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800">
              <a:latin typeface="Courier New"/>
              <a:cs typeface="Courier New"/>
            </a:endParaRPr>
          </a:p>
          <a:p>
            <a:pPr marL="12700" marR="777240" indent="1066800">
              <a:lnSpc>
                <a:spcPct val="100000"/>
              </a:lnSpc>
            </a:pP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Ether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a cryptocurrency that </a:t>
            </a:r>
            <a:r>
              <a:rPr sz="4800" spc="-28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facilitates blockchain-based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smart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contract and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 apps</a:t>
            </a:r>
            <a:endParaRPr sz="4800">
              <a:latin typeface="Courier New"/>
              <a:cs typeface="Courier New"/>
            </a:endParaRPr>
          </a:p>
          <a:p>
            <a:pPr marL="1115060">
              <a:lnSpc>
                <a:spcPts val="5750"/>
              </a:lnSpc>
            </a:pP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Initial</a:t>
            </a:r>
            <a:r>
              <a:rPr sz="4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Coin</a:t>
            </a:r>
            <a:r>
              <a:rPr sz="4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Offerings</a:t>
            </a:r>
            <a:r>
              <a:rPr sz="48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(ICOs)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969" y="31750"/>
            <a:ext cx="10623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0" dirty="0"/>
              <a:t>History</a:t>
            </a:r>
            <a:r>
              <a:rPr spc="100" dirty="0"/>
              <a:t> </a:t>
            </a:r>
            <a:r>
              <a:rPr spc="595" dirty="0"/>
              <a:t>and</a:t>
            </a:r>
            <a:r>
              <a:rPr spc="95" dirty="0"/>
              <a:t> </a:t>
            </a:r>
            <a:r>
              <a:rPr spc="295" dirty="0"/>
              <a:t>Timeline</a:t>
            </a:r>
            <a:r>
              <a:rPr spc="85" dirty="0"/>
              <a:t> </a:t>
            </a:r>
            <a:r>
              <a:rPr spc="190" dirty="0"/>
              <a:t>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520" y="1524000"/>
            <a:ext cx="11059795" cy="292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8520"/>
              </a:lnSpc>
              <a:spcBef>
                <a:spcPts val="100"/>
              </a:spcBef>
            </a:pPr>
            <a:r>
              <a:rPr sz="6000" b="1" spc="5" dirty="0">
                <a:solidFill>
                  <a:srgbClr val="FFFFFF"/>
                </a:solidFill>
                <a:latin typeface="Courier New"/>
                <a:cs typeface="Courier New"/>
              </a:rPr>
              <a:t>2017</a:t>
            </a:r>
            <a:r>
              <a:rPr sz="60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0" b="1" spc="-894" dirty="0">
                <a:solidFill>
                  <a:srgbClr val="FFFFFF"/>
                </a:solidFill>
                <a:latin typeface="Courier New"/>
                <a:cs typeface="Courier New"/>
              </a:rPr>
              <a:t>Bitco</a:t>
            </a:r>
            <a:r>
              <a:rPr sz="10800" spc="-1342" baseline="23919" dirty="0">
                <a:solidFill>
                  <a:srgbClr val="D5A200"/>
                </a:solidFill>
                <a:latin typeface="Trebuchet MS"/>
                <a:cs typeface="Trebuchet MS"/>
              </a:rPr>
              <a:t>B</a:t>
            </a:r>
            <a:r>
              <a:rPr sz="6000" b="1" spc="-894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0800" spc="-1342" baseline="23919" dirty="0">
                <a:solidFill>
                  <a:srgbClr val="D5A200"/>
                </a:solidFill>
                <a:latin typeface="Trebuchet MS"/>
                <a:cs typeface="Trebuchet MS"/>
              </a:rPr>
              <a:t>it</a:t>
            </a:r>
            <a:r>
              <a:rPr sz="6000" b="1" spc="-894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0800" spc="-1342" baseline="23919" dirty="0">
                <a:solidFill>
                  <a:srgbClr val="D5A200"/>
                </a:solidFill>
                <a:latin typeface="Trebuchet MS"/>
                <a:cs typeface="Trebuchet MS"/>
              </a:rPr>
              <a:t>co</a:t>
            </a:r>
            <a:r>
              <a:rPr sz="6000" b="1" spc="-894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sz="10800" spc="-1342" baseline="23919" dirty="0">
                <a:solidFill>
                  <a:srgbClr val="D5A200"/>
                </a:solidFill>
                <a:latin typeface="Trebuchet MS"/>
                <a:cs typeface="Trebuchet MS"/>
              </a:rPr>
              <a:t>in</a:t>
            </a:r>
            <a:r>
              <a:rPr sz="6000" b="1" spc="-894" dirty="0">
                <a:solidFill>
                  <a:srgbClr val="FFFFFF"/>
                </a:solidFill>
                <a:latin typeface="Courier New"/>
                <a:cs typeface="Courier New"/>
              </a:rPr>
              <a:t>aches</a:t>
            </a:r>
            <a:endParaRPr sz="6000">
              <a:latin typeface="Courier New"/>
              <a:cs typeface="Courier New"/>
            </a:endParaRPr>
          </a:p>
          <a:p>
            <a:pPr marL="25400" marR="17780">
              <a:lnSpc>
                <a:spcPts val="7200"/>
              </a:lnSpc>
            </a:pPr>
            <a:r>
              <a:rPr sz="6000" b="1" spc="5" dirty="0">
                <a:solidFill>
                  <a:srgbClr val="FFFFFF"/>
                </a:solidFill>
                <a:latin typeface="Courier New"/>
                <a:cs typeface="Courier New"/>
              </a:rPr>
              <a:t>$10,000 and continues to </a:t>
            </a:r>
            <a:r>
              <a:rPr sz="6000" b="1" spc="-3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0" b="1" spc="5" dirty="0">
                <a:solidFill>
                  <a:srgbClr val="FFFFFF"/>
                </a:solidFill>
                <a:latin typeface="Courier New"/>
                <a:cs typeface="Courier New"/>
              </a:rPr>
              <a:t>grow</a:t>
            </a:r>
            <a:endParaRPr sz="6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67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950" y="364489"/>
            <a:ext cx="11964035" cy="668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844415" algn="l"/>
              </a:tabLst>
            </a:pPr>
            <a:r>
              <a:rPr sz="4200" b="1" spc="650" dirty="0">
                <a:solidFill>
                  <a:srgbClr val="BE8F00"/>
                </a:solidFill>
                <a:latin typeface="Trebuchet MS"/>
                <a:cs typeface="Trebuchet MS"/>
              </a:rPr>
              <a:t>Why</a:t>
            </a:r>
            <a:r>
              <a:rPr sz="4200" b="1" spc="200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4200" b="1" spc="450" dirty="0">
                <a:solidFill>
                  <a:srgbClr val="BE8F00"/>
                </a:solidFill>
                <a:latin typeface="Trebuchet MS"/>
                <a:cs typeface="Trebuchet MS"/>
              </a:rPr>
              <a:t>is</a:t>
            </a:r>
            <a:r>
              <a:rPr sz="4200" b="1" spc="210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4200" b="1" spc="540" dirty="0">
                <a:solidFill>
                  <a:srgbClr val="BE8F00"/>
                </a:solidFill>
                <a:latin typeface="Trebuchet MS"/>
                <a:cs typeface="Trebuchet MS"/>
              </a:rPr>
              <a:t>Satoshi	</a:t>
            </a:r>
            <a:r>
              <a:rPr sz="4200" b="1" spc="575" dirty="0">
                <a:solidFill>
                  <a:srgbClr val="BE8F00"/>
                </a:solidFill>
                <a:latin typeface="Trebuchet MS"/>
                <a:cs typeface="Trebuchet MS"/>
              </a:rPr>
              <a:t>Nakamoto</a:t>
            </a:r>
            <a:r>
              <a:rPr sz="4200" b="1" spc="190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4200" b="1" spc="580" dirty="0">
                <a:solidFill>
                  <a:srgbClr val="BE8F00"/>
                </a:solidFill>
                <a:latin typeface="Trebuchet MS"/>
                <a:cs typeface="Trebuchet MS"/>
              </a:rPr>
              <a:t>Anonymous?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39" y="1934210"/>
            <a:ext cx="5812790" cy="4725670"/>
            <a:chOff x="91439" y="1934210"/>
            <a:chExt cx="5812790" cy="4725670"/>
          </a:xfrm>
        </p:grpSpPr>
        <p:sp>
          <p:nvSpPr>
            <p:cNvPr id="5" name="object 5"/>
            <p:cNvSpPr/>
            <p:nvPr/>
          </p:nvSpPr>
          <p:spPr>
            <a:xfrm>
              <a:off x="157479" y="1981200"/>
              <a:ext cx="5306060" cy="2701290"/>
            </a:xfrm>
            <a:custGeom>
              <a:avLst/>
              <a:gdLst/>
              <a:ahLst/>
              <a:cxnLst/>
              <a:rect l="l" t="t" r="r" b="b"/>
              <a:pathLst>
                <a:path w="5306060" h="2701290">
                  <a:moveTo>
                    <a:pt x="4855210" y="0"/>
                  </a:moveTo>
                  <a:lnTo>
                    <a:pt x="0" y="0"/>
                  </a:lnTo>
                  <a:lnTo>
                    <a:pt x="0" y="2701290"/>
                  </a:lnTo>
                  <a:lnTo>
                    <a:pt x="5306060" y="2701290"/>
                  </a:lnTo>
                  <a:lnTo>
                    <a:pt x="5306060" y="450850"/>
                  </a:lnTo>
                  <a:lnTo>
                    <a:pt x="5303520" y="403860"/>
                  </a:lnTo>
                  <a:lnTo>
                    <a:pt x="5295900" y="356870"/>
                  </a:lnTo>
                  <a:lnTo>
                    <a:pt x="5283200" y="311150"/>
                  </a:lnTo>
                  <a:lnTo>
                    <a:pt x="5266690" y="267970"/>
                  </a:lnTo>
                  <a:lnTo>
                    <a:pt x="5245100" y="226060"/>
                  </a:lnTo>
                  <a:lnTo>
                    <a:pt x="5219700" y="185420"/>
                  </a:lnTo>
                  <a:lnTo>
                    <a:pt x="5204460" y="167639"/>
                  </a:lnTo>
                  <a:lnTo>
                    <a:pt x="5190490" y="149860"/>
                  </a:lnTo>
                  <a:lnTo>
                    <a:pt x="5173980" y="132079"/>
                  </a:lnTo>
                  <a:lnTo>
                    <a:pt x="5156200" y="115570"/>
                  </a:lnTo>
                  <a:lnTo>
                    <a:pt x="5138420" y="101600"/>
                  </a:lnTo>
                  <a:lnTo>
                    <a:pt x="5120640" y="86360"/>
                  </a:lnTo>
                  <a:lnTo>
                    <a:pt x="5080000" y="60960"/>
                  </a:lnTo>
                  <a:lnTo>
                    <a:pt x="5038090" y="39370"/>
                  </a:lnTo>
                  <a:lnTo>
                    <a:pt x="4994910" y="22860"/>
                  </a:lnTo>
                  <a:lnTo>
                    <a:pt x="4949190" y="10160"/>
                  </a:lnTo>
                  <a:lnTo>
                    <a:pt x="4902200" y="2539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479" y="1981200"/>
              <a:ext cx="5306060" cy="2701290"/>
            </a:xfrm>
            <a:custGeom>
              <a:avLst/>
              <a:gdLst/>
              <a:ahLst/>
              <a:cxnLst/>
              <a:rect l="l" t="t" r="r" b="b"/>
              <a:pathLst>
                <a:path w="5306060" h="2701290">
                  <a:moveTo>
                    <a:pt x="0" y="0"/>
                  </a:moveTo>
                  <a:lnTo>
                    <a:pt x="4855210" y="0"/>
                  </a:lnTo>
                  <a:lnTo>
                    <a:pt x="4879340" y="1270"/>
                  </a:lnTo>
                  <a:lnTo>
                    <a:pt x="4902200" y="2539"/>
                  </a:lnTo>
                  <a:lnTo>
                    <a:pt x="4926330" y="6350"/>
                  </a:lnTo>
                  <a:lnTo>
                    <a:pt x="4949190" y="10160"/>
                  </a:lnTo>
                  <a:lnTo>
                    <a:pt x="4972050" y="16510"/>
                  </a:lnTo>
                  <a:lnTo>
                    <a:pt x="4994910" y="22860"/>
                  </a:lnTo>
                  <a:lnTo>
                    <a:pt x="5038090" y="39370"/>
                  </a:lnTo>
                  <a:lnTo>
                    <a:pt x="5080000" y="60960"/>
                  </a:lnTo>
                  <a:lnTo>
                    <a:pt x="5100320" y="73660"/>
                  </a:lnTo>
                  <a:lnTo>
                    <a:pt x="5120640" y="86360"/>
                  </a:lnTo>
                  <a:lnTo>
                    <a:pt x="5138420" y="101600"/>
                  </a:lnTo>
                  <a:lnTo>
                    <a:pt x="5156200" y="115570"/>
                  </a:lnTo>
                  <a:lnTo>
                    <a:pt x="5173980" y="132079"/>
                  </a:lnTo>
                  <a:lnTo>
                    <a:pt x="5190490" y="149860"/>
                  </a:lnTo>
                  <a:lnTo>
                    <a:pt x="5204460" y="167639"/>
                  </a:lnTo>
                  <a:lnTo>
                    <a:pt x="5219700" y="185420"/>
                  </a:lnTo>
                  <a:lnTo>
                    <a:pt x="5245100" y="226060"/>
                  </a:lnTo>
                  <a:lnTo>
                    <a:pt x="5266690" y="267970"/>
                  </a:lnTo>
                  <a:lnTo>
                    <a:pt x="5283200" y="311150"/>
                  </a:lnTo>
                  <a:lnTo>
                    <a:pt x="5289550" y="334010"/>
                  </a:lnTo>
                  <a:lnTo>
                    <a:pt x="5295900" y="356870"/>
                  </a:lnTo>
                  <a:lnTo>
                    <a:pt x="5299710" y="379729"/>
                  </a:lnTo>
                  <a:lnTo>
                    <a:pt x="5303520" y="403860"/>
                  </a:lnTo>
                  <a:lnTo>
                    <a:pt x="5304790" y="426720"/>
                  </a:lnTo>
                  <a:lnTo>
                    <a:pt x="5306060" y="450850"/>
                  </a:lnTo>
                  <a:lnTo>
                    <a:pt x="5306060" y="2701290"/>
                  </a:lnTo>
                  <a:lnTo>
                    <a:pt x="0" y="2701290"/>
                  </a:lnTo>
                  <a:lnTo>
                    <a:pt x="0" y="0"/>
                  </a:lnTo>
                  <a:close/>
                </a:path>
                <a:path w="5306060" h="2701290">
                  <a:moveTo>
                    <a:pt x="0" y="0"/>
                  </a:moveTo>
                  <a:lnTo>
                    <a:pt x="0" y="0"/>
                  </a:lnTo>
                </a:path>
                <a:path w="5306060" h="2701290">
                  <a:moveTo>
                    <a:pt x="5306060" y="2701290"/>
                  </a:moveTo>
                  <a:lnTo>
                    <a:pt x="5306060" y="2701290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" y="1934210"/>
              <a:ext cx="5812790" cy="472567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1720" y="1929129"/>
            <a:ext cx="5812789" cy="47256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9489" y="77470"/>
            <a:ext cx="76504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780" dirty="0">
                <a:solidFill>
                  <a:srgbClr val="BE8F00"/>
                </a:solidFill>
                <a:latin typeface="Trebuchet MS"/>
                <a:cs typeface="Trebuchet MS"/>
              </a:rPr>
              <a:t>The</a:t>
            </a:r>
            <a:r>
              <a:rPr sz="8000" b="1" spc="290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8000" b="1" spc="1050" dirty="0">
                <a:solidFill>
                  <a:srgbClr val="BE8F00"/>
                </a:solidFill>
                <a:latin typeface="Trebuchet MS"/>
                <a:cs typeface="Trebuchet MS"/>
              </a:rPr>
              <a:t>Suspects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47139"/>
            <a:ext cx="10803255" cy="304419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0"/>
              </a:spcBef>
              <a:buFont typeface="Arial MT"/>
              <a:buChar char="•"/>
              <a:tabLst>
                <a:tab pos="355600" algn="l"/>
              </a:tabLst>
            </a:pPr>
            <a:r>
              <a:rPr sz="44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Oct</a:t>
            </a:r>
            <a:r>
              <a:rPr sz="4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sz="44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10,</a:t>
            </a:r>
            <a:r>
              <a:rPr sz="4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sz="4400" b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2011</a:t>
            </a:r>
            <a:r>
              <a:rPr sz="4400" spc="10" dirty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4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Michael 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Clear</a:t>
            </a:r>
            <a:endParaRPr sz="4400">
              <a:latin typeface="Courier New"/>
              <a:cs typeface="Courier New"/>
            </a:endParaRPr>
          </a:p>
          <a:p>
            <a:pPr marL="3964940">
              <a:lnSpc>
                <a:spcPct val="100000"/>
              </a:lnSpc>
              <a:spcBef>
                <a:spcPts val="880"/>
              </a:spcBef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Vili</a:t>
            </a:r>
            <a:r>
              <a:rPr sz="4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Lehdonvirta</a:t>
            </a:r>
            <a:endParaRPr sz="44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355600" algn="l"/>
                <a:tab pos="5742940" algn="l"/>
              </a:tabLst>
            </a:pPr>
            <a:r>
              <a:rPr sz="44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Oct</a:t>
            </a:r>
            <a:r>
              <a:rPr sz="4400" b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sz="44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11,</a:t>
            </a:r>
            <a:r>
              <a:rPr sz="4400" b="1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sz="4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2011</a:t>
            </a:r>
            <a:r>
              <a:rPr sz="4400" b="1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-	Neal King, </a:t>
            </a:r>
            <a:r>
              <a:rPr sz="4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Vladimir</a:t>
            </a:r>
            <a:r>
              <a:rPr sz="4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Oksman</a:t>
            </a:r>
            <a:r>
              <a:rPr sz="4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Charles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 Bry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377690"/>
            <a:ext cx="3398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44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May,</a:t>
            </a:r>
            <a:r>
              <a:rPr sz="4400" b="1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sz="44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2013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5925" y="4265929"/>
            <a:ext cx="6898005" cy="237363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86435" indent="-674370">
              <a:lnSpc>
                <a:spcPct val="100000"/>
              </a:lnSpc>
              <a:spcBef>
                <a:spcPts val="980"/>
              </a:spcBef>
              <a:buChar char="-"/>
              <a:tabLst>
                <a:tab pos="687070" algn="l"/>
              </a:tabLst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Gavin</a:t>
            </a:r>
            <a:r>
              <a:rPr sz="4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Andresen</a:t>
            </a:r>
            <a:endParaRPr sz="4400">
              <a:latin typeface="Courier New"/>
              <a:cs typeface="Courier New"/>
            </a:endParaRPr>
          </a:p>
          <a:p>
            <a:pPr marL="824865" lvl="1" indent="-673100">
              <a:lnSpc>
                <a:spcPct val="100000"/>
              </a:lnSpc>
              <a:spcBef>
                <a:spcPts val="880"/>
              </a:spcBef>
              <a:buChar char="-"/>
              <a:tabLst>
                <a:tab pos="825500" algn="l"/>
              </a:tabLst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Jed</a:t>
            </a:r>
            <a:r>
              <a:rPr sz="4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McCaleb</a:t>
            </a:r>
            <a:endParaRPr sz="4400">
              <a:latin typeface="Courier New"/>
              <a:cs typeface="Courier New"/>
            </a:endParaRPr>
          </a:p>
          <a:p>
            <a:pPr marL="824865" lvl="1" indent="-673100">
              <a:lnSpc>
                <a:spcPct val="100000"/>
              </a:lnSpc>
              <a:spcBef>
                <a:spcPts val="890"/>
              </a:spcBef>
              <a:buChar char="-"/>
              <a:tabLst>
                <a:tab pos="825500" algn="l"/>
              </a:tabLst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Shinichi</a:t>
            </a:r>
            <a:r>
              <a:rPr sz="4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Mochizuki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92299"/>
            <a:ext cx="10280650" cy="27686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Font typeface="Arial MT"/>
              <a:buChar char="•"/>
              <a:tabLst>
                <a:tab pos="355600" algn="l"/>
                <a:tab pos="5311775" algn="l"/>
              </a:tabLst>
            </a:pPr>
            <a:r>
              <a:rPr sz="54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Dec,</a:t>
            </a:r>
            <a:r>
              <a:rPr sz="54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sz="54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2013	</a:t>
            </a:r>
            <a:r>
              <a:rPr sz="5400" spc="1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5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Nick</a:t>
            </a:r>
            <a:r>
              <a:rPr sz="5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Szabo</a:t>
            </a:r>
            <a:endParaRPr sz="5400">
              <a:latin typeface="Courier New"/>
              <a:cs typeface="Courier New"/>
            </a:endParaRPr>
          </a:p>
          <a:p>
            <a:pPr marL="355600" marR="3309620" indent="-3429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55600" algn="l"/>
              </a:tabLst>
            </a:pPr>
            <a:r>
              <a:rPr sz="54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March, 2014 </a:t>
            </a:r>
            <a:r>
              <a:rPr sz="5400" spc="10" dirty="0">
                <a:solidFill>
                  <a:srgbClr val="FFFFFF"/>
                </a:solidFill>
                <a:latin typeface="Courier New"/>
                <a:cs typeface="Courier New"/>
              </a:rPr>
              <a:t>– </a:t>
            </a:r>
            <a:r>
              <a:rPr sz="5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Satoshi</a:t>
            </a:r>
            <a:r>
              <a:rPr sz="5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Nakamoto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9489" y="77470"/>
            <a:ext cx="76504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780" dirty="0">
                <a:solidFill>
                  <a:srgbClr val="BE8F00"/>
                </a:solidFill>
                <a:latin typeface="Trebuchet MS"/>
                <a:cs typeface="Trebuchet MS"/>
              </a:rPr>
              <a:t>The</a:t>
            </a:r>
            <a:r>
              <a:rPr sz="8000" b="1" spc="295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8000" b="1" spc="1050" dirty="0">
                <a:solidFill>
                  <a:srgbClr val="BE8F00"/>
                </a:solidFill>
                <a:latin typeface="Trebuchet MS"/>
                <a:cs typeface="Trebuchet MS"/>
              </a:rPr>
              <a:t>Suspects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50" y="40640"/>
            <a:ext cx="112052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8540" marR="5080" indent="-2275840">
              <a:lnSpc>
                <a:spcPct val="100000"/>
              </a:lnSpc>
              <a:spcBef>
                <a:spcPts val="100"/>
              </a:spcBef>
            </a:pPr>
            <a:r>
              <a:rPr sz="4800" b="1" spc="670" dirty="0">
                <a:latin typeface="Trebuchet MS"/>
                <a:cs typeface="Trebuchet MS"/>
              </a:rPr>
              <a:t>What</a:t>
            </a:r>
            <a:r>
              <a:rPr sz="4800" b="1" spc="204" dirty="0">
                <a:latin typeface="Trebuchet MS"/>
                <a:cs typeface="Trebuchet MS"/>
              </a:rPr>
              <a:t> </a:t>
            </a:r>
            <a:r>
              <a:rPr sz="4800" b="1" spc="480" dirty="0">
                <a:latin typeface="Trebuchet MS"/>
                <a:cs typeface="Trebuchet MS"/>
              </a:rPr>
              <a:t>proof</a:t>
            </a:r>
            <a:r>
              <a:rPr sz="4800" b="1" spc="204" dirty="0">
                <a:latin typeface="Trebuchet MS"/>
                <a:cs typeface="Trebuchet MS"/>
              </a:rPr>
              <a:t> </a:t>
            </a:r>
            <a:r>
              <a:rPr sz="4800" b="1" spc="500" dirty="0">
                <a:latin typeface="Trebuchet MS"/>
                <a:cs typeface="Trebuchet MS"/>
              </a:rPr>
              <a:t>is</a:t>
            </a:r>
            <a:r>
              <a:rPr sz="4800" b="1" spc="204" dirty="0">
                <a:latin typeface="Trebuchet MS"/>
                <a:cs typeface="Trebuchet MS"/>
              </a:rPr>
              <a:t> </a:t>
            </a:r>
            <a:r>
              <a:rPr sz="4800" b="1" spc="555" dirty="0">
                <a:latin typeface="Trebuchet MS"/>
                <a:cs typeface="Trebuchet MS"/>
              </a:rPr>
              <a:t>needed</a:t>
            </a:r>
            <a:r>
              <a:rPr sz="4800" b="1" spc="210" dirty="0">
                <a:latin typeface="Trebuchet MS"/>
                <a:cs typeface="Trebuchet MS"/>
              </a:rPr>
              <a:t> </a:t>
            </a:r>
            <a:r>
              <a:rPr sz="4800" b="1" spc="480" dirty="0">
                <a:latin typeface="Trebuchet MS"/>
                <a:cs typeface="Trebuchet MS"/>
              </a:rPr>
              <a:t>to</a:t>
            </a:r>
            <a:r>
              <a:rPr sz="4800" b="1" spc="210" dirty="0">
                <a:latin typeface="Trebuchet MS"/>
                <a:cs typeface="Trebuchet MS"/>
              </a:rPr>
              <a:t> </a:t>
            </a:r>
            <a:r>
              <a:rPr sz="4800" b="1" spc="420" dirty="0">
                <a:latin typeface="Trebuchet MS"/>
                <a:cs typeface="Trebuchet MS"/>
              </a:rPr>
              <a:t>identify </a:t>
            </a:r>
            <a:r>
              <a:rPr sz="4800" b="1" spc="-1430" dirty="0">
                <a:latin typeface="Trebuchet MS"/>
                <a:cs typeface="Trebuchet MS"/>
              </a:rPr>
              <a:t> </a:t>
            </a:r>
            <a:r>
              <a:rPr sz="4800" b="1" spc="600" dirty="0">
                <a:latin typeface="Trebuchet MS"/>
                <a:cs typeface="Trebuchet MS"/>
              </a:rPr>
              <a:t>Satoshi</a:t>
            </a:r>
            <a:r>
              <a:rPr sz="4800" b="1" spc="204" dirty="0">
                <a:latin typeface="Trebuchet MS"/>
                <a:cs typeface="Trebuchet MS"/>
              </a:rPr>
              <a:t> </a:t>
            </a:r>
            <a:r>
              <a:rPr sz="4800" b="1" spc="645" dirty="0">
                <a:latin typeface="Trebuchet MS"/>
                <a:cs typeface="Trebuchet MS"/>
              </a:rPr>
              <a:t>Nakamoto?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878330"/>
            <a:ext cx="11673205" cy="4902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29" marR="4275455" indent="-214629">
              <a:lnSpc>
                <a:spcPct val="100499"/>
              </a:lnSpc>
              <a:spcBef>
                <a:spcPts val="90"/>
              </a:spcBef>
            </a:pPr>
            <a:r>
              <a:rPr sz="5050" spc="20" dirty="0">
                <a:solidFill>
                  <a:srgbClr val="FFFFFF"/>
                </a:solidFill>
                <a:latin typeface="Courier New"/>
                <a:cs typeface="Courier New"/>
              </a:rPr>
              <a:t>1.) Registration of </a:t>
            </a:r>
            <a:r>
              <a:rPr sz="5050" spc="-30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050" spc="20" dirty="0">
                <a:solidFill>
                  <a:srgbClr val="FFFFFF"/>
                </a:solidFill>
                <a:latin typeface="Courier New"/>
                <a:cs typeface="Courier New"/>
              </a:rPr>
              <a:t>bitcoin.org</a:t>
            </a:r>
            <a:endParaRPr sz="5050">
              <a:latin typeface="Courier New"/>
              <a:cs typeface="Courier New"/>
            </a:endParaRPr>
          </a:p>
          <a:p>
            <a:pPr marL="227329" marR="393065" indent="-214629">
              <a:lnSpc>
                <a:spcPct val="100499"/>
              </a:lnSpc>
              <a:spcBef>
                <a:spcPts val="930"/>
              </a:spcBef>
            </a:pPr>
            <a:r>
              <a:rPr sz="5050" spc="20" dirty="0">
                <a:solidFill>
                  <a:srgbClr val="FFFFFF"/>
                </a:solidFill>
                <a:latin typeface="Courier New"/>
                <a:cs typeface="Courier New"/>
              </a:rPr>
              <a:t>2.) Emails and forums used by </a:t>
            </a:r>
            <a:r>
              <a:rPr sz="5050" spc="-30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050" spc="20" dirty="0">
                <a:solidFill>
                  <a:srgbClr val="FFFFFF"/>
                </a:solidFill>
                <a:latin typeface="Courier New"/>
                <a:cs typeface="Courier New"/>
              </a:rPr>
              <a:t>Satoshi Nakamoto</a:t>
            </a:r>
            <a:endParaRPr sz="5050">
              <a:latin typeface="Courier New"/>
              <a:cs typeface="Courier New"/>
            </a:endParaRPr>
          </a:p>
          <a:p>
            <a:pPr marL="227329" marR="5080" indent="-214629">
              <a:lnSpc>
                <a:spcPct val="100499"/>
              </a:lnSpc>
              <a:spcBef>
                <a:spcPts val="940"/>
              </a:spcBef>
            </a:pPr>
            <a:r>
              <a:rPr sz="5050" spc="20" dirty="0">
                <a:solidFill>
                  <a:srgbClr val="FFFFFF"/>
                </a:solidFill>
                <a:latin typeface="Courier New"/>
                <a:cs typeface="Courier New"/>
              </a:rPr>
              <a:t>3.) ownership of some earliest </a:t>
            </a:r>
            <a:r>
              <a:rPr sz="5050" spc="-30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050" spc="20" dirty="0">
                <a:solidFill>
                  <a:srgbClr val="FFFFFF"/>
                </a:solidFill>
                <a:latin typeface="Courier New"/>
                <a:cs typeface="Courier New"/>
              </a:rPr>
              <a:t>mined</a:t>
            </a:r>
            <a:r>
              <a:rPr sz="50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050" spc="20" dirty="0">
                <a:solidFill>
                  <a:srgbClr val="FFFFFF"/>
                </a:solidFill>
                <a:latin typeface="Courier New"/>
                <a:cs typeface="Courier New"/>
              </a:rPr>
              <a:t>bitcoins</a:t>
            </a:r>
            <a:endParaRPr sz="5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550" y="31750"/>
            <a:ext cx="112490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595" dirty="0"/>
              <a:t>INVESTING</a:t>
            </a:r>
            <a:r>
              <a:rPr sz="7500" spc="90" dirty="0"/>
              <a:t> </a:t>
            </a:r>
            <a:r>
              <a:rPr sz="7500" spc="465" dirty="0"/>
              <a:t>IN</a:t>
            </a:r>
            <a:r>
              <a:rPr sz="7500" spc="95" dirty="0"/>
              <a:t> </a:t>
            </a:r>
            <a:r>
              <a:rPr sz="7500" spc="555" dirty="0"/>
              <a:t>BITCOINS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77469" y="1201420"/>
            <a:ext cx="1191387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FFFF"/>
                </a:solidFill>
                <a:latin typeface="Courier New"/>
                <a:cs typeface="Courier New"/>
              </a:rPr>
              <a:t>Internal</a:t>
            </a:r>
            <a:r>
              <a:rPr sz="4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ourier New"/>
                <a:cs typeface="Courier New"/>
              </a:rPr>
              <a:t>Revenue</a:t>
            </a:r>
            <a:r>
              <a:rPr sz="40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ourier New"/>
                <a:cs typeface="Courier New"/>
              </a:rPr>
              <a:t>Service</a:t>
            </a:r>
            <a:r>
              <a:rPr sz="40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b="1" spc="5" dirty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40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IRS</a:t>
            </a:r>
            <a:endParaRPr sz="4000">
              <a:latin typeface="Courier New"/>
              <a:cs typeface="Courier New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4000" spc="5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U.S.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government agency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responsible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for the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collection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taxes </a:t>
            </a:r>
            <a:r>
              <a:rPr sz="4000" spc="-23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enforcement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tax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laws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0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March</a:t>
            </a:r>
            <a:r>
              <a:rPr sz="4000" b="1" i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b="1" i="1" dirty="0">
                <a:solidFill>
                  <a:srgbClr val="FFFFFF"/>
                </a:solidFill>
                <a:latin typeface="Courier New"/>
                <a:cs typeface="Courier New"/>
              </a:rPr>
              <a:t>2014</a:t>
            </a:r>
            <a:endParaRPr sz="4000">
              <a:latin typeface="Courier New"/>
              <a:cs typeface="Courier New"/>
            </a:endParaRPr>
          </a:p>
          <a:p>
            <a:pPr marL="12700" marR="1224280">
              <a:lnSpc>
                <a:spcPct val="100000"/>
              </a:lnSpc>
            </a:pPr>
            <a:r>
              <a:rPr sz="4000" spc="5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all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virtual currencies, including </a:t>
            </a:r>
            <a:r>
              <a:rPr sz="4000" spc="-23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bitcoins,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would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taxed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property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rather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than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currency.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409" y="31750"/>
            <a:ext cx="1120394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0" marR="5080" indent="-920750">
              <a:lnSpc>
                <a:spcPct val="100000"/>
              </a:lnSpc>
              <a:spcBef>
                <a:spcPts val="100"/>
              </a:spcBef>
            </a:pPr>
            <a:r>
              <a:rPr sz="6600" spc="545" dirty="0"/>
              <a:t>THINGS</a:t>
            </a:r>
            <a:r>
              <a:rPr sz="6600" spc="75" dirty="0"/>
              <a:t> </a:t>
            </a:r>
            <a:r>
              <a:rPr sz="6600" spc="465" dirty="0"/>
              <a:t>TO</a:t>
            </a:r>
            <a:r>
              <a:rPr sz="6600" spc="75" dirty="0"/>
              <a:t> </a:t>
            </a:r>
            <a:r>
              <a:rPr sz="6600" spc="715" dirty="0"/>
              <a:t>KNOW</a:t>
            </a:r>
            <a:r>
              <a:rPr sz="6600" spc="85" dirty="0"/>
              <a:t> </a:t>
            </a:r>
            <a:r>
              <a:rPr sz="6600" spc="640" dirty="0"/>
              <a:t>BEFORE </a:t>
            </a:r>
            <a:r>
              <a:rPr sz="6600" spc="-1975" dirty="0"/>
              <a:t> </a:t>
            </a:r>
            <a:r>
              <a:rPr sz="6600" spc="520" dirty="0"/>
              <a:t>INVESTING</a:t>
            </a:r>
            <a:r>
              <a:rPr sz="6600" spc="80" dirty="0"/>
              <a:t> </a:t>
            </a:r>
            <a:r>
              <a:rPr sz="6600" spc="409" dirty="0"/>
              <a:t>IN</a:t>
            </a:r>
            <a:r>
              <a:rPr sz="6600" spc="80" dirty="0"/>
              <a:t> </a:t>
            </a:r>
            <a:r>
              <a:rPr sz="6600" spc="415" dirty="0"/>
              <a:t>BITCOIN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469" y="2155190"/>
            <a:ext cx="810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Why</a:t>
            </a:r>
            <a:r>
              <a:rPr sz="4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Invest</a:t>
            </a:r>
            <a:r>
              <a:rPr sz="4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4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Bitcoin?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2858770"/>
            <a:ext cx="203835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ts val="4795"/>
              </a:lnSpc>
            </a:pP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ts val="4795"/>
              </a:lnSpc>
            </a:pP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969" y="2886709"/>
            <a:ext cx="1099947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Bitcoins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scarce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useful.</a:t>
            </a:r>
            <a:endParaRPr sz="4000">
              <a:latin typeface="Courier New"/>
              <a:cs typeface="Courier New"/>
            </a:endParaRPr>
          </a:p>
          <a:p>
            <a:pPr marL="12700" marR="3053080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21</a:t>
            </a:r>
            <a:r>
              <a:rPr sz="4000" spc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million</a:t>
            </a:r>
            <a:r>
              <a:rPr sz="4000" spc="23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Bitcoin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provides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sound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endParaRPr sz="4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predictable monetary policy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that can </a:t>
            </a:r>
            <a:r>
              <a:rPr sz="4000" spc="-23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verified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anyone.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779" y="31750"/>
            <a:ext cx="8343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010" dirty="0">
                <a:solidFill>
                  <a:srgbClr val="BE8F00"/>
                </a:solidFill>
                <a:latin typeface="Trebuchet MS"/>
                <a:cs typeface="Trebuchet MS"/>
              </a:rPr>
              <a:t>What</a:t>
            </a:r>
            <a:r>
              <a:rPr b="1" spc="295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b="1" spc="745" dirty="0">
                <a:solidFill>
                  <a:srgbClr val="BE8F00"/>
                </a:solidFill>
                <a:latin typeface="Trebuchet MS"/>
                <a:cs typeface="Trebuchet MS"/>
              </a:rPr>
              <a:t>is</a:t>
            </a:r>
            <a:r>
              <a:rPr b="1" spc="285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b="1" spc="715" dirty="0">
                <a:solidFill>
                  <a:srgbClr val="BE8F00"/>
                </a:solidFill>
                <a:latin typeface="Trebuchet MS"/>
                <a:cs typeface="Trebuchet MS"/>
              </a:rPr>
              <a:t>Bitcoin?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620" y="1233170"/>
            <a:ext cx="11044555" cy="41719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79400" marR="93980" indent="-228600">
              <a:lnSpc>
                <a:spcPts val="3779"/>
              </a:lnSpc>
              <a:spcBef>
                <a:spcPts val="575"/>
              </a:spcBef>
              <a:buFont typeface="MS UI Gothic"/>
              <a:buChar char="●"/>
              <a:tabLst>
                <a:tab pos="763905" algn="l"/>
                <a:tab pos="764540" algn="l"/>
              </a:tabLst>
            </a:pP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Operated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a decentralized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authority, </a:t>
            </a:r>
            <a:r>
              <a:rPr sz="3500" spc="-20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unlike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government-issued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currencies.</a:t>
            </a:r>
            <a:endParaRPr sz="3500">
              <a:latin typeface="Courier New"/>
              <a:cs typeface="Courier New"/>
            </a:endParaRPr>
          </a:p>
          <a:p>
            <a:pPr marL="279400" marR="43180" indent="-228600">
              <a:lnSpc>
                <a:spcPct val="89900"/>
              </a:lnSpc>
              <a:spcBef>
                <a:spcPts val="950"/>
              </a:spcBef>
              <a:buFont typeface="MS UI Gothic"/>
              <a:buChar char="●"/>
              <a:tabLst>
                <a:tab pos="763905" algn="l"/>
                <a:tab pos="764540" algn="l"/>
              </a:tabLst>
            </a:pP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Bitcoin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offers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promise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of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lower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transaction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fees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than traditional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online </a:t>
            </a:r>
            <a:r>
              <a:rPr sz="3500" spc="-20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payment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mechanisms.</a:t>
            </a:r>
            <a:endParaRPr sz="3500">
              <a:latin typeface="Courier New"/>
              <a:cs typeface="Courier New"/>
            </a:endParaRPr>
          </a:p>
          <a:p>
            <a:pPr marL="279400" marR="42545" indent="-228600">
              <a:lnSpc>
                <a:spcPts val="3779"/>
              </a:lnSpc>
              <a:spcBef>
                <a:spcPts val="1055"/>
              </a:spcBef>
              <a:buFont typeface="MS UI Gothic"/>
              <a:buChar char="●"/>
              <a:tabLst>
                <a:tab pos="763905" algn="l"/>
                <a:tab pos="764540" algn="l"/>
              </a:tabLst>
            </a:pP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Not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issued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or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backed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any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banks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or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governments,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nor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individual bitcoins </a:t>
            </a:r>
            <a:r>
              <a:rPr sz="3500" spc="-20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valuable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a commodity.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720" y="5307329"/>
            <a:ext cx="469900" cy="12395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3500" dirty="0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35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500" dirty="0">
                <a:solidFill>
                  <a:srgbClr val="FFFFFF"/>
                </a:solidFill>
                <a:latin typeface="MS UI Gothic"/>
                <a:cs typeface="MS UI Gothic"/>
              </a:rPr>
              <a:t>●</a:t>
            </a:r>
            <a:endParaRPr sz="35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3460" y="5379720"/>
            <a:ext cx="6452870" cy="123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100"/>
              </a:spcBef>
            </a:pP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Not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physically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available </a:t>
            </a:r>
            <a:r>
              <a:rPr sz="3500" spc="-20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legal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tender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50" y="31750"/>
            <a:ext cx="119367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700" dirty="0"/>
              <a:t>When</a:t>
            </a:r>
            <a:r>
              <a:rPr sz="7500" spc="100" dirty="0"/>
              <a:t> </a:t>
            </a:r>
            <a:r>
              <a:rPr sz="7500" spc="405" dirty="0"/>
              <a:t>is</a:t>
            </a:r>
            <a:r>
              <a:rPr sz="7500" spc="105" dirty="0"/>
              <a:t> </a:t>
            </a:r>
            <a:r>
              <a:rPr sz="7500" spc="375" dirty="0"/>
              <a:t>the</a:t>
            </a:r>
            <a:r>
              <a:rPr sz="7500" spc="114" dirty="0"/>
              <a:t> </a:t>
            </a:r>
            <a:r>
              <a:rPr sz="7500" spc="340" dirty="0"/>
              <a:t>right</a:t>
            </a:r>
            <a:r>
              <a:rPr sz="7500" spc="105" dirty="0"/>
              <a:t> </a:t>
            </a:r>
            <a:r>
              <a:rPr sz="7500" spc="375" dirty="0"/>
              <a:t>time</a:t>
            </a:r>
            <a:r>
              <a:rPr sz="7500" spc="114" dirty="0"/>
              <a:t> </a:t>
            </a:r>
            <a:r>
              <a:rPr sz="7500" spc="260" dirty="0"/>
              <a:t>to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4944109" y="1174750"/>
            <a:ext cx="23012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580" dirty="0">
                <a:solidFill>
                  <a:srgbClr val="D5A200"/>
                </a:solidFill>
                <a:latin typeface="Trebuchet MS"/>
                <a:cs typeface="Trebuchet MS"/>
              </a:rPr>
              <a:t>b</a:t>
            </a:r>
            <a:r>
              <a:rPr sz="7500" spc="645" dirty="0">
                <a:solidFill>
                  <a:srgbClr val="D5A200"/>
                </a:solidFill>
                <a:latin typeface="Trebuchet MS"/>
                <a:cs typeface="Trebuchet MS"/>
              </a:rPr>
              <a:t>u</a:t>
            </a:r>
            <a:r>
              <a:rPr sz="7500" spc="969" dirty="0">
                <a:solidFill>
                  <a:srgbClr val="D5A200"/>
                </a:solidFill>
                <a:latin typeface="Trebuchet MS"/>
                <a:cs typeface="Trebuchet MS"/>
              </a:rPr>
              <a:t>y?</a:t>
            </a:r>
            <a:endParaRPr sz="7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69" y="1201420"/>
            <a:ext cx="5528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nothing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urier New"/>
                <a:cs typeface="Courier New"/>
              </a:rPr>
              <a:t>sure.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69" y="1176020"/>
            <a:ext cx="1860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69" y="1750059"/>
            <a:ext cx="6086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tools</a:t>
            </a:r>
            <a:r>
              <a:rPr sz="36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like</a:t>
            </a:r>
            <a:r>
              <a:rPr sz="36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69" y="3370579"/>
            <a:ext cx="186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69" y="5016500"/>
            <a:ext cx="186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969" y="2298700"/>
            <a:ext cx="1132078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Wisdom</a:t>
            </a: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or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Cryptowatch </a:t>
            </a: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 analyze</a:t>
            </a: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charts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understand Bitcoin’s price history. </a:t>
            </a: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global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not affected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 by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any </a:t>
            </a:r>
            <a:r>
              <a:rPr sz="3600" spc="-21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single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country’s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financial situation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or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stability.</a:t>
            </a:r>
            <a:endParaRPr sz="3600">
              <a:latin typeface="Courier New"/>
              <a:cs typeface="Courier New"/>
            </a:endParaRPr>
          </a:p>
          <a:p>
            <a:pPr marL="12700" marR="830580">
              <a:lnSpc>
                <a:spcPct val="100000"/>
              </a:lnSpc>
            </a:pP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global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scale and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not just about what’s </a:t>
            </a:r>
            <a:r>
              <a:rPr sz="3600" spc="-21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happening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single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country.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69" y="1174750"/>
            <a:ext cx="19050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969" y="139700"/>
            <a:ext cx="10624820" cy="334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>
              <a:lnSpc>
                <a:spcPts val="6590"/>
              </a:lnSpc>
              <a:spcBef>
                <a:spcPts val="100"/>
              </a:spcBef>
            </a:pPr>
            <a:r>
              <a:rPr sz="5600" spc="455" dirty="0"/>
              <a:t>How</a:t>
            </a:r>
            <a:r>
              <a:rPr sz="5600" spc="60" dirty="0"/>
              <a:t> </a:t>
            </a:r>
            <a:r>
              <a:rPr sz="5600" spc="195" dirty="0"/>
              <a:t>to</a:t>
            </a:r>
            <a:r>
              <a:rPr sz="5600" spc="80" dirty="0"/>
              <a:t> </a:t>
            </a:r>
            <a:r>
              <a:rPr sz="5600" spc="355" dirty="0"/>
              <a:t>Invest</a:t>
            </a:r>
            <a:r>
              <a:rPr sz="5600" spc="70" dirty="0"/>
              <a:t> </a:t>
            </a:r>
            <a:r>
              <a:rPr sz="5600" spc="220" dirty="0"/>
              <a:t>in</a:t>
            </a:r>
            <a:r>
              <a:rPr sz="5600" spc="65" dirty="0"/>
              <a:t> </a:t>
            </a:r>
            <a:r>
              <a:rPr sz="5600" spc="300" dirty="0"/>
              <a:t>Bitcoins</a:t>
            </a:r>
            <a:r>
              <a:rPr sz="5600" spc="60" dirty="0"/>
              <a:t> </a:t>
            </a:r>
            <a:r>
              <a:rPr sz="5600" spc="459" dirty="0"/>
              <a:t>and</a:t>
            </a:r>
            <a:endParaRPr sz="5600"/>
          </a:p>
          <a:p>
            <a:pPr marL="12700" marR="453390">
              <a:lnSpc>
                <a:spcPct val="97200"/>
              </a:lnSpc>
              <a:spcBef>
                <a:spcPts val="55"/>
              </a:spcBef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3700" spc="-660" dirty="0">
                <a:solidFill>
                  <a:srgbClr val="FFFFFF"/>
                </a:solidFill>
                <a:latin typeface="Courier New"/>
                <a:cs typeface="Courier New"/>
              </a:rPr>
              <a:t>difficu</a:t>
            </a:r>
            <a:r>
              <a:rPr sz="8400" spc="-989" baseline="-2480" dirty="0"/>
              <a:t>W</a:t>
            </a:r>
            <a:r>
              <a:rPr sz="3700" spc="-660" dirty="0">
                <a:solidFill>
                  <a:srgbClr val="FFFFFF"/>
                </a:solidFill>
                <a:latin typeface="Courier New"/>
                <a:cs typeface="Courier New"/>
              </a:rPr>
              <a:t>lty</a:t>
            </a:r>
            <a:r>
              <a:rPr sz="8400" spc="-989" baseline="-2480" dirty="0"/>
              <a:t>he</a:t>
            </a:r>
            <a:r>
              <a:rPr sz="3700" spc="-66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8400" spc="-989" baseline="-2480" dirty="0"/>
              <a:t>re</a:t>
            </a:r>
            <a:r>
              <a:rPr sz="3700" spc="-660" dirty="0">
                <a:solidFill>
                  <a:srgbClr val="FFFFFF"/>
                </a:solidFill>
                <a:latin typeface="Courier New"/>
                <a:cs typeface="Courier New"/>
              </a:rPr>
              <a:t>bu</a:t>
            </a:r>
            <a:r>
              <a:rPr sz="8400" spc="-989" baseline="-2480" dirty="0"/>
              <a:t>t</a:t>
            </a:r>
            <a:r>
              <a:rPr sz="3700" spc="-66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8400" spc="-989" baseline="-2480" dirty="0"/>
              <a:t>o</a:t>
            </a:r>
            <a:r>
              <a:rPr sz="3700" spc="-660" dirty="0">
                <a:solidFill>
                  <a:srgbClr val="FFFFFF"/>
                </a:solidFill>
                <a:latin typeface="Courier New"/>
                <a:cs typeface="Courier New"/>
              </a:rPr>
              <a:t>ing</a:t>
            </a:r>
            <a:r>
              <a:rPr sz="8400" spc="-989" baseline="-2480" dirty="0"/>
              <a:t>Bu</a:t>
            </a:r>
            <a:r>
              <a:rPr sz="3700" spc="-660" dirty="0">
                <a:solidFill>
                  <a:srgbClr val="FFFFFF"/>
                </a:solidFill>
                <a:latin typeface="Courier New"/>
                <a:cs typeface="Courier New"/>
              </a:rPr>
              <a:t>bi</a:t>
            </a:r>
            <a:r>
              <a:rPr sz="8400" spc="-989" baseline="-2480" dirty="0"/>
              <a:t>y</a:t>
            </a:r>
            <a:r>
              <a:rPr sz="3700" spc="-660" dirty="0">
                <a:solidFill>
                  <a:srgbClr val="FFFFFF"/>
                </a:solidFill>
                <a:latin typeface="Courier New"/>
                <a:cs typeface="Courier New"/>
              </a:rPr>
              <a:t>tcoins </a:t>
            </a:r>
            <a:r>
              <a:rPr sz="3700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depends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your country. Developed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countries have more options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more </a:t>
            </a:r>
            <a:r>
              <a:rPr sz="3700" spc="-22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liquidity.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3430270"/>
            <a:ext cx="19050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69" y="5685790"/>
            <a:ext cx="19050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69" y="3456940"/>
            <a:ext cx="11022330" cy="3407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5"/>
              </a:spcBef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Coinbase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is the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world’s largest bitcoin </a:t>
            </a:r>
            <a:r>
              <a:rPr sz="3700" spc="-22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broker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available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in the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United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States,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UK,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Canada, Singapore,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most </a:t>
            </a:r>
            <a:r>
              <a:rPr sz="3700" spc="-22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3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Europe.</a:t>
            </a:r>
            <a:endParaRPr sz="37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3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can</a:t>
            </a:r>
            <a:r>
              <a:rPr sz="3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37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our</a:t>
            </a:r>
            <a:r>
              <a:rPr sz="3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exchange</a:t>
            </a:r>
            <a:r>
              <a:rPr sz="37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finder</a:t>
            </a:r>
            <a:r>
              <a:rPr sz="3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37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find </a:t>
            </a:r>
            <a:r>
              <a:rPr sz="3700" spc="-22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7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place</a:t>
            </a:r>
            <a:r>
              <a:rPr sz="37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37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buy</a:t>
            </a:r>
            <a:r>
              <a:rPr sz="37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bitcoins</a:t>
            </a:r>
            <a:r>
              <a:rPr sz="37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 your</a:t>
            </a:r>
            <a:r>
              <a:rPr sz="37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country</a:t>
            </a:r>
            <a:endParaRPr sz="3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239" y="139700"/>
            <a:ext cx="8594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455" dirty="0"/>
              <a:t>How</a:t>
            </a:r>
            <a:r>
              <a:rPr sz="5600" spc="40" dirty="0"/>
              <a:t> </a:t>
            </a:r>
            <a:r>
              <a:rPr sz="5600" spc="195" dirty="0"/>
              <a:t>to</a:t>
            </a:r>
            <a:r>
              <a:rPr sz="5600" spc="60" dirty="0"/>
              <a:t> </a:t>
            </a:r>
            <a:r>
              <a:rPr sz="5600" spc="405" dirty="0"/>
              <a:t>Secure</a:t>
            </a:r>
            <a:r>
              <a:rPr sz="5600" spc="50" dirty="0"/>
              <a:t> </a:t>
            </a:r>
            <a:r>
              <a:rPr sz="5600" spc="370" dirty="0"/>
              <a:t>Bitcoins?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77469" y="1177290"/>
            <a:ext cx="1816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4377690"/>
            <a:ext cx="1816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969" y="1201420"/>
            <a:ext cx="11275060" cy="536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2415">
              <a:lnSpc>
                <a:spcPct val="100000"/>
              </a:lnSpc>
              <a:spcBef>
                <a:spcPts val="100"/>
              </a:spcBef>
            </a:pPr>
            <a:r>
              <a:rPr sz="3500" b="1" spc="5" dirty="0">
                <a:solidFill>
                  <a:srgbClr val="FFFFFF"/>
                </a:solidFill>
                <a:latin typeface="Courier New"/>
                <a:cs typeface="Courier New"/>
              </a:rPr>
              <a:t>Ledger</a:t>
            </a:r>
            <a:r>
              <a:rPr sz="35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Courier New"/>
                <a:cs typeface="Courier New"/>
              </a:rPr>
              <a:t>Nano</a:t>
            </a:r>
            <a:r>
              <a:rPr sz="35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3500" b="1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– Ledger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Bitcoin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security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company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that offers</a:t>
            </a:r>
            <a:r>
              <a:rPr sz="35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a wide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range </a:t>
            </a:r>
            <a:r>
              <a:rPr sz="3500" spc="-20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secure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storage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devices.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We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currently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see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Ledger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Nano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as 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Ledger’s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most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secure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wallet.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Read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more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about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Ledger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Nano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buy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one.</a:t>
            </a:r>
            <a:endParaRPr sz="35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3500" b="1" spc="5" dirty="0">
                <a:solidFill>
                  <a:srgbClr val="FFFFFF"/>
                </a:solidFill>
                <a:latin typeface="Courier New"/>
                <a:cs typeface="Courier New"/>
              </a:rPr>
              <a:t>TREZOR</a:t>
            </a:r>
            <a:r>
              <a:rPr sz="35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TREZOR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is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hardware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wallet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that 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was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built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to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secure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bitcoins.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It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generates </a:t>
            </a:r>
            <a:r>
              <a:rPr sz="3500" spc="-20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your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Bitcoin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private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keys offline. Read 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about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TREZOR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buy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one.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019" y="139700"/>
            <a:ext cx="931799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260" marR="5080" indent="-1178560">
              <a:lnSpc>
                <a:spcPct val="100000"/>
              </a:lnSpc>
              <a:spcBef>
                <a:spcPts val="100"/>
              </a:spcBef>
            </a:pPr>
            <a:r>
              <a:rPr spc="550" dirty="0"/>
              <a:t>Should</a:t>
            </a:r>
            <a:r>
              <a:rPr spc="80" dirty="0"/>
              <a:t> </a:t>
            </a:r>
            <a:r>
              <a:rPr spc="620" dirty="0"/>
              <a:t>you</a:t>
            </a:r>
            <a:r>
              <a:rPr spc="80" dirty="0"/>
              <a:t> </a:t>
            </a:r>
            <a:r>
              <a:rPr spc="455" dirty="0"/>
              <a:t>Invest</a:t>
            </a:r>
            <a:r>
              <a:rPr spc="90" dirty="0"/>
              <a:t> </a:t>
            </a:r>
            <a:r>
              <a:rPr spc="270" dirty="0"/>
              <a:t>in </a:t>
            </a:r>
            <a:r>
              <a:rPr spc="-2155" dirty="0"/>
              <a:t> </a:t>
            </a:r>
            <a:r>
              <a:rPr spc="320" dirty="0"/>
              <a:t>Bitcoin</a:t>
            </a:r>
            <a:r>
              <a:rPr spc="80" dirty="0"/>
              <a:t> </a:t>
            </a:r>
            <a:r>
              <a:rPr spc="620" dirty="0"/>
              <a:t>Mining?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4110" y="2367279"/>
            <a:ext cx="1076325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8595" marR="1036955" indent="-9842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044575" algn="l"/>
                <a:tab pos="1045210" algn="l"/>
              </a:tabLst>
            </a:pP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Bitcoin miners are no </a:t>
            </a:r>
            <a:r>
              <a:rPr sz="5400" spc="-32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longer</a:t>
            </a:r>
            <a:r>
              <a:rPr sz="5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spc="1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5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profitable</a:t>
            </a:r>
            <a:endParaRPr sz="5400">
              <a:latin typeface="Courier New"/>
              <a:cs typeface="Courier New"/>
            </a:endParaRPr>
          </a:p>
          <a:p>
            <a:pPr marL="4142740" marR="5080" indent="-4130040">
              <a:lnSpc>
                <a:spcPct val="100000"/>
              </a:lnSpc>
            </a:pP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investment for new Bitcoin </a:t>
            </a:r>
            <a:r>
              <a:rPr sz="5400" spc="-32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users.</a:t>
            </a:r>
            <a:endParaRPr sz="5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9970" y="139700"/>
            <a:ext cx="25126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0" dirty="0"/>
              <a:t>P</a:t>
            </a:r>
            <a:r>
              <a:rPr spc="585" dirty="0"/>
              <a:t>R</a:t>
            </a:r>
            <a:r>
              <a:rPr spc="805" dirty="0"/>
              <a:t>O</a:t>
            </a:r>
            <a:r>
              <a:rPr spc="110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043940"/>
            <a:ext cx="177165" cy="106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75"/>
              </a:lnSpc>
              <a:spcBef>
                <a:spcPts val="100"/>
              </a:spcBef>
            </a:pP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ts val="4075"/>
              </a:lnSpc>
            </a:pP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2595879"/>
            <a:ext cx="1771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69" y="3632200"/>
            <a:ext cx="177165" cy="106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75"/>
              </a:lnSpc>
              <a:spcBef>
                <a:spcPts val="100"/>
              </a:spcBef>
            </a:pP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ts val="4075"/>
              </a:lnSpc>
            </a:pP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69" y="5185409"/>
            <a:ext cx="1771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69" y="6220459"/>
            <a:ext cx="1771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969" y="1068070"/>
            <a:ext cx="10648950" cy="5720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5"/>
              </a:spcBef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Greater liquidity 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as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compared 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to its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peer </a:t>
            </a:r>
            <a:r>
              <a:rPr sz="3400" spc="-20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Full acceptance 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popularity among 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3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people</a:t>
            </a:r>
            <a:endParaRPr sz="3400">
              <a:latin typeface="Courier New"/>
              <a:cs typeface="Courier New"/>
            </a:endParaRPr>
          </a:p>
          <a:p>
            <a:pPr marL="12700" marR="264160"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Virtual transactions easier than regular </a:t>
            </a:r>
            <a:r>
              <a:rPr sz="3400" spc="-20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currencies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ts val="4070"/>
              </a:lnSpc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Lower</a:t>
            </a:r>
            <a:r>
              <a:rPr sz="3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transaction</a:t>
            </a:r>
            <a:r>
              <a:rPr sz="3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fees</a:t>
            </a:r>
            <a:endParaRPr sz="3400">
              <a:latin typeface="Courier New"/>
              <a:cs typeface="Courier New"/>
            </a:endParaRPr>
          </a:p>
          <a:p>
            <a:pPr marL="12700" marR="1300480">
              <a:lnSpc>
                <a:spcPts val="4070"/>
              </a:lnSpc>
              <a:spcBef>
                <a:spcPts val="140"/>
              </a:spcBef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Privacy 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anonymity 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in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relative 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3400" spc="-20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traditional</a:t>
            </a:r>
            <a:r>
              <a:rPr sz="3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currencies</a:t>
            </a:r>
            <a:endParaRPr sz="3400">
              <a:latin typeface="Courier New"/>
              <a:cs typeface="Courier New"/>
            </a:endParaRPr>
          </a:p>
          <a:p>
            <a:pPr marL="12700" marR="782320">
              <a:lnSpc>
                <a:spcPts val="4070"/>
              </a:lnSpc>
              <a:spcBef>
                <a:spcPts val="10"/>
              </a:spcBef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No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dependency 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creators 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or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political </a:t>
            </a:r>
            <a:r>
              <a:rPr sz="3400" spc="-20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agents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ts val="3945"/>
              </a:lnSpc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Scarcity</a:t>
            </a:r>
            <a:r>
              <a:rPr sz="3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makes</a:t>
            </a:r>
            <a:r>
              <a:rPr sz="3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sz="3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r>
              <a:rPr sz="3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precious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5340" y="139700"/>
            <a:ext cx="29400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805" dirty="0"/>
              <a:t>C</a:t>
            </a:r>
            <a:r>
              <a:rPr sz="8000" spc="1000" dirty="0"/>
              <a:t>ONS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77469" y="1201420"/>
            <a:ext cx="11368405" cy="538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Delayed</a:t>
            </a:r>
            <a:r>
              <a:rPr sz="4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transactions</a:t>
            </a:r>
            <a:endParaRPr sz="4400">
              <a:latin typeface="Courier New"/>
              <a:cs typeface="Courier New"/>
            </a:endParaRPr>
          </a:p>
          <a:p>
            <a:pPr marL="584200" marR="101346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Dark marketplaces are working </a:t>
            </a:r>
            <a:r>
              <a:rPr sz="4400" spc="-2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towards the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damage</a:t>
            </a:r>
            <a:endParaRPr sz="4400">
              <a:latin typeface="Courier New"/>
              <a:cs typeface="Courier New"/>
            </a:endParaRPr>
          </a:p>
          <a:p>
            <a:pPr marL="584200" indent="-571500">
              <a:lnSpc>
                <a:spcPts val="527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Susceptible</a:t>
            </a:r>
            <a:r>
              <a:rPr sz="4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1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4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price</a:t>
            </a:r>
            <a:r>
              <a:rPr sz="4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swings</a:t>
            </a:r>
            <a:endParaRPr sz="4400">
              <a:latin typeface="Courier New"/>
              <a:cs typeface="Courier New"/>
            </a:endParaRPr>
          </a:p>
          <a:p>
            <a:pPr marL="584200" marR="508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No recovery once the private 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key </a:t>
            </a:r>
            <a:r>
              <a:rPr sz="4400" spc="-2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4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lost,</a:t>
            </a:r>
            <a:r>
              <a:rPr sz="4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its</a:t>
            </a:r>
            <a:r>
              <a:rPr sz="4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lost</a:t>
            </a:r>
            <a:r>
              <a:rPr sz="4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forever</a:t>
            </a:r>
            <a:endParaRPr sz="4400">
              <a:latin typeface="Courier New"/>
              <a:cs typeface="Courier New"/>
            </a:endParaRPr>
          </a:p>
          <a:p>
            <a:pPr marL="584200" marR="168783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Maybe replaced by 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potential </a:t>
            </a:r>
            <a:r>
              <a:rPr sz="4400" spc="-2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cryptocurrencies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239" y="139700"/>
            <a:ext cx="8594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455" dirty="0"/>
              <a:t>How</a:t>
            </a:r>
            <a:r>
              <a:rPr sz="5600" spc="40" dirty="0"/>
              <a:t> </a:t>
            </a:r>
            <a:r>
              <a:rPr sz="5600" spc="195" dirty="0"/>
              <a:t>to</a:t>
            </a:r>
            <a:r>
              <a:rPr sz="5600" spc="60" dirty="0"/>
              <a:t> </a:t>
            </a:r>
            <a:r>
              <a:rPr sz="5600" spc="405" dirty="0"/>
              <a:t>Secure</a:t>
            </a:r>
            <a:r>
              <a:rPr sz="5600" spc="50" dirty="0"/>
              <a:t> </a:t>
            </a:r>
            <a:r>
              <a:rPr sz="5600" spc="370" dirty="0"/>
              <a:t>Bitcoins?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77469" y="1177290"/>
            <a:ext cx="1816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4377690"/>
            <a:ext cx="1816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969" y="1201420"/>
            <a:ext cx="11275060" cy="536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2415">
              <a:lnSpc>
                <a:spcPct val="100000"/>
              </a:lnSpc>
              <a:spcBef>
                <a:spcPts val="100"/>
              </a:spcBef>
            </a:pPr>
            <a:r>
              <a:rPr sz="3500" b="1" spc="5" dirty="0">
                <a:solidFill>
                  <a:srgbClr val="FFFFFF"/>
                </a:solidFill>
                <a:latin typeface="Courier New"/>
                <a:cs typeface="Courier New"/>
              </a:rPr>
              <a:t>Ledger</a:t>
            </a:r>
            <a:r>
              <a:rPr sz="35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Courier New"/>
                <a:cs typeface="Courier New"/>
              </a:rPr>
              <a:t>Nano</a:t>
            </a:r>
            <a:r>
              <a:rPr sz="35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3500" b="1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– Ledger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Bitcoin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security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company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that offers</a:t>
            </a:r>
            <a:r>
              <a:rPr sz="35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a wide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range </a:t>
            </a:r>
            <a:r>
              <a:rPr sz="3500" spc="-20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secure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storage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devices.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We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currently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see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Ledger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Nano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as 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Ledger’s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most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secure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wallet.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Read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more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about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Ledger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Nano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buy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one.</a:t>
            </a:r>
            <a:endParaRPr sz="35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3500" b="1" spc="5" dirty="0">
                <a:solidFill>
                  <a:srgbClr val="FFFFFF"/>
                </a:solidFill>
                <a:latin typeface="Courier New"/>
                <a:cs typeface="Courier New"/>
              </a:rPr>
              <a:t>TREZOR</a:t>
            </a:r>
            <a:r>
              <a:rPr sz="35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TREZOR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is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hardware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wallet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that 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was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built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to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secure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bitcoins.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It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generates </a:t>
            </a:r>
            <a:r>
              <a:rPr sz="3500" spc="-20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your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Bitcoin</a:t>
            </a:r>
            <a:r>
              <a:rPr sz="3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private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keys offline. Read 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about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TREZOR</a:t>
            </a:r>
            <a:r>
              <a:rPr sz="3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buy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one.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669" y="199390"/>
            <a:ext cx="98399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80" dirty="0">
                <a:solidFill>
                  <a:srgbClr val="D5A200"/>
                </a:solidFill>
                <a:latin typeface="Trebuchet MS"/>
                <a:cs typeface="Trebuchet MS"/>
              </a:rPr>
              <a:t>How</a:t>
            </a:r>
            <a:r>
              <a:rPr sz="6000" spc="70" dirty="0">
                <a:solidFill>
                  <a:srgbClr val="D5A200"/>
                </a:solidFill>
                <a:latin typeface="Trebuchet MS"/>
                <a:cs typeface="Trebuchet MS"/>
              </a:rPr>
              <a:t> </a:t>
            </a:r>
            <a:r>
              <a:rPr sz="6000" spc="204" dirty="0">
                <a:solidFill>
                  <a:srgbClr val="D5A200"/>
                </a:solidFill>
                <a:latin typeface="Trebuchet MS"/>
                <a:cs typeface="Trebuchet MS"/>
              </a:rPr>
              <a:t>to</a:t>
            </a:r>
            <a:r>
              <a:rPr sz="6000" spc="75" dirty="0">
                <a:solidFill>
                  <a:srgbClr val="D5A200"/>
                </a:solidFill>
                <a:latin typeface="Trebuchet MS"/>
                <a:cs typeface="Trebuchet MS"/>
              </a:rPr>
              <a:t> </a:t>
            </a:r>
            <a:r>
              <a:rPr sz="6000" spc="380" dirty="0">
                <a:solidFill>
                  <a:srgbClr val="D5A200"/>
                </a:solidFill>
                <a:latin typeface="Trebuchet MS"/>
                <a:cs typeface="Trebuchet MS"/>
              </a:rPr>
              <a:t>Invest</a:t>
            </a:r>
            <a:r>
              <a:rPr sz="6000" spc="70" dirty="0">
                <a:solidFill>
                  <a:srgbClr val="D5A200"/>
                </a:solidFill>
                <a:latin typeface="Trebuchet MS"/>
                <a:cs typeface="Trebuchet MS"/>
              </a:rPr>
              <a:t> </a:t>
            </a:r>
            <a:r>
              <a:rPr sz="6000" spc="235" dirty="0">
                <a:solidFill>
                  <a:srgbClr val="D5A200"/>
                </a:solidFill>
                <a:latin typeface="Trebuchet MS"/>
                <a:cs typeface="Trebuchet MS"/>
              </a:rPr>
              <a:t>in</a:t>
            </a:r>
            <a:r>
              <a:rPr sz="6000" spc="85" dirty="0">
                <a:solidFill>
                  <a:srgbClr val="D5A200"/>
                </a:solidFill>
                <a:latin typeface="Trebuchet MS"/>
                <a:cs typeface="Trebuchet MS"/>
              </a:rPr>
              <a:t> </a:t>
            </a:r>
            <a:r>
              <a:rPr sz="6000" spc="390" dirty="0">
                <a:solidFill>
                  <a:srgbClr val="D5A200"/>
                </a:solidFill>
                <a:latin typeface="Trebuchet MS"/>
                <a:cs typeface="Trebuchet MS"/>
              </a:rPr>
              <a:t>Bitcoins?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3050" y="2399029"/>
            <a:ext cx="910780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9270" marR="5080" indent="-1766570">
              <a:lnSpc>
                <a:spcPct val="100000"/>
              </a:lnSpc>
              <a:spcBef>
                <a:spcPts val="100"/>
              </a:spcBef>
            </a:pPr>
            <a:r>
              <a:rPr sz="6600" b="1" spc="5" dirty="0">
                <a:solidFill>
                  <a:srgbClr val="FFFFFF"/>
                </a:solidFill>
                <a:latin typeface="Courier New"/>
                <a:cs typeface="Courier New"/>
              </a:rPr>
              <a:t>Part </a:t>
            </a:r>
            <a:r>
              <a:rPr sz="6600" b="1" spc="10" dirty="0">
                <a:solidFill>
                  <a:srgbClr val="FFFFFF"/>
                </a:solidFill>
                <a:latin typeface="Courier New"/>
                <a:cs typeface="Courier New"/>
              </a:rPr>
              <a:t>I: </a:t>
            </a:r>
            <a:r>
              <a:rPr sz="6600" b="1" spc="5" dirty="0">
                <a:solidFill>
                  <a:srgbClr val="FFFFFF"/>
                </a:solidFill>
                <a:latin typeface="Courier New"/>
                <a:cs typeface="Courier New"/>
              </a:rPr>
              <a:t>Buying and </a:t>
            </a:r>
            <a:r>
              <a:rPr sz="6600" b="1" spc="-3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FFFFFF"/>
                </a:solidFill>
                <a:latin typeface="Courier New"/>
                <a:cs typeface="Courier New"/>
              </a:rPr>
              <a:t>Selling</a:t>
            </a:r>
            <a:r>
              <a:rPr sz="66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FFFFFF"/>
                </a:solidFill>
                <a:latin typeface="Courier New"/>
                <a:cs typeface="Courier New"/>
              </a:rPr>
              <a:t>BTC</a:t>
            </a:r>
            <a:endParaRPr sz="6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5951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250" y="0"/>
            <a:ext cx="8776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5" dirty="0">
                <a:solidFill>
                  <a:srgbClr val="000000"/>
                </a:solidFill>
                <a:latin typeface="Courier New"/>
                <a:cs typeface="Courier New"/>
              </a:rPr>
              <a:t>1.Create</a:t>
            </a:r>
            <a:r>
              <a:rPr sz="4400" b="1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400" b="1" spc="5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z="4400" b="1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400" b="1" spc="5" dirty="0">
                <a:solidFill>
                  <a:srgbClr val="000000"/>
                </a:solidFill>
                <a:latin typeface="Courier New"/>
                <a:cs typeface="Courier New"/>
              </a:rPr>
              <a:t>Bitcoin</a:t>
            </a:r>
            <a:r>
              <a:rPr sz="4400" b="1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400" b="1" spc="5" dirty="0">
                <a:solidFill>
                  <a:srgbClr val="000000"/>
                </a:solidFill>
                <a:latin typeface="Courier New"/>
                <a:cs typeface="Courier New"/>
              </a:rPr>
              <a:t>wallet.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300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245109"/>
            <a:ext cx="9167495" cy="10712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90"/>
              </a:spcBef>
            </a:pPr>
            <a:r>
              <a:rPr sz="3600" b="1" spc="200" dirty="0">
                <a:solidFill>
                  <a:srgbClr val="000000"/>
                </a:solidFill>
                <a:latin typeface="Trebuchet MS"/>
                <a:cs typeface="Trebuchet MS"/>
              </a:rPr>
              <a:t>2</a:t>
            </a:r>
            <a:r>
              <a:rPr sz="3600" b="1" spc="2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sz="3600" b="1" spc="5" dirty="0">
                <a:solidFill>
                  <a:srgbClr val="000000"/>
                </a:solidFill>
                <a:latin typeface="Courier New"/>
                <a:cs typeface="Courier New"/>
              </a:rPr>
              <a:t> Link your </a:t>
            </a:r>
            <a:r>
              <a:rPr sz="3600" b="1" spc="10" dirty="0">
                <a:solidFill>
                  <a:srgbClr val="000000"/>
                </a:solidFill>
                <a:latin typeface="Courier New"/>
                <a:cs typeface="Courier New"/>
              </a:rPr>
              <a:t>bank</a:t>
            </a:r>
            <a:r>
              <a:rPr sz="3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3600" b="1" spc="5" dirty="0">
                <a:solidFill>
                  <a:srgbClr val="000000"/>
                </a:solidFill>
                <a:latin typeface="Courier New"/>
                <a:cs typeface="Courier New"/>
              </a:rPr>
              <a:t>account </a:t>
            </a:r>
            <a:r>
              <a:rPr sz="3600" b="1" spc="10" dirty="0">
                <a:solidFill>
                  <a:srgbClr val="000000"/>
                </a:solidFill>
                <a:latin typeface="Courier New"/>
                <a:cs typeface="Courier New"/>
              </a:rPr>
              <a:t>to</a:t>
            </a:r>
            <a:r>
              <a:rPr sz="3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3600" b="1" spc="10" dirty="0">
                <a:solidFill>
                  <a:srgbClr val="000000"/>
                </a:solidFill>
                <a:latin typeface="Courier New"/>
                <a:cs typeface="Courier New"/>
              </a:rPr>
              <a:t>your </a:t>
            </a:r>
            <a:r>
              <a:rPr sz="3600" b="1" spc="-214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3600" b="1" spc="5" dirty="0">
                <a:solidFill>
                  <a:srgbClr val="000000"/>
                </a:solidFill>
                <a:latin typeface="Courier New"/>
                <a:cs typeface="Courier New"/>
              </a:rPr>
              <a:t>wallet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3020"/>
            <a:ext cx="388937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b="1" spc="710" dirty="0">
                <a:solidFill>
                  <a:srgbClr val="BE8F00"/>
                </a:solidFill>
                <a:latin typeface="Trebuchet MS"/>
                <a:cs typeface="Trebuchet MS"/>
              </a:rPr>
              <a:t>SIDE</a:t>
            </a:r>
            <a:r>
              <a:rPr sz="4750" b="1" spc="155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4750" b="1" spc="500" dirty="0">
                <a:solidFill>
                  <a:srgbClr val="BE8F00"/>
                </a:solidFill>
                <a:latin typeface="Trebuchet MS"/>
                <a:cs typeface="Trebuchet MS"/>
              </a:rPr>
              <a:t>NOTE: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803909"/>
            <a:ext cx="11325225" cy="58756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indent="402590">
              <a:lnSpc>
                <a:spcPct val="90400"/>
              </a:lnSpc>
              <a:spcBef>
                <a:spcPts val="600"/>
              </a:spcBef>
            </a:pP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According to the official Bitcoin </a:t>
            </a:r>
            <a:r>
              <a:rPr sz="4200" spc="-25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Foundation, the word "Bitcoin" </a:t>
            </a:r>
            <a:r>
              <a:rPr sz="4200" spc="20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42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capitalized in the context of </a:t>
            </a:r>
            <a:r>
              <a:rPr sz="42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referring to the entity</a:t>
            </a:r>
            <a:r>
              <a:rPr sz="42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or concept, </a:t>
            </a:r>
            <a:r>
              <a:rPr sz="4200" spc="-25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whereas "bitcoin" </a:t>
            </a:r>
            <a:r>
              <a:rPr sz="4200" spc="20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written in the </a:t>
            </a:r>
            <a:r>
              <a:rPr sz="4200" spc="-25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lower case when referring </a:t>
            </a:r>
            <a:r>
              <a:rPr sz="4200" spc="20" dirty="0">
                <a:solidFill>
                  <a:srgbClr val="FFFFFF"/>
                </a:solidFill>
                <a:latin typeface="Courier New"/>
                <a:cs typeface="Courier New"/>
              </a:rPr>
              <a:t>to a </a:t>
            </a:r>
            <a:r>
              <a:rPr sz="42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quantity of the currency (e.g. </a:t>
            </a:r>
            <a:r>
              <a:rPr sz="4200" spc="20" dirty="0">
                <a:solidFill>
                  <a:srgbClr val="FFFFFF"/>
                </a:solidFill>
                <a:latin typeface="Courier New"/>
                <a:cs typeface="Courier New"/>
              </a:rPr>
              <a:t>"I </a:t>
            </a:r>
            <a:r>
              <a:rPr sz="42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traded 20 bitcoin") or the units </a:t>
            </a:r>
            <a:r>
              <a:rPr sz="42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themselves. The</a:t>
            </a:r>
            <a:r>
              <a:rPr sz="4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plural form can</a:t>
            </a:r>
            <a:r>
              <a:rPr sz="42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be </a:t>
            </a:r>
            <a:r>
              <a:rPr sz="42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Courier New"/>
                <a:cs typeface="Courier New"/>
              </a:rPr>
              <a:t>either "bitcoin" or "bitcoins."</a:t>
            </a:r>
            <a:endParaRPr sz="4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640"/>
            <a:ext cx="12192000" cy="6775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679" y="723900"/>
            <a:ext cx="11845290" cy="12992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135" dirty="0">
                <a:solidFill>
                  <a:srgbClr val="000000"/>
                </a:solidFill>
              </a:rPr>
              <a:t>3. </a:t>
            </a:r>
            <a:r>
              <a:rPr sz="4400" b="1" spc="5" dirty="0">
                <a:solidFill>
                  <a:srgbClr val="000000"/>
                </a:solidFill>
                <a:latin typeface="Courier New"/>
                <a:cs typeface="Courier New"/>
              </a:rPr>
              <a:t>Buy BTC </a:t>
            </a:r>
            <a:r>
              <a:rPr sz="4400" b="1" dirty="0">
                <a:solidFill>
                  <a:srgbClr val="000000"/>
                </a:solidFill>
                <a:latin typeface="Courier New"/>
                <a:cs typeface="Courier New"/>
              </a:rPr>
              <a:t>with </a:t>
            </a:r>
            <a:r>
              <a:rPr sz="4400" b="1" spc="5" dirty="0">
                <a:solidFill>
                  <a:srgbClr val="000000"/>
                </a:solidFill>
                <a:latin typeface="Courier New"/>
                <a:cs typeface="Courier New"/>
              </a:rPr>
              <a:t>money </a:t>
            </a:r>
            <a:r>
              <a:rPr sz="4400" b="1" dirty="0">
                <a:solidFill>
                  <a:srgbClr val="000000"/>
                </a:solidFill>
                <a:latin typeface="Courier New"/>
                <a:cs typeface="Courier New"/>
              </a:rPr>
              <a:t>from your bank </a:t>
            </a:r>
            <a:r>
              <a:rPr sz="4400" b="1" spc="-26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400" b="1" spc="5" dirty="0">
                <a:solidFill>
                  <a:srgbClr val="000000"/>
                </a:solidFill>
                <a:latin typeface="Courier New"/>
                <a:cs typeface="Courier New"/>
              </a:rPr>
              <a:t>account.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7741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" y="461009"/>
            <a:ext cx="91230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000000"/>
                </a:solidFill>
                <a:latin typeface="Arial"/>
                <a:cs typeface="Arial"/>
              </a:rPr>
              <a:t>4.</a:t>
            </a:r>
            <a:r>
              <a:rPr sz="4000" b="1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ourier New"/>
                <a:cs typeface="Courier New"/>
              </a:rPr>
              <a:t>Use</a:t>
            </a:r>
            <a:r>
              <a:rPr sz="4000" b="1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ourier New"/>
                <a:cs typeface="Courier New"/>
              </a:rPr>
              <a:t>your</a:t>
            </a:r>
            <a:r>
              <a:rPr sz="4000" b="1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ourier New"/>
                <a:cs typeface="Courier New"/>
              </a:rPr>
              <a:t>Bitcoin</a:t>
            </a:r>
            <a:r>
              <a:rPr sz="4000" b="1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000" b="1" spc="5" dirty="0">
                <a:solidFill>
                  <a:srgbClr val="000000"/>
                </a:solidFill>
                <a:latin typeface="Courier New"/>
                <a:cs typeface="Courier New"/>
              </a:rPr>
              <a:t>to</a:t>
            </a:r>
            <a:r>
              <a:rPr sz="4000" b="1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000" b="1" dirty="0">
                <a:solidFill>
                  <a:srgbClr val="000000"/>
                </a:solidFill>
                <a:latin typeface="Courier New"/>
                <a:cs typeface="Courier New"/>
              </a:rPr>
              <a:t>buy</a:t>
            </a:r>
            <a:r>
              <a:rPr sz="4000" b="1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ourier New"/>
                <a:cs typeface="Courier New"/>
              </a:rPr>
              <a:t>from </a:t>
            </a:r>
            <a:r>
              <a:rPr sz="4000" b="1" spc="-238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ourier New"/>
                <a:cs typeface="Courier New"/>
              </a:rPr>
              <a:t>retailers</a:t>
            </a:r>
            <a:r>
              <a:rPr sz="4000" b="1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000" b="1" dirty="0">
                <a:solidFill>
                  <a:srgbClr val="000000"/>
                </a:solidFill>
                <a:latin typeface="Courier New"/>
                <a:cs typeface="Courier New"/>
              </a:rPr>
              <a:t>that</a:t>
            </a:r>
            <a:r>
              <a:rPr sz="4000" b="1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ourier New"/>
                <a:cs typeface="Courier New"/>
              </a:rPr>
              <a:t>accept</a:t>
            </a:r>
            <a:r>
              <a:rPr sz="4000" b="1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000" b="1" dirty="0">
                <a:solidFill>
                  <a:srgbClr val="000000"/>
                </a:solidFill>
                <a:latin typeface="Courier New"/>
                <a:cs typeface="Courier New"/>
              </a:rPr>
              <a:t>it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420" y="4182109"/>
            <a:ext cx="193992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0"/>
              </a:spcBef>
              <a:buSzPct val="95000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endParaRPr sz="2000">
              <a:latin typeface="Arial MT"/>
              <a:cs typeface="Arial MT"/>
            </a:endParaRPr>
          </a:p>
          <a:p>
            <a:pPr marL="102235" indent="-90170">
              <a:lnSpc>
                <a:spcPct val="100000"/>
              </a:lnSpc>
              <a:buSzPct val="95000"/>
              <a:buChar char="•"/>
              <a:tabLst>
                <a:tab pos="10287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Wordpress</a:t>
            </a:r>
            <a:endParaRPr sz="2000">
              <a:latin typeface="Arial MT"/>
              <a:cs typeface="Arial MT"/>
            </a:endParaRPr>
          </a:p>
          <a:p>
            <a:pPr marL="102235" indent="-90170">
              <a:lnSpc>
                <a:spcPct val="100000"/>
              </a:lnSpc>
              <a:spcBef>
                <a:spcPts val="10"/>
              </a:spcBef>
              <a:buSzPct val="95000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Overstock.com</a:t>
            </a:r>
            <a:endParaRPr sz="2000">
              <a:latin typeface="Arial MT"/>
              <a:cs typeface="Arial MT"/>
            </a:endParaRPr>
          </a:p>
          <a:p>
            <a:pPr marL="102235" indent="-90170">
              <a:lnSpc>
                <a:spcPct val="100000"/>
              </a:lnSpc>
              <a:buSzPct val="95000"/>
              <a:buChar char="•"/>
              <a:tabLst>
                <a:tab pos="10287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Bitcoin.travel</a:t>
            </a:r>
            <a:endParaRPr sz="2000">
              <a:latin typeface="Arial MT"/>
              <a:cs typeface="Arial MT"/>
            </a:endParaRPr>
          </a:p>
          <a:p>
            <a:pPr marL="102235" indent="-90170">
              <a:lnSpc>
                <a:spcPct val="100000"/>
              </a:lnSpc>
              <a:buSzPct val="95000"/>
              <a:buChar char="•"/>
              <a:tabLst>
                <a:tab pos="10287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Victoria's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Secret</a:t>
            </a:r>
            <a:endParaRPr sz="2000">
              <a:latin typeface="Arial MT"/>
              <a:cs typeface="Arial MT"/>
            </a:endParaRPr>
          </a:p>
          <a:p>
            <a:pPr marL="102235" indent="-90170">
              <a:lnSpc>
                <a:spcPct val="100000"/>
              </a:lnSpc>
              <a:buSzPct val="95000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Subway</a:t>
            </a:r>
            <a:endParaRPr sz="2000">
              <a:latin typeface="Arial MT"/>
              <a:cs typeface="Arial MT"/>
            </a:endParaRPr>
          </a:p>
          <a:p>
            <a:pPr marL="102235" indent="-90170">
              <a:lnSpc>
                <a:spcPct val="100000"/>
              </a:lnSpc>
              <a:buSzPct val="95000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Zappos</a:t>
            </a:r>
            <a:endParaRPr sz="2000">
              <a:latin typeface="Arial MT"/>
              <a:cs typeface="Arial MT"/>
            </a:endParaRPr>
          </a:p>
          <a:p>
            <a:pPr marL="102235" indent="-90170">
              <a:lnSpc>
                <a:spcPct val="100000"/>
              </a:lnSpc>
              <a:buSzPct val="95000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Whole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Foods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397509"/>
            <a:ext cx="10460355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7820">
              <a:lnSpc>
                <a:spcPct val="100000"/>
              </a:lnSpc>
              <a:spcBef>
                <a:spcPts val="100"/>
              </a:spcBef>
            </a:pPr>
            <a:r>
              <a:rPr sz="4400" b="1" spc="10" dirty="0">
                <a:solidFill>
                  <a:srgbClr val="000000"/>
                </a:solidFill>
                <a:latin typeface="Courier New"/>
                <a:cs typeface="Courier New"/>
              </a:rPr>
              <a:t>5. </a:t>
            </a:r>
            <a:r>
              <a:rPr sz="4400" b="1" dirty="0">
                <a:solidFill>
                  <a:srgbClr val="000000"/>
                </a:solidFill>
                <a:latin typeface="Courier New"/>
                <a:cs typeface="Courier New"/>
              </a:rPr>
              <a:t>Sell your </a:t>
            </a:r>
            <a:r>
              <a:rPr sz="4400" b="1" spc="5" dirty="0">
                <a:solidFill>
                  <a:srgbClr val="000000"/>
                </a:solidFill>
                <a:latin typeface="Courier New"/>
                <a:cs typeface="Courier New"/>
              </a:rPr>
              <a:t>Bitcoin to another </a:t>
            </a:r>
            <a:r>
              <a:rPr sz="4400" b="1" spc="-26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400" b="1" dirty="0">
                <a:solidFill>
                  <a:srgbClr val="000000"/>
                </a:solidFill>
                <a:latin typeface="Courier New"/>
                <a:cs typeface="Courier New"/>
              </a:rPr>
              <a:t>user.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5279" y="439380"/>
          <a:ext cx="8634730" cy="959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8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742">
                <a:tc>
                  <a:txBody>
                    <a:bodyPr/>
                    <a:lstStyle/>
                    <a:p>
                      <a:pPr marL="31750">
                        <a:lnSpc>
                          <a:spcPts val="361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6.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361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Alternatively,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361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sell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361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your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361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Bitcoin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42">
                <a:tc>
                  <a:txBody>
                    <a:bodyPr/>
                    <a:lstStyle/>
                    <a:p>
                      <a:pPr marL="31750">
                        <a:lnSpc>
                          <a:spcPts val="3665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on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3665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32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exchange.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669" y="199390"/>
            <a:ext cx="98399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80" dirty="0">
                <a:solidFill>
                  <a:srgbClr val="D5A200"/>
                </a:solidFill>
                <a:latin typeface="Trebuchet MS"/>
                <a:cs typeface="Trebuchet MS"/>
              </a:rPr>
              <a:t>How</a:t>
            </a:r>
            <a:r>
              <a:rPr sz="6000" spc="70" dirty="0">
                <a:solidFill>
                  <a:srgbClr val="D5A200"/>
                </a:solidFill>
                <a:latin typeface="Trebuchet MS"/>
                <a:cs typeface="Trebuchet MS"/>
              </a:rPr>
              <a:t> </a:t>
            </a:r>
            <a:r>
              <a:rPr sz="6000" spc="204" dirty="0">
                <a:solidFill>
                  <a:srgbClr val="D5A200"/>
                </a:solidFill>
                <a:latin typeface="Trebuchet MS"/>
                <a:cs typeface="Trebuchet MS"/>
              </a:rPr>
              <a:t>to</a:t>
            </a:r>
            <a:r>
              <a:rPr sz="6000" spc="75" dirty="0">
                <a:solidFill>
                  <a:srgbClr val="D5A200"/>
                </a:solidFill>
                <a:latin typeface="Trebuchet MS"/>
                <a:cs typeface="Trebuchet MS"/>
              </a:rPr>
              <a:t> </a:t>
            </a:r>
            <a:r>
              <a:rPr sz="6000" spc="380" dirty="0">
                <a:solidFill>
                  <a:srgbClr val="D5A200"/>
                </a:solidFill>
                <a:latin typeface="Trebuchet MS"/>
                <a:cs typeface="Trebuchet MS"/>
              </a:rPr>
              <a:t>Invest</a:t>
            </a:r>
            <a:r>
              <a:rPr sz="6000" spc="70" dirty="0">
                <a:solidFill>
                  <a:srgbClr val="D5A200"/>
                </a:solidFill>
                <a:latin typeface="Trebuchet MS"/>
                <a:cs typeface="Trebuchet MS"/>
              </a:rPr>
              <a:t> </a:t>
            </a:r>
            <a:r>
              <a:rPr sz="6000" spc="235" dirty="0">
                <a:solidFill>
                  <a:srgbClr val="D5A200"/>
                </a:solidFill>
                <a:latin typeface="Trebuchet MS"/>
                <a:cs typeface="Trebuchet MS"/>
              </a:rPr>
              <a:t>in</a:t>
            </a:r>
            <a:r>
              <a:rPr sz="6000" spc="85" dirty="0">
                <a:solidFill>
                  <a:srgbClr val="D5A200"/>
                </a:solidFill>
                <a:latin typeface="Trebuchet MS"/>
                <a:cs typeface="Trebuchet MS"/>
              </a:rPr>
              <a:t> </a:t>
            </a:r>
            <a:r>
              <a:rPr sz="6000" spc="390" dirty="0">
                <a:solidFill>
                  <a:srgbClr val="D5A200"/>
                </a:solidFill>
                <a:latin typeface="Trebuchet MS"/>
                <a:cs typeface="Trebuchet MS"/>
              </a:rPr>
              <a:t>Bitcoins?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779" y="2399029"/>
            <a:ext cx="860361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56920">
              <a:lnSpc>
                <a:spcPct val="100000"/>
              </a:lnSpc>
              <a:spcBef>
                <a:spcPts val="100"/>
              </a:spcBef>
            </a:pPr>
            <a:r>
              <a:rPr sz="6600" b="1" spc="5" dirty="0">
                <a:solidFill>
                  <a:srgbClr val="FFFFFF"/>
                </a:solidFill>
                <a:latin typeface="Courier New"/>
                <a:cs typeface="Courier New"/>
              </a:rPr>
              <a:t>PART II: USING </a:t>
            </a:r>
            <a:r>
              <a:rPr sz="66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FFFFFF"/>
                </a:solidFill>
                <a:latin typeface="Courier New"/>
                <a:cs typeface="Courier New"/>
              </a:rPr>
              <a:t>ALTERNATE</a:t>
            </a:r>
            <a:r>
              <a:rPr sz="66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FFFFFF"/>
                </a:solidFill>
                <a:latin typeface="Courier New"/>
                <a:cs typeface="Courier New"/>
              </a:rPr>
              <a:t>OPTIONS</a:t>
            </a:r>
            <a:endParaRPr sz="6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359" y="651509"/>
            <a:ext cx="1086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1.</a:t>
            </a:r>
            <a:r>
              <a:rPr sz="3600" b="1" spc="-10" dirty="0">
                <a:solidFill>
                  <a:srgbClr val="000000"/>
                </a:solidFill>
                <a:latin typeface="Arial"/>
                <a:cs typeface="Arial"/>
              </a:rPr>
              <a:t> Consider</a:t>
            </a:r>
            <a:r>
              <a:rPr sz="36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setting</a:t>
            </a:r>
            <a:r>
              <a:rPr sz="36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up</a:t>
            </a:r>
            <a:r>
              <a:rPr sz="36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6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regular</a:t>
            </a:r>
            <a:r>
              <a:rPr sz="36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purchase scheme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990" y="351790"/>
            <a:ext cx="8267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000000"/>
                </a:solidFill>
                <a:latin typeface="Arial"/>
                <a:cs typeface="Arial"/>
              </a:rPr>
              <a:t>2.</a:t>
            </a:r>
            <a:r>
              <a:rPr sz="40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Arial"/>
                <a:cs typeface="Arial"/>
              </a:rPr>
              <a:t>Consider</a:t>
            </a:r>
            <a:r>
              <a:rPr sz="40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Arial"/>
                <a:cs typeface="Arial"/>
              </a:rPr>
              <a:t>buying</a:t>
            </a:r>
            <a:r>
              <a:rPr sz="40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Arial"/>
                <a:cs typeface="Arial"/>
              </a:rPr>
              <a:t>Bitcoin</a:t>
            </a:r>
            <a:r>
              <a:rPr sz="40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-45" dirty="0">
                <a:solidFill>
                  <a:srgbClr val="000000"/>
                </a:solidFill>
                <a:latin typeface="Arial"/>
                <a:cs typeface="Arial"/>
              </a:rPr>
              <a:t>locally.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820" y="73659"/>
            <a:ext cx="11501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Arial"/>
                <a:cs typeface="Arial"/>
              </a:rPr>
              <a:t>3.</a:t>
            </a:r>
            <a:r>
              <a:rPr sz="36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Arial"/>
                <a:cs typeface="Arial"/>
              </a:rPr>
              <a:t>Consider buying</a:t>
            </a:r>
            <a:r>
              <a:rPr sz="36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Arial"/>
                <a:cs typeface="Arial"/>
              </a:rPr>
              <a:t>into </a:t>
            </a:r>
            <a:r>
              <a:rPr sz="3600" b="1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 Bitcoin</a:t>
            </a:r>
            <a:r>
              <a:rPr sz="36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investing</a:t>
            </a:r>
            <a:r>
              <a:rPr sz="36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000000"/>
                </a:solidFill>
                <a:latin typeface="Arial"/>
                <a:cs typeface="Arial"/>
              </a:rPr>
              <a:t>company.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2600" y="5886450"/>
            <a:ext cx="636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4.</a:t>
            </a:r>
            <a:r>
              <a:rPr sz="36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Arial"/>
                <a:cs typeface="Arial"/>
              </a:rPr>
              <a:t>Consider</a:t>
            </a:r>
            <a:r>
              <a:rPr sz="36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Arial"/>
                <a:cs typeface="Arial"/>
              </a:rPr>
              <a:t>"mining"</a:t>
            </a:r>
            <a:r>
              <a:rPr sz="36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Arial"/>
                <a:cs typeface="Arial"/>
              </a:rPr>
              <a:t>Bitcoin.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669" y="199390"/>
            <a:ext cx="98399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80" dirty="0">
                <a:solidFill>
                  <a:srgbClr val="D5A200"/>
                </a:solidFill>
                <a:latin typeface="Trebuchet MS"/>
                <a:cs typeface="Trebuchet MS"/>
              </a:rPr>
              <a:t>How</a:t>
            </a:r>
            <a:r>
              <a:rPr sz="6000" spc="70" dirty="0">
                <a:solidFill>
                  <a:srgbClr val="D5A200"/>
                </a:solidFill>
                <a:latin typeface="Trebuchet MS"/>
                <a:cs typeface="Trebuchet MS"/>
              </a:rPr>
              <a:t> </a:t>
            </a:r>
            <a:r>
              <a:rPr sz="6000" spc="204" dirty="0">
                <a:solidFill>
                  <a:srgbClr val="D5A200"/>
                </a:solidFill>
                <a:latin typeface="Trebuchet MS"/>
                <a:cs typeface="Trebuchet MS"/>
              </a:rPr>
              <a:t>to</a:t>
            </a:r>
            <a:r>
              <a:rPr sz="6000" spc="75" dirty="0">
                <a:solidFill>
                  <a:srgbClr val="D5A200"/>
                </a:solidFill>
                <a:latin typeface="Trebuchet MS"/>
                <a:cs typeface="Trebuchet MS"/>
              </a:rPr>
              <a:t> </a:t>
            </a:r>
            <a:r>
              <a:rPr sz="6000" spc="380" dirty="0">
                <a:solidFill>
                  <a:srgbClr val="D5A200"/>
                </a:solidFill>
                <a:latin typeface="Trebuchet MS"/>
                <a:cs typeface="Trebuchet MS"/>
              </a:rPr>
              <a:t>Invest</a:t>
            </a:r>
            <a:r>
              <a:rPr sz="6000" spc="70" dirty="0">
                <a:solidFill>
                  <a:srgbClr val="D5A200"/>
                </a:solidFill>
                <a:latin typeface="Trebuchet MS"/>
                <a:cs typeface="Trebuchet MS"/>
              </a:rPr>
              <a:t> </a:t>
            </a:r>
            <a:r>
              <a:rPr sz="6000" spc="235" dirty="0">
                <a:solidFill>
                  <a:srgbClr val="D5A200"/>
                </a:solidFill>
                <a:latin typeface="Trebuchet MS"/>
                <a:cs typeface="Trebuchet MS"/>
              </a:rPr>
              <a:t>in</a:t>
            </a:r>
            <a:r>
              <a:rPr sz="6000" spc="85" dirty="0">
                <a:solidFill>
                  <a:srgbClr val="D5A200"/>
                </a:solidFill>
                <a:latin typeface="Trebuchet MS"/>
                <a:cs typeface="Trebuchet MS"/>
              </a:rPr>
              <a:t> </a:t>
            </a:r>
            <a:r>
              <a:rPr sz="6000" spc="390" dirty="0">
                <a:solidFill>
                  <a:srgbClr val="D5A200"/>
                </a:solidFill>
                <a:latin typeface="Trebuchet MS"/>
                <a:cs typeface="Trebuchet MS"/>
              </a:rPr>
              <a:t>Bitcoins?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2399029"/>
            <a:ext cx="1112583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080" marR="5080" indent="-1008380">
              <a:lnSpc>
                <a:spcPct val="100000"/>
              </a:lnSpc>
              <a:spcBef>
                <a:spcPts val="100"/>
              </a:spcBef>
            </a:pPr>
            <a:r>
              <a:rPr sz="6600" b="1" spc="5" dirty="0">
                <a:solidFill>
                  <a:srgbClr val="FFFFFF"/>
                </a:solidFill>
                <a:latin typeface="Courier New"/>
                <a:cs typeface="Courier New"/>
              </a:rPr>
              <a:t>PART III: MAKING MONEY </a:t>
            </a:r>
            <a:r>
              <a:rPr sz="6600" b="1" spc="-3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66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FFFFFF"/>
                </a:solidFill>
                <a:latin typeface="Courier New"/>
                <a:cs typeface="Courier New"/>
              </a:rPr>
              <a:t>YOUR</a:t>
            </a:r>
            <a:r>
              <a:rPr sz="66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FFFFFF"/>
                </a:solidFill>
                <a:latin typeface="Courier New"/>
                <a:cs typeface="Courier New"/>
              </a:rPr>
              <a:t>INVESTMENT</a:t>
            </a:r>
            <a:endParaRPr sz="6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619" y="34289"/>
            <a:ext cx="9879965" cy="12325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670"/>
              </a:spcBef>
            </a:pPr>
            <a:r>
              <a:rPr sz="4150" b="1" spc="440" dirty="0">
                <a:solidFill>
                  <a:srgbClr val="BE8F00"/>
                </a:solidFill>
                <a:latin typeface="Trebuchet MS"/>
                <a:cs typeface="Trebuchet MS"/>
              </a:rPr>
              <a:t>Blockchain</a:t>
            </a:r>
            <a:r>
              <a:rPr sz="4150" b="1" spc="195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4150" b="1" spc="395" dirty="0">
                <a:solidFill>
                  <a:srgbClr val="BE8F00"/>
                </a:solidFill>
                <a:latin typeface="Trebuchet MS"/>
                <a:cs typeface="Trebuchet MS"/>
              </a:rPr>
              <a:t>or</a:t>
            </a:r>
            <a:r>
              <a:rPr sz="4150" b="1" spc="185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4150" b="1" spc="445" dirty="0">
                <a:solidFill>
                  <a:srgbClr val="BE8F00"/>
                </a:solidFill>
                <a:latin typeface="Trebuchet MS"/>
                <a:cs typeface="Trebuchet MS"/>
              </a:rPr>
              <a:t>Distributed</a:t>
            </a:r>
            <a:r>
              <a:rPr sz="4150" b="1" spc="180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4150" b="1" spc="500" dirty="0">
                <a:solidFill>
                  <a:srgbClr val="BE8F00"/>
                </a:solidFill>
                <a:latin typeface="Trebuchet MS"/>
                <a:cs typeface="Trebuchet MS"/>
              </a:rPr>
              <a:t>Ledger </a:t>
            </a:r>
            <a:r>
              <a:rPr sz="4150" b="1" spc="-1235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4150" b="1" spc="415" dirty="0">
                <a:solidFill>
                  <a:srgbClr val="BE8F00"/>
                </a:solidFill>
                <a:latin typeface="Trebuchet MS"/>
                <a:cs typeface="Trebuchet MS"/>
              </a:rPr>
              <a:t>Technology</a:t>
            </a:r>
            <a:r>
              <a:rPr sz="4150" b="1" spc="185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4150" b="1" spc="305" dirty="0">
                <a:solidFill>
                  <a:srgbClr val="BE8F00"/>
                </a:solidFill>
                <a:latin typeface="Trebuchet MS"/>
                <a:cs typeface="Trebuchet MS"/>
              </a:rPr>
              <a:t>(DLT)</a:t>
            </a:r>
            <a:endParaRPr sz="4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332229"/>
            <a:ext cx="11633835" cy="48310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5080" indent="-228600">
              <a:lnSpc>
                <a:spcPts val="518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tracks ownership and allows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for </a:t>
            </a:r>
            <a:r>
              <a:rPr sz="4800" spc="-28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immediate and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efficient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transfers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of Bitcoin.</a:t>
            </a:r>
            <a:endParaRPr sz="4800">
              <a:latin typeface="Courier New"/>
              <a:cs typeface="Courier New"/>
            </a:endParaRPr>
          </a:p>
          <a:p>
            <a:pPr marL="241300" marR="5080" indent="-228600">
              <a:lnSpc>
                <a:spcPts val="518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makes Bitcoin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completely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transparent; it stores complete </a:t>
            </a:r>
            <a:r>
              <a:rPr sz="4800" spc="-28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details by an address of every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transaction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ever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occurs.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" y="6037579"/>
            <a:ext cx="4996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5764" algn="l"/>
              </a:tabLst>
            </a:pPr>
            <a:r>
              <a:rPr sz="4000" b="1" spc="-5" dirty="0">
                <a:solidFill>
                  <a:srgbClr val="000000"/>
                </a:solidFill>
                <a:latin typeface="Arial"/>
                <a:cs typeface="Arial"/>
              </a:rPr>
              <a:t>1.</a:t>
            </a: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Arial"/>
                <a:cs typeface="Arial"/>
              </a:rPr>
              <a:t>Buy	</a:t>
            </a:r>
            <a:r>
              <a:rPr sz="4000" b="1" spc="-45" dirty="0">
                <a:solidFill>
                  <a:srgbClr val="000000"/>
                </a:solidFill>
                <a:latin typeface="Arial"/>
                <a:cs typeface="Arial"/>
              </a:rPr>
              <a:t>low,</a:t>
            </a:r>
            <a:r>
              <a:rPr sz="4000"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Arial"/>
                <a:cs typeface="Arial"/>
              </a:rPr>
              <a:t>sell</a:t>
            </a:r>
            <a:r>
              <a:rPr sz="40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Arial"/>
                <a:cs typeface="Arial"/>
              </a:rPr>
              <a:t>high.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7570" y="73659"/>
            <a:ext cx="948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2.</a:t>
            </a:r>
            <a:r>
              <a:rPr sz="36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Stay</a:t>
            </a:r>
            <a:r>
              <a:rPr sz="3600" b="1" spc="-10" dirty="0">
                <a:solidFill>
                  <a:srgbClr val="000000"/>
                </a:solidFill>
                <a:latin typeface="Arial"/>
                <a:cs typeface="Arial"/>
              </a:rPr>
              <a:t> up-to-date</a:t>
            </a:r>
            <a:r>
              <a:rPr sz="36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36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Bitcoin</a:t>
            </a:r>
            <a:r>
              <a:rPr sz="36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market </a:t>
            </a:r>
            <a:r>
              <a:rPr sz="3600" b="1" dirty="0">
                <a:solidFill>
                  <a:srgbClr val="000000"/>
                </a:solidFill>
                <a:latin typeface="Arial"/>
                <a:cs typeface="Arial"/>
              </a:rPr>
              <a:t>trends.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390" y="469900"/>
            <a:ext cx="11368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3.</a:t>
            </a: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Bitcoin 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wealth</a:t>
            </a:r>
            <a:r>
              <a:rPr sz="32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purchase</a:t>
            </a: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more</a:t>
            </a:r>
            <a:r>
              <a:rPr sz="32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stable</a:t>
            </a: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investments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394970"/>
            <a:ext cx="98355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4. Never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put more money into Bitcoin than you 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can </a:t>
            </a:r>
            <a:r>
              <a:rPr sz="3200" b="1" spc="-8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afford to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lose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339" y="199390"/>
            <a:ext cx="64903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0" dirty="0"/>
              <a:t>Final</a:t>
            </a:r>
            <a:r>
              <a:rPr sz="6000" spc="20" dirty="0"/>
              <a:t> </a:t>
            </a:r>
            <a:r>
              <a:rPr sz="6000" spc="380" dirty="0"/>
              <a:t>Thoughts!!!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It’s important to </a:t>
            </a:r>
            <a:r>
              <a:rPr spc="10" dirty="0"/>
              <a:t> </a:t>
            </a:r>
            <a:r>
              <a:rPr spc="5" dirty="0"/>
              <a:t>understand how Bitcoin </a:t>
            </a:r>
            <a:r>
              <a:rPr spc="-3950" dirty="0"/>
              <a:t> </a:t>
            </a:r>
            <a:r>
              <a:rPr spc="5" dirty="0"/>
              <a:t>works before investing </a:t>
            </a:r>
            <a:r>
              <a:rPr spc="-3950" dirty="0"/>
              <a:t> </a:t>
            </a:r>
            <a:r>
              <a:rPr spc="5" dirty="0"/>
              <a:t>any</a:t>
            </a:r>
            <a:r>
              <a:rPr dirty="0"/>
              <a:t> </a:t>
            </a:r>
            <a:r>
              <a:rPr spc="5" dirty="0"/>
              <a:t>money.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539" y="31750"/>
            <a:ext cx="96386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650" dirty="0"/>
              <a:t>Ways</a:t>
            </a:r>
            <a:r>
              <a:rPr sz="7000" spc="75" dirty="0"/>
              <a:t> </a:t>
            </a:r>
            <a:r>
              <a:rPr sz="7000" spc="245" dirty="0"/>
              <a:t>to</a:t>
            </a:r>
            <a:r>
              <a:rPr sz="7000" spc="100" dirty="0"/>
              <a:t> </a:t>
            </a:r>
            <a:r>
              <a:rPr sz="7000" spc="465" dirty="0"/>
              <a:t>Earn</a:t>
            </a:r>
            <a:r>
              <a:rPr sz="7000" spc="80" dirty="0"/>
              <a:t> </a:t>
            </a:r>
            <a:r>
              <a:rPr sz="7000" spc="370" dirty="0"/>
              <a:t>Bitcoins</a:t>
            </a:r>
            <a:endParaRPr sz="7000"/>
          </a:p>
        </p:txBody>
      </p:sp>
      <p:sp>
        <p:nvSpPr>
          <p:cNvPr id="3" name="object 3"/>
          <p:cNvSpPr/>
          <p:nvPr/>
        </p:nvSpPr>
        <p:spPr>
          <a:xfrm>
            <a:off x="90169" y="1878329"/>
            <a:ext cx="7345680" cy="0"/>
          </a:xfrm>
          <a:custGeom>
            <a:avLst/>
            <a:gdLst/>
            <a:ahLst/>
            <a:cxnLst/>
            <a:rect l="l" t="t" r="r" b="b"/>
            <a:pathLst>
              <a:path w="7345680">
                <a:moveTo>
                  <a:pt x="0" y="0"/>
                </a:moveTo>
                <a:lnTo>
                  <a:pt x="7345680" y="0"/>
                </a:lnTo>
              </a:path>
            </a:pathLst>
          </a:custGeom>
          <a:ln w="355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69" y="1201420"/>
            <a:ext cx="11854815" cy="532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800" b="1" i="1" spc="5" dirty="0">
                <a:solidFill>
                  <a:srgbClr val="FFFFFF"/>
                </a:solidFill>
                <a:latin typeface="Courier New"/>
                <a:cs typeface="Courier New"/>
              </a:rPr>
              <a:t>RECEIVING</a:t>
            </a:r>
            <a:r>
              <a:rPr sz="4800" b="1" i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i="1" spc="5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4800" b="1" i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i="1" spc="5" dirty="0">
                <a:solidFill>
                  <a:srgbClr val="FFFFFF"/>
                </a:solidFill>
                <a:latin typeface="Courier New"/>
                <a:cs typeface="Courier New"/>
              </a:rPr>
              <a:t>PAYMENT</a:t>
            </a:r>
            <a:endParaRPr sz="4800">
              <a:latin typeface="Courier New"/>
              <a:cs typeface="Courier New"/>
            </a:endParaRPr>
          </a:p>
          <a:p>
            <a:pPr marL="336550" marR="43180" indent="-285750">
              <a:lnSpc>
                <a:spcPct val="100000"/>
              </a:lnSpc>
              <a:buSzPct val="98333"/>
              <a:buFont typeface="MS UI Gothic"/>
              <a:buChar char="➢"/>
              <a:tabLst>
                <a:tab pos="659130" algn="l"/>
              </a:tabLst>
            </a:pPr>
            <a:r>
              <a:rPr sz="6000" spc="5" dirty="0">
                <a:solidFill>
                  <a:srgbClr val="FFFFFF"/>
                </a:solidFill>
                <a:latin typeface="Courier New"/>
                <a:cs typeface="Courier New"/>
              </a:rPr>
              <a:t>Can be accepted as </a:t>
            </a:r>
            <a:r>
              <a:rPr sz="6000" spc="1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6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0" spc="5" dirty="0">
                <a:solidFill>
                  <a:srgbClr val="FFFFFF"/>
                </a:solidFill>
                <a:latin typeface="Courier New"/>
                <a:cs typeface="Courier New"/>
              </a:rPr>
              <a:t>means of payment for </a:t>
            </a:r>
            <a:r>
              <a:rPr sz="60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0" spc="5" dirty="0">
                <a:solidFill>
                  <a:srgbClr val="FFFFFF"/>
                </a:solidFill>
                <a:latin typeface="Courier New"/>
                <a:cs typeface="Courier New"/>
              </a:rPr>
              <a:t>products sold or services </a:t>
            </a:r>
            <a:r>
              <a:rPr sz="6000" spc="-3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0" spc="5" dirty="0">
                <a:solidFill>
                  <a:srgbClr val="FFFFFF"/>
                </a:solidFill>
                <a:latin typeface="Courier New"/>
                <a:cs typeface="Courier New"/>
              </a:rPr>
              <a:t>provided</a:t>
            </a:r>
            <a:endParaRPr sz="6000">
              <a:latin typeface="Courier New"/>
              <a:cs typeface="Courier New"/>
            </a:endParaRPr>
          </a:p>
          <a:p>
            <a:pPr marL="658495" indent="-608330">
              <a:lnSpc>
                <a:spcPct val="100000"/>
              </a:lnSpc>
              <a:buSzPct val="98333"/>
              <a:buFont typeface="MS UI Gothic"/>
              <a:buChar char="➢"/>
              <a:tabLst>
                <a:tab pos="659130" algn="l"/>
              </a:tabLst>
            </a:pPr>
            <a:r>
              <a:rPr sz="6000" spc="10" dirty="0">
                <a:solidFill>
                  <a:srgbClr val="FFFFFF"/>
                </a:solidFill>
                <a:latin typeface="Courier New"/>
                <a:cs typeface="Courier New"/>
              </a:rPr>
              <a:t>“</a:t>
            </a:r>
            <a:r>
              <a:rPr sz="6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0" spc="5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60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0" spc="5" dirty="0">
                <a:solidFill>
                  <a:srgbClr val="FFFFFF"/>
                </a:solidFill>
                <a:latin typeface="Courier New"/>
                <a:cs typeface="Courier New"/>
              </a:rPr>
              <a:t>Accepted</a:t>
            </a:r>
            <a:r>
              <a:rPr sz="60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0" spc="5" dirty="0">
                <a:solidFill>
                  <a:srgbClr val="FFFFFF"/>
                </a:solidFill>
                <a:latin typeface="Courier New"/>
                <a:cs typeface="Courier New"/>
              </a:rPr>
              <a:t>Here”</a:t>
            </a:r>
            <a:endParaRPr sz="6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539" y="31750"/>
            <a:ext cx="96386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650" dirty="0"/>
              <a:t>Ways</a:t>
            </a:r>
            <a:r>
              <a:rPr sz="7000" spc="75" dirty="0"/>
              <a:t> </a:t>
            </a:r>
            <a:r>
              <a:rPr sz="7000" spc="245" dirty="0"/>
              <a:t>to</a:t>
            </a:r>
            <a:r>
              <a:rPr sz="7000" spc="100" dirty="0"/>
              <a:t> </a:t>
            </a:r>
            <a:r>
              <a:rPr sz="7000" spc="465" dirty="0"/>
              <a:t>Earn</a:t>
            </a:r>
            <a:r>
              <a:rPr sz="7000" spc="80" dirty="0"/>
              <a:t> </a:t>
            </a:r>
            <a:r>
              <a:rPr sz="7000" spc="370" dirty="0"/>
              <a:t>Bitcoins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64769" y="1201420"/>
            <a:ext cx="10942955" cy="532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0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WORKING</a:t>
            </a:r>
            <a:r>
              <a:rPr sz="4000" b="1" i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sz="40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FOR</a:t>
            </a:r>
            <a:r>
              <a:rPr sz="4000" b="1" i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sz="40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THEM</a:t>
            </a:r>
            <a:endParaRPr sz="4000">
              <a:latin typeface="Courier New"/>
              <a:cs typeface="Courier New"/>
            </a:endParaRPr>
          </a:p>
          <a:p>
            <a:pPr marL="311150" marR="17780" indent="-285750">
              <a:lnSpc>
                <a:spcPct val="100000"/>
              </a:lnSpc>
              <a:buSzPct val="97727"/>
              <a:buFont typeface="MS UI Gothic"/>
              <a:buChar char="➢"/>
              <a:tabLst>
                <a:tab pos="471805" algn="l"/>
              </a:tabLst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Those who are self-employed 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can </a:t>
            </a:r>
            <a:r>
              <a:rPr sz="4400" spc="-2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get 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paid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for a job in bitcoins </a:t>
            </a:r>
            <a:r>
              <a:rPr sz="4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i="1" spc="5" dirty="0">
                <a:solidFill>
                  <a:srgbClr val="FFFFFF"/>
                </a:solidFill>
                <a:latin typeface="Courier New"/>
                <a:cs typeface="Courier New"/>
              </a:rPr>
              <a:t>Websites</a:t>
            </a:r>
            <a:r>
              <a:rPr sz="4400" i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i="1" spc="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sz="4400" i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i="1" spc="5" dirty="0">
                <a:solidFill>
                  <a:srgbClr val="FFFFFF"/>
                </a:solidFill>
                <a:latin typeface="Courier New"/>
                <a:cs typeface="Courier New"/>
              </a:rPr>
              <a:t>Job</a:t>
            </a:r>
            <a:r>
              <a:rPr sz="4400" i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i="1" spc="5" dirty="0">
                <a:solidFill>
                  <a:srgbClr val="FFFFFF"/>
                </a:solidFill>
                <a:latin typeface="Courier New"/>
                <a:cs typeface="Courier New"/>
              </a:rPr>
              <a:t>Boards</a:t>
            </a:r>
            <a:r>
              <a:rPr sz="4400" i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i="1" spc="5" dirty="0">
                <a:solidFill>
                  <a:srgbClr val="FFFFFF"/>
                </a:solidFill>
                <a:latin typeface="Courier New"/>
                <a:cs typeface="Courier New"/>
              </a:rPr>
              <a:t>which</a:t>
            </a:r>
            <a:r>
              <a:rPr sz="4400" i="1" dirty="0">
                <a:solidFill>
                  <a:srgbClr val="FFFFFF"/>
                </a:solidFill>
                <a:latin typeface="Courier New"/>
                <a:cs typeface="Courier New"/>
              </a:rPr>
              <a:t> are</a:t>
            </a:r>
            <a:endParaRPr sz="4400">
              <a:latin typeface="Courier New"/>
              <a:cs typeface="Courier New"/>
            </a:endParaRPr>
          </a:p>
          <a:p>
            <a:pPr marL="25400">
              <a:lnSpc>
                <a:spcPts val="5275"/>
              </a:lnSpc>
            </a:pPr>
            <a:r>
              <a:rPr sz="4400" i="1" spc="5" dirty="0">
                <a:solidFill>
                  <a:srgbClr val="FFFFFF"/>
                </a:solidFill>
                <a:latin typeface="Courier New"/>
                <a:cs typeface="Courier New"/>
              </a:rPr>
              <a:t>dedicated</a:t>
            </a:r>
            <a:r>
              <a:rPr sz="4400" i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i="1" spc="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4400" i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i="1" spc="5" dirty="0">
                <a:solidFill>
                  <a:srgbClr val="FFFFFF"/>
                </a:solidFill>
                <a:latin typeface="Courier New"/>
                <a:cs typeface="Courier New"/>
              </a:rPr>
              <a:t>digital</a:t>
            </a:r>
            <a:r>
              <a:rPr sz="4400" i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i="1" spc="5" dirty="0">
                <a:solidFill>
                  <a:srgbClr val="FFFFFF"/>
                </a:solidFill>
                <a:latin typeface="Courier New"/>
                <a:cs typeface="Courier New"/>
              </a:rPr>
              <a:t>currency</a:t>
            </a:r>
            <a:endParaRPr sz="4400">
              <a:latin typeface="Courier New"/>
              <a:cs typeface="Courier New"/>
            </a:endParaRPr>
          </a:p>
          <a:p>
            <a:pPr marL="1612265" lvl="1" indent="-673100">
              <a:lnSpc>
                <a:spcPts val="5275"/>
              </a:lnSpc>
              <a:buChar char="-"/>
              <a:tabLst>
                <a:tab pos="1612900" algn="l"/>
              </a:tabLst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Work</a:t>
            </a:r>
            <a:r>
              <a:rPr sz="4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4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endParaRPr sz="4400">
              <a:latin typeface="Courier New"/>
              <a:cs typeface="Courier New"/>
            </a:endParaRPr>
          </a:p>
          <a:p>
            <a:pPr marL="1612265" lvl="1" indent="-673100">
              <a:lnSpc>
                <a:spcPct val="100000"/>
              </a:lnSpc>
              <a:buChar char="-"/>
              <a:tabLst>
                <a:tab pos="1612900" algn="l"/>
              </a:tabLst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Coinality</a:t>
            </a:r>
            <a:endParaRPr sz="4400">
              <a:latin typeface="Courier New"/>
              <a:cs typeface="Courier New"/>
            </a:endParaRPr>
          </a:p>
          <a:p>
            <a:pPr marL="1612265" lvl="1" indent="-673100">
              <a:lnSpc>
                <a:spcPct val="100000"/>
              </a:lnSpc>
              <a:buChar char="-"/>
              <a:tabLst>
                <a:tab pos="1612900" algn="l"/>
              </a:tabLst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Jobs</a:t>
            </a:r>
            <a:r>
              <a:rPr sz="4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Bitcoins</a:t>
            </a:r>
            <a:r>
              <a:rPr sz="4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&amp;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BitGigs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539" y="31750"/>
            <a:ext cx="96386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650" dirty="0"/>
              <a:t>Ways</a:t>
            </a:r>
            <a:r>
              <a:rPr sz="7000" spc="75" dirty="0"/>
              <a:t> </a:t>
            </a:r>
            <a:r>
              <a:rPr sz="7000" spc="245" dirty="0"/>
              <a:t>to</a:t>
            </a:r>
            <a:r>
              <a:rPr sz="7000" spc="100" dirty="0"/>
              <a:t> </a:t>
            </a:r>
            <a:r>
              <a:rPr sz="7000" spc="465" dirty="0"/>
              <a:t>Earn</a:t>
            </a:r>
            <a:r>
              <a:rPr sz="7000" spc="80" dirty="0"/>
              <a:t> </a:t>
            </a:r>
            <a:r>
              <a:rPr sz="7000" spc="370" dirty="0"/>
              <a:t>Bitcoins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64769" y="1689100"/>
            <a:ext cx="11444605" cy="3376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4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GAMBLING</a:t>
            </a:r>
            <a:endParaRPr sz="4400">
              <a:latin typeface="Courier New"/>
              <a:cs typeface="Courier New"/>
            </a:endParaRPr>
          </a:p>
          <a:p>
            <a:pPr marL="311150" marR="17780" indent="-285750">
              <a:lnSpc>
                <a:spcPct val="100000"/>
              </a:lnSpc>
              <a:buSzPct val="97727"/>
              <a:buFont typeface="MS UI Gothic"/>
              <a:buChar char="➢"/>
              <a:tabLst>
                <a:tab pos="471805" algn="l"/>
              </a:tabLst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it’s possible to 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play </a:t>
            </a:r>
            <a:r>
              <a:rPr sz="4400" spc="10" dirty="0">
                <a:solidFill>
                  <a:srgbClr val="FFFFFF"/>
                </a:solidFill>
                <a:latin typeface="Courier New"/>
                <a:cs typeface="Courier New"/>
              </a:rPr>
              <a:t>at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casino </a:t>
            </a:r>
            <a:r>
              <a:rPr sz="4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4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cater</a:t>
            </a:r>
            <a:r>
              <a:rPr sz="4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4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aficionados</a:t>
            </a:r>
            <a:endParaRPr sz="4400">
              <a:latin typeface="Courier New"/>
              <a:cs typeface="Courier New"/>
            </a:endParaRPr>
          </a:p>
          <a:p>
            <a:pPr marL="311150" marR="353695">
              <a:lnSpc>
                <a:spcPts val="5280"/>
              </a:lnSpc>
              <a:spcBef>
                <a:spcPts val="90"/>
              </a:spcBef>
            </a:pP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e.g. online lotteries, 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jackpots, </a:t>
            </a:r>
            <a:r>
              <a:rPr sz="4400" spc="-2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spread</a:t>
            </a:r>
            <a:r>
              <a:rPr sz="4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betting,</a:t>
            </a:r>
            <a:r>
              <a:rPr sz="4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other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00" spc="5" dirty="0">
                <a:solidFill>
                  <a:srgbClr val="FFFFFF"/>
                </a:solidFill>
                <a:latin typeface="Courier New"/>
                <a:cs typeface="Courier New"/>
              </a:rPr>
              <a:t>games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539" y="31750"/>
            <a:ext cx="96386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650" dirty="0"/>
              <a:t>Ways</a:t>
            </a:r>
            <a:r>
              <a:rPr sz="7000" spc="75" dirty="0"/>
              <a:t> </a:t>
            </a:r>
            <a:r>
              <a:rPr sz="7000" spc="245" dirty="0"/>
              <a:t>to</a:t>
            </a:r>
            <a:r>
              <a:rPr sz="7000" spc="100" dirty="0"/>
              <a:t> </a:t>
            </a:r>
            <a:r>
              <a:rPr sz="7000" spc="465" dirty="0"/>
              <a:t>Earn</a:t>
            </a:r>
            <a:r>
              <a:rPr sz="7000" spc="80" dirty="0"/>
              <a:t> </a:t>
            </a:r>
            <a:r>
              <a:rPr sz="7000" spc="370" dirty="0"/>
              <a:t>Bitcoins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64769" y="1201420"/>
            <a:ext cx="12038330" cy="551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0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INTEREST</a:t>
            </a:r>
            <a:r>
              <a:rPr sz="4000" b="1" i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sz="40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PAYMENTS</a:t>
            </a:r>
            <a:endParaRPr sz="4000">
              <a:latin typeface="Courier New"/>
              <a:cs typeface="Courier New"/>
            </a:endParaRPr>
          </a:p>
          <a:p>
            <a:pPr marL="311150" marR="17780" indent="-285750">
              <a:lnSpc>
                <a:spcPct val="100000"/>
              </a:lnSpc>
              <a:buSzPct val="97500"/>
              <a:buFont typeface="MS UI Gothic"/>
              <a:buChar char="➢"/>
              <a:tabLst>
                <a:tab pos="431165" algn="l"/>
              </a:tabLst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Lending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bitcoin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being repaid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by </a:t>
            </a:r>
            <a:r>
              <a:rPr sz="4000" spc="-23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same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currency</a:t>
            </a:r>
            <a:endParaRPr sz="4000">
              <a:latin typeface="Courier New"/>
              <a:cs typeface="Courier New"/>
            </a:endParaRPr>
          </a:p>
          <a:p>
            <a:pPr marL="482600">
              <a:lnSpc>
                <a:spcPct val="100000"/>
              </a:lnSpc>
            </a:pPr>
            <a:r>
              <a:rPr sz="4000" i="1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4000" i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i="1" spc="-5" dirty="0">
                <a:solidFill>
                  <a:srgbClr val="FFFFFF"/>
                </a:solidFill>
                <a:latin typeface="Courier New"/>
                <a:cs typeface="Courier New"/>
              </a:rPr>
              <a:t>FORMS</a:t>
            </a:r>
            <a:endParaRPr sz="4000">
              <a:latin typeface="Courier New"/>
              <a:cs typeface="Courier New"/>
            </a:endParaRPr>
          </a:p>
          <a:p>
            <a:pPr marL="2311400" lvl="1" indent="-914400">
              <a:lnSpc>
                <a:spcPct val="100000"/>
              </a:lnSpc>
              <a:buFont typeface="Courier New"/>
              <a:buAutoNum type="arabicPeriod"/>
              <a:tabLst>
                <a:tab pos="2311400" algn="l"/>
              </a:tabLst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Direct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lending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someone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endParaRPr sz="40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know</a:t>
            </a:r>
            <a:endParaRPr sz="4000">
              <a:latin typeface="Courier New"/>
              <a:cs typeface="Courier New"/>
            </a:endParaRPr>
          </a:p>
          <a:p>
            <a:pPr marL="2311400" lvl="1" indent="-914400">
              <a:lnSpc>
                <a:spcPts val="4795"/>
              </a:lnSpc>
              <a:buFont typeface="Courier New"/>
              <a:buAutoNum type="arabicPeriod" startAt="2"/>
              <a:tabLst>
                <a:tab pos="2311400" algn="l"/>
              </a:tabLst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Pairing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borrowers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lenders</a:t>
            </a:r>
            <a:endParaRPr sz="4000">
              <a:latin typeface="Courier New"/>
              <a:cs typeface="Courier New"/>
            </a:endParaRPr>
          </a:p>
          <a:p>
            <a:pPr marL="2311400" lvl="1" indent="-914400">
              <a:lnSpc>
                <a:spcPts val="4795"/>
              </a:lnSpc>
              <a:buFont typeface="Courier New"/>
              <a:buAutoNum type="arabicPeriod" startAt="2"/>
              <a:tabLst>
                <a:tab pos="2311400" algn="l"/>
              </a:tabLst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Lending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bitcoins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virtual</a:t>
            </a:r>
            <a:endParaRPr sz="40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bank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" y="31750"/>
            <a:ext cx="117786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505" dirty="0"/>
              <a:t>Risk</a:t>
            </a:r>
            <a:r>
              <a:rPr sz="7000" spc="85" dirty="0"/>
              <a:t> </a:t>
            </a:r>
            <a:r>
              <a:rPr sz="7000" spc="200" dirty="0"/>
              <a:t>of</a:t>
            </a:r>
            <a:r>
              <a:rPr sz="7000" spc="90" dirty="0"/>
              <a:t> </a:t>
            </a:r>
            <a:r>
              <a:rPr sz="7000" spc="455" dirty="0"/>
              <a:t>Investing</a:t>
            </a:r>
            <a:r>
              <a:rPr sz="7000" spc="100" dirty="0"/>
              <a:t> </a:t>
            </a:r>
            <a:r>
              <a:rPr sz="7000" spc="270" dirty="0"/>
              <a:t>in</a:t>
            </a:r>
            <a:r>
              <a:rPr sz="7000" spc="90" dirty="0"/>
              <a:t> </a:t>
            </a:r>
            <a:r>
              <a:rPr sz="7000" spc="310" dirty="0"/>
              <a:t>Bitcoin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107950" y="1332230"/>
            <a:ext cx="11772265" cy="46177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Security</a:t>
            </a:r>
            <a:r>
              <a:rPr sz="72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Risk</a:t>
            </a:r>
            <a:endParaRPr sz="7200">
              <a:latin typeface="Courier New"/>
              <a:cs typeface="Courier New"/>
            </a:endParaRPr>
          </a:p>
          <a:p>
            <a:pPr marL="12700" marR="5080">
              <a:lnSpc>
                <a:spcPct val="89900"/>
              </a:lnSpc>
              <a:spcBef>
                <a:spcPts val="1000"/>
              </a:spcBef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- Bitcoin exchanges are entirely </a:t>
            </a:r>
            <a:r>
              <a:rPr sz="4800" spc="-28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digital and, as with any virtual </a:t>
            </a:r>
            <a:r>
              <a:rPr sz="4800" spc="-28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system,</a:t>
            </a:r>
            <a:r>
              <a:rPr sz="48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48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at</a:t>
            </a:r>
            <a:r>
              <a:rPr sz="48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risk</a:t>
            </a:r>
            <a:r>
              <a:rPr sz="4800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from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hackers, malware and operational </a:t>
            </a:r>
            <a:r>
              <a:rPr sz="4800" spc="-28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glitches.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560" y="210820"/>
            <a:ext cx="10332085" cy="903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50" b="1" spc="675" dirty="0">
                <a:solidFill>
                  <a:srgbClr val="BE8F00"/>
                </a:solidFill>
                <a:latin typeface="Trebuchet MS"/>
                <a:cs typeface="Trebuchet MS"/>
              </a:rPr>
              <a:t>Mathematical</a:t>
            </a:r>
            <a:r>
              <a:rPr sz="5750" b="1" spc="254" dirty="0">
                <a:solidFill>
                  <a:srgbClr val="BE8F00"/>
                </a:solidFill>
                <a:latin typeface="Trebuchet MS"/>
                <a:cs typeface="Trebuchet MS"/>
              </a:rPr>
              <a:t> </a:t>
            </a:r>
            <a:r>
              <a:rPr sz="5750" b="1" spc="570" dirty="0">
                <a:solidFill>
                  <a:srgbClr val="BE8F00"/>
                </a:solidFill>
                <a:latin typeface="Trebuchet MS"/>
                <a:cs typeface="Trebuchet MS"/>
              </a:rPr>
              <a:t>encryption</a:t>
            </a:r>
            <a:endParaRPr sz="5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45059"/>
            <a:ext cx="5683885" cy="526034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08279" algn="ctr">
              <a:lnSpc>
                <a:spcPct val="100000"/>
              </a:lnSpc>
              <a:spcBef>
                <a:spcPts val="1005"/>
              </a:spcBef>
            </a:pP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sz="48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keys</a:t>
            </a:r>
            <a:endParaRPr sz="4800">
              <a:latin typeface="Courier New"/>
              <a:cs typeface="Courier New"/>
            </a:endParaRPr>
          </a:p>
          <a:p>
            <a:pPr marL="227329" marR="5080" indent="-214629">
              <a:lnSpc>
                <a:spcPts val="4060"/>
              </a:lnSpc>
              <a:spcBef>
                <a:spcPts val="1220"/>
              </a:spcBef>
              <a:buFont typeface="Arial MT"/>
              <a:buChar char="•"/>
              <a:tabLst>
                <a:tab pos="227329" algn="l"/>
              </a:tabLst>
            </a:pP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comparable</a:t>
            </a:r>
            <a:r>
              <a:rPr sz="375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3750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spc="1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spc="5" dirty="0">
                <a:solidFill>
                  <a:srgbClr val="FFFFFF"/>
                </a:solidFill>
                <a:latin typeface="Courier New"/>
                <a:cs typeface="Courier New"/>
              </a:rPr>
              <a:t>bank</a:t>
            </a:r>
            <a:r>
              <a:rPr sz="375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account</a:t>
            </a:r>
            <a:r>
              <a:rPr sz="375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endParaRPr sz="3750">
              <a:latin typeface="Courier New"/>
              <a:cs typeface="Courier New"/>
            </a:endParaRPr>
          </a:p>
          <a:p>
            <a:pPr marL="227329" marR="291465" indent="-214629">
              <a:lnSpc>
                <a:spcPct val="90100"/>
              </a:lnSpc>
              <a:spcBef>
                <a:spcPts val="875"/>
              </a:spcBef>
              <a:buFont typeface="Arial MT"/>
              <a:buChar char="•"/>
              <a:tabLst>
                <a:tab pos="227329" algn="l"/>
              </a:tabLst>
            </a:pP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serves </a:t>
            </a:r>
            <a:r>
              <a:rPr sz="3750" spc="10" dirty="0">
                <a:solidFill>
                  <a:srgbClr val="FFFFFF"/>
                </a:solidFill>
                <a:latin typeface="Courier New"/>
                <a:cs typeface="Courier New"/>
              </a:rPr>
              <a:t>as </a:t>
            </a:r>
            <a:r>
              <a:rPr sz="3750" spc="5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3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address which </a:t>
            </a:r>
            <a:r>
              <a:rPr sz="3750" spc="10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3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published </a:t>
            </a:r>
            <a:r>
              <a:rPr sz="3750" spc="10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3750" spc="5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3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world</a:t>
            </a:r>
            <a:r>
              <a:rPr sz="37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spc="10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375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spc="1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375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which </a:t>
            </a:r>
            <a:r>
              <a:rPr sz="3750" spc="-2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others </a:t>
            </a:r>
            <a:r>
              <a:rPr sz="3750" spc="5" dirty="0">
                <a:solidFill>
                  <a:srgbClr val="FFFFFF"/>
                </a:solidFill>
                <a:latin typeface="Courier New"/>
                <a:cs typeface="Courier New"/>
              </a:rPr>
              <a:t>may 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send </a:t>
            </a:r>
            <a:r>
              <a:rPr sz="37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bitcoins.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9359" y="1257118"/>
            <a:ext cx="5716270" cy="51733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792480">
              <a:lnSpc>
                <a:spcPct val="100000"/>
              </a:lnSpc>
              <a:spcBef>
                <a:spcPts val="910"/>
              </a:spcBef>
            </a:pP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Private</a:t>
            </a:r>
            <a:r>
              <a:rPr sz="48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keys</a:t>
            </a:r>
            <a:endParaRPr sz="4800">
              <a:latin typeface="Courier New"/>
              <a:cs typeface="Courier New"/>
            </a:endParaRPr>
          </a:p>
          <a:p>
            <a:pPr marL="240029" marR="327025" indent="-227329">
              <a:lnSpc>
                <a:spcPts val="4540"/>
              </a:lnSpc>
              <a:spcBef>
                <a:spcPts val="1280"/>
              </a:spcBef>
              <a:buFont typeface="Arial MT"/>
              <a:buChar char="•"/>
              <a:tabLst>
                <a:tab pos="240029" algn="l"/>
              </a:tabLst>
            </a:pPr>
            <a:r>
              <a:rPr sz="4200" spc="5" dirty="0">
                <a:solidFill>
                  <a:srgbClr val="FFFFFF"/>
                </a:solidFill>
                <a:latin typeface="Courier New"/>
                <a:cs typeface="Courier New"/>
              </a:rPr>
              <a:t>comparable</a:t>
            </a:r>
            <a:r>
              <a:rPr sz="42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42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an </a:t>
            </a:r>
            <a:r>
              <a:rPr sz="4200" spc="-25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5" dirty="0">
                <a:solidFill>
                  <a:srgbClr val="FFFFFF"/>
                </a:solidFill>
                <a:latin typeface="Courier New"/>
                <a:cs typeface="Courier New"/>
              </a:rPr>
              <a:t>ATM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PIN</a:t>
            </a:r>
            <a:endParaRPr sz="4200">
              <a:latin typeface="Courier New"/>
              <a:cs typeface="Courier New"/>
            </a:endParaRPr>
          </a:p>
          <a:p>
            <a:pPr marL="240029" marR="5080" indent="-227329">
              <a:lnSpc>
                <a:spcPct val="90000"/>
              </a:lnSpc>
              <a:spcBef>
                <a:spcPts val="925"/>
              </a:spcBef>
              <a:buFont typeface="Arial MT"/>
              <a:buChar char="•"/>
              <a:tabLst>
                <a:tab pos="240029" algn="l"/>
              </a:tabLst>
            </a:pPr>
            <a:r>
              <a:rPr sz="4200" spc="5" dirty="0">
                <a:solidFill>
                  <a:srgbClr val="FFFFFF"/>
                </a:solidFill>
                <a:latin typeface="Courier New"/>
                <a:cs typeface="Courier New"/>
              </a:rPr>
              <a:t>meant </a:t>
            </a:r>
            <a:r>
              <a:rPr sz="4200" spc="10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4200" spc="5" dirty="0">
                <a:solidFill>
                  <a:srgbClr val="FFFFFF"/>
                </a:solidFill>
                <a:latin typeface="Courier New"/>
                <a:cs typeface="Courier New"/>
              </a:rPr>
              <a:t>be a </a:t>
            </a:r>
            <a:r>
              <a:rPr sz="4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5" dirty="0">
                <a:solidFill>
                  <a:srgbClr val="FFFFFF"/>
                </a:solidFill>
                <a:latin typeface="Courier New"/>
                <a:cs typeface="Courier New"/>
              </a:rPr>
              <a:t>guarded 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secret, </a:t>
            </a:r>
            <a:r>
              <a:rPr sz="4200" spc="5" dirty="0">
                <a:solidFill>
                  <a:srgbClr val="FFFFFF"/>
                </a:solidFill>
                <a:latin typeface="Courier New"/>
                <a:cs typeface="Courier New"/>
              </a:rPr>
              <a:t> and only used 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4200" spc="5" dirty="0">
                <a:solidFill>
                  <a:srgbClr val="FFFFFF"/>
                </a:solidFill>
                <a:latin typeface="Courier New"/>
                <a:cs typeface="Courier New"/>
              </a:rPr>
              <a:t> authorize</a:t>
            </a:r>
            <a:r>
              <a:rPr sz="42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5" dirty="0">
                <a:solidFill>
                  <a:srgbClr val="FFFFFF"/>
                </a:solidFill>
                <a:latin typeface="Courier New"/>
                <a:cs typeface="Courier New"/>
              </a:rPr>
              <a:t>Bitcoin </a:t>
            </a:r>
            <a:r>
              <a:rPr sz="4200" spc="-25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5" dirty="0">
                <a:solidFill>
                  <a:srgbClr val="FFFFFF"/>
                </a:solidFill>
                <a:latin typeface="Courier New"/>
                <a:cs typeface="Courier New"/>
              </a:rPr>
              <a:t>transmissions.</a:t>
            </a:r>
            <a:endParaRPr sz="4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" y="31750"/>
            <a:ext cx="117786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505" dirty="0"/>
              <a:t>Risk</a:t>
            </a:r>
            <a:r>
              <a:rPr sz="7000" spc="85" dirty="0"/>
              <a:t> </a:t>
            </a:r>
            <a:r>
              <a:rPr sz="7000" spc="200" dirty="0"/>
              <a:t>of</a:t>
            </a:r>
            <a:r>
              <a:rPr sz="7000" spc="90" dirty="0"/>
              <a:t> </a:t>
            </a:r>
            <a:r>
              <a:rPr sz="7000" spc="455" dirty="0"/>
              <a:t>Investing</a:t>
            </a:r>
            <a:r>
              <a:rPr sz="7000" spc="100" dirty="0"/>
              <a:t> </a:t>
            </a:r>
            <a:r>
              <a:rPr sz="7000" spc="270" dirty="0"/>
              <a:t>in</a:t>
            </a:r>
            <a:r>
              <a:rPr sz="7000" spc="90" dirty="0"/>
              <a:t> </a:t>
            </a:r>
            <a:r>
              <a:rPr sz="7000" spc="310" dirty="0"/>
              <a:t>Bitcoin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107950" y="1412240"/>
            <a:ext cx="11772265" cy="477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Fraud</a:t>
            </a:r>
            <a:r>
              <a:rPr sz="72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risk</a:t>
            </a:r>
            <a:endParaRPr sz="7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- While Bitcoin uses private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key </a:t>
            </a:r>
            <a:r>
              <a:rPr sz="4800" spc="-28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encryption to verify owners and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register</a:t>
            </a:r>
            <a:r>
              <a:rPr sz="4800" spc="1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transactions,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fraudsters and scammers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may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attempt</a:t>
            </a:r>
            <a:r>
              <a:rPr sz="4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sell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bitcoins.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" y="31750"/>
            <a:ext cx="117786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505" dirty="0"/>
              <a:t>Risk</a:t>
            </a:r>
            <a:r>
              <a:rPr sz="7000" spc="85" dirty="0"/>
              <a:t> </a:t>
            </a:r>
            <a:r>
              <a:rPr sz="7000" spc="200" dirty="0"/>
              <a:t>of</a:t>
            </a:r>
            <a:r>
              <a:rPr sz="7000" spc="90" dirty="0"/>
              <a:t> </a:t>
            </a:r>
            <a:r>
              <a:rPr sz="7000" spc="455" dirty="0"/>
              <a:t>Investing</a:t>
            </a:r>
            <a:r>
              <a:rPr sz="7000" spc="100" dirty="0"/>
              <a:t> </a:t>
            </a:r>
            <a:r>
              <a:rPr sz="7000" spc="270" dirty="0"/>
              <a:t>in</a:t>
            </a:r>
            <a:r>
              <a:rPr sz="7000" spc="90" dirty="0"/>
              <a:t> </a:t>
            </a:r>
            <a:r>
              <a:rPr sz="7000" spc="310" dirty="0"/>
              <a:t>Bitcoin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107950" y="1412240"/>
            <a:ext cx="11772265" cy="477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Fraud</a:t>
            </a:r>
            <a:r>
              <a:rPr sz="72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risk</a:t>
            </a:r>
            <a:endParaRPr sz="7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- While Bitcoin uses private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key </a:t>
            </a:r>
            <a:r>
              <a:rPr sz="4800" spc="-28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encryption to verify owners and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register</a:t>
            </a:r>
            <a:r>
              <a:rPr sz="4800" spc="1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transactions,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fraudsters and scammers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may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attempt</a:t>
            </a:r>
            <a:r>
              <a:rPr sz="4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sell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bitcoins.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" y="31750"/>
            <a:ext cx="117786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505" dirty="0"/>
              <a:t>Risk</a:t>
            </a:r>
            <a:r>
              <a:rPr sz="7000" spc="85" dirty="0"/>
              <a:t> </a:t>
            </a:r>
            <a:r>
              <a:rPr sz="7000" spc="200" dirty="0"/>
              <a:t>of</a:t>
            </a:r>
            <a:r>
              <a:rPr sz="7000" spc="90" dirty="0"/>
              <a:t> </a:t>
            </a:r>
            <a:r>
              <a:rPr sz="7000" spc="455" dirty="0"/>
              <a:t>Investing</a:t>
            </a:r>
            <a:r>
              <a:rPr sz="7000" spc="100" dirty="0"/>
              <a:t> </a:t>
            </a:r>
            <a:r>
              <a:rPr sz="7000" spc="270" dirty="0"/>
              <a:t>in</a:t>
            </a:r>
            <a:r>
              <a:rPr sz="7000" spc="90" dirty="0"/>
              <a:t> </a:t>
            </a:r>
            <a:r>
              <a:rPr sz="7000" spc="310" dirty="0"/>
              <a:t>Bitcoin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107950" y="1412240"/>
            <a:ext cx="11772265" cy="477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Tax</a:t>
            </a:r>
            <a:r>
              <a:rPr sz="72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risk</a:t>
            </a:r>
            <a:endParaRPr sz="7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- As bitcoin is ineligible to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be </a:t>
            </a:r>
            <a:r>
              <a:rPr sz="4800" spc="-28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included in any tax-advantaged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retirement</a:t>
            </a:r>
            <a:r>
              <a:rPr sz="4800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accounts,</a:t>
            </a:r>
            <a:r>
              <a:rPr sz="48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there</a:t>
            </a:r>
            <a:r>
              <a:rPr sz="4800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are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no good, legal options to shield </a:t>
            </a:r>
            <a:r>
              <a:rPr sz="4800" spc="-28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investments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taxation.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" y="31750"/>
            <a:ext cx="117786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505" dirty="0"/>
              <a:t>Risk</a:t>
            </a:r>
            <a:r>
              <a:rPr sz="7000" spc="85" dirty="0"/>
              <a:t> </a:t>
            </a:r>
            <a:r>
              <a:rPr sz="7000" spc="200" dirty="0"/>
              <a:t>of</a:t>
            </a:r>
            <a:r>
              <a:rPr sz="7000" spc="90" dirty="0"/>
              <a:t> </a:t>
            </a:r>
            <a:r>
              <a:rPr sz="7000" spc="455" dirty="0"/>
              <a:t>Investing</a:t>
            </a:r>
            <a:r>
              <a:rPr sz="7000" spc="100" dirty="0"/>
              <a:t> </a:t>
            </a:r>
            <a:r>
              <a:rPr sz="7000" spc="270" dirty="0"/>
              <a:t>in</a:t>
            </a:r>
            <a:r>
              <a:rPr sz="7000" spc="90" dirty="0"/>
              <a:t> </a:t>
            </a:r>
            <a:r>
              <a:rPr sz="7000" spc="310" dirty="0"/>
              <a:t>Bitcoin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107950" y="1412240"/>
            <a:ext cx="11405235" cy="550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Regulatory</a:t>
            </a:r>
            <a:r>
              <a:rPr sz="72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Risk</a:t>
            </a:r>
            <a:endParaRPr sz="7200">
              <a:latin typeface="Courier New"/>
              <a:cs typeface="Courier New"/>
            </a:endParaRPr>
          </a:p>
          <a:p>
            <a:pPr marL="12700" marR="5080">
              <a:lnSpc>
                <a:spcPct val="99900"/>
              </a:lnSpc>
              <a:spcBef>
                <a:spcPts val="5"/>
              </a:spcBef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- Bitcoins are a rival to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government currency and may be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used for black market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transactions, money laundering, </a:t>
            </a:r>
            <a:r>
              <a:rPr sz="4800" spc="-28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illegal activities or tax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evasion.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" y="31750"/>
            <a:ext cx="117786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505" dirty="0"/>
              <a:t>Risk</a:t>
            </a:r>
            <a:r>
              <a:rPr sz="7000" spc="85" dirty="0"/>
              <a:t> </a:t>
            </a:r>
            <a:r>
              <a:rPr sz="7000" spc="200" dirty="0"/>
              <a:t>of</a:t>
            </a:r>
            <a:r>
              <a:rPr sz="7000" spc="90" dirty="0"/>
              <a:t> </a:t>
            </a:r>
            <a:r>
              <a:rPr sz="7000" spc="455" dirty="0"/>
              <a:t>Investing</a:t>
            </a:r>
            <a:r>
              <a:rPr sz="7000" spc="100" dirty="0"/>
              <a:t> </a:t>
            </a:r>
            <a:r>
              <a:rPr sz="7000" spc="270" dirty="0"/>
              <a:t>in</a:t>
            </a:r>
            <a:r>
              <a:rPr sz="7000" spc="90" dirty="0"/>
              <a:t> </a:t>
            </a:r>
            <a:r>
              <a:rPr sz="7000" spc="310" dirty="0"/>
              <a:t>Bitcoin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107950" y="1412240"/>
            <a:ext cx="9936480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Insurance</a:t>
            </a:r>
            <a:r>
              <a:rPr sz="72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Risk</a:t>
            </a:r>
            <a:endParaRPr sz="7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Bitcoin exchanges and </a:t>
            </a:r>
            <a:r>
              <a:rPr sz="5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Bitcoin accounts are not </a:t>
            </a:r>
            <a:r>
              <a:rPr sz="5400" spc="-32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insured by any type of </a:t>
            </a:r>
            <a:r>
              <a:rPr sz="5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federal or government </a:t>
            </a:r>
            <a:r>
              <a:rPr sz="5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spc="5" dirty="0">
                <a:solidFill>
                  <a:srgbClr val="FFFFFF"/>
                </a:solidFill>
                <a:latin typeface="Courier New"/>
                <a:cs typeface="Courier New"/>
              </a:rPr>
              <a:t>program.</a:t>
            </a:r>
            <a:endParaRPr sz="5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" y="31750"/>
            <a:ext cx="117786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505" dirty="0"/>
              <a:t>Risk</a:t>
            </a:r>
            <a:r>
              <a:rPr sz="7000" spc="85" dirty="0"/>
              <a:t> </a:t>
            </a:r>
            <a:r>
              <a:rPr sz="7000" spc="200" dirty="0"/>
              <a:t>of</a:t>
            </a:r>
            <a:r>
              <a:rPr sz="7000" spc="90" dirty="0"/>
              <a:t> </a:t>
            </a:r>
            <a:r>
              <a:rPr sz="7000" spc="455" dirty="0"/>
              <a:t>Investing</a:t>
            </a:r>
            <a:r>
              <a:rPr sz="7000" spc="100" dirty="0"/>
              <a:t> </a:t>
            </a:r>
            <a:r>
              <a:rPr sz="7000" spc="270" dirty="0"/>
              <a:t>in</a:t>
            </a:r>
            <a:r>
              <a:rPr sz="7000" spc="90" dirty="0"/>
              <a:t> </a:t>
            </a:r>
            <a:r>
              <a:rPr sz="7000" spc="310" dirty="0"/>
              <a:t>Bitcoin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107950" y="1412240"/>
            <a:ext cx="11772265" cy="477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Market</a:t>
            </a:r>
            <a:r>
              <a:rPr sz="72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7200" spc="5" dirty="0">
                <a:solidFill>
                  <a:srgbClr val="FFFFFF"/>
                </a:solidFill>
                <a:latin typeface="Courier New"/>
                <a:cs typeface="Courier New"/>
              </a:rPr>
              <a:t>Risk</a:t>
            </a:r>
            <a:endParaRPr sz="7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- Like with any investment,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Bitcoin values can fluctuate. </a:t>
            </a:r>
            <a:r>
              <a:rPr sz="4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Indeed,</a:t>
            </a:r>
            <a:r>
              <a:rPr sz="48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48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sz="48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4800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currency has seen wild swings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in </a:t>
            </a:r>
            <a:r>
              <a:rPr sz="4800" spc="-28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price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over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its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short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existence.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8079" y="4230370"/>
            <a:ext cx="879475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240" algn="r">
              <a:lnSpc>
                <a:spcPct val="100000"/>
              </a:lnSpc>
              <a:spcBef>
                <a:spcPts val="100"/>
              </a:spcBef>
            </a:pPr>
            <a:r>
              <a:rPr sz="8000" spc="655" dirty="0">
                <a:solidFill>
                  <a:srgbClr val="FFFFFF"/>
                </a:solidFill>
              </a:rPr>
              <a:t>How</a:t>
            </a:r>
            <a:r>
              <a:rPr sz="8000" spc="80" dirty="0">
                <a:solidFill>
                  <a:srgbClr val="FFFFFF"/>
                </a:solidFill>
              </a:rPr>
              <a:t> </a:t>
            </a:r>
            <a:r>
              <a:rPr sz="8000" spc="665" dirty="0">
                <a:solidFill>
                  <a:srgbClr val="FFFFFF"/>
                </a:solidFill>
              </a:rPr>
              <a:t>does</a:t>
            </a:r>
            <a:r>
              <a:rPr sz="8000" spc="85" dirty="0">
                <a:solidFill>
                  <a:srgbClr val="FFFFFF"/>
                </a:solidFill>
              </a:rPr>
              <a:t> </a:t>
            </a:r>
            <a:r>
              <a:rPr sz="8000" spc="360" dirty="0">
                <a:solidFill>
                  <a:srgbClr val="FFFFFF"/>
                </a:solidFill>
              </a:rPr>
              <a:t>Bitcoin</a:t>
            </a:r>
            <a:endParaRPr sz="8000"/>
          </a:p>
          <a:p>
            <a:pPr marR="5080" algn="r">
              <a:lnSpc>
                <a:spcPct val="100000"/>
              </a:lnSpc>
            </a:pPr>
            <a:r>
              <a:rPr sz="8000" spc="645" dirty="0">
                <a:solidFill>
                  <a:srgbClr val="FFFFFF"/>
                </a:solidFill>
              </a:rPr>
              <a:t>work?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95740" y="1203960"/>
            <a:ext cx="240220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60"/>
              </a:lnSpc>
            </a:pPr>
            <a:r>
              <a:rPr sz="4800" spc="-5" dirty="0">
                <a:solidFill>
                  <a:srgbClr val="00AFEF"/>
                </a:solidFill>
                <a:latin typeface="Calibri"/>
                <a:cs typeface="Calibri"/>
              </a:rPr>
              <a:t>Slide</a:t>
            </a:r>
            <a:r>
              <a:rPr sz="4800" spc="-1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00AFEF"/>
                </a:solidFill>
                <a:latin typeface="Calibri"/>
                <a:cs typeface="Calibri"/>
              </a:rPr>
              <a:t>Title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34061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85339" y="2557779"/>
            <a:ext cx="6668770" cy="918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850" b="1" spc="57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5850" b="1" spc="2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850" b="1" spc="715" dirty="0">
                <a:solidFill>
                  <a:srgbClr val="000000"/>
                </a:solidFill>
                <a:latin typeface="Trebuchet MS"/>
                <a:cs typeface="Trebuchet MS"/>
              </a:rPr>
              <a:t>basics</a:t>
            </a:r>
            <a:r>
              <a:rPr sz="5850" b="1" spc="2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850" b="1" spc="495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5850" b="1" spc="2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850" b="1" spc="83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endParaRPr sz="58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490" y="3248659"/>
            <a:ext cx="11701780" cy="34969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 marR="17780" indent="1905" algn="ctr">
              <a:lnSpc>
                <a:spcPct val="98100"/>
              </a:lnSpc>
              <a:spcBef>
                <a:spcPts val="240"/>
              </a:spcBef>
            </a:pP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34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450" spc="-11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775" b="1" spc="-3397" baseline="-15194" dirty="0">
                <a:latin typeface="Trebuchet MS"/>
                <a:cs typeface="Trebuchet MS"/>
              </a:rPr>
              <a:t>n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3450" spc="-118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8775" b="1" spc="-3270" baseline="-15194" dirty="0">
                <a:latin typeface="Trebuchet MS"/>
                <a:cs typeface="Trebuchet MS"/>
              </a:rPr>
              <a:t>e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3450" spc="-13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775" b="1" spc="-4807" baseline="-15194" dirty="0">
                <a:latin typeface="Trebuchet MS"/>
                <a:cs typeface="Trebuchet MS"/>
              </a:rPr>
              <a:t>w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3450" spc="-17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8775" b="1" spc="-4912" baseline="-15194" dirty="0">
                <a:latin typeface="Trebuchet MS"/>
                <a:cs typeface="Trebuchet MS"/>
              </a:rPr>
              <a:t>u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3450" spc="-17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8775" b="1" spc="-382" baseline="-15194" dirty="0">
                <a:latin typeface="Trebuchet MS"/>
                <a:cs typeface="Trebuchet MS"/>
              </a:rPr>
              <a:t>s</a:t>
            </a:r>
            <a:r>
              <a:rPr sz="3450" spc="-86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8775" b="1" spc="-3757" baseline="-15194" dirty="0">
                <a:latin typeface="Trebuchet MS"/>
                <a:cs typeface="Trebuchet MS"/>
              </a:rPr>
              <a:t>e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3450" spc="-1040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8775" b="1" spc="952" baseline="-15194" dirty="0">
                <a:latin typeface="Trebuchet MS"/>
                <a:cs typeface="Trebuchet MS"/>
              </a:rPr>
              <a:t>r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34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get sta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ted</a:t>
            </a:r>
            <a:r>
              <a:rPr sz="34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ith  Bitcoin without understanding the technical </a:t>
            </a:r>
            <a:r>
              <a:rPr sz="34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details. Once you've installed a Bitcoin </a:t>
            </a:r>
            <a:r>
              <a:rPr sz="34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wallet on your computer or mobile phone, it </a:t>
            </a:r>
            <a:r>
              <a:rPr sz="34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will generate your first Bitcoin address and </a:t>
            </a:r>
            <a:r>
              <a:rPr sz="3450" spc="-20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can create more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whenever you need</a:t>
            </a:r>
            <a:r>
              <a:rPr sz="34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50" spc="10" dirty="0">
                <a:solidFill>
                  <a:srgbClr val="FFFFFF"/>
                </a:solidFill>
                <a:latin typeface="Courier New"/>
                <a:cs typeface="Courier New"/>
              </a:rPr>
              <a:t>one.</a:t>
            </a:r>
            <a:endParaRPr sz="3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34061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9560" y="2479040"/>
            <a:ext cx="8419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860" dirty="0">
                <a:solidFill>
                  <a:srgbClr val="000000"/>
                </a:solidFill>
                <a:latin typeface="Trebuchet MS"/>
                <a:cs typeface="Trebuchet MS"/>
              </a:rPr>
              <a:t>Balances</a:t>
            </a:r>
            <a:r>
              <a:rPr b="1" spc="2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1" spc="340" dirty="0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b="1" spc="3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1" spc="755" dirty="0">
                <a:solidFill>
                  <a:srgbClr val="000000"/>
                </a:solidFill>
                <a:latin typeface="Trebuchet MS"/>
                <a:cs typeface="Trebuchet MS"/>
              </a:rPr>
              <a:t>Block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8159" y="3337559"/>
            <a:ext cx="111544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3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block</a:t>
            </a:r>
            <a:r>
              <a:rPr sz="33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chain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33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300" spc="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shared</a:t>
            </a:r>
            <a:r>
              <a:rPr sz="33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sz="3300" b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ledger</a:t>
            </a:r>
            <a:r>
              <a:rPr sz="3300" b="1" spc="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459" y="3345179"/>
            <a:ext cx="11415395" cy="353567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765" marR="17780" indent="1270" algn="ctr">
              <a:lnSpc>
                <a:spcPct val="90900"/>
              </a:lnSpc>
              <a:spcBef>
                <a:spcPts val="885"/>
              </a:spcBef>
            </a:pP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whi</a:t>
            </a:r>
            <a:r>
              <a:rPr sz="3300" spc="1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3300" spc="-1739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0800" b="1" spc="60" baseline="-13888" dirty="0">
                <a:latin typeface="Trebuchet MS"/>
                <a:cs typeface="Trebuchet MS"/>
              </a:rPr>
              <a:t>c</a:t>
            </a:r>
            <a:r>
              <a:rPr sz="3300" spc="-14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0800" b="1" spc="-4230" baseline="-13888" dirty="0">
                <a:latin typeface="Trebuchet MS"/>
                <a:cs typeface="Trebuchet MS"/>
              </a:rPr>
              <a:t>h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3300" spc="-30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0800" b="1" spc="-2310" baseline="-13888" dirty="0">
                <a:latin typeface="Trebuchet MS"/>
                <a:cs typeface="Trebuchet MS"/>
              </a:rPr>
              <a:t>a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300" spc="-142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0800" b="1" spc="-1095" baseline="-13888" dirty="0">
                <a:latin typeface="Trebuchet MS"/>
                <a:cs typeface="Trebuchet MS"/>
              </a:rPr>
              <a:t>i</a:t>
            </a:r>
            <a:r>
              <a:rPr sz="3300" spc="-944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0800" b="1" spc="-4942" baseline="-13888" dirty="0">
                <a:latin typeface="Trebuchet MS"/>
                <a:cs typeface="Trebuchet MS"/>
              </a:rPr>
              <a:t>n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ir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3300" spc="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tcoi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3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ne</a:t>
            </a:r>
            <a:r>
              <a:rPr sz="3300" spc="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wor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300" spc="1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elie</a:t>
            </a:r>
            <a:r>
              <a:rPr sz="3300" spc="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3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l 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confirmed</a:t>
            </a:r>
            <a:r>
              <a:rPr sz="3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transactions</a:t>
            </a:r>
            <a:r>
              <a:rPr sz="33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are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included</a:t>
            </a:r>
            <a:r>
              <a:rPr sz="33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3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block</a:t>
            </a:r>
            <a:r>
              <a:rPr sz="3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chain.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sz="33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allows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Bitcoin</a:t>
            </a:r>
            <a:r>
              <a:rPr sz="33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wallets</a:t>
            </a:r>
            <a:r>
              <a:rPr sz="3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endParaRPr sz="3300">
              <a:latin typeface="Courier New"/>
              <a:cs typeface="Courier New"/>
            </a:endParaRPr>
          </a:p>
          <a:p>
            <a:pPr marL="24765" marR="17780" indent="-635" algn="ctr">
              <a:lnSpc>
                <a:spcPct val="99900"/>
              </a:lnSpc>
              <a:spcBef>
                <a:spcPts val="5"/>
              </a:spcBef>
            </a:pP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calculate</a:t>
            </a:r>
            <a:r>
              <a:rPr sz="33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their</a:t>
            </a:r>
            <a:r>
              <a:rPr sz="33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spendable</a:t>
            </a:r>
            <a:r>
              <a:rPr sz="33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balance</a:t>
            </a:r>
            <a:r>
              <a:rPr sz="33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so</a:t>
            </a:r>
            <a:r>
              <a:rPr sz="33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3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new </a:t>
            </a:r>
            <a:r>
              <a:rPr sz="3300" spc="-196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transactions</a:t>
            </a:r>
            <a:r>
              <a:rPr sz="3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can</a:t>
            </a:r>
            <a:r>
              <a:rPr sz="3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3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verified</a:t>
            </a:r>
            <a:r>
              <a:rPr sz="3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thereby</a:t>
            </a:r>
            <a:r>
              <a:rPr sz="3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ensuring </a:t>
            </a:r>
            <a:r>
              <a:rPr sz="3300" spc="-196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they're</a:t>
            </a:r>
            <a:r>
              <a:rPr sz="3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actually</a:t>
            </a:r>
            <a:r>
              <a:rPr sz="3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owned</a:t>
            </a:r>
            <a:r>
              <a:rPr sz="3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33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3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spender.</a:t>
            </a:r>
            <a:endParaRPr sz="3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1980</Words>
  <Application>Microsoft Office PowerPoint</Application>
  <PresentationFormat>Widescreen</PresentationFormat>
  <Paragraphs>295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MS UI Gothic</vt:lpstr>
      <vt:lpstr>Arial</vt:lpstr>
      <vt:lpstr>Arial MT</vt:lpstr>
      <vt:lpstr>Calibri</vt:lpstr>
      <vt:lpstr>Courier New</vt:lpstr>
      <vt:lpstr>Times New Roman</vt:lpstr>
      <vt:lpstr>Trebuchet MS</vt:lpstr>
      <vt:lpstr>Office Theme</vt:lpstr>
      <vt:lpstr>PowerPoint Presentation</vt:lpstr>
      <vt:lpstr>What is Bitcoin?</vt:lpstr>
      <vt:lpstr>What is Bitcoin?</vt:lpstr>
      <vt:lpstr>SIDE NOTE:</vt:lpstr>
      <vt:lpstr>Blockchain or Distributed Ledger  Technology (DLT)</vt:lpstr>
      <vt:lpstr>Mathematical encryption</vt:lpstr>
      <vt:lpstr>How does Bitcoin work?</vt:lpstr>
      <vt:lpstr>The basics for a</vt:lpstr>
      <vt:lpstr>Balances - Block</vt:lpstr>
      <vt:lpstr>Transactions - private</vt:lpstr>
      <vt:lpstr>Processing -</vt:lpstr>
      <vt:lpstr>Slide Title</vt:lpstr>
      <vt:lpstr>PowerPoint Presentation</vt:lpstr>
      <vt:lpstr>How to get a Bitcoin  Wallet?</vt:lpstr>
      <vt:lpstr>BITCOIN: HOW IT BEGAN?</vt:lpstr>
      <vt:lpstr>History and Timeline of 1998-2009 PBriet-cboiitncoin Years</vt:lpstr>
      <vt:lpstr>History and Timeline of</vt:lpstr>
      <vt:lpstr>History and Timeline of</vt:lpstr>
      <vt:lpstr>History and Timeline of</vt:lpstr>
      <vt:lpstr>History and Timeline of</vt:lpstr>
      <vt:lpstr>History and Timeline of 2014 Scams BanitdcoThineft</vt:lpstr>
      <vt:lpstr>History and Timeline of</vt:lpstr>
      <vt:lpstr>Why is Satoshi Nakamoto Anonymous?</vt:lpstr>
      <vt:lpstr>The Suspects</vt:lpstr>
      <vt:lpstr>The Suspects</vt:lpstr>
      <vt:lpstr>What proof is needed to identify  Satoshi Nakamoto?</vt:lpstr>
      <vt:lpstr>INVESTING IN BITCOINS</vt:lpstr>
      <vt:lpstr>THINGS TO KNOW BEFORE  INVESTING IN BITCOIN</vt:lpstr>
      <vt:lpstr>PowerPoint Presentation</vt:lpstr>
      <vt:lpstr>When is the right time to</vt:lpstr>
      <vt:lpstr>How to Invest in Bitcoins and The difficuWltyheofrebutyoingBubiytcoins  depends on your country. Developed  countries have more options and more  liquidity.</vt:lpstr>
      <vt:lpstr>How to Secure Bitcoins?</vt:lpstr>
      <vt:lpstr>Should you Invest in  Bitcoin Mining?</vt:lpstr>
      <vt:lpstr>PROS</vt:lpstr>
      <vt:lpstr>CONS</vt:lpstr>
      <vt:lpstr>How to Secure Bitcoins?</vt:lpstr>
      <vt:lpstr>PowerPoint Presentation</vt:lpstr>
      <vt:lpstr>1.Create a Bitcoin wallet.</vt:lpstr>
      <vt:lpstr>2. Link your bank account to your  wallet</vt:lpstr>
      <vt:lpstr>3. Buy BTC with money from your bank  account.</vt:lpstr>
      <vt:lpstr>4. Use your Bitcoin to buy from  retailers that accept it</vt:lpstr>
      <vt:lpstr>5. Sell your Bitcoin to another  user.</vt:lpstr>
      <vt:lpstr>PowerPoint Presentation</vt:lpstr>
      <vt:lpstr>PowerPoint Presentation</vt:lpstr>
      <vt:lpstr>1. Consider setting up a regular purchase scheme</vt:lpstr>
      <vt:lpstr>2. Consider buying Bitcoin locally.</vt:lpstr>
      <vt:lpstr>3. Consider buying into a Bitcoin investing company.</vt:lpstr>
      <vt:lpstr>4. Consider "mining" Bitcoin.</vt:lpstr>
      <vt:lpstr>PowerPoint Presentation</vt:lpstr>
      <vt:lpstr>1. Buy low, sell high.</vt:lpstr>
      <vt:lpstr>2. Stay up-to-date on Bitcoin market trends.</vt:lpstr>
      <vt:lpstr>3. Use Bitcoin wealth to purchase more stable investments</vt:lpstr>
      <vt:lpstr>4. Never put more money into Bitcoin than you can  afford to lose</vt:lpstr>
      <vt:lpstr>Final Thoughts!!!</vt:lpstr>
      <vt:lpstr>Ways to Earn Bitcoins</vt:lpstr>
      <vt:lpstr>Ways to Earn Bitcoins</vt:lpstr>
      <vt:lpstr>Ways to Earn Bitcoins</vt:lpstr>
      <vt:lpstr>Ways to Earn Bitcoins</vt:lpstr>
      <vt:lpstr>Risk of Investing in Bitcoin</vt:lpstr>
      <vt:lpstr>Risk of Investing in Bitcoin</vt:lpstr>
      <vt:lpstr>Risk of Investing in Bitcoin</vt:lpstr>
      <vt:lpstr>Risk of Investing in Bitcoin</vt:lpstr>
      <vt:lpstr>Risk of Investing in Bitcoin</vt:lpstr>
      <vt:lpstr>Risk of Investing in Bitcoin</vt:lpstr>
      <vt:lpstr>Risk of Investing in Bitcoin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Omprakash Lalchandani</cp:lastModifiedBy>
  <cp:revision>1</cp:revision>
  <dcterms:created xsi:type="dcterms:W3CDTF">2022-10-27T15:31:41Z</dcterms:created>
  <dcterms:modified xsi:type="dcterms:W3CDTF">2022-11-05T04:10:38Z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2020-12-12T00:00:00Z</vt:filetime>
  </property>
  <property fmtid="{D5CDD505-2E9C-101B-9397-08002B2CF9AE}" pid="3" name="Creator">
    <vt:lpwstr>Impress</vt:lpwstr>
  </property>
  <property fmtid="{D5CDD505-2E9C-101B-9397-08002B2CF9AE}" pid="4" name="LastSaved">
    <vt:filetime>2020-12-12T00:00:00Z</vt:filetime>
  </property>
</Properties>
</file>