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6" r:id="rId4"/>
  </p:sldMasterIdLst>
  <p:notesMasterIdLst>
    <p:notesMasterId r:id="rId87"/>
  </p:notesMasterIdLst>
  <p:sldIdLst>
    <p:sldId id="256" r:id="rId5"/>
    <p:sldId id="261" r:id="rId6"/>
    <p:sldId id="270" r:id="rId7"/>
    <p:sldId id="271" r:id="rId8"/>
    <p:sldId id="272" r:id="rId9"/>
    <p:sldId id="273" r:id="rId10"/>
    <p:sldId id="274" r:id="rId11"/>
    <p:sldId id="277" r:id="rId12"/>
    <p:sldId id="281" r:id="rId13"/>
    <p:sldId id="278" r:id="rId14"/>
    <p:sldId id="279" r:id="rId15"/>
    <p:sldId id="280" r:id="rId16"/>
    <p:sldId id="262" r:id="rId17"/>
    <p:sldId id="263" r:id="rId18"/>
    <p:sldId id="264" r:id="rId19"/>
    <p:sldId id="265" r:id="rId20"/>
    <p:sldId id="266" r:id="rId21"/>
    <p:sldId id="267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68" r:id="rId33"/>
    <p:sldId id="293" r:id="rId34"/>
    <p:sldId id="294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5" r:id="rId44"/>
    <p:sldId id="304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21" r:id="rId57"/>
    <p:sldId id="35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>
      <p:cViewPr varScale="1">
        <p:scale>
          <a:sx n="71" d="100"/>
          <a:sy n="71" d="100"/>
        </p:scale>
        <p:origin x="403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heme" Target="theme/them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0133D-5F98-4A79-80C2-C54B9A8E502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4F4C0-6F2E-4C6C-AF90-C08A3EB2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4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4F4C0-6F2E-4C6C-AF90-C08A3EB2E3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6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Certification Practice Statement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4F4C0-6F2E-4C6C-AF90-C08A3EB2E37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5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8119" y="181609"/>
            <a:ext cx="874776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8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8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8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015" y="4081781"/>
            <a:ext cx="7620953" cy="243932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17" y="671830"/>
            <a:ext cx="3900488" cy="33718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1985" y="810260"/>
            <a:ext cx="4242915" cy="2895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0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8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4849" y="772159"/>
            <a:ext cx="7754302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3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hyperlink" Target="https://www.schneier.com/crypto-gra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Class: Block Chain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23799" y="2057527"/>
            <a:ext cx="7496403" cy="23666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 marR="5080" indent="-1327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use of </a:t>
            </a:r>
            <a:r>
              <a:rPr dirty="0"/>
              <a:t>Blockchain </a:t>
            </a:r>
            <a:r>
              <a:rPr spc="-10" dirty="0"/>
              <a:t>can </a:t>
            </a:r>
            <a:r>
              <a:rPr spc="-5" dirty="0"/>
              <a:t> provide</a:t>
            </a:r>
            <a:r>
              <a:rPr dirty="0"/>
              <a:t> </a:t>
            </a:r>
            <a:r>
              <a:rPr spc="-5" dirty="0"/>
              <a:t>benefits</a:t>
            </a:r>
            <a:r>
              <a:rPr spc="5" dirty="0"/>
              <a:t> </a:t>
            </a:r>
            <a:r>
              <a:rPr spc="-5" dirty="0"/>
              <a:t>to</a:t>
            </a:r>
            <a:r>
              <a:rPr spc="15" dirty="0"/>
              <a:t> </a:t>
            </a:r>
            <a:r>
              <a:rPr spc="-5" dirty="0"/>
              <a:t>supply </a:t>
            </a:r>
            <a:r>
              <a:rPr spc="-10" dirty="0"/>
              <a:t>chain </a:t>
            </a:r>
            <a:r>
              <a:rPr spc="-944" dirty="0"/>
              <a:t> </a:t>
            </a:r>
            <a:r>
              <a:rPr spc="-5" dirty="0"/>
              <a:t>industry?</a:t>
            </a:r>
          </a:p>
          <a:p>
            <a:pPr marL="2174240">
              <a:lnSpc>
                <a:spcPct val="100000"/>
              </a:lnSpc>
              <a:spcBef>
                <a:spcPts val="880"/>
              </a:spcBef>
            </a:pPr>
            <a:r>
              <a:rPr lang="en-US" sz="1800" i="1" spc="-5" dirty="0">
                <a:solidFill>
                  <a:srgbClr val="FFFFFF"/>
                </a:solidFill>
                <a:latin typeface="Calibri"/>
                <a:cs typeface="Calibri"/>
              </a:rPr>
              <a:t>Adopted from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1" y="749301"/>
            <a:ext cx="61899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How</a:t>
            </a:r>
            <a:r>
              <a:rPr sz="2800" spc="-15" dirty="0"/>
              <a:t> </a:t>
            </a:r>
            <a:r>
              <a:rPr sz="2800" spc="-5" dirty="0"/>
              <a:t>consensus</a:t>
            </a:r>
            <a:r>
              <a:rPr sz="2800" spc="-10" dirty="0"/>
              <a:t> </a:t>
            </a:r>
            <a:r>
              <a:rPr sz="2800" spc="-5" dirty="0"/>
              <a:t>could</a:t>
            </a:r>
            <a:r>
              <a:rPr sz="2800" dirty="0"/>
              <a:t> </a:t>
            </a:r>
            <a:r>
              <a:rPr sz="2800" spc="-5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2044700"/>
            <a:ext cx="7920355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420370">
              <a:lnSpc>
                <a:spcPct val="100000"/>
              </a:lnSpc>
              <a:buSzPct val="95833"/>
              <a:buFont typeface="Microsoft Sans Serif"/>
              <a:buChar char="●"/>
              <a:tabLst>
                <a:tab pos="197485" algn="l"/>
              </a:tabLst>
            </a:pP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dirty="0">
                <a:latin typeface="Times New Roman"/>
                <a:cs typeface="Times New Roman"/>
              </a:rPr>
              <a:t> nodes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 a </a:t>
            </a:r>
            <a:r>
              <a:rPr sz="2400" spc="-5" dirty="0">
                <a:latin typeface="Times New Roman"/>
                <a:cs typeface="Times New Roman"/>
              </a:rPr>
              <a:t>sequence</a:t>
            </a:r>
            <a:r>
              <a:rPr sz="2400" dirty="0">
                <a:latin typeface="Times New Roman"/>
                <a:cs typeface="Times New Roman"/>
              </a:rPr>
              <a:t> of blocks of </a:t>
            </a:r>
            <a:r>
              <a:rPr sz="2400" spc="-5" dirty="0">
                <a:latin typeface="Times New Roman"/>
                <a:cs typeface="Times New Roman"/>
              </a:rPr>
              <a:t>transactions</a:t>
            </a:r>
            <a:r>
              <a:rPr sz="2400" dirty="0">
                <a:latin typeface="Times New Roman"/>
                <a:cs typeface="Times New Roman"/>
              </a:rPr>
              <a:t> they’ve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reached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consensus</a:t>
            </a:r>
            <a:r>
              <a:rPr sz="2400" dirty="0">
                <a:latin typeface="Times New Roman"/>
                <a:cs typeface="Times New Roman"/>
              </a:rPr>
              <a:t> 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icrosoft Sans Serif"/>
              <a:buChar char="●"/>
            </a:pPr>
            <a:endParaRPr sz="2900">
              <a:latin typeface="Times New Roman"/>
              <a:cs typeface="Times New Roman"/>
            </a:endParaRPr>
          </a:p>
          <a:p>
            <a:pPr marL="196850" indent="-184785">
              <a:lnSpc>
                <a:spcPct val="100000"/>
              </a:lnSpc>
              <a:buSzPct val="95833"/>
              <a:buFont typeface="Microsoft Sans Serif"/>
              <a:buChar char="●"/>
              <a:tabLst>
                <a:tab pos="197485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outstanding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transactions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it’s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heard</a:t>
            </a:r>
            <a:r>
              <a:rPr sz="2400" spc="-5" dirty="0">
                <a:latin typeface="Times New Roman"/>
                <a:cs typeface="Times New Roman"/>
              </a:rPr>
              <a:t> about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05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2622"/>
            <a:ext cx="61893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How</a:t>
            </a:r>
            <a:r>
              <a:rPr sz="3200" spc="-15" dirty="0"/>
              <a:t> </a:t>
            </a:r>
            <a:r>
              <a:rPr sz="3200" spc="-5" dirty="0"/>
              <a:t>consensus</a:t>
            </a:r>
            <a:r>
              <a:rPr sz="3200" spc="-10" dirty="0"/>
              <a:t> </a:t>
            </a:r>
            <a:r>
              <a:rPr sz="3200" spc="-5" dirty="0"/>
              <a:t>could</a:t>
            </a:r>
            <a:r>
              <a:rPr sz="3200" dirty="0"/>
              <a:t> </a:t>
            </a:r>
            <a:r>
              <a:rPr sz="3200" spc="-5" dirty="0"/>
              <a:t>work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09875" y="2686687"/>
          <a:ext cx="762000" cy="1205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529"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819400" y="2696209"/>
            <a:ext cx="762000" cy="1205230"/>
          </a:xfrm>
          <a:custGeom>
            <a:avLst/>
            <a:gdLst/>
            <a:ahLst/>
            <a:cxnLst/>
            <a:rect l="l" t="t" r="r" b="b"/>
            <a:pathLst>
              <a:path w="762000" h="1205229">
                <a:moveTo>
                  <a:pt x="762000" y="0"/>
                </a:moveTo>
                <a:lnTo>
                  <a:pt x="0" y="0"/>
                </a:lnTo>
                <a:lnTo>
                  <a:pt x="0" y="303530"/>
                </a:lnTo>
                <a:lnTo>
                  <a:pt x="0" y="596900"/>
                </a:lnTo>
                <a:lnTo>
                  <a:pt x="0" y="600710"/>
                </a:lnTo>
                <a:lnTo>
                  <a:pt x="0" y="885190"/>
                </a:lnTo>
                <a:lnTo>
                  <a:pt x="0" y="1205230"/>
                </a:lnTo>
                <a:lnTo>
                  <a:pt x="381000" y="1205230"/>
                </a:lnTo>
                <a:lnTo>
                  <a:pt x="762000" y="1205230"/>
                </a:lnTo>
                <a:lnTo>
                  <a:pt x="762000" y="885190"/>
                </a:lnTo>
                <a:lnTo>
                  <a:pt x="762000" y="600710"/>
                </a:lnTo>
                <a:lnTo>
                  <a:pt x="762000" y="596900"/>
                </a:lnTo>
                <a:lnTo>
                  <a:pt x="762000" y="303530"/>
                </a:lnTo>
                <a:lnTo>
                  <a:pt x="7620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24475" y="1482727"/>
          <a:ext cx="762000" cy="1207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334000" y="1492249"/>
            <a:ext cx="762000" cy="1207770"/>
          </a:xfrm>
          <a:custGeom>
            <a:avLst/>
            <a:gdLst/>
            <a:ahLst/>
            <a:cxnLst/>
            <a:rect l="l" t="t" r="r" b="b"/>
            <a:pathLst>
              <a:path w="762000" h="1207770">
                <a:moveTo>
                  <a:pt x="762000" y="0"/>
                </a:moveTo>
                <a:lnTo>
                  <a:pt x="0" y="0"/>
                </a:lnTo>
                <a:lnTo>
                  <a:pt x="0" y="304800"/>
                </a:lnTo>
                <a:lnTo>
                  <a:pt x="0" y="598170"/>
                </a:lnTo>
                <a:lnTo>
                  <a:pt x="0" y="603250"/>
                </a:lnTo>
                <a:lnTo>
                  <a:pt x="0" y="886460"/>
                </a:lnTo>
                <a:lnTo>
                  <a:pt x="0" y="1207770"/>
                </a:lnTo>
                <a:lnTo>
                  <a:pt x="381000" y="1207770"/>
                </a:lnTo>
                <a:lnTo>
                  <a:pt x="762000" y="1207770"/>
                </a:lnTo>
                <a:lnTo>
                  <a:pt x="762000" y="886460"/>
                </a:lnTo>
                <a:lnTo>
                  <a:pt x="762000" y="603250"/>
                </a:lnTo>
                <a:lnTo>
                  <a:pt x="762000" y="598170"/>
                </a:lnTo>
                <a:lnTo>
                  <a:pt x="762000" y="304800"/>
                </a:lnTo>
                <a:lnTo>
                  <a:pt x="762000" y="0"/>
                </a:lnTo>
                <a:close/>
              </a:path>
            </a:pathLst>
          </a:custGeom>
          <a:solidFill>
            <a:srgbClr val="D0DF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91275" y="4345305"/>
          <a:ext cx="762000" cy="1207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400800" y="4354829"/>
            <a:ext cx="762000" cy="1207770"/>
          </a:xfrm>
          <a:custGeom>
            <a:avLst/>
            <a:gdLst/>
            <a:ahLst/>
            <a:cxnLst/>
            <a:rect l="l" t="t" r="r" b="b"/>
            <a:pathLst>
              <a:path w="762000" h="1207770">
                <a:moveTo>
                  <a:pt x="762000" y="0"/>
                </a:moveTo>
                <a:lnTo>
                  <a:pt x="0" y="0"/>
                </a:lnTo>
                <a:lnTo>
                  <a:pt x="0" y="304800"/>
                </a:lnTo>
                <a:lnTo>
                  <a:pt x="0" y="598170"/>
                </a:lnTo>
                <a:lnTo>
                  <a:pt x="0" y="603250"/>
                </a:lnTo>
                <a:lnTo>
                  <a:pt x="0" y="886460"/>
                </a:lnTo>
                <a:lnTo>
                  <a:pt x="1270" y="886460"/>
                </a:lnTo>
                <a:lnTo>
                  <a:pt x="1270" y="1207770"/>
                </a:lnTo>
                <a:lnTo>
                  <a:pt x="382270" y="1207770"/>
                </a:lnTo>
                <a:lnTo>
                  <a:pt x="762000" y="1207770"/>
                </a:lnTo>
                <a:lnTo>
                  <a:pt x="762000" y="886460"/>
                </a:lnTo>
                <a:lnTo>
                  <a:pt x="762000" y="603250"/>
                </a:lnTo>
                <a:lnTo>
                  <a:pt x="762000" y="598170"/>
                </a:lnTo>
                <a:lnTo>
                  <a:pt x="762000" y="304800"/>
                </a:lnTo>
                <a:lnTo>
                  <a:pt x="762000" y="0"/>
                </a:lnTo>
                <a:close/>
              </a:path>
            </a:pathLst>
          </a:custGeom>
          <a:solidFill>
            <a:srgbClr val="ACC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29075" y="4345305"/>
          <a:ext cx="762000" cy="1207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09"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038600" y="4354829"/>
            <a:ext cx="762000" cy="1207770"/>
          </a:xfrm>
          <a:custGeom>
            <a:avLst/>
            <a:gdLst/>
            <a:ahLst/>
            <a:cxnLst/>
            <a:rect l="l" t="t" r="r" b="b"/>
            <a:pathLst>
              <a:path w="762000" h="1207770">
                <a:moveTo>
                  <a:pt x="762000" y="0"/>
                </a:moveTo>
                <a:lnTo>
                  <a:pt x="0" y="0"/>
                </a:lnTo>
                <a:lnTo>
                  <a:pt x="0" y="304800"/>
                </a:lnTo>
                <a:lnTo>
                  <a:pt x="0" y="598170"/>
                </a:lnTo>
                <a:lnTo>
                  <a:pt x="0" y="603250"/>
                </a:lnTo>
                <a:lnTo>
                  <a:pt x="0" y="886460"/>
                </a:lnTo>
                <a:lnTo>
                  <a:pt x="0" y="1207770"/>
                </a:lnTo>
                <a:lnTo>
                  <a:pt x="381000" y="1207770"/>
                </a:lnTo>
                <a:lnTo>
                  <a:pt x="762000" y="1207770"/>
                </a:lnTo>
                <a:lnTo>
                  <a:pt x="762000" y="886460"/>
                </a:lnTo>
                <a:lnTo>
                  <a:pt x="762000" y="603250"/>
                </a:lnTo>
                <a:lnTo>
                  <a:pt x="762000" y="598170"/>
                </a:lnTo>
                <a:lnTo>
                  <a:pt x="762000" y="304800"/>
                </a:lnTo>
                <a:lnTo>
                  <a:pt x="76200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0" y="4445002"/>
            <a:ext cx="572770" cy="9474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8551" y="1592580"/>
            <a:ext cx="572770" cy="9474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6801" y="4445000"/>
            <a:ext cx="561339" cy="932180"/>
          </a:xfrm>
          <a:prstGeom prst="rect">
            <a:avLst/>
          </a:prstGeom>
        </p:spPr>
      </p:pic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666875" y="2686687"/>
          <a:ext cx="762000" cy="1205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5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676400" y="2696209"/>
            <a:ext cx="762000" cy="1205230"/>
          </a:xfrm>
          <a:custGeom>
            <a:avLst/>
            <a:gdLst/>
            <a:ahLst/>
            <a:cxnLst/>
            <a:rect l="l" t="t" r="r" b="b"/>
            <a:pathLst>
              <a:path w="762000" h="1205229">
                <a:moveTo>
                  <a:pt x="762000" y="0"/>
                </a:moveTo>
                <a:lnTo>
                  <a:pt x="0" y="0"/>
                </a:lnTo>
                <a:lnTo>
                  <a:pt x="0" y="303530"/>
                </a:lnTo>
                <a:lnTo>
                  <a:pt x="0" y="596900"/>
                </a:lnTo>
                <a:lnTo>
                  <a:pt x="0" y="600710"/>
                </a:lnTo>
                <a:lnTo>
                  <a:pt x="0" y="885190"/>
                </a:lnTo>
                <a:lnTo>
                  <a:pt x="0" y="1205230"/>
                </a:lnTo>
                <a:lnTo>
                  <a:pt x="381000" y="1205230"/>
                </a:lnTo>
                <a:lnTo>
                  <a:pt x="762000" y="1205230"/>
                </a:lnTo>
                <a:lnTo>
                  <a:pt x="762000" y="885190"/>
                </a:lnTo>
                <a:lnTo>
                  <a:pt x="762000" y="600710"/>
                </a:lnTo>
                <a:lnTo>
                  <a:pt x="762000" y="596900"/>
                </a:lnTo>
                <a:lnTo>
                  <a:pt x="762000" y="303530"/>
                </a:lnTo>
                <a:lnTo>
                  <a:pt x="7620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23875" y="2686687"/>
          <a:ext cx="762000" cy="1205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529"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Tx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533400" y="2696209"/>
            <a:ext cx="762000" cy="1205230"/>
          </a:xfrm>
          <a:custGeom>
            <a:avLst/>
            <a:gdLst/>
            <a:ahLst/>
            <a:cxnLst/>
            <a:rect l="l" t="t" r="r" b="b"/>
            <a:pathLst>
              <a:path w="762000" h="1205229">
                <a:moveTo>
                  <a:pt x="762000" y="0"/>
                </a:moveTo>
                <a:lnTo>
                  <a:pt x="0" y="0"/>
                </a:lnTo>
                <a:lnTo>
                  <a:pt x="0" y="303530"/>
                </a:lnTo>
                <a:lnTo>
                  <a:pt x="0" y="596900"/>
                </a:lnTo>
                <a:lnTo>
                  <a:pt x="0" y="600710"/>
                </a:lnTo>
                <a:lnTo>
                  <a:pt x="0" y="885190"/>
                </a:lnTo>
                <a:lnTo>
                  <a:pt x="0" y="1205230"/>
                </a:lnTo>
                <a:lnTo>
                  <a:pt x="381000" y="1205230"/>
                </a:lnTo>
                <a:lnTo>
                  <a:pt x="762000" y="1205230"/>
                </a:lnTo>
                <a:lnTo>
                  <a:pt x="762000" y="885190"/>
                </a:lnTo>
                <a:lnTo>
                  <a:pt x="762000" y="600710"/>
                </a:lnTo>
                <a:lnTo>
                  <a:pt x="762000" y="596900"/>
                </a:lnTo>
                <a:lnTo>
                  <a:pt x="762000" y="303530"/>
                </a:lnTo>
                <a:lnTo>
                  <a:pt x="7620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953000" y="2847339"/>
            <a:ext cx="533400" cy="1055370"/>
            <a:chOff x="4953000" y="2847339"/>
            <a:chExt cx="533400" cy="1055370"/>
          </a:xfrm>
        </p:grpSpPr>
        <p:sp>
          <p:nvSpPr>
            <p:cNvPr id="19" name="object 19"/>
            <p:cNvSpPr/>
            <p:nvPr/>
          </p:nvSpPr>
          <p:spPr>
            <a:xfrm>
              <a:off x="4984750" y="2912109"/>
              <a:ext cx="468630" cy="927100"/>
            </a:xfrm>
            <a:custGeom>
              <a:avLst/>
              <a:gdLst/>
              <a:ahLst/>
              <a:cxnLst/>
              <a:rect l="l" t="t" r="r" b="b"/>
              <a:pathLst>
                <a:path w="468629" h="927100">
                  <a:moveTo>
                    <a:pt x="468629" y="0"/>
                  </a:moveTo>
                  <a:lnTo>
                    <a:pt x="0" y="927100"/>
                  </a:lnTo>
                </a:path>
              </a:pathLst>
            </a:custGeom>
            <a:ln w="2551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53000" y="2847339"/>
              <a:ext cx="533400" cy="1055370"/>
            </a:xfrm>
            <a:custGeom>
              <a:avLst/>
              <a:gdLst/>
              <a:ahLst/>
              <a:cxnLst/>
              <a:rect l="l" t="t" r="r" b="b"/>
              <a:pathLst>
                <a:path w="533400" h="1055370">
                  <a:moveTo>
                    <a:pt x="68580" y="1004570"/>
                  </a:moveTo>
                  <a:lnTo>
                    <a:pt x="20320" y="1013460"/>
                  </a:lnTo>
                  <a:lnTo>
                    <a:pt x="0" y="969010"/>
                  </a:lnTo>
                  <a:lnTo>
                    <a:pt x="0" y="1055370"/>
                  </a:lnTo>
                  <a:lnTo>
                    <a:pt x="68580" y="1004570"/>
                  </a:lnTo>
                  <a:close/>
                </a:path>
                <a:path w="533400" h="1055370">
                  <a:moveTo>
                    <a:pt x="533400" y="0"/>
                  </a:moveTo>
                  <a:lnTo>
                    <a:pt x="464820" y="52070"/>
                  </a:lnTo>
                  <a:lnTo>
                    <a:pt x="513080" y="41910"/>
                  </a:lnTo>
                  <a:lnTo>
                    <a:pt x="533400" y="8636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861050" y="2857500"/>
            <a:ext cx="539750" cy="1043940"/>
            <a:chOff x="5861050" y="2857500"/>
            <a:chExt cx="539750" cy="1043940"/>
          </a:xfrm>
        </p:grpSpPr>
        <p:sp>
          <p:nvSpPr>
            <p:cNvPr id="22" name="object 22"/>
            <p:cNvSpPr/>
            <p:nvPr/>
          </p:nvSpPr>
          <p:spPr>
            <a:xfrm>
              <a:off x="5894069" y="2921000"/>
              <a:ext cx="473709" cy="916940"/>
            </a:xfrm>
            <a:custGeom>
              <a:avLst/>
              <a:gdLst/>
              <a:ahLst/>
              <a:cxnLst/>
              <a:rect l="l" t="t" r="r" b="b"/>
              <a:pathLst>
                <a:path w="473710" h="916939">
                  <a:moveTo>
                    <a:pt x="0" y="0"/>
                  </a:moveTo>
                  <a:lnTo>
                    <a:pt x="473709" y="916939"/>
                  </a:lnTo>
                </a:path>
              </a:pathLst>
            </a:custGeom>
            <a:ln w="2551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1050" y="2857499"/>
              <a:ext cx="539750" cy="1043940"/>
            </a:xfrm>
            <a:custGeom>
              <a:avLst/>
              <a:gdLst/>
              <a:ahLst/>
              <a:cxnLst/>
              <a:rect l="l" t="t" r="r" b="b"/>
              <a:pathLst>
                <a:path w="539750" h="1043939">
                  <a:moveTo>
                    <a:pt x="68580" y="50800"/>
                  </a:moveTo>
                  <a:lnTo>
                    <a:pt x="0" y="0"/>
                  </a:lnTo>
                  <a:lnTo>
                    <a:pt x="1270" y="85090"/>
                  </a:lnTo>
                  <a:lnTo>
                    <a:pt x="21590" y="40640"/>
                  </a:lnTo>
                  <a:lnTo>
                    <a:pt x="68580" y="50800"/>
                  </a:lnTo>
                  <a:close/>
                </a:path>
                <a:path w="539750" h="1043939">
                  <a:moveTo>
                    <a:pt x="539750" y="1043940"/>
                  </a:moveTo>
                  <a:lnTo>
                    <a:pt x="538480" y="958850"/>
                  </a:lnTo>
                  <a:lnTo>
                    <a:pt x="518160" y="1003300"/>
                  </a:lnTo>
                  <a:lnTo>
                    <a:pt x="471170" y="994410"/>
                  </a:lnTo>
                  <a:lnTo>
                    <a:pt x="539750" y="104394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177790" y="4185920"/>
            <a:ext cx="990600" cy="76200"/>
            <a:chOff x="5177790" y="4185920"/>
            <a:chExt cx="990600" cy="76200"/>
          </a:xfrm>
        </p:grpSpPr>
        <p:sp>
          <p:nvSpPr>
            <p:cNvPr id="25" name="object 25"/>
            <p:cNvSpPr/>
            <p:nvPr/>
          </p:nvSpPr>
          <p:spPr>
            <a:xfrm>
              <a:off x="5248910" y="4224020"/>
              <a:ext cx="848360" cy="0"/>
            </a:xfrm>
            <a:custGeom>
              <a:avLst/>
              <a:gdLst/>
              <a:ahLst/>
              <a:cxnLst/>
              <a:rect l="l" t="t" r="r" b="b"/>
              <a:pathLst>
                <a:path w="848360">
                  <a:moveTo>
                    <a:pt x="848360" y="0"/>
                  </a:moveTo>
                  <a:lnTo>
                    <a:pt x="0" y="0"/>
                  </a:lnTo>
                </a:path>
              </a:pathLst>
            </a:custGeom>
            <a:ln w="2551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77790" y="4185919"/>
              <a:ext cx="990600" cy="76200"/>
            </a:xfrm>
            <a:custGeom>
              <a:avLst/>
              <a:gdLst/>
              <a:ahLst/>
              <a:cxnLst/>
              <a:rect l="l" t="t" r="r" b="b"/>
              <a:pathLst>
                <a:path w="9906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45720" y="38100"/>
                  </a:lnTo>
                  <a:lnTo>
                    <a:pt x="76200" y="0"/>
                  </a:lnTo>
                  <a:close/>
                </a:path>
                <a:path w="990600" h="76200">
                  <a:moveTo>
                    <a:pt x="990600" y="38100"/>
                  </a:moveTo>
                  <a:lnTo>
                    <a:pt x="914400" y="0"/>
                  </a:lnTo>
                  <a:lnTo>
                    <a:pt x="944880" y="38100"/>
                  </a:lnTo>
                  <a:lnTo>
                    <a:pt x="914400" y="76200"/>
                  </a:lnTo>
                  <a:lnTo>
                    <a:pt x="990600" y="381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81930" y="3458209"/>
            <a:ext cx="791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indent="-850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ns</a:t>
            </a:r>
            <a:r>
              <a:rPr sz="1400" spc="5" dirty="0">
                <a:latin typeface="Times New Roman"/>
                <a:cs typeface="Times New Roman"/>
              </a:rPr>
              <a:t>en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s  protocol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727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642620"/>
            <a:ext cx="5165090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10" dirty="0"/>
              <a:t> </a:t>
            </a:r>
            <a:r>
              <a:rPr spc="-5" dirty="0"/>
              <a:t>consensus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5" dirty="0"/>
              <a:t>hard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78940"/>
            <a:ext cx="4070985" cy="261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Nodes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crash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Nodes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malicious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Network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imperfect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Font typeface="Microsoft Sans Serif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Not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connected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Font typeface="Microsoft Sans Serif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Faults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Font typeface="Microsoft Sans Serif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Latency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4100" y="4618990"/>
            <a:ext cx="3543300" cy="615950"/>
          </a:xfrm>
          <a:custGeom>
            <a:avLst/>
            <a:gdLst/>
            <a:ahLst/>
            <a:cxnLst/>
            <a:rect l="l" t="t" r="r" b="b"/>
            <a:pathLst>
              <a:path w="3543300" h="615950">
                <a:moveTo>
                  <a:pt x="3543300" y="0"/>
                </a:moveTo>
                <a:lnTo>
                  <a:pt x="0" y="0"/>
                </a:lnTo>
                <a:lnTo>
                  <a:pt x="0" y="615950"/>
                </a:lnTo>
                <a:lnTo>
                  <a:pt x="1771650" y="615950"/>
                </a:lnTo>
                <a:lnTo>
                  <a:pt x="3543300" y="615950"/>
                </a:lnTo>
                <a:lnTo>
                  <a:pt x="3543300" y="0"/>
                </a:lnTo>
                <a:close/>
              </a:path>
            </a:pathLst>
          </a:custGeom>
          <a:solidFill>
            <a:srgbClr val="EE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4100" y="4618990"/>
            <a:ext cx="3543300" cy="415498"/>
          </a:xfrm>
          <a:prstGeom prst="rect">
            <a:avLst/>
          </a:prstGeom>
          <a:ln w="19048">
            <a:solidFill>
              <a:srgbClr val="E6C48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No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global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73141" y="4254443"/>
            <a:ext cx="711835" cy="791845"/>
            <a:chOff x="1473140" y="4254441"/>
            <a:chExt cx="711835" cy="791845"/>
          </a:xfrm>
        </p:grpSpPr>
        <p:sp>
          <p:nvSpPr>
            <p:cNvPr id="7" name="object 7"/>
            <p:cNvSpPr/>
            <p:nvPr/>
          </p:nvSpPr>
          <p:spPr>
            <a:xfrm>
              <a:off x="1485900" y="4267200"/>
              <a:ext cx="685800" cy="765810"/>
            </a:xfrm>
            <a:custGeom>
              <a:avLst/>
              <a:gdLst/>
              <a:ahLst/>
              <a:cxnLst/>
              <a:rect l="l" t="t" r="r" b="b"/>
              <a:pathLst>
                <a:path w="685800" h="765810">
                  <a:moveTo>
                    <a:pt x="120650" y="0"/>
                  </a:moveTo>
                  <a:lnTo>
                    <a:pt x="0" y="0"/>
                  </a:lnTo>
                  <a:lnTo>
                    <a:pt x="0" y="725169"/>
                  </a:lnTo>
                  <a:lnTo>
                    <a:pt x="514350" y="725169"/>
                  </a:lnTo>
                  <a:lnTo>
                    <a:pt x="514350" y="765810"/>
                  </a:lnTo>
                  <a:lnTo>
                    <a:pt x="685800" y="664210"/>
                  </a:lnTo>
                  <a:lnTo>
                    <a:pt x="582929" y="603250"/>
                  </a:lnTo>
                  <a:lnTo>
                    <a:pt x="120650" y="603250"/>
                  </a:lnTo>
                  <a:lnTo>
                    <a:pt x="120650" y="0"/>
                  </a:lnTo>
                  <a:close/>
                </a:path>
                <a:path w="685800" h="765810">
                  <a:moveTo>
                    <a:pt x="514350" y="562610"/>
                  </a:moveTo>
                  <a:lnTo>
                    <a:pt x="514350" y="603250"/>
                  </a:lnTo>
                  <a:lnTo>
                    <a:pt x="582929" y="603250"/>
                  </a:lnTo>
                  <a:lnTo>
                    <a:pt x="514350" y="562610"/>
                  </a:lnTo>
                  <a:close/>
                </a:path>
              </a:pathLst>
            </a:custGeom>
            <a:solidFill>
              <a:srgbClr val="EED6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5900" y="4267200"/>
              <a:ext cx="685800" cy="765810"/>
            </a:xfrm>
            <a:custGeom>
              <a:avLst/>
              <a:gdLst/>
              <a:ahLst/>
              <a:cxnLst/>
              <a:rect l="l" t="t" r="r" b="b"/>
              <a:pathLst>
                <a:path w="685800" h="765810">
                  <a:moveTo>
                    <a:pt x="120650" y="0"/>
                  </a:moveTo>
                  <a:lnTo>
                    <a:pt x="120650" y="603250"/>
                  </a:lnTo>
                  <a:lnTo>
                    <a:pt x="514350" y="603250"/>
                  </a:lnTo>
                  <a:lnTo>
                    <a:pt x="514350" y="562610"/>
                  </a:lnTo>
                  <a:lnTo>
                    <a:pt x="685800" y="664210"/>
                  </a:lnTo>
                  <a:lnTo>
                    <a:pt x="514350" y="765810"/>
                  </a:lnTo>
                  <a:lnTo>
                    <a:pt x="514350" y="725169"/>
                  </a:lnTo>
                  <a:lnTo>
                    <a:pt x="0" y="725169"/>
                  </a:lnTo>
                  <a:lnTo>
                    <a:pt x="0" y="0"/>
                  </a:lnTo>
                  <a:lnTo>
                    <a:pt x="120650" y="0"/>
                  </a:lnTo>
                  <a:close/>
                </a:path>
                <a:path w="685800" h="765810">
                  <a:moveTo>
                    <a:pt x="685800" y="0"/>
                  </a:moveTo>
                  <a:lnTo>
                    <a:pt x="685800" y="0"/>
                  </a:lnTo>
                </a:path>
                <a:path w="685800" h="765810">
                  <a:moveTo>
                    <a:pt x="0" y="765810"/>
                  </a:moveTo>
                  <a:lnTo>
                    <a:pt x="0" y="765810"/>
                  </a:lnTo>
                </a:path>
              </a:pathLst>
            </a:custGeom>
            <a:ln w="25518">
              <a:solidFill>
                <a:srgbClr val="E6C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022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7858" y="700788"/>
            <a:ext cx="5820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0" dirty="0">
                <a:latin typeface="Calibri"/>
                <a:cs typeface="Calibri"/>
              </a:rPr>
              <a:t>Features</a:t>
            </a:r>
            <a:r>
              <a:rPr sz="4400" b="1" i="0" spc="-20" dirty="0">
                <a:latin typeface="Calibri"/>
                <a:cs typeface="Calibri"/>
              </a:rPr>
              <a:t> </a:t>
            </a:r>
            <a:r>
              <a:rPr sz="4400" b="1" i="0" spc="-5" dirty="0">
                <a:latin typeface="Calibri"/>
                <a:cs typeface="Calibri"/>
              </a:rPr>
              <a:t>and</a:t>
            </a:r>
            <a:r>
              <a:rPr sz="4400" b="1" i="0" spc="-30" dirty="0">
                <a:latin typeface="Calibri"/>
                <a:cs typeface="Calibri"/>
              </a:rPr>
              <a:t> </a:t>
            </a:r>
            <a:r>
              <a:rPr sz="4400" b="1" i="0" spc="-5" dirty="0">
                <a:latin typeface="Calibri"/>
                <a:cs typeface="Calibri"/>
              </a:rPr>
              <a:t>advantages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1606550"/>
            <a:ext cx="283464" cy="3398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3711829"/>
            <a:ext cx="283464" cy="3398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4788155"/>
            <a:ext cx="283464" cy="3398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9509" y="1580135"/>
            <a:ext cx="7717790" cy="390594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just">
              <a:lnSpc>
                <a:spcPct val="102200"/>
              </a:lnSpc>
              <a:spcBef>
                <a:spcPts val="35"/>
              </a:spcBef>
            </a:pP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Confidentiality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decentralize</a:t>
            </a:r>
            <a:r>
              <a:rPr lang="en-US" sz="22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ledger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enhance security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 transparency</a:t>
            </a:r>
            <a:r>
              <a:rPr lang="en-US" sz="2200" spc="-5" dirty="0">
                <a:solidFill>
                  <a:srgbClr val="FFFFFF"/>
                </a:solidFill>
                <a:latin typeface="Calibri"/>
                <a:cs typeface="Calibri"/>
              </a:rPr>
              <a:t>. H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owever</a:t>
            </a:r>
            <a:r>
              <a:rPr lang="en-US" sz="2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it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raise</a:t>
            </a:r>
            <a:r>
              <a:rPr lang="en-US" sz="2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many other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concerns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privacy,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view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all the activities. As the result</a:t>
            </a:r>
            <a:r>
              <a:rPr lang="en-US" sz="2200" spc="-5" dirty="0">
                <a:solidFill>
                  <a:srgbClr val="FFFFFF"/>
                </a:solidFill>
                <a:latin typeface="Calibri"/>
                <a:cs typeface="Calibri"/>
              </a:rPr>
              <a:t>, 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ome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lang="en-US"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r>
              <a:rPr lang="en-US" sz="2200" spc="-5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lang="en-US" sz="22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to protect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privacy and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advance level cryptography and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pseudonymous addresses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to hide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 activity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features.</a:t>
            </a:r>
            <a:endParaRPr sz="2200" dirty="0">
              <a:latin typeface="Calibri"/>
              <a:cs typeface="Calibri"/>
            </a:endParaRPr>
          </a:p>
          <a:p>
            <a:pPr marL="12700" marR="10160" algn="just">
              <a:lnSpc>
                <a:spcPct val="102000"/>
              </a:lnSpc>
              <a:spcBef>
                <a:spcPts val="395"/>
              </a:spcBef>
            </a:pP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Security: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distributed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leader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much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lang="en-US" sz="22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difficulty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for the cyber attack, which extensively make</a:t>
            </a:r>
            <a:r>
              <a:rPr lang="en-US" sz="22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lang="en-US" sz="2200" spc="-5" dirty="0">
                <a:solidFill>
                  <a:srgbClr val="FFFFFF"/>
                </a:solidFill>
                <a:cs typeface="Calibri"/>
              </a:rPr>
              <a:t> stronger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2200" spc="-5" dirty="0">
                <a:solidFill>
                  <a:srgbClr val="FFFFFF"/>
                </a:solidFill>
                <a:cs typeface="Calibri"/>
              </a:rPr>
              <a:t> </a:t>
            </a:r>
            <a:endParaRPr sz="2200" dirty="0">
              <a:latin typeface="Calibri"/>
              <a:cs typeface="Calibri"/>
            </a:endParaRPr>
          </a:p>
          <a:p>
            <a:pPr marL="12700" marR="5080" algn="just">
              <a:lnSpc>
                <a:spcPct val="102000"/>
              </a:lnSpc>
              <a:spcBef>
                <a:spcPts val="390"/>
              </a:spcBef>
            </a:pP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Transparency: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It is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lang="en-US" sz="2200" spc="-1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distributed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consensus concept, 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every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lang="en-US" sz="2200" spc="-10" dirty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capable to read entire activity history, which in turn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lang="en-US" sz="22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much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batter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transparency.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7858" y="700788"/>
            <a:ext cx="5820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0" dirty="0">
                <a:latin typeface="Calibri"/>
                <a:cs typeface="Calibri"/>
              </a:rPr>
              <a:t>Features</a:t>
            </a:r>
            <a:r>
              <a:rPr sz="4400" b="1" i="0" spc="-20" dirty="0">
                <a:latin typeface="Calibri"/>
                <a:cs typeface="Calibri"/>
              </a:rPr>
              <a:t> </a:t>
            </a:r>
            <a:r>
              <a:rPr sz="4400" b="1" i="0" spc="-5" dirty="0">
                <a:latin typeface="Calibri"/>
                <a:cs typeface="Calibri"/>
              </a:rPr>
              <a:t>and</a:t>
            </a:r>
            <a:r>
              <a:rPr sz="4400" b="1" i="0" spc="-30" dirty="0">
                <a:latin typeface="Calibri"/>
                <a:cs typeface="Calibri"/>
              </a:rPr>
              <a:t> </a:t>
            </a:r>
            <a:r>
              <a:rPr sz="4400" b="1" i="0" spc="-5" dirty="0">
                <a:latin typeface="Calibri"/>
                <a:cs typeface="Calibri"/>
              </a:rPr>
              <a:t>advantages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1605025"/>
            <a:ext cx="301752" cy="3642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3133979"/>
            <a:ext cx="301752" cy="3642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3922140"/>
            <a:ext cx="301752" cy="3642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2368" y="1578610"/>
            <a:ext cx="7693025" cy="457291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 algn="just">
              <a:lnSpc>
                <a:spcPct val="103299"/>
              </a:lnSpc>
              <a:spcBef>
                <a:spcPts val="5"/>
              </a:spcBef>
            </a:pPr>
            <a:r>
              <a:rPr sz="2350" b="1" spc="-5" dirty="0">
                <a:solidFill>
                  <a:srgbClr val="FFFFFF"/>
                </a:solidFill>
                <a:latin typeface="Calibri"/>
                <a:cs typeface="Calibri"/>
              </a:rPr>
              <a:t>Immutability:</a:t>
            </a:r>
            <a:r>
              <a:rPr sz="235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35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35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activity</a:t>
            </a:r>
            <a:r>
              <a:rPr sz="235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35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35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35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validated</a:t>
            </a:r>
            <a:r>
              <a:rPr sz="235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35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350" spc="-5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235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system,</a:t>
            </a:r>
            <a:r>
              <a:rPr sz="23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3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35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35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35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35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amended</a:t>
            </a:r>
            <a:r>
              <a:rPr sz="235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35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reversed. </a:t>
            </a:r>
            <a:r>
              <a:rPr sz="2350" spc="-5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In this view,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integrity can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substantially decrease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auditing </a:t>
            </a:r>
            <a:r>
              <a:rPr sz="2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cost.</a:t>
            </a:r>
            <a:endParaRPr sz="2350" dirty="0">
              <a:latin typeface="Calibri"/>
              <a:cs typeface="Calibri"/>
            </a:endParaRPr>
          </a:p>
          <a:p>
            <a:pPr marL="12700" marR="5080" algn="just">
              <a:lnSpc>
                <a:spcPct val="103000"/>
              </a:lnSpc>
              <a:spcBef>
                <a:spcPts val="400"/>
              </a:spcBef>
            </a:pPr>
            <a:r>
              <a:rPr sz="2350" b="1" spc="-5" dirty="0">
                <a:solidFill>
                  <a:srgbClr val="FFFFFF"/>
                </a:solidFill>
                <a:latin typeface="Calibri"/>
                <a:cs typeface="Calibri"/>
              </a:rPr>
              <a:t>Traceability: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Access to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time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stamp transaction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record allows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 to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efficient</a:t>
            </a:r>
            <a:r>
              <a:rPr lang="en-US" sz="2350" spc="-5" dirty="0">
                <a:solidFill>
                  <a:srgbClr val="FFFFFF"/>
                </a:solidFill>
                <a:latin typeface="Calibri"/>
                <a:cs typeface="Calibri"/>
              </a:rPr>
              <a:t>ly</a:t>
            </a:r>
            <a:r>
              <a:rPr sz="2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3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effective</a:t>
            </a:r>
            <a:r>
              <a:rPr lang="en-US" sz="2350" spc="-5" dirty="0">
                <a:solidFill>
                  <a:srgbClr val="FFFFFF"/>
                </a:solidFill>
                <a:latin typeface="Calibri"/>
                <a:cs typeface="Calibri"/>
              </a:rPr>
              <a:t>ly</a:t>
            </a:r>
            <a:r>
              <a:rPr sz="23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trace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3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history.</a:t>
            </a:r>
            <a:endParaRPr sz="2350" dirty="0">
              <a:latin typeface="Calibri"/>
              <a:cs typeface="Calibri"/>
            </a:endParaRPr>
          </a:p>
          <a:p>
            <a:pPr marL="12700" marR="5080" algn="just">
              <a:lnSpc>
                <a:spcPct val="103299"/>
              </a:lnSpc>
              <a:spcBef>
                <a:spcPts val="385"/>
              </a:spcBef>
            </a:pPr>
            <a:r>
              <a:rPr sz="2350" b="1" dirty="0">
                <a:solidFill>
                  <a:srgbClr val="FFFFFF"/>
                </a:solidFill>
                <a:latin typeface="Calibri"/>
                <a:cs typeface="Calibri"/>
              </a:rPr>
              <a:t>Efficiency:</a:t>
            </a:r>
            <a:r>
              <a:rPr sz="235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lang="en-US" sz="2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r>
              <a:rPr sz="2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350" spc="5" dirty="0">
                <a:solidFill>
                  <a:srgbClr val="FFFFFF"/>
                </a:solidFill>
                <a:latin typeface="Calibri"/>
                <a:cs typeface="Calibri"/>
              </a:rPr>
              <a:t>may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replace</a:t>
            </a:r>
            <a:r>
              <a:rPr sz="2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 centralized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lang="en-US" sz="235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disintermediation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 may</a:t>
            </a:r>
            <a:r>
              <a:rPr sz="2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achieved. </a:t>
            </a:r>
            <a:r>
              <a:rPr sz="2350" spc="-5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That’s</a:t>
            </a:r>
            <a:r>
              <a:rPr sz="23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sz="23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3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3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3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3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require</a:t>
            </a:r>
            <a:r>
              <a:rPr lang="en-US" sz="2350" dirty="0">
                <a:solidFill>
                  <a:srgbClr val="FFFFFF"/>
                </a:solidFill>
                <a:latin typeface="Calibri"/>
                <a:cs typeface="Calibri"/>
              </a:rPr>
              <a:t>d to</a:t>
            </a:r>
            <a:r>
              <a:rPr sz="23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hav</a:t>
            </a:r>
            <a:r>
              <a:rPr lang="en-US" sz="235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trust</a:t>
            </a:r>
            <a:r>
              <a:rPr sz="23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worthy</a:t>
            </a:r>
            <a:r>
              <a:rPr sz="23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mediator, </a:t>
            </a:r>
            <a:r>
              <a:rPr sz="2350" spc="-5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lang="en-US" sz="235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banking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sector, to maintain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database, therefore </a:t>
            </a:r>
            <a:r>
              <a:rPr sz="2350" spc="-10" dirty="0">
                <a:solidFill>
                  <a:srgbClr val="FFFFFF"/>
                </a:solidFill>
                <a:latin typeface="Calibri"/>
                <a:cs typeface="Calibri"/>
              </a:rPr>
              <a:t>both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 cost</a:t>
            </a:r>
            <a:r>
              <a:rPr sz="2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decrease </a:t>
            </a: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libri"/>
                <a:cs typeface="Calibri"/>
              </a:rPr>
              <a:t>significantly.</a:t>
            </a:r>
            <a:endParaRPr sz="2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711453"/>
            <a:ext cx="689610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1" i="0" dirty="0">
                <a:latin typeface="Calibri"/>
                <a:cs typeface="Calibri"/>
              </a:rPr>
              <a:t>How</a:t>
            </a:r>
            <a:r>
              <a:rPr sz="2550" b="1" i="0" spc="-20" dirty="0">
                <a:latin typeface="Calibri"/>
                <a:cs typeface="Calibri"/>
              </a:rPr>
              <a:t> </a:t>
            </a:r>
            <a:r>
              <a:rPr sz="2550" b="1" i="0" dirty="0">
                <a:latin typeface="Calibri"/>
                <a:cs typeface="Calibri"/>
              </a:rPr>
              <a:t>the</a:t>
            </a:r>
            <a:r>
              <a:rPr sz="2550" b="1" i="0" spc="-5" dirty="0">
                <a:latin typeface="Calibri"/>
                <a:cs typeface="Calibri"/>
              </a:rPr>
              <a:t> </a:t>
            </a:r>
            <a:r>
              <a:rPr sz="2550" b="1" i="0" dirty="0" err="1">
                <a:latin typeface="Calibri"/>
                <a:cs typeface="Calibri"/>
              </a:rPr>
              <a:t>Blockchain</a:t>
            </a:r>
            <a:r>
              <a:rPr sz="2550" b="1" i="0" spc="-20" dirty="0">
                <a:latin typeface="Calibri"/>
                <a:cs typeface="Calibri"/>
              </a:rPr>
              <a:t> </a:t>
            </a:r>
            <a:r>
              <a:rPr lang="en-US" sz="2550" b="1" i="0" spc="-5" dirty="0"/>
              <a:t>helps</a:t>
            </a:r>
            <a:r>
              <a:rPr sz="2550" b="1" i="0" spc="-20" dirty="0">
                <a:latin typeface="Calibri"/>
                <a:cs typeface="Calibri"/>
              </a:rPr>
              <a:t> </a:t>
            </a:r>
            <a:r>
              <a:rPr sz="2550" b="1" i="0" spc="-5" dirty="0">
                <a:latin typeface="Calibri"/>
                <a:cs typeface="Calibri"/>
              </a:rPr>
              <a:t>Supply Chain </a:t>
            </a:r>
            <a:r>
              <a:rPr sz="2550" b="1" i="0" dirty="0">
                <a:latin typeface="Calibri"/>
                <a:cs typeface="Calibri"/>
              </a:rPr>
              <a:t>industry</a:t>
            </a:r>
            <a:endParaRPr sz="25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336" y="1822450"/>
            <a:ext cx="7950834" cy="4551887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54965" marR="5080" indent="-342900" algn="just">
              <a:lnSpc>
                <a:spcPct val="1036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Assigning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 It is secure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verification of certificate and various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physical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products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properties.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food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trade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fair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 organic.</a:t>
            </a:r>
            <a:endParaRPr sz="2000" dirty="0">
              <a:latin typeface="Calibri"/>
              <a:cs typeface="Calibri"/>
            </a:endParaRPr>
          </a:p>
          <a:p>
            <a:pPr marL="354965" marR="7620" indent="-342900" algn="just">
              <a:lnSpc>
                <a:spcPct val="10320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Recording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Easy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record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transfer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and quantity of assets such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trailers,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containers, pallets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move between the supply chain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nodes.</a:t>
            </a:r>
            <a:endParaRPr sz="200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3499"/>
              </a:lnSpc>
              <a:spcBef>
                <a:spcPts val="229"/>
              </a:spcBef>
              <a:buFont typeface="Arial" panose="020B0604020202020204" pitchFamily="34" charset="0"/>
              <a:buChar char="•"/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Linking: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Easy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 digital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tags,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bar codes, serialize every physical items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(Example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RFID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technology).</a:t>
            </a:r>
            <a:endParaRPr sz="2000" dirty="0">
              <a:latin typeface="Calibri"/>
              <a:cs typeface="Calibri"/>
            </a:endParaRPr>
          </a:p>
          <a:p>
            <a:pPr marL="354965" marR="9525" indent="-342900" algn="just">
              <a:lnSpc>
                <a:spcPct val="103499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Tracking: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enable</a:t>
            </a:r>
            <a:r>
              <a:rPr lang="en-US" sz="20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business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 track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change orders, shipment notifications,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purchase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orders,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receipts,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other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documents related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trade.</a:t>
            </a:r>
            <a:endParaRPr sz="2000" dirty="0">
              <a:latin typeface="Calibri"/>
              <a:cs typeface="Calibri"/>
            </a:endParaRPr>
          </a:p>
          <a:p>
            <a:pPr marL="354965" marR="8890" indent="-342900" algn="just">
              <a:lnSpc>
                <a:spcPct val="1032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Sharing: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Business share</a:t>
            </a:r>
            <a:r>
              <a:rPr lang="en-US" sz="20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 product related information about assembly,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manufacturing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process,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maintenance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delivery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vendors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suppliers.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5682" y="702311"/>
            <a:ext cx="4071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dirty="0">
                <a:latin typeface="Calibri"/>
                <a:cs typeface="Calibri"/>
              </a:rPr>
              <a:t>Recom</a:t>
            </a:r>
            <a:r>
              <a:rPr sz="4400" i="0" spc="-15" dirty="0">
                <a:latin typeface="Calibri"/>
                <a:cs typeface="Calibri"/>
              </a:rPr>
              <a:t>m</a:t>
            </a:r>
            <a:r>
              <a:rPr sz="4400" i="0" dirty="0">
                <a:latin typeface="Calibri"/>
                <a:cs typeface="Calibri"/>
              </a:rPr>
              <a:t>endation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6" y="1615187"/>
            <a:ext cx="8082915" cy="3762953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26060" marR="8890" indent="-226060" algn="just">
              <a:lnSpc>
                <a:spcPct val="101000"/>
              </a:lnSpc>
              <a:spcBef>
                <a:spcPts val="65"/>
              </a:spcBef>
              <a:buChar char="•"/>
              <a:tabLst>
                <a:tab pos="226060" algn="l"/>
              </a:tabLst>
            </a:pP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5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5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5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research</a:t>
            </a:r>
            <a:r>
              <a:rPr sz="25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5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suggest</a:t>
            </a:r>
            <a:r>
              <a:rPr sz="25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25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25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may </a:t>
            </a:r>
            <a:r>
              <a:rPr sz="2500" spc="-5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crucially be a very good solution for the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particular supply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chain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industry,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it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yet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mass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implementation.</a:t>
            </a:r>
            <a:endParaRPr sz="2500" dirty="0">
              <a:latin typeface="Calibri"/>
              <a:cs typeface="Calibri"/>
            </a:endParaRPr>
          </a:p>
          <a:p>
            <a:pPr marL="600710" marR="14604" lvl="1" indent="-351155" algn="just">
              <a:lnSpc>
                <a:spcPct val="102299"/>
              </a:lnSpc>
              <a:spcBef>
                <a:spcPts val="155"/>
              </a:spcBef>
              <a:buChar char="–"/>
              <a:tabLst>
                <a:tab pos="601345" algn="l"/>
              </a:tabLst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clear cost of developing and running present capacity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capacity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massive.</a:t>
            </a:r>
            <a:endParaRPr sz="2200" dirty="0">
              <a:latin typeface="Calibri"/>
              <a:cs typeface="Calibri"/>
            </a:endParaRPr>
          </a:p>
          <a:p>
            <a:pPr marL="600710" marR="5080" lvl="1" indent="-351155" algn="just">
              <a:lnSpc>
                <a:spcPct val="101800"/>
              </a:lnSpc>
              <a:spcBef>
                <a:spcPts val="395"/>
              </a:spcBef>
              <a:buChar char="–"/>
              <a:tabLst>
                <a:tab pos="601345" algn="l"/>
              </a:tabLst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Still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Blockchain technology is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yet able to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collect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non-trusted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parties.</a:t>
            </a:r>
            <a:endParaRPr sz="2200" dirty="0">
              <a:latin typeface="Calibri"/>
              <a:cs typeface="Calibri"/>
            </a:endParaRPr>
          </a:p>
          <a:p>
            <a:pPr marL="600710" marR="11430" lvl="1" indent="-351155" algn="just">
              <a:lnSpc>
                <a:spcPct val="102200"/>
              </a:lnSpc>
              <a:spcBef>
                <a:spcPts val="385"/>
              </a:spcBef>
              <a:buChar char="–"/>
              <a:tabLst>
                <a:tab pos="601345" algn="l"/>
              </a:tabLst>
            </a:pPr>
            <a:r>
              <a:rPr lang="en-US" sz="2200" spc="-5" dirty="0">
                <a:solidFill>
                  <a:srgbClr val="FFFFFF"/>
                </a:solidFill>
                <a:latin typeface="Calibri"/>
                <a:cs typeface="Calibri"/>
              </a:rPr>
              <a:t>It is evolving and its benefits can ultimately transform the industry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5682" y="700788"/>
            <a:ext cx="4071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dirty="0">
                <a:latin typeface="Calibri"/>
                <a:cs typeface="Calibri"/>
              </a:rPr>
              <a:t>Recom</a:t>
            </a:r>
            <a:r>
              <a:rPr sz="4400" i="0" spc="-15" dirty="0">
                <a:latin typeface="Calibri"/>
                <a:cs typeface="Calibri"/>
              </a:rPr>
              <a:t>m</a:t>
            </a:r>
            <a:r>
              <a:rPr sz="4400" i="0" dirty="0">
                <a:latin typeface="Calibri"/>
                <a:cs typeface="Calibri"/>
              </a:rPr>
              <a:t>endation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1" y="1540509"/>
            <a:ext cx="8070215" cy="17475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10185" marR="5080" indent="-198120" algn="just">
              <a:lnSpc>
                <a:spcPct val="101000"/>
              </a:lnSpc>
              <a:spcBef>
                <a:spcPts val="75"/>
              </a:spcBef>
              <a:buChar char="•"/>
              <a:tabLst>
                <a:tab pos="210820" algn="l"/>
              </a:tabLst>
            </a:pP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As recommended by one of </a:t>
            </a:r>
            <a:r>
              <a:rPr sz="185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author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Mr. </a:t>
            </a:r>
            <a:r>
              <a:rPr sz="1850" b="1" i="1" spc="-5" dirty="0">
                <a:solidFill>
                  <a:srgbClr val="FFFFFF"/>
                </a:solidFill>
                <a:latin typeface="Calibri"/>
                <a:cs typeface="Calibri"/>
              </a:rPr>
              <a:t>Shermin </a:t>
            </a:r>
            <a:r>
              <a:rPr sz="1850" b="1" i="1" spc="-10" dirty="0">
                <a:solidFill>
                  <a:srgbClr val="FFFFFF"/>
                </a:solidFill>
                <a:latin typeface="Calibri"/>
                <a:cs typeface="Calibri"/>
              </a:rPr>
              <a:t>Voshmgir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in his book title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1850" i="1" spc="-10" dirty="0">
                <a:solidFill>
                  <a:srgbClr val="FFFFFF"/>
                </a:solidFill>
                <a:latin typeface="Calibri"/>
                <a:cs typeface="Calibri"/>
              </a:rPr>
              <a:t>Token</a:t>
            </a:r>
            <a:r>
              <a:rPr sz="1850" i="1" spc="-5" dirty="0">
                <a:solidFill>
                  <a:srgbClr val="FFFFFF"/>
                </a:solidFill>
                <a:latin typeface="Calibri"/>
                <a:cs typeface="Calibri"/>
              </a:rPr>
              <a:t> Economy:</a:t>
            </a:r>
            <a:r>
              <a:rPr sz="18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i="1" spc="-5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8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i="1" spc="-5" dirty="0">
                <a:solidFill>
                  <a:srgbClr val="FFFFFF"/>
                </a:solidFill>
                <a:latin typeface="Calibri"/>
                <a:cs typeface="Calibri"/>
              </a:rPr>
              <a:t>Blockchains</a:t>
            </a:r>
            <a:r>
              <a:rPr sz="18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i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i="1" spc="-5" dirty="0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sz="18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i="1" spc="-5" dirty="0">
                <a:solidFill>
                  <a:srgbClr val="FFFFFF"/>
                </a:solidFill>
                <a:latin typeface="Calibri"/>
                <a:cs typeface="Calibri"/>
              </a:rPr>
              <a:t>Contracts</a:t>
            </a:r>
            <a:r>
              <a:rPr sz="18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i="1" spc="-5" dirty="0">
                <a:solidFill>
                  <a:srgbClr val="FFFFFF"/>
                </a:solidFill>
                <a:latin typeface="Calibri"/>
                <a:cs typeface="Calibri"/>
              </a:rPr>
              <a:t>Revolutionize</a:t>
            </a:r>
            <a:r>
              <a:rPr sz="18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50" spc="-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Economy”, when we discus about Blockchain, most communit</a:t>
            </a:r>
            <a:r>
              <a:rPr lang="en-US" sz="1850" spc="-5" dirty="0">
                <a:solidFill>
                  <a:srgbClr val="FFFFFF"/>
                </a:solidFill>
                <a:latin typeface="Calibri"/>
                <a:cs typeface="Calibri"/>
              </a:rPr>
              <a:t>ies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 look to focus </a:t>
            </a:r>
            <a:r>
              <a:rPr sz="1850" spc="-10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 positive</a:t>
            </a:r>
            <a:r>
              <a:rPr sz="185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potentials.</a:t>
            </a:r>
            <a:r>
              <a:rPr sz="18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lang="en-US" sz="1850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10185" marR="5080" indent="-198120" algn="just">
              <a:lnSpc>
                <a:spcPct val="101000"/>
              </a:lnSpc>
              <a:spcBef>
                <a:spcPts val="75"/>
              </a:spcBef>
              <a:buChar char="•"/>
              <a:tabLst>
                <a:tab pos="210820" algn="l"/>
              </a:tabLst>
            </a:pPr>
            <a:r>
              <a:rPr lang="en-US" sz="185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18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18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always </a:t>
            </a:r>
            <a:r>
              <a:rPr sz="1850" spc="-4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just</a:t>
            </a:r>
            <a:r>
              <a:rPr sz="18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8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tool.</a:t>
            </a:r>
            <a:r>
              <a:rPr sz="18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8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8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utilized</a:t>
            </a:r>
            <a:r>
              <a:rPr sz="18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tool</a:t>
            </a:r>
            <a:r>
              <a:rPr sz="18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5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question  (Voshmgir,</a:t>
            </a:r>
            <a:r>
              <a:rPr sz="18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2019)</a:t>
            </a:r>
            <a:endParaRPr sz="1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875" y="700788"/>
            <a:ext cx="2505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5" dirty="0">
                <a:latin typeface="Calibri"/>
                <a:cs typeface="Calibri"/>
              </a:rPr>
              <a:t>Conclusion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71575"/>
            <a:ext cx="7807959" cy="521880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27660" marR="149860" indent="-315595">
              <a:lnSpc>
                <a:spcPct val="101000"/>
              </a:lnSpc>
              <a:spcBef>
                <a:spcPts val="65"/>
              </a:spcBef>
              <a:buChar char="•"/>
              <a:tabLst>
                <a:tab pos="327660" algn="l"/>
                <a:tab pos="328295" algn="l"/>
              </a:tabLst>
            </a:pP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Overall it seems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supply chain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management </a:t>
            </a:r>
            <a:r>
              <a:rPr sz="29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 were </a:t>
            </a: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built</a:t>
            </a:r>
            <a:r>
              <a:rPr sz="29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for each </a:t>
            </a:r>
            <a:r>
              <a:rPr sz="29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other. </a:t>
            </a:r>
            <a:endParaRPr lang="en-US" sz="2950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27660" marR="149860" indent="-315595">
              <a:lnSpc>
                <a:spcPct val="101000"/>
              </a:lnSpc>
              <a:spcBef>
                <a:spcPts val="65"/>
              </a:spcBef>
              <a:buChar char="•"/>
              <a:tabLst>
                <a:tab pos="327660" algn="l"/>
                <a:tab pos="328295" algn="l"/>
              </a:tabLst>
            </a:pP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9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reality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 all</a:t>
            </a: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 current</a:t>
            </a:r>
            <a:r>
              <a:rPr sz="29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flow</a:t>
            </a:r>
            <a:r>
              <a:rPr lang="en-US" sz="2950" spc="-10" dirty="0">
                <a:solidFill>
                  <a:srgbClr val="FFFFFF"/>
                </a:solidFill>
                <a:latin typeface="Calibri"/>
                <a:cs typeface="Calibri"/>
              </a:rPr>
              <a:t> risks </a:t>
            </a:r>
            <a:r>
              <a:rPr lang="en-US" sz="295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very easy to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mitigate by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block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chain </a:t>
            </a:r>
            <a:r>
              <a:rPr sz="29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technology.</a:t>
            </a:r>
            <a:endParaRPr sz="2950" dirty="0">
              <a:latin typeface="Calibri"/>
              <a:cs typeface="Calibri"/>
            </a:endParaRPr>
          </a:p>
          <a:p>
            <a:pPr marL="327660" marR="5080" indent="-315595">
              <a:lnSpc>
                <a:spcPct val="100899"/>
              </a:lnSpc>
              <a:spcBef>
                <a:spcPts val="640"/>
              </a:spcBef>
              <a:buChar char="•"/>
              <a:tabLst>
                <a:tab pos="327660" algn="l"/>
                <a:tab pos="328295" algn="l"/>
              </a:tabLst>
            </a:pP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I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suppose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that this is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one of </a:t>
            </a:r>
            <a:r>
              <a:rPr sz="295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lang="en-US" sz="2950" dirty="0">
                <a:solidFill>
                  <a:srgbClr val="FFFFFF"/>
                </a:solidFill>
                <a:latin typeface="Calibri"/>
                <a:cs typeface="Calibri"/>
              </a:rPr>
              <a:t>probable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industr</a:t>
            </a:r>
            <a:r>
              <a:rPr lang="en-US" sz="2950" spc="-5" dirty="0">
                <a:solidFill>
                  <a:srgbClr val="FFFFFF"/>
                </a:solidFill>
                <a:latin typeface="Calibri"/>
                <a:cs typeface="Calibri"/>
              </a:rPr>
              <a:t>y domain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 that Blockchain may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modify </a:t>
            </a:r>
            <a:r>
              <a:rPr sz="295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interrupt for b</a:t>
            </a:r>
            <a:r>
              <a:rPr lang="en-US" sz="295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tter. </a:t>
            </a:r>
            <a:endParaRPr lang="en-US" sz="2950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27660" marR="5080" indent="-315595">
              <a:lnSpc>
                <a:spcPct val="100899"/>
              </a:lnSpc>
              <a:spcBef>
                <a:spcPts val="640"/>
              </a:spcBef>
              <a:buChar char="•"/>
              <a:tabLst>
                <a:tab pos="327660" algn="l"/>
                <a:tab pos="328295" algn="l"/>
              </a:tabLst>
            </a:pPr>
            <a:r>
              <a:rPr lang="en-US" sz="2950" kern="0" dirty="0">
                <a:solidFill>
                  <a:prstClr val="white"/>
                </a:solidFill>
                <a:ea typeface="+mj-ea"/>
                <a:cs typeface="Calibri"/>
              </a:rPr>
              <a:t>Management </a:t>
            </a:r>
            <a:r>
              <a:rPr lang="en-US" sz="2950" kern="0" spc="-5" dirty="0">
                <a:solidFill>
                  <a:prstClr val="white"/>
                </a:solidFill>
                <a:ea typeface="+mj-ea"/>
                <a:cs typeface="Calibri"/>
              </a:rPr>
              <a:t>system based on </a:t>
            </a:r>
            <a:r>
              <a:rPr lang="en-US" sz="2950" kern="0" spc="-5" dirty="0" err="1">
                <a:solidFill>
                  <a:prstClr val="white"/>
                </a:solidFill>
                <a:ea typeface="+mj-ea"/>
                <a:cs typeface="Calibri"/>
              </a:rPr>
              <a:t>Blockchain</a:t>
            </a:r>
            <a:r>
              <a:rPr lang="en-US" sz="2950" kern="0" spc="-5" dirty="0">
                <a:solidFill>
                  <a:prstClr val="white"/>
                </a:solidFill>
                <a:ea typeface="+mj-ea"/>
                <a:cs typeface="Calibri"/>
              </a:rPr>
              <a:t> </a:t>
            </a:r>
            <a:r>
              <a:rPr lang="en-US" sz="2950" kern="0" dirty="0">
                <a:solidFill>
                  <a:prstClr val="white"/>
                </a:solidFill>
                <a:ea typeface="+mj-ea"/>
                <a:cs typeface="Calibri"/>
              </a:rPr>
              <a:t>can </a:t>
            </a:r>
            <a:r>
              <a:rPr lang="en-US" sz="2950" kern="0" spc="-5" dirty="0">
                <a:solidFill>
                  <a:prstClr val="white"/>
                </a:solidFill>
                <a:ea typeface="+mj-ea"/>
                <a:cs typeface="Calibri"/>
              </a:rPr>
              <a:t>be </a:t>
            </a:r>
            <a:r>
              <a:rPr lang="en-US" sz="2950" kern="0" spc="-655" dirty="0">
                <a:solidFill>
                  <a:prstClr val="white"/>
                </a:solidFill>
                <a:ea typeface="+mj-ea"/>
                <a:cs typeface="Calibri"/>
              </a:rPr>
              <a:t> </a:t>
            </a:r>
            <a:r>
              <a:rPr lang="en-US" sz="2950" kern="0" dirty="0">
                <a:solidFill>
                  <a:prstClr val="white"/>
                </a:solidFill>
                <a:ea typeface="+mj-ea"/>
                <a:cs typeface="Calibri"/>
              </a:rPr>
              <a:t>the</a:t>
            </a:r>
            <a:r>
              <a:rPr lang="en-US" sz="2950" kern="0" spc="-20" dirty="0">
                <a:solidFill>
                  <a:prstClr val="white"/>
                </a:solidFill>
                <a:ea typeface="+mj-ea"/>
                <a:cs typeface="Calibri"/>
              </a:rPr>
              <a:t> </a:t>
            </a:r>
            <a:r>
              <a:rPr lang="en-US" sz="2950" kern="0" spc="-5" dirty="0">
                <a:solidFill>
                  <a:prstClr val="white"/>
                </a:solidFill>
                <a:ea typeface="+mj-ea"/>
                <a:cs typeface="Calibri"/>
              </a:rPr>
              <a:t>standard</a:t>
            </a:r>
            <a:r>
              <a:rPr lang="en-US" sz="2950" kern="0" dirty="0">
                <a:solidFill>
                  <a:prstClr val="white"/>
                </a:solidFill>
                <a:ea typeface="+mj-ea"/>
                <a:cs typeface="Calibri"/>
              </a:rPr>
              <a:t> in the</a:t>
            </a:r>
            <a:r>
              <a:rPr lang="en-US" sz="2950" kern="0" spc="-20" dirty="0">
                <a:solidFill>
                  <a:prstClr val="white"/>
                </a:solidFill>
                <a:ea typeface="+mj-ea"/>
                <a:cs typeface="Calibri"/>
              </a:rPr>
              <a:t> </a:t>
            </a:r>
            <a:r>
              <a:rPr lang="en-US" sz="2950" kern="0" spc="-5" dirty="0">
                <a:solidFill>
                  <a:prstClr val="white"/>
                </a:solidFill>
                <a:ea typeface="+mj-ea"/>
                <a:cs typeface="Calibri"/>
              </a:rPr>
              <a:t>future</a:t>
            </a:r>
            <a:endParaRPr sz="2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" y="181610"/>
            <a:ext cx="41452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>
                <a:solidFill>
                  <a:srgbClr val="006FBF"/>
                </a:solidFill>
                <a:cs typeface="Calibri"/>
              </a:rPr>
              <a:t>Block</a:t>
            </a:r>
            <a:r>
              <a:rPr sz="2800" spc="-30" dirty="0">
                <a:solidFill>
                  <a:srgbClr val="006FBF"/>
                </a:solidFill>
                <a:cs typeface="Calibri"/>
              </a:rPr>
              <a:t> </a:t>
            </a:r>
            <a:r>
              <a:rPr sz="2800" spc="-5" dirty="0">
                <a:solidFill>
                  <a:srgbClr val="006FBF"/>
                </a:solidFill>
                <a:cs typeface="Calibri"/>
              </a:rPr>
              <a:t>Chain</a:t>
            </a:r>
            <a:r>
              <a:rPr sz="2800" spc="-35" dirty="0">
                <a:solidFill>
                  <a:srgbClr val="006FBF"/>
                </a:solidFill>
                <a:cs typeface="Calibri"/>
              </a:rPr>
              <a:t> </a:t>
            </a:r>
            <a:r>
              <a:rPr sz="2800" spc="-5" dirty="0">
                <a:solidFill>
                  <a:srgbClr val="006FBF"/>
                </a:solidFill>
                <a:cs typeface="Calibri"/>
              </a:rPr>
              <a:t>in</a:t>
            </a:r>
            <a:r>
              <a:rPr sz="2800" spc="-40" dirty="0">
                <a:solidFill>
                  <a:srgbClr val="006FB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006FBF"/>
                </a:solidFill>
                <a:cs typeface="Calibri"/>
              </a:rPr>
              <a:t>Logistics</a:t>
            </a:r>
            <a:endParaRPr sz="2800"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6385" y="1876420"/>
            <a:ext cx="5929313" cy="39236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7182" y="927101"/>
            <a:ext cx="689657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solidFill>
                  <a:prstClr val="black"/>
                </a:solidFill>
                <a:cs typeface="Calibri"/>
              </a:rPr>
              <a:t>According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to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cs typeface="Calibri"/>
              </a:rPr>
              <a:t>World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Economic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Forum,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reducing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supply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chain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barriers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could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increase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global </a:t>
            </a:r>
            <a:r>
              <a:rPr spc="-10" dirty="0">
                <a:solidFill>
                  <a:prstClr val="black"/>
                </a:solidFill>
                <a:cs typeface="Calibri"/>
              </a:rPr>
              <a:t>gross </a:t>
            </a:r>
            <a:r>
              <a:rPr spc="-39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domestic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product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(GDP)</a:t>
            </a:r>
            <a:r>
              <a:rPr spc="-5" dirty="0">
                <a:solidFill>
                  <a:prstClr val="black"/>
                </a:solidFill>
                <a:cs typeface="Calibri"/>
              </a:rPr>
              <a:t> by nearly 5%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and</a:t>
            </a:r>
            <a:r>
              <a:rPr spc="-5" dirty="0">
                <a:solidFill>
                  <a:prstClr val="black"/>
                </a:solidFill>
                <a:cs typeface="Calibri"/>
              </a:rPr>
              <a:t> global </a:t>
            </a:r>
            <a:r>
              <a:rPr spc="-10" dirty="0">
                <a:solidFill>
                  <a:prstClr val="black"/>
                </a:solidFill>
                <a:cs typeface="Calibri"/>
              </a:rPr>
              <a:t>trade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by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15%.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436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461" y="702311"/>
            <a:ext cx="4415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0" dirty="0">
                <a:latin typeface="Calibri"/>
                <a:cs typeface="Calibri"/>
              </a:rPr>
              <a:t>Blockchain</a:t>
            </a:r>
            <a:r>
              <a:rPr sz="4400" b="1" i="0" spc="-65" dirty="0">
                <a:latin typeface="Calibri"/>
                <a:cs typeface="Calibri"/>
              </a:rPr>
              <a:t> </a:t>
            </a:r>
            <a:r>
              <a:rPr sz="4400" b="1" i="0" spc="-5" dirty="0">
                <a:latin typeface="Calibri"/>
                <a:cs typeface="Calibri"/>
              </a:rPr>
              <a:t>process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78280"/>
            <a:ext cx="8516112" cy="40995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18" y="181610"/>
            <a:ext cx="841248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006FBF"/>
                </a:solidFill>
              </a:rPr>
              <a:t>Traditional</a:t>
            </a:r>
            <a:r>
              <a:rPr sz="2800" dirty="0">
                <a:solidFill>
                  <a:srgbClr val="006FBF"/>
                </a:solidFill>
              </a:rPr>
              <a:t> </a:t>
            </a:r>
            <a:r>
              <a:rPr sz="2800" spc="-10" dirty="0">
                <a:solidFill>
                  <a:srgbClr val="006FBF"/>
                </a:solidFill>
              </a:rPr>
              <a:t>Methods challenges addressed</a:t>
            </a:r>
            <a:r>
              <a:rPr sz="2800" spc="-15" dirty="0">
                <a:solidFill>
                  <a:srgbClr val="006FBF"/>
                </a:solidFill>
              </a:rPr>
              <a:t> by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Block chain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038735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3103" y="466090"/>
            <a:ext cx="2980372" cy="22580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" y="228600"/>
            <a:ext cx="44500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FBF"/>
                </a:solidFill>
              </a:rPr>
              <a:t>Case</a:t>
            </a:r>
            <a:r>
              <a:rPr sz="2800" spc="-15" dirty="0">
                <a:solidFill>
                  <a:srgbClr val="006FBF"/>
                </a:solidFill>
              </a:rPr>
              <a:t> </a:t>
            </a:r>
            <a:r>
              <a:rPr sz="2800" spc="-10" dirty="0">
                <a:solidFill>
                  <a:srgbClr val="006FBF"/>
                </a:solidFill>
              </a:rPr>
              <a:t>Study</a:t>
            </a:r>
            <a:r>
              <a:rPr sz="2800" spc="-20" dirty="0">
                <a:solidFill>
                  <a:srgbClr val="006FBF"/>
                </a:solidFill>
              </a:rPr>
              <a:t> </a:t>
            </a:r>
            <a:r>
              <a:rPr sz="2800" dirty="0">
                <a:solidFill>
                  <a:srgbClr val="006FBF"/>
                </a:solidFill>
              </a:rPr>
              <a:t>of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spc="-15" dirty="0">
                <a:solidFill>
                  <a:srgbClr val="006FBF"/>
                </a:solidFill>
              </a:rPr>
              <a:t>Maersk</a:t>
            </a:r>
            <a:r>
              <a:rPr sz="2800" spc="-20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and</a:t>
            </a:r>
            <a:r>
              <a:rPr sz="2800" spc="-20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IBM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198120" y="716280"/>
            <a:ext cx="4632008" cy="3239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>
              <a:lnSpc>
                <a:spcPct val="150000"/>
              </a:lnSpc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cs typeface="Calibri"/>
              </a:rPr>
              <a:t>Both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companies </a:t>
            </a:r>
            <a:r>
              <a:rPr spc="-10" dirty="0">
                <a:solidFill>
                  <a:prstClr val="black"/>
                </a:solidFill>
                <a:cs typeface="Calibri"/>
              </a:rPr>
              <a:t>intended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to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develop</a:t>
            </a:r>
            <a:r>
              <a:rPr spc="-5" dirty="0">
                <a:solidFill>
                  <a:prstClr val="black"/>
                </a:solidFill>
                <a:cs typeface="Calibri"/>
              </a:rPr>
              <a:t> the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fully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integrated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secure </a:t>
            </a:r>
            <a:r>
              <a:rPr spc="-39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and </a:t>
            </a:r>
            <a:r>
              <a:rPr spc="-15" dirty="0">
                <a:solidFill>
                  <a:prstClr val="black"/>
                </a:solidFill>
                <a:cs typeface="Calibri"/>
              </a:rPr>
              <a:t>efficient system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using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block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chain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cs typeface="Calibri"/>
              </a:rPr>
              <a:t>technology.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25"/>
              </a:spcBef>
            </a:pPr>
            <a:endParaRPr sz="260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2000" spc="-10" dirty="0">
                <a:solidFill>
                  <a:srgbClr val="006FBF"/>
                </a:solidFill>
                <a:cs typeface="Calibri"/>
              </a:rPr>
              <a:t>Current</a:t>
            </a:r>
            <a:r>
              <a:rPr sz="2000" spc="-30" dirty="0">
                <a:solidFill>
                  <a:srgbClr val="006FBF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006FBF"/>
                </a:solidFill>
                <a:cs typeface="Calibri"/>
              </a:rPr>
              <a:t>industry challenges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180340" marR="142240">
              <a:lnSpc>
                <a:spcPct val="150000"/>
              </a:lnSpc>
              <a:spcBef>
                <a:spcPts val="240"/>
              </a:spcBef>
            </a:pPr>
            <a:r>
              <a:rPr spc="-10" dirty="0">
                <a:solidFill>
                  <a:prstClr val="black"/>
                </a:solidFill>
                <a:cs typeface="Calibri"/>
              </a:rPr>
              <a:t>Current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global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trade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at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USD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$1.8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trillion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annually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with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potential </a:t>
            </a:r>
            <a:r>
              <a:rPr spc="-39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savings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from more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efficient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process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~10%.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274" y="3859807"/>
            <a:ext cx="4748729" cy="17688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73103" y="2825753"/>
            <a:ext cx="2980372" cy="35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2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" y="181609"/>
            <a:ext cx="7579043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006FBF"/>
                </a:solidFill>
              </a:rPr>
              <a:t>Present</a:t>
            </a:r>
            <a:r>
              <a:rPr sz="2800" spc="-5" dirty="0">
                <a:solidFill>
                  <a:srgbClr val="006FBF"/>
                </a:solidFill>
              </a:rPr>
              <a:t> </a:t>
            </a:r>
            <a:r>
              <a:rPr sz="2800" spc="-15" dirty="0">
                <a:solidFill>
                  <a:srgbClr val="006FBF"/>
                </a:solidFill>
              </a:rPr>
              <a:t>situation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dirty="0">
                <a:solidFill>
                  <a:srgbClr val="006FBF"/>
                </a:solidFill>
              </a:rPr>
              <a:t>In</a:t>
            </a:r>
            <a:r>
              <a:rPr sz="2800" spc="-5" dirty="0">
                <a:solidFill>
                  <a:srgbClr val="006FBF"/>
                </a:solidFill>
              </a:rPr>
              <a:t> </a:t>
            </a:r>
            <a:r>
              <a:rPr sz="2800" spc="-15" dirty="0">
                <a:solidFill>
                  <a:srgbClr val="006FBF"/>
                </a:solidFill>
              </a:rPr>
              <a:t>Maersk:</a:t>
            </a:r>
            <a:r>
              <a:rPr sz="2800" spc="-10" dirty="0">
                <a:solidFill>
                  <a:srgbClr val="006FBF"/>
                </a:solidFill>
              </a:rPr>
              <a:t> Highly</a:t>
            </a:r>
            <a:r>
              <a:rPr sz="2800" spc="-5" dirty="0">
                <a:solidFill>
                  <a:srgbClr val="006FBF"/>
                </a:solidFill>
              </a:rPr>
              <a:t> </a:t>
            </a:r>
            <a:r>
              <a:rPr sz="2800" spc="-20" dirty="0">
                <a:solidFill>
                  <a:srgbClr val="006FBF"/>
                </a:solidFill>
              </a:rPr>
              <a:t>inefficient</a:t>
            </a:r>
            <a:r>
              <a:rPr sz="2800" spc="5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and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spc="-15" dirty="0">
                <a:solidFill>
                  <a:srgbClr val="006FBF"/>
                </a:solidFill>
              </a:rPr>
              <a:t>burdened</a:t>
            </a:r>
            <a:r>
              <a:rPr sz="2800" spc="-5" dirty="0">
                <a:solidFill>
                  <a:srgbClr val="006FBF"/>
                </a:solidFill>
              </a:rPr>
              <a:t> </a:t>
            </a:r>
            <a:r>
              <a:rPr sz="2800" spc="-15" dirty="0">
                <a:solidFill>
                  <a:srgbClr val="006FBF"/>
                </a:solidFill>
              </a:rPr>
              <a:t>by</a:t>
            </a:r>
            <a:r>
              <a:rPr sz="2800" spc="-5" dirty="0">
                <a:solidFill>
                  <a:srgbClr val="006FBF"/>
                </a:solidFill>
              </a:rPr>
              <a:t> </a:t>
            </a:r>
            <a:r>
              <a:rPr sz="2800" spc="-20" dirty="0">
                <a:solidFill>
                  <a:srgbClr val="006FBF"/>
                </a:solidFill>
              </a:rPr>
              <a:t>paper- </a:t>
            </a:r>
            <a:r>
              <a:rPr sz="2800" spc="-615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based</a:t>
            </a:r>
            <a:r>
              <a:rPr sz="2800" spc="-15" dirty="0">
                <a:solidFill>
                  <a:srgbClr val="006FBF"/>
                </a:solidFill>
              </a:rPr>
              <a:t> processes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65085" y="2239010"/>
            <a:ext cx="8482674" cy="4080129"/>
            <a:chOff x="353447" y="2239010"/>
            <a:chExt cx="11310232" cy="40801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447" y="3020531"/>
              <a:ext cx="11310232" cy="3298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57159" y="2239010"/>
              <a:ext cx="1816100" cy="849630"/>
            </a:xfrm>
            <a:custGeom>
              <a:avLst/>
              <a:gdLst/>
              <a:ahLst/>
              <a:cxnLst/>
              <a:rect l="l" t="t" r="r" b="b"/>
              <a:pathLst>
                <a:path w="1816100" h="849630">
                  <a:moveTo>
                    <a:pt x="952500" y="0"/>
                  </a:moveTo>
                  <a:lnTo>
                    <a:pt x="862330" y="0"/>
                  </a:lnTo>
                  <a:lnTo>
                    <a:pt x="728980" y="7619"/>
                  </a:lnTo>
                  <a:lnTo>
                    <a:pt x="684530" y="11429"/>
                  </a:lnTo>
                  <a:lnTo>
                    <a:pt x="641350" y="16510"/>
                  </a:lnTo>
                  <a:lnTo>
                    <a:pt x="556260" y="29210"/>
                  </a:lnTo>
                  <a:lnTo>
                    <a:pt x="515620" y="36829"/>
                  </a:lnTo>
                  <a:lnTo>
                    <a:pt x="436880" y="54610"/>
                  </a:lnTo>
                  <a:lnTo>
                    <a:pt x="398780" y="64769"/>
                  </a:lnTo>
                  <a:lnTo>
                    <a:pt x="361950" y="76200"/>
                  </a:lnTo>
                  <a:lnTo>
                    <a:pt x="260350" y="113029"/>
                  </a:lnTo>
                  <a:lnTo>
                    <a:pt x="200660" y="140969"/>
                  </a:lnTo>
                  <a:lnTo>
                    <a:pt x="147320" y="171450"/>
                  </a:lnTo>
                  <a:lnTo>
                    <a:pt x="102870" y="203200"/>
                  </a:lnTo>
                  <a:lnTo>
                    <a:pt x="64770" y="237489"/>
                  </a:lnTo>
                  <a:lnTo>
                    <a:pt x="35560" y="273050"/>
                  </a:lnTo>
                  <a:lnTo>
                    <a:pt x="15240" y="309879"/>
                  </a:lnTo>
                  <a:lnTo>
                    <a:pt x="2540" y="346710"/>
                  </a:lnTo>
                  <a:lnTo>
                    <a:pt x="0" y="365760"/>
                  </a:lnTo>
                  <a:lnTo>
                    <a:pt x="0" y="383539"/>
                  </a:lnTo>
                  <a:lnTo>
                    <a:pt x="6350" y="421639"/>
                  </a:lnTo>
                  <a:lnTo>
                    <a:pt x="20320" y="458469"/>
                  </a:lnTo>
                  <a:lnTo>
                    <a:pt x="58420" y="511810"/>
                  </a:lnTo>
                  <a:lnTo>
                    <a:pt x="95250" y="546100"/>
                  </a:lnTo>
                  <a:lnTo>
                    <a:pt x="139700" y="579119"/>
                  </a:lnTo>
                  <a:lnTo>
                    <a:pt x="190500" y="609600"/>
                  </a:lnTo>
                  <a:lnTo>
                    <a:pt x="248920" y="637539"/>
                  </a:lnTo>
                  <a:lnTo>
                    <a:pt x="314960" y="664210"/>
                  </a:lnTo>
                  <a:lnTo>
                    <a:pt x="384810" y="687069"/>
                  </a:lnTo>
                  <a:lnTo>
                    <a:pt x="461010" y="707389"/>
                  </a:lnTo>
                  <a:lnTo>
                    <a:pt x="529590" y="849629"/>
                  </a:lnTo>
                  <a:lnTo>
                    <a:pt x="789940" y="751839"/>
                  </a:lnTo>
                  <a:lnTo>
                    <a:pt x="1036955" y="751839"/>
                  </a:lnTo>
                  <a:lnTo>
                    <a:pt x="1059180" y="750569"/>
                  </a:lnTo>
                  <a:lnTo>
                    <a:pt x="1103630" y="746760"/>
                  </a:lnTo>
                  <a:lnTo>
                    <a:pt x="1189990" y="736600"/>
                  </a:lnTo>
                  <a:lnTo>
                    <a:pt x="1273810" y="723900"/>
                  </a:lnTo>
                  <a:lnTo>
                    <a:pt x="1393190" y="697229"/>
                  </a:lnTo>
                  <a:lnTo>
                    <a:pt x="1430020" y="687069"/>
                  </a:lnTo>
                  <a:lnTo>
                    <a:pt x="1466850" y="675639"/>
                  </a:lnTo>
                  <a:lnTo>
                    <a:pt x="1535430" y="651510"/>
                  </a:lnTo>
                  <a:lnTo>
                    <a:pt x="1596390" y="623569"/>
                  </a:lnTo>
                  <a:lnTo>
                    <a:pt x="1652270" y="594360"/>
                  </a:lnTo>
                  <a:lnTo>
                    <a:pt x="1699260" y="562610"/>
                  </a:lnTo>
                  <a:lnTo>
                    <a:pt x="1739900" y="529589"/>
                  </a:lnTo>
                  <a:lnTo>
                    <a:pt x="1771650" y="494029"/>
                  </a:lnTo>
                  <a:lnTo>
                    <a:pt x="1794510" y="457200"/>
                  </a:lnTo>
                  <a:lnTo>
                    <a:pt x="1809750" y="421639"/>
                  </a:lnTo>
                  <a:lnTo>
                    <a:pt x="1816100" y="383539"/>
                  </a:lnTo>
                  <a:lnTo>
                    <a:pt x="1814830" y="364489"/>
                  </a:lnTo>
                  <a:lnTo>
                    <a:pt x="1800860" y="308610"/>
                  </a:lnTo>
                  <a:lnTo>
                    <a:pt x="1779270" y="273050"/>
                  </a:lnTo>
                  <a:lnTo>
                    <a:pt x="1750060" y="237489"/>
                  </a:lnTo>
                  <a:lnTo>
                    <a:pt x="1713230" y="203200"/>
                  </a:lnTo>
                  <a:lnTo>
                    <a:pt x="1667510" y="171450"/>
                  </a:lnTo>
                  <a:lnTo>
                    <a:pt x="1614170" y="140969"/>
                  </a:lnTo>
                  <a:lnTo>
                    <a:pt x="1554480" y="113029"/>
                  </a:lnTo>
                  <a:lnTo>
                    <a:pt x="1488440" y="87629"/>
                  </a:lnTo>
                  <a:lnTo>
                    <a:pt x="1416050" y="64769"/>
                  </a:lnTo>
                  <a:lnTo>
                    <a:pt x="1377950" y="54610"/>
                  </a:lnTo>
                  <a:lnTo>
                    <a:pt x="1339850" y="45719"/>
                  </a:lnTo>
                  <a:lnTo>
                    <a:pt x="1299210" y="36829"/>
                  </a:lnTo>
                  <a:lnTo>
                    <a:pt x="1258570" y="29210"/>
                  </a:lnTo>
                  <a:lnTo>
                    <a:pt x="1173480" y="16510"/>
                  </a:lnTo>
                  <a:lnTo>
                    <a:pt x="1130300" y="11429"/>
                  </a:lnTo>
                  <a:lnTo>
                    <a:pt x="1085850" y="7619"/>
                  </a:lnTo>
                  <a:lnTo>
                    <a:pt x="952500" y="0"/>
                  </a:lnTo>
                  <a:close/>
                </a:path>
                <a:path w="1816100" h="849630">
                  <a:moveTo>
                    <a:pt x="1036955" y="751839"/>
                  </a:moveTo>
                  <a:lnTo>
                    <a:pt x="789940" y="751839"/>
                  </a:lnTo>
                  <a:lnTo>
                    <a:pt x="834390" y="754379"/>
                  </a:lnTo>
                  <a:lnTo>
                    <a:pt x="880110" y="755650"/>
                  </a:lnTo>
                  <a:lnTo>
                    <a:pt x="924560" y="755650"/>
                  </a:lnTo>
                  <a:lnTo>
                    <a:pt x="1014730" y="753110"/>
                  </a:lnTo>
                  <a:lnTo>
                    <a:pt x="1036955" y="751839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757159" y="2239010"/>
              <a:ext cx="1816100" cy="849630"/>
            </a:xfrm>
            <a:custGeom>
              <a:avLst/>
              <a:gdLst/>
              <a:ahLst/>
              <a:cxnLst/>
              <a:rect l="l" t="t" r="r" b="b"/>
              <a:pathLst>
                <a:path w="1816100" h="849630">
                  <a:moveTo>
                    <a:pt x="529590" y="849629"/>
                  </a:moveTo>
                  <a:lnTo>
                    <a:pt x="461010" y="707389"/>
                  </a:lnTo>
                  <a:lnTo>
                    <a:pt x="422910" y="697229"/>
                  </a:lnTo>
                  <a:lnTo>
                    <a:pt x="384810" y="687069"/>
                  </a:lnTo>
                  <a:lnTo>
                    <a:pt x="349250" y="675639"/>
                  </a:lnTo>
                  <a:lnTo>
                    <a:pt x="280670" y="651510"/>
                  </a:lnTo>
                  <a:lnTo>
                    <a:pt x="218440" y="623569"/>
                  </a:lnTo>
                  <a:lnTo>
                    <a:pt x="163830" y="594360"/>
                  </a:lnTo>
                  <a:lnTo>
                    <a:pt x="115570" y="562610"/>
                  </a:lnTo>
                  <a:lnTo>
                    <a:pt x="76200" y="529589"/>
                  </a:lnTo>
                  <a:lnTo>
                    <a:pt x="44450" y="494029"/>
                  </a:lnTo>
                  <a:lnTo>
                    <a:pt x="20320" y="458469"/>
                  </a:lnTo>
                  <a:lnTo>
                    <a:pt x="6350" y="421639"/>
                  </a:lnTo>
                  <a:lnTo>
                    <a:pt x="0" y="383539"/>
                  </a:lnTo>
                  <a:lnTo>
                    <a:pt x="0" y="365760"/>
                  </a:lnTo>
                  <a:lnTo>
                    <a:pt x="7620" y="327660"/>
                  </a:lnTo>
                  <a:lnTo>
                    <a:pt x="24130" y="290829"/>
                  </a:lnTo>
                  <a:lnTo>
                    <a:pt x="49530" y="255269"/>
                  </a:lnTo>
                  <a:lnTo>
                    <a:pt x="82550" y="219710"/>
                  </a:lnTo>
                  <a:lnTo>
                    <a:pt x="124460" y="186689"/>
                  </a:lnTo>
                  <a:lnTo>
                    <a:pt x="172720" y="156210"/>
                  </a:lnTo>
                  <a:lnTo>
                    <a:pt x="229870" y="127000"/>
                  </a:lnTo>
                  <a:lnTo>
                    <a:pt x="293370" y="100329"/>
                  </a:lnTo>
                  <a:lnTo>
                    <a:pt x="326390" y="87629"/>
                  </a:lnTo>
                  <a:lnTo>
                    <a:pt x="398780" y="64769"/>
                  </a:lnTo>
                  <a:lnTo>
                    <a:pt x="436880" y="54610"/>
                  </a:lnTo>
                  <a:lnTo>
                    <a:pt x="476250" y="45719"/>
                  </a:lnTo>
                  <a:lnTo>
                    <a:pt x="515620" y="36829"/>
                  </a:lnTo>
                  <a:lnTo>
                    <a:pt x="556260" y="29210"/>
                  </a:lnTo>
                  <a:lnTo>
                    <a:pt x="598170" y="22860"/>
                  </a:lnTo>
                  <a:lnTo>
                    <a:pt x="641350" y="16510"/>
                  </a:lnTo>
                  <a:lnTo>
                    <a:pt x="684530" y="11429"/>
                  </a:lnTo>
                  <a:lnTo>
                    <a:pt x="728980" y="7619"/>
                  </a:lnTo>
                  <a:lnTo>
                    <a:pt x="772160" y="5079"/>
                  </a:lnTo>
                  <a:lnTo>
                    <a:pt x="817880" y="2539"/>
                  </a:lnTo>
                  <a:lnTo>
                    <a:pt x="862330" y="0"/>
                  </a:lnTo>
                  <a:lnTo>
                    <a:pt x="906780" y="0"/>
                  </a:lnTo>
                  <a:lnTo>
                    <a:pt x="952500" y="0"/>
                  </a:lnTo>
                  <a:lnTo>
                    <a:pt x="996950" y="2539"/>
                  </a:lnTo>
                  <a:lnTo>
                    <a:pt x="1041400" y="5079"/>
                  </a:lnTo>
                  <a:lnTo>
                    <a:pt x="1085850" y="7619"/>
                  </a:lnTo>
                  <a:lnTo>
                    <a:pt x="1130300" y="11429"/>
                  </a:lnTo>
                  <a:lnTo>
                    <a:pt x="1173480" y="16510"/>
                  </a:lnTo>
                  <a:lnTo>
                    <a:pt x="1216660" y="22860"/>
                  </a:lnTo>
                  <a:lnTo>
                    <a:pt x="1258570" y="29210"/>
                  </a:lnTo>
                  <a:lnTo>
                    <a:pt x="1299210" y="36829"/>
                  </a:lnTo>
                  <a:lnTo>
                    <a:pt x="1339850" y="45719"/>
                  </a:lnTo>
                  <a:lnTo>
                    <a:pt x="1377950" y="54610"/>
                  </a:lnTo>
                  <a:lnTo>
                    <a:pt x="1416050" y="64769"/>
                  </a:lnTo>
                  <a:lnTo>
                    <a:pt x="1452880" y="76200"/>
                  </a:lnTo>
                  <a:lnTo>
                    <a:pt x="1522730" y="100329"/>
                  </a:lnTo>
                  <a:lnTo>
                    <a:pt x="1584960" y="127000"/>
                  </a:lnTo>
                  <a:lnTo>
                    <a:pt x="1642110" y="156210"/>
                  </a:lnTo>
                  <a:lnTo>
                    <a:pt x="1691640" y="186689"/>
                  </a:lnTo>
                  <a:lnTo>
                    <a:pt x="1732280" y="219710"/>
                  </a:lnTo>
                  <a:lnTo>
                    <a:pt x="1765300" y="255269"/>
                  </a:lnTo>
                  <a:lnTo>
                    <a:pt x="1790700" y="290829"/>
                  </a:lnTo>
                  <a:lnTo>
                    <a:pt x="1807210" y="327660"/>
                  </a:lnTo>
                  <a:lnTo>
                    <a:pt x="1816100" y="383539"/>
                  </a:lnTo>
                  <a:lnTo>
                    <a:pt x="1813560" y="402589"/>
                  </a:lnTo>
                  <a:lnTo>
                    <a:pt x="1803400" y="439419"/>
                  </a:lnTo>
                  <a:lnTo>
                    <a:pt x="1784350" y="476250"/>
                  </a:lnTo>
                  <a:lnTo>
                    <a:pt x="1756410" y="511810"/>
                  </a:lnTo>
                  <a:lnTo>
                    <a:pt x="1720850" y="546100"/>
                  </a:lnTo>
                  <a:lnTo>
                    <a:pt x="1676400" y="579119"/>
                  </a:lnTo>
                  <a:lnTo>
                    <a:pt x="1625600" y="609600"/>
                  </a:lnTo>
                  <a:lnTo>
                    <a:pt x="1565910" y="637539"/>
                  </a:lnTo>
                  <a:lnTo>
                    <a:pt x="1535430" y="651510"/>
                  </a:lnTo>
                  <a:lnTo>
                    <a:pt x="1466850" y="675639"/>
                  </a:lnTo>
                  <a:lnTo>
                    <a:pt x="1430020" y="687069"/>
                  </a:lnTo>
                  <a:lnTo>
                    <a:pt x="1393190" y="697229"/>
                  </a:lnTo>
                  <a:lnTo>
                    <a:pt x="1353820" y="706119"/>
                  </a:lnTo>
                  <a:lnTo>
                    <a:pt x="1314450" y="715010"/>
                  </a:lnTo>
                  <a:lnTo>
                    <a:pt x="1273810" y="723900"/>
                  </a:lnTo>
                  <a:lnTo>
                    <a:pt x="1231900" y="730250"/>
                  </a:lnTo>
                  <a:lnTo>
                    <a:pt x="1189990" y="736600"/>
                  </a:lnTo>
                  <a:lnTo>
                    <a:pt x="1146810" y="741679"/>
                  </a:lnTo>
                  <a:lnTo>
                    <a:pt x="1103630" y="746760"/>
                  </a:lnTo>
                  <a:lnTo>
                    <a:pt x="1059180" y="750569"/>
                  </a:lnTo>
                  <a:lnTo>
                    <a:pt x="1014730" y="753110"/>
                  </a:lnTo>
                  <a:lnTo>
                    <a:pt x="969010" y="754379"/>
                  </a:lnTo>
                  <a:lnTo>
                    <a:pt x="924560" y="755650"/>
                  </a:lnTo>
                  <a:lnTo>
                    <a:pt x="880110" y="755650"/>
                  </a:lnTo>
                  <a:lnTo>
                    <a:pt x="834390" y="754379"/>
                  </a:lnTo>
                  <a:lnTo>
                    <a:pt x="789940" y="751839"/>
                  </a:lnTo>
                  <a:lnTo>
                    <a:pt x="529590" y="849629"/>
                  </a:lnTo>
                  <a:close/>
                </a:path>
                <a:path w="1816100" h="849630">
                  <a:moveTo>
                    <a:pt x="0" y="0"/>
                  </a:moveTo>
                  <a:lnTo>
                    <a:pt x="0" y="0"/>
                  </a:lnTo>
                </a:path>
                <a:path w="1816100" h="849630">
                  <a:moveTo>
                    <a:pt x="1816100" y="755650"/>
                  </a:moveTo>
                  <a:lnTo>
                    <a:pt x="1816100" y="755650"/>
                  </a:lnTo>
                </a:path>
              </a:pathLst>
            </a:custGeom>
            <a:ln w="1257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879702" y="1309430"/>
            <a:ext cx="1058228" cy="862330"/>
            <a:chOff x="6506270" y="1309430"/>
            <a:chExt cx="1410970" cy="862330"/>
          </a:xfrm>
        </p:grpSpPr>
        <p:sp>
          <p:nvSpPr>
            <p:cNvPr id="8" name="object 8"/>
            <p:cNvSpPr/>
            <p:nvPr/>
          </p:nvSpPr>
          <p:spPr>
            <a:xfrm>
              <a:off x="6512559" y="1315720"/>
              <a:ext cx="1398270" cy="849630"/>
            </a:xfrm>
            <a:custGeom>
              <a:avLst/>
              <a:gdLst/>
              <a:ahLst/>
              <a:cxnLst/>
              <a:rect l="l" t="t" r="r" b="b"/>
              <a:pathLst>
                <a:path w="1398270" h="849630">
                  <a:moveTo>
                    <a:pt x="734060" y="0"/>
                  </a:moveTo>
                  <a:lnTo>
                    <a:pt x="664210" y="0"/>
                  </a:lnTo>
                  <a:lnTo>
                    <a:pt x="629920" y="1269"/>
                  </a:lnTo>
                  <a:lnTo>
                    <a:pt x="527050" y="11429"/>
                  </a:lnTo>
                  <a:lnTo>
                    <a:pt x="429260" y="29209"/>
                  </a:lnTo>
                  <a:lnTo>
                    <a:pt x="365760" y="44450"/>
                  </a:lnTo>
                  <a:lnTo>
                    <a:pt x="307340" y="64769"/>
                  </a:lnTo>
                  <a:lnTo>
                    <a:pt x="251460" y="87629"/>
                  </a:lnTo>
                  <a:lnTo>
                    <a:pt x="200660" y="113029"/>
                  </a:lnTo>
                  <a:lnTo>
                    <a:pt x="176530" y="125729"/>
                  </a:lnTo>
                  <a:lnTo>
                    <a:pt x="154940" y="140969"/>
                  </a:lnTo>
                  <a:lnTo>
                    <a:pt x="133350" y="154939"/>
                  </a:lnTo>
                  <a:lnTo>
                    <a:pt x="114300" y="170179"/>
                  </a:lnTo>
                  <a:lnTo>
                    <a:pt x="78740" y="203200"/>
                  </a:lnTo>
                  <a:lnTo>
                    <a:pt x="49530" y="237489"/>
                  </a:lnTo>
                  <a:lnTo>
                    <a:pt x="26670" y="273050"/>
                  </a:lnTo>
                  <a:lnTo>
                    <a:pt x="11430" y="308609"/>
                  </a:lnTo>
                  <a:lnTo>
                    <a:pt x="0" y="364489"/>
                  </a:lnTo>
                  <a:lnTo>
                    <a:pt x="0" y="383539"/>
                  </a:lnTo>
                  <a:lnTo>
                    <a:pt x="1270" y="402589"/>
                  </a:lnTo>
                  <a:lnTo>
                    <a:pt x="5080" y="420369"/>
                  </a:lnTo>
                  <a:lnTo>
                    <a:pt x="8890" y="439419"/>
                  </a:lnTo>
                  <a:lnTo>
                    <a:pt x="24130" y="476250"/>
                  </a:lnTo>
                  <a:lnTo>
                    <a:pt x="45720" y="511809"/>
                  </a:lnTo>
                  <a:lnTo>
                    <a:pt x="73660" y="546100"/>
                  </a:lnTo>
                  <a:lnTo>
                    <a:pt x="106680" y="577850"/>
                  </a:lnTo>
                  <a:lnTo>
                    <a:pt x="147320" y="609600"/>
                  </a:lnTo>
                  <a:lnTo>
                    <a:pt x="191770" y="637539"/>
                  </a:lnTo>
                  <a:lnTo>
                    <a:pt x="242570" y="662939"/>
                  </a:lnTo>
                  <a:lnTo>
                    <a:pt x="297180" y="685800"/>
                  </a:lnTo>
                  <a:lnTo>
                    <a:pt x="326390" y="697229"/>
                  </a:lnTo>
                  <a:lnTo>
                    <a:pt x="355600" y="706119"/>
                  </a:lnTo>
                  <a:lnTo>
                    <a:pt x="407670" y="849629"/>
                  </a:lnTo>
                  <a:lnTo>
                    <a:pt x="608330" y="751839"/>
                  </a:lnTo>
                  <a:lnTo>
                    <a:pt x="792479" y="751839"/>
                  </a:lnTo>
                  <a:lnTo>
                    <a:pt x="883920" y="741679"/>
                  </a:lnTo>
                  <a:lnTo>
                    <a:pt x="949960" y="730250"/>
                  </a:lnTo>
                  <a:lnTo>
                    <a:pt x="1013460" y="715009"/>
                  </a:lnTo>
                  <a:lnTo>
                    <a:pt x="1073150" y="697229"/>
                  </a:lnTo>
                  <a:lnTo>
                    <a:pt x="1102360" y="685800"/>
                  </a:lnTo>
                  <a:lnTo>
                    <a:pt x="1130300" y="675639"/>
                  </a:lnTo>
                  <a:lnTo>
                    <a:pt x="1182370" y="650239"/>
                  </a:lnTo>
                  <a:lnTo>
                    <a:pt x="1229360" y="623569"/>
                  </a:lnTo>
                  <a:lnTo>
                    <a:pt x="1272540" y="593089"/>
                  </a:lnTo>
                  <a:lnTo>
                    <a:pt x="1309370" y="562609"/>
                  </a:lnTo>
                  <a:lnTo>
                    <a:pt x="1339850" y="528319"/>
                  </a:lnTo>
                  <a:lnTo>
                    <a:pt x="1353820" y="511809"/>
                  </a:lnTo>
                  <a:lnTo>
                    <a:pt x="1374140" y="476250"/>
                  </a:lnTo>
                  <a:lnTo>
                    <a:pt x="1389380" y="439419"/>
                  </a:lnTo>
                  <a:lnTo>
                    <a:pt x="1397000" y="401319"/>
                  </a:lnTo>
                  <a:lnTo>
                    <a:pt x="1398270" y="383539"/>
                  </a:lnTo>
                  <a:lnTo>
                    <a:pt x="1398270" y="364489"/>
                  </a:lnTo>
                  <a:lnTo>
                    <a:pt x="1393190" y="326389"/>
                  </a:lnTo>
                  <a:lnTo>
                    <a:pt x="1371600" y="271779"/>
                  </a:lnTo>
                  <a:lnTo>
                    <a:pt x="1348740" y="237489"/>
                  </a:lnTo>
                  <a:lnTo>
                    <a:pt x="1319530" y="203200"/>
                  </a:lnTo>
                  <a:lnTo>
                    <a:pt x="1285240" y="170179"/>
                  </a:lnTo>
                  <a:lnTo>
                    <a:pt x="1243330" y="139700"/>
                  </a:lnTo>
                  <a:lnTo>
                    <a:pt x="1197610" y="113029"/>
                  </a:lnTo>
                  <a:lnTo>
                    <a:pt x="1172210" y="99059"/>
                  </a:lnTo>
                  <a:lnTo>
                    <a:pt x="1118870" y="74929"/>
                  </a:lnTo>
                  <a:lnTo>
                    <a:pt x="1032510" y="44450"/>
                  </a:lnTo>
                  <a:lnTo>
                    <a:pt x="937260" y="21589"/>
                  </a:lnTo>
                  <a:lnTo>
                    <a:pt x="836930" y="6350"/>
                  </a:lnTo>
                  <a:lnTo>
                    <a:pt x="768350" y="1269"/>
                  </a:lnTo>
                  <a:lnTo>
                    <a:pt x="734060" y="0"/>
                  </a:lnTo>
                  <a:close/>
                </a:path>
                <a:path w="1398270" h="849630">
                  <a:moveTo>
                    <a:pt x="792479" y="751839"/>
                  </a:moveTo>
                  <a:lnTo>
                    <a:pt x="608330" y="751839"/>
                  </a:lnTo>
                  <a:lnTo>
                    <a:pt x="642620" y="754379"/>
                  </a:lnTo>
                  <a:lnTo>
                    <a:pt x="746760" y="754379"/>
                  </a:lnTo>
                  <a:lnTo>
                    <a:pt x="781050" y="753109"/>
                  </a:lnTo>
                  <a:lnTo>
                    <a:pt x="792479" y="751839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512559" y="1315720"/>
              <a:ext cx="1399540" cy="849630"/>
            </a:xfrm>
            <a:custGeom>
              <a:avLst/>
              <a:gdLst/>
              <a:ahLst/>
              <a:cxnLst/>
              <a:rect l="l" t="t" r="r" b="b"/>
              <a:pathLst>
                <a:path w="1399540" h="849630">
                  <a:moveTo>
                    <a:pt x="407670" y="849629"/>
                  </a:moveTo>
                  <a:lnTo>
                    <a:pt x="355600" y="706119"/>
                  </a:lnTo>
                  <a:lnTo>
                    <a:pt x="326390" y="697229"/>
                  </a:lnTo>
                  <a:lnTo>
                    <a:pt x="297180" y="685800"/>
                  </a:lnTo>
                  <a:lnTo>
                    <a:pt x="269240" y="675639"/>
                  </a:lnTo>
                  <a:lnTo>
                    <a:pt x="242570" y="662939"/>
                  </a:lnTo>
                  <a:lnTo>
                    <a:pt x="217170" y="650239"/>
                  </a:lnTo>
                  <a:lnTo>
                    <a:pt x="191770" y="637539"/>
                  </a:lnTo>
                  <a:lnTo>
                    <a:pt x="147320" y="609600"/>
                  </a:lnTo>
                  <a:lnTo>
                    <a:pt x="106680" y="577850"/>
                  </a:lnTo>
                  <a:lnTo>
                    <a:pt x="73660" y="546100"/>
                  </a:lnTo>
                  <a:lnTo>
                    <a:pt x="45720" y="511809"/>
                  </a:lnTo>
                  <a:lnTo>
                    <a:pt x="24130" y="476250"/>
                  </a:lnTo>
                  <a:lnTo>
                    <a:pt x="8890" y="439419"/>
                  </a:lnTo>
                  <a:lnTo>
                    <a:pt x="5080" y="420369"/>
                  </a:lnTo>
                  <a:lnTo>
                    <a:pt x="1270" y="402589"/>
                  </a:lnTo>
                  <a:lnTo>
                    <a:pt x="0" y="383539"/>
                  </a:lnTo>
                  <a:lnTo>
                    <a:pt x="0" y="364489"/>
                  </a:lnTo>
                  <a:lnTo>
                    <a:pt x="11430" y="308609"/>
                  </a:lnTo>
                  <a:lnTo>
                    <a:pt x="26670" y="273050"/>
                  </a:lnTo>
                  <a:lnTo>
                    <a:pt x="49530" y="237489"/>
                  </a:lnTo>
                  <a:lnTo>
                    <a:pt x="78740" y="203200"/>
                  </a:lnTo>
                  <a:lnTo>
                    <a:pt x="114300" y="170179"/>
                  </a:lnTo>
                  <a:lnTo>
                    <a:pt x="154940" y="140969"/>
                  </a:lnTo>
                  <a:lnTo>
                    <a:pt x="176530" y="125729"/>
                  </a:lnTo>
                  <a:lnTo>
                    <a:pt x="200660" y="113029"/>
                  </a:lnTo>
                  <a:lnTo>
                    <a:pt x="226060" y="99059"/>
                  </a:lnTo>
                  <a:lnTo>
                    <a:pt x="251460" y="87629"/>
                  </a:lnTo>
                  <a:lnTo>
                    <a:pt x="279400" y="76200"/>
                  </a:lnTo>
                  <a:lnTo>
                    <a:pt x="307340" y="64769"/>
                  </a:lnTo>
                  <a:lnTo>
                    <a:pt x="336550" y="54609"/>
                  </a:lnTo>
                  <a:lnTo>
                    <a:pt x="365760" y="44450"/>
                  </a:lnTo>
                  <a:lnTo>
                    <a:pt x="397510" y="36829"/>
                  </a:lnTo>
                  <a:lnTo>
                    <a:pt x="429260" y="29209"/>
                  </a:lnTo>
                  <a:lnTo>
                    <a:pt x="461010" y="22859"/>
                  </a:lnTo>
                  <a:lnTo>
                    <a:pt x="494030" y="16509"/>
                  </a:lnTo>
                  <a:lnTo>
                    <a:pt x="527050" y="11429"/>
                  </a:lnTo>
                  <a:lnTo>
                    <a:pt x="561340" y="7619"/>
                  </a:lnTo>
                  <a:lnTo>
                    <a:pt x="595630" y="3809"/>
                  </a:lnTo>
                  <a:lnTo>
                    <a:pt x="629920" y="1269"/>
                  </a:lnTo>
                  <a:lnTo>
                    <a:pt x="664210" y="0"/>
                  </a:lnTo>
                  <a:lnTo>
                    <a:pt x="698500" y="0"/>
                  </a:lnTo>
                  <a:lnTo>
                    <a:pt x="734060" y="0"/>
                  </a:lnTo>
                  <a:lnTo>
                    <a:pt x="802640" y="3809"/>
                  </a:lnTo>
                  <a:lnTo>
                    <a:pt x="871220" y="11429"/>
                  </a:lnTo>
                  <a:lnTo>
                    <a:pt x="937260" y="21589"/>
                  </a:lnTo>
                  <a:lnTo>
                    <a:pt x="1000760" y="36829"/>
                  </a:lnTo>
                  <a:lnTo>
                    <a:pt x="1032510" y="44450"/>
                  </a:lnTo>
                  <a:lnTo>
                    <a:pt x="1090930" y="64769"/>
                  </a:lnTo>
                  <a:lnTo>
                    <a:pt x="1146810" y="86359"/>
                  </a:lnTo>
                  <a:lnTo>
                    <a:pt x="1197610" y="113029"/>
                  </a:lnTo>
                  <a:lnTo>
                    <a:pt x="1221740" y="125729"/>
                  </a:lnTo>
                  <a:lnTo>
                    <a:pt x="1264920" y="154939"/>
                  </a:lnTo>
                  <a:lnTo>
                    <a:pt x="1303020" y="186689"/>
                  </a:lnTo>
                  <a:lnTo>
                    <a:pt x="1334770" y="219709"/>
                  </a:lnTo>
                  <a:lnTo>
                    <a:pt x="1360170" y="254000"/>
                  </a:lnTo>
                  <a:lnTo>
                    <a:pt x="1380490" y="290829"/>
                  </a:lnTo>
                  <a:lnTo>
                    <a:pt x="1395730" y="345439"/>
                  </a:lnTo>
                  <a:lnTo>
                    <a:pt x="1398270" y="364489"/>
                  </a:lnTo>
                  <a:lnTo>
                    <a:pt x="1398270" y="383539"/>
                  </a:lnTo>
                  <a:lnTo>
                    <a:pt x="1389380" y="439419"/>
                  </a:lnTo>
                  <a:lnTo>
                    <a:pt x="1374140" y="476250"/>
                  </a:lnTo>
                  <a:lnTo>
                    <a:pt x="1353820" y="511809"/>
                  </a:lnTo>
                  <a:lnTo>
                    <a:pt x="1339850" y="528319"/>
                  </a:lnTo>
                  <a:lnTo>
                    <a:pt x="1325880" y="546100"/>
                  </a:lnTo>
                  <a:lnTo>
                    <a:pt x="1291590" y="577850"/>
                  </a:lnTo>
                  <a:lnTo>
                    <a:pt x="1252220" y="608329"/>
                  </a:lnTo>
                  <a:lnTo>
                    <a:pt x="1206500" y="637539"/>
                  </a:lnTo>
                  <a:lnTo>
                    <a:pt x="1156970" y="662939"/>
                  </a:lnTo>
                  <a:lnTo>
                    <a:pt x="1102360" y="685800"/>
                  </a:lnTo>
                  <a:lnTo>
                    <a:pt x="1073150" y="697229"/>
                  </a:lnTo>
                  <a:lnTo>
                    <a:pt x="1043940" y="706119"/>
                  </a:lnTo>
                  <a:lnTo>
                    <a:pt x="1013460" y="715009"/>
                  </a:lnTo>
                  <a:lnTo>
                    <a:pt x="981710" y="722629"/>
                  </a:lnTo>
                  <a:lnTo>
                    <a:pt x="949960" y="730250"/>
                  </a:lnTo>
                  <a:lnTo>
                    <a:pt x="883920" y="741679"/>
                  </a:lnTo>
                  <a:lnTo>
                    <a:pt x="815340" y="749300"/>
                  </a:lnTo>
                  <a:lnTo>
                    <a:pt x="746760" y="754379"/>
                  </a:lnTo>
                  <a:lnTo>
                    <a:pt x="712470" y="754379"/>
                  </a:lnTo>
                  <a:lnTo>
                    <a:pt x="678180" y="754379"/>
                  </a:lnTo>
                  <a:lnTo>
                    <a:pt x="642620" y="754379"/>
                  </a:lnTo>
                  <a:lnTo>
                    <a:pt x="608330" y="751839"/>
                  </a:lnTo>
                  <a:lnTo>
                    <a:pt x="407670" y="849629"/>
                  </a:lnTo>
                  <a:close/>
                </a:path>
                <a:path w="1399540" h="849630">
                  <a:moveTo>
                    <a:pt x="0" y="0"/>
                  </a:moveTo>
                  <a:lnTo>
                    <a:pt x="0" y="0"/>
                  </a:lnTo>
                </a:path>
                <a:path w="1399540" h="849630">
                  <a:moveTo>
                    <a:pt x="1399540" y="755650"/>
                  </a:moveTo>
                  <a:lnTo>
                    <a:pt x="1399540" y="755650"/>
                  </a:lnTo>
                </a:path>
              </a:pathLst>
            </a:custGeom>
            <a:ln w="1257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84420" y="1449677"/>
            <a:ext cx="10496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930"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cs typeface="Calibri"/>
              </a:rPr>
              <a:t>Fast, 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cs typeface="Calibri"/>
              </a:rPr>
              <a:t>S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e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c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u</a:t>
            </a:r>
            <a:r>
              <a:rPr sz="1400" spc="-20" dirty="0">
                <a:solidFill>
                  <a:srgbClr val="FFFFFF"/>
                </a:solidFill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cs typeface="Calibri"/>
              </a:rPr>
              <a:t>e 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access</a:t>
            </a:r>
            <a:endParaRPr sz="1400" dirty="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60340" y="1069159"/>
            <a:ext cx="1447754" cy="862330"/>
            <a:chOff x="8534460" y="1038920"/>
            <a:chExt cx="1410970" cy="862330"/>
          </a:xfrm>
        </p:grpSpPr>
        <p:sp>
          <p:nvSpPr>
            <p:cNvPr id="12" name="object 12"/>
            <p:cNvSpPr/>
            <p:nvPr/>
          </p:nvSpPr>
          <p:spPr>
            <a:xfrm>
              <a:off x="8540750" y="1045209"/>
              <a:ext cx="1398270" cy="849630"/>
            </a:xfrm>
            <a:custGeom>
              <a:avLst/>
              <a:gdLst/>
              <a:ahLst/>
              <a:cxnLst/>
              <a:rect l="l" t="t" r="r" b="b"/>
              <a:pathLst>
                <a:path w="1398270" h="849630">
                  <a:moveTo>
                    <a:pt x="734059" y="0"/>
                  </a:moveTo>
                  <a:lnTo>
                    <a:pt x="664209" y="0"/>
                  </a:lnTo>
                  <a:lnTo>
                    <a:pt x="629920" y="1269"/>
                  </a:lnTo>
                  <a:lnTo>
                    <a:pt x="527050" y="11429"/>
                  </a:lnTo>
                  <a:lnTo>
                    <a:pt x="429259" y="29210"/>
                  </a:lnTo>
                  <a:lnTo>
                    <a:pt x="365759" y="45719"/>
                  </a:lnTo>
                  <a:lnTo>
                    <a:pt x="306070" y="64769"/>
                  </a:lnTo>
                  <a:lnTo>
                    <a:pt x="224790" y="99060"/>
                  </a:lnTo>
                  <a:lnTo>
                    <a:pt x="200659" y="113029"/>
                  </a:lnTo>
                  <a:lnTo>
                    <a:pt x="176529" y="125729"/>
                  </a:lnTo>
                  <a:lnTo>
                    <a:pt x="154940" y="140969"/>
                  </a:lnTo>
                  <a:lnTo>
                    <a:pt x="133350" y="154939"/>
                  </a:lnTo>
                  <a:lnTo>
                    <a:pt x="113029" y="171450"/>
                  </a:lnTo>
                  <a:lnTo>
                    <a:pt x="78740" y="203200"/>
                  </a:lnTo>
                  <a:lnTo>
                    <a:pt x="49529" y="237489"/>
                  </a:lnTo>
                  <a:lnTo>
                    <a:pt x="26670" y="273050"/>
                  </a:lnTo>
                  <a:lnTo>
                    <a:pt x="11429" y="308610"/>
                  </a:lnTo>
                  <a:lnTo>
                    <a:pt x="2540" y="346710"/>
                  </a:lnTo>
                  <a:lnTo>
                    <a:pt x="0" y="364489"/>
                  </a:lnTo>
                  <a:lnTo>
                    <a:pt x="0" y="383539"/>
                  </a:lnTo>
                  <a:lnTo>
                    <a:pt x="1270" y="402589"/>
                  </a:lnTo>
                  <a:lnTo>
                    <a:pt x="15240" y="457200"/>
                  </a:lnTo>
                  <a:lnTo>
                    <a:pt x="34290" y="494029"/>
                  </a:lnTo>
                  <a:lnTo>
                    <a:pt x="58420" y="529589"/>
                  </a:lnTo>
                  <a:lnTo>
                    <a:pt x="88900" y="562610"/>
                  </a:lnTo>
                  <a:lnTo>
                    <a:pt x="125729" y="594360"/>
                  </a:lnTo>
                  <a:lnTo>
                    <a:pt x="168909" y="623569"/>
                  </a:lnTo>
                  <a:lnTo>
                    <a:pt x="215900" y="650239"/>
                  </a:lnTo>
                  <a:lnTo>
                    <a:pt x="269240" y="675639"/>
                  </a:lnTo>
                  <a:lnTo>
                    <a:pt x="297179" y="685800"/>
                  </a:lnTo>
                  <a:lnTo>
                    <a:pt x="325120" y="697229"/>
                  </a:lnTo>
                  <a:lnTo>
                    <a:pt x="355600" y="706119"/>
                  </a:lnTo>
                  <a:lnTo>
                    <a:pt x="407670" y="849629"/>
                  </a:lnTo>
                  <a:lnTo>
                    <a:pt x="608329" y="751839"/>
                  </a:lnTo>
                  <a:lnTo>
                    <a:pt x="792480" y="751839"/>
                  </a:lnTo>
                  <a:lnTo>
                    <a:pt x="815340" y="749300"/>
                  </a:lnTo>
                  <a:lnTo>
                    <a:pt x="849629" y="746760"/>
                  </a:lnTo>
                  <a:lnTo>
                    <a:pt x="916940" y="736600"/>
                  </a:lnTo>
                  <a:lnTo>
                    <a:pt x="981709" y="722629"/>
                  </a:lnTo>
                  <a:lnTo>
                    <a:pt x="1073150" y="697229"/>
                  </a:lnTo>
                  <a:lnTo>
                    <a:pt x="1102359" y="685800"/>
                  </a:lnTo>
                  <a:lnTo>
                    <a:pt x="1129029" y="675639"/>
                  </a:lnTo>
                  <a:lnTo>
                    <a:pt x="1182370" y="650239"/>
                  </a:lnTo>
                  <a:lnTo>
                    <a:pt x="1252220" y="609600"/>
                  </a:lnTo>
                  <a:lnTo>
                    <a:pt x="1309370" y="562610"/>
                  </a:lnTo>
                  <a:lnTo>
                    <a:pt x="1339850" y="528319"/>
                  </a:lnTo>
                  <a:lnTo>
                    <a:pt x="1365250" y="494029"/>
                  </a:lnTo>
                  <a:lnTo>
                    <a:pt x="1383029" y="457200"/>
                  </a:lnTo>
                  <a:lnTo>
                    <a:pt x="1393190" y="420369"/>
                  </a:lnTo>
                  <a:lnTo>
                    <a:pt x="1397000" y="402589"/>
                  </a:lnTo>
                  <a:lnTo>
                    <a:pt x="1398270" y="383539"/>
                  </a:lnTo>
                  <a:lnTo>
                    <a:pt x="1398270" y="364489"/>
                  </a:lnTo>
                  <a:lnTo>
                    <a:pt x="1386840" y="308610"/>
                  </a:lnTo>
                  <a:lnTo>
                    <a:pt x="1370329" y="271779"/>
                  </a:lnTo>
                  <a:lnTo>
                    <a:pt x="1347470" y="237489"/>
                  </a:lnTo>
                  <a:lnTo>
                    <a:pt x="1334770" y="219710"/>
                  </a:lnTo>
                  <a:lnTo>
                    <a:pt x="1283970" y="170179"/>
                  </a:lnTo>
                  <a:lnTo>
                    <a:pt x="1243329" y="139700"/>
                  </a:lnTo>
                  <a:lnTo>
                    <a:pt x="1172209" y="99060"/>
                  </a:lnTo>
                  <a:lnTo>
                    <a:pt x="1118870" y="74929"/>
                  </a:lnTo>
                  <a:lnTo>
                    <a:pt x="1061720" y="54610"/>
                  </a:lnTo>
                  <a:lnTo>
                    <a:pt x="1000759" y="36829"/>
                  </a:lnTo>
                  <a:lnTo>
                    <a:pt x="935990" y="21589"/>
                  </a:lnTo>
                  <a:lnTo>
                    <a:pt x="869950" y="11429"/>
                  </a:lnTo>
                  <a:lnTo>
                    <a:pt x="802640" y="3810"/>
                  </a:lnTo>
                  <a:lnTo>
                    <a:pt x="768350" y="1269"/>
                  </a:lnTo>
                  <a:lnTo>
                    <a:pt x="734059" y="0"/>
                  </a:lnTo>
                  <a:close/>
                </a:path>
                <a:path w="1398270" h="849630">
                  <a:moveTo>
                    <a:pt x="792480" y="751839"/>
                  </a:moveTo>
                  <a:lnTo>
                    <a:pt x="608329" y="751839"/>
                  </a:lnTo>
                  <a:lnTo>
                    <a:pt x="642620" y="754379"/>
                  </a:lnTo>
                  <a:lnTo>
                    <a:pt x="676909" y="754379"/>
                  </a:lnTo>
                  <a:lnTo>
                    <a:pt x="712470" y="755650"/>
                  </a:lnTo>
                  <a:lnTo>
                    <a:pt x="781050" y="753110"/>
                  </a:lnTo>
                  <a:lnTo>
                    <a:pt x="792480" y="751839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540750" y="1045209"/>
              <a:ext cx="1399540" cy="849630"/>
            </a:xfrm>
            <a:custGeom>
              <a:avLst/>
              <a:gdLst/>
              <a:ahLst/>
              <a:cxnLst/>
              <a:rect l="l" t="t" r="r" b="b"/>
              <a:pathLst>
                <a:path w="1399540" h="849630">
                  <a:moveTo>
                    <a:pt x="407670" y="849629"/>
                  </a:moveTo>
                  <a:lnTo>
                    <a:pt x="355600" y="706119"/>
                  </a:lnTo>
                  <a:lnTo>
                    <a:pt x="325120" y="697229"/>
                  </a:lnTo>
                  <a:lnTo>
                    <a:pt x="297179" y="685800"/>
                  </a:lnTo>
                  <a:lnTo>
                    <a:pt x="269240" y="675639"/>
                  </a:lnTo>
                  <a:lnTo>
                    <a:pt x="242570" y="662939"/>
                  </a:lnTo>
                  <a:lnTo>
                    <a:pt x="215900" y="650239"/>
                  </a:lnTo>
                  <a:lnTo>
                    <a:pt x="168909" y="623569"/>
                  </a:lnTo>
                  <a:lnTo>
                    <a:pt x="125729" y="594360"/>
                  </a:lnTo>
                  <a:lnTo>
                    <a:pt x="106679" y="577850"/>
                  </a:lnTo>
                  <a:lnTo>
                    <a:pt x="88900" y="562610"/>
                  </a:lnTo>
                  <a:lnTo>
                    <a:pt x="58420" y="529589"/>
                  </a:lnTo>
                  <a:lnTo>
                    <a:pt x="34290" y="494029"/>
                  </a:lnTo>
                  <a:lnTo>
                    <a:pt x="15240" y="457200"/>
                  </a:lnTo>
                  <a:lnTo>
                    <a:pt x="1270" y="402589"/>
                  </a:lnTo>
                  <a:lnTo>
                    <a:pt x="0" y="383539"/>
                  </a:lnTo>
                  <a:lnTo>
                    <a:pt x="0" y="364489"/>
                  </a:lnTo>
                  <a:lnTo>
                    <a:pt x="2540" y="346710"/>
                  </a:lnTo>
                  <a:lnTo>
                    <a:pt x="5079" y="327660"/>
                  </a:lnTo>
                  <a:lnTo>
                    <a:pt x="17779" y="290829"/>
                  </a:lnTo>
                  <a:lnTo>
                    <a:pt x="36829" y="255269"/>
                  </a:lnTo>
                  <a:lnTo>
                    <a:pt x="63500" y="219710"/>
                  </a:lnTo>
                  <a:lnTo>
                    <a:pt x="95250" y="186689"/>
                  </a:lnTo>
                  <a:lnTo>
                    <a:pt x="133350" y="154939"/>
                  </a:lnTo>
                  <a:lnTo>
                    <a:pt x="154940" y="140969"/>
                  </a:lnTo>
                  <a:lnTo>
                    <a:pt x="176529" y="125729"/>
                  </a:lnTo>
                  <a:lnTo>
                    <a:pt x="200659" y="113029"/>
                  </a:lnTo>
                  <a:lnTo>
                    <a:pt x="224790" y="99060"/>
                  </a:lnTo>
                  <a:lnTo>
                    <a:pt x="251459" y="87629"/>
                  </a:lnTo>
                  <a:lnTo>
                    <a:pt x="306070" y="64769"/>
                  </a:lnTo>
                  <a:lnTo>
                    <a:pt x="365759" y="45719"/>
                  </a:lnTo>
                  <a:lnTo>
                    <a:pt x="429259" y="29210"/>
                  </a:lnTo>
                  <a:lnTo>
                    <a:pt x="494029" y="16510"/>
                  </a:lnTo>
                  <a:lnTo>
                    <a:pt x="561340" y="7619"/>
                  </a:lnTo>
                  <a:lnTo>
                    <a:pt x="594359" y="3810"/>
                  </a:lnTo>
                  <a:lnTo>
                    <a:pt x="629920" y="1269"/>
                  </a:lnTo>
                  <a:lnTo>
                    <a:pt x="664209" y="0"/>
                  </a:lnTo>
                  <a:lnTo>
                    <a:pt x="698500" y="0"/>
                  </a:lnTo>
                  <a:lnTo>
                    <a:pt x="734059" y="0"/>
                  </a:lnTo>
                  <a:lnTo>
                    <a:pt x="802640" y="3810"/>
                  </a:lnTo>
                  <a:lnTo>
                    <a:pt x="869950" y="11429"/>
                  </a:lnTo>
                  <a:lnTo>
                    <a:pt x="935990" y="21589"/>
                  </a:lnTo>
                  <a:lnTo>
                    <a:pt x="1000759" y="36829"/>
                  </a:lnTo>
                  <a:lnTo>
                    <a:pt x="1061720" y="54610"/>
                  </a:lnTo>
                  <a:lnTo>
                    <a:pt x="1118870" y="74929"/>
                  </a:lnTo>
                  <a:lnTo>
                    <a:pt x="1172209" y="99060"/>
                  </a:lnTo>
                  <a:lnTo>
                    <a:pt x="1220470" y="125729"/>
                  </a:lnTo>
                  <a:lnTo>
                    <a:pt x="1264920" y="154939"/>
                  </a:lnTo>
                  <a:lnTo>
                    <a:pt x="1301750" y="186689"/>
                  </a:lnTo>
                  <a:lnTo>
                    <a:pt x="1319529" y="203200"/>
                  </a:lnTo>
                  <a:lnTo>
                    <a:pt x="1334770" y="219710"/>
                  </a:lnTo>
                  <a:lnTo>
                    <a:pt x="1347470" y="237489"/>
                  </a:lnTo>
                  <a:lnTo>
                    <a:pt x="1360170" y="254000"/>
                  </a:lnTo>
                  <a:lnTo>
                    <a:pt x="1379220" y="290829"/>
                  </a:lnTo>
                  <a:lnTo>
                    <a:pt x="1391920" y="327660"/>
                  </a:lnTo>
                  <a:lnTo>
                    <a:pt x="1398270" y="364489"/>
                  </a:lnTo>
                  <a:lnTo>
                    <a:pt x="1398270" y="383539"/>
                  </a:lnTo>
                  <a:lnTo>
                    <a:pt x="1397000" y="402589"/>
                  </a:lnTo>
                  <a:lnTo>
                    <a:pt x="1393190" y="420369"/>
                  </a:lnTo>
                  <a:lnTo>
                    <a:pt x="1389379" y="439419"/>
                  </a:lnTo>
                  <a:lnTo>
                    <a:pt x="1374140" y="476250"/>
                  </a:lnTo>
                  <a:lnTo>
                    <a:pt x="1352550" y="511810"/>
                  </a:lnTo>
                  <a:lnTo>
                    <a:pt x="1325879" y="546100"/>
                  </a:lnTo>
                  <a:lnTo>
                    <a:pt x="1291590" y="577850"/>
                  </a:lnTo>
                  <a:lnTo>
                    <a:pt x="1272540" y="594360"/>
                  </a:lnTo>
                  <a:lnTo>
                    <a:pt x="1252220" y="609600"/>
                  </a:lnTo>
                  <a:lnTo>
                    <a:pt x="1229359" y="623569"/>
                  </a:lnTo>
                  <a:lnTo>
                    <a:pt x="1206500" y="637539"/>
                  </a:lnTo>
                  <a:lnTo>
                    <a:pt x="1182370" y="650239"/>
                  </a:lnTo>
                  <a:lnTo>
                    <a:pt x="1156970" y="662939"/>
                  </a:lnTo>
                  <a:lnTo>
                    <a:pt x="1129029" y="675639"/>
                  </a:lnTo>
                  <a:lnTo>
                    <a:pt x="1102359" y="685800"/>
                  </a:lnTo>
                  <a:lnTo>
                    <a:pt x="1073150" y="697229"/>
                  </a:lnTo>
                  <a:lnTo>
                    <a:pt x="1042670" y="706119"/>
                  </a:lnTo>
                  <a:lnTo>
                    <a:pt x="1012190" y="715010"/>
                  </a:lnTo>
                  <a:lnTo>
                    <a:pt x="981709" y="722629"/>
                  </a:lnTo>
                  <a:lnTo>
                    <a:pt x="916940" y="736600"/>
                  </a:lnTo>
                  <a:lnTo>
                    <a:pt x="849629" y="746760"/>
                  </a:lnTo>
                  <a:lnTo>
                    <a:pt x="815340" y="749300"/>
                  </a:lnTo>
                  <a:lnTo>
                    <a:pt x="781050" y="753110"/>
                  </a:lnTo>
                  <a:lnTo>
                    <a:pt x="746759" y="754379"/>
                  </a:lnTo>
                  <a:lnTo>
                    <a:pt x="712470" y="755650"/>
                  </a:lnTo>
                  <a:lnTo>
                    <a:pt x="676909" y="754379"/>
                  </a:lnTo>
                  <a:lnTo>
                    <a:pt x="642620" y="754379"/>
                  </a:lnTo>
                  <a:lnTo>
                    <a:pt x="608329" y="751839"/>
                  </a:lnTo>
                  <a:lnTo>
                    <a:pt x="407670" y="849629"/>
                  </a:lnTo>
                  <a:close/>
                </a:path>
                <a:path w="1399540" h="849630">
                  <a:moveTo>
                    <a:pt x="0" y="0"/>
                  </a:moveTo>
                  <a:lnTo>
                    <a:pt x="0" y="0"/>
                  </a:lnTo>
                </a:path>
                <a:path w="1399540" h="849630">
                  <a:moveTo>
                    <a:pt x="1399540" y="755650"/>
                  </a:moveTo>
                  <a:lnTo>
                    <a:pt x="1399540" y="755650"/>
                  </a:lnTo>
                </a:path>
              </a:pathLst>
            </a:custGeom>
            <a:ln w="1257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48877" y="1289376"/>
            <a:ext cx="13630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9380"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cs typeface="Calibri"/>
              </a:rPr>
              <a:t>Single </a:t>
            </a:r>
            <a:r>
              <a:rPr sz="1200" dirty="0">
                <a:solidFill>
                  <a:srgbClr val="FFFF00"/>
                </a:solidFill>
                <a:cs typeface="Calibri"/>
              </a:rPr>
              <a:t> </a:t>
            </a:r>
            <a:r>
              <a:rPr sz="1200" spc="10" dirty="0">
                <a:solidFill>
                  <a:srgbClr val="FFFF00"/>
                </a:solidFill>
                <a:cs typeface="Calibri"/>
              </a:rPr>
              <a:t>s</a:t>
            </a:r>
            <a:r>
              <a:rPr sz="1200" dirty="0">
                <a:solidFill>
                  <a:srgbClr val="FFFF00"/>
                </a:solidFill>
                <a:cs typeface="Calibri"/>
              </a:rPr>
              <a:t>o</a:t>
            </a:r>
            <a:r>
              <a:rPr sz="1200" spc="-10" dirty="0">
                <a:solidFill>
                  <a:srgbClr val="FFFF00"/>
                </a:solidFill>
                <a:cs typeface="Calibri"/>
              </a:rPr>
              <a:t>u</a:t>
            </a:r>
            <a:r>
              <a:rPr sz="1200" spc="-20" dirty="0">
                <a:solidFill>
                  <a:srgbClr val="FFFF00"/>
                </a:solidFill>
                <a:cs typeface="Calibri"/>
              </a:rPr>
              <a:t>r</a:t>
            </a:r>
            <a:r>
              <a:rPr sz="1200" spc="-5" dirty="0">
                <a:solidFill>
                  <a:srgbClr val="FFFF00"/>
                </a:solidFill>
                <a:cs typeface="Calibri"/>
              </a:rPr>
              <a:t>c</a:t>
            </a:r>
            <a:r>
              <a:rPr sz="1200" dirty="0">
                <a:solidFill>
                  <a:srgbClr val="FFFF00"/>
                </a:solidFill>
                <a:cs typeface="Calibri"/>
              </a:rPr>
              <a:t>e</a:t>
            </a:r>
            <a:r>
              <a:rPr sz="1200" spc="-5" dirty="0">
                <a:solidFill>
                  <a:srgbClr val="FFFF00"/>
                </a:solidFill>
                <a:cs typeface="Calibri"/>
              </a:rPr>
              <a:t> </a:t>
            </a:r>
            <a:r>
              <a:rPr sz="1200" dirty="0">
                <a:solidFill>
                  <a:srgbClr val="FFFF00"/>
                </a:solidFill>
                <a:cs typeface="Calibri"/>
              </a:rPr>
              <a:t>of  t</a:t>
            </a:r>
            <a:r>
              <a:rPr sz="1200" spc="-10" dirty="0">
                <a:solidFill>
                  <a:srgbClr val="FFFF00"/>
                </a:solidFill>
                <a:cs typeface="Calibri"/>
              </a:rPr>
              <a:t>h</a:t>
            </a:r>
            <a:r>
              <a:rPr sz="1200" dirty="0">
                <a:solidFill>
                  <a:srgbClr val="FFFF00"/>
                </a:solidFill>
                <a:cs typeface="Calibri"/>
              </a:rPr>
              <a:t>e</a:t>
            </a:r>
            <a:r>
              <a:rPr sz="1200" spc="-10" dirty="0">
                <a:solidFill>
                  <a:srgbClr val="FFFF00"/>
                </a:solidFill>
                <a:cs typeface="Calibri"/>
              </a:rPr>
              <a:t> </a:t>
            </a:r>
            <a:r>
              <a:rPr sz="1200" spc="-85" dirty="0">
                <a:solidFill>
                  <a:srgbClr val="FFFF00"/>
                </a:solidFill>
                <a:cs typeface="Calibri"/>
              </a:rPr>
              <a:t>T</a:t>
            </a:r>
            <a:r>
              <a:rPr sz="1200" dirty="0">
                <a:solidFill>
                  <a:srgbClr val="FFFF00"/>
                </a:solidFill>
                <a:cs typeface="Calibri"/>
              </a:rPr>
              <a:t>r</a:t>
            </a:r>
            <a:r>
              <a:rPr sz="1200" spc="-10" dirty="0">
                <a:solidFill>
                  <a:srgbClr val="FFFF00"/>
                </a:solidFill>
                <a:cs typeface="Calibri"/>
              </a:rPr>
              <a:t>u</a:t>
            </a:r>
            <a:r>
              <a:rPr sz="1200" dirty="0">
                <a:solidFill>
                  <a:srgbClr val="FFFF00"/>
                </a:solidFill>
                <a:cs typeface="Calibri"/>
              </a:rPr>
              <a:t>th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135301" y="2001580"/>
            <a:ext cx="1203008" cy="862330"/>
            <a:chOff x="180400" y="2001580"/>
            <a:chExt cx="1604010" cy="862330"/>
          </a:xfrm>
        </p:grpSpPr>
        <p:sp>
          <p:nvSpPr>
            <p:cNvPr id="16" name="object 16"/>
            <p:cNvSpPr/>
            <p:nvPr/>
          </p:nvSpPr>
          <p:spPr>
            <a:xfrm>
              <a:off x="186690" y="2007870"/>
              <a:ext cx="1591310" cy="849630"/>
            </a:xfrm>
            <a:custGeom>
              <a:avLst/>
              <a:gdLst/>
              <a:ahLst/>
              <a:cxnLst/>
              <a:rect l="l" t="t" r="r" b="b"/>
              <a:pathLst>
                <a:path w="1591310" h="849630">
                  <a:moveTo>
                    <a:pt x="834390" y="0"/>
                  </a:moveTo>
                  <a:lnTo>
                    <a:pt x="755650" y="0"/>
                  </a:lnTo>
                  <a:lnTo>
                    <a:pt x="716279" y="1269"/>
                  </a:lnTo>
                  <a:lnTo>
                    <a:pt x="678179" y="3809"/>
                  </a:lnTo>
                  <a:lnTo>
                    <a:pt x="600710" y="11429"/>
                  </a:lnTo>
                  <a:lnTo>
                    <a:pt x="562610" y="16509"/>
                  </a:lnTo>
                  <a:lnTo>
                    <a:pt x="487680" y="29209"/>
                  </a:lnTo>
                  <a:lnTo>
                    <a:pt x="382270" y="54609"/>
                  </a:lnTo>
                  <a:lnTo>
                    <a:pt x="285750" y="87629"/>
                  </a:lnTo>
                  <a:lnTo>
                    <a:pt x="228600" y="113029"/>
                  </a:lnTo>
                  <a:lnTo>
                    <a:pt x="201930" y="125729"/>
                  </a:lnTo>
                  <a:lnTo>
                    <a:pt x="152400" y="154939"/>
                  </a:lnTo>
                  <a:lnTo>
                    <a:pt x="109220" y="186689"/>
                  </a:lnTo>
                  <a:lnTo>
                    <a:pt x="72389" y="219709"/>
                  </a:lnTo>
                  <a:lnTo>
                    <a:pt x="43180" y="255269"/>
                  </a:lnTo>
                  <a:lnTo>
                    <a:pt x="12700" y="308609"/>
                  </a:lnTo>
                  <a:lnTo>
                    <a:pt x="2540" y="346709"/>
                  </a:lnTo>
                  <a:lnTo>
                    <a:pt x="0" y="364489"/>
                  </a:lnTo>
                  <a:lnTo>
                    <a:pt x="0" y="383539"/>
                  </a:lnTo>
                  <a:lnTo>
                    <a:pt x="10160" y="439419"/>
                  </a:lnTo>
                  <a:lnTo>
                    <a:pt x="27939" y="476250"/>
                  </a:lnTo>
                  <a:lnTo>
                    <a:pt x="52070" y="511809"/>
                  </a:lnTo>
                  <a:lnTo>
                    <a:pt x="83820" y="546100"/>
                  </a:lnTo>
                  <a:lnTo>
                    <a:pt x="121920" y="577850"/>
                  </a:lnTo>
                  <a:lnTo>
                    <a:pt x="143510" y="594359"/>
                  </a:lnTo>
                  <a:lnTo>
                    <a:pt x="191770" y="623569"/>
                  </a:lnTo>
                  <a:lnTo>
                    <a:pt x="246380" y="650239"/>
                  </a:lnTo>
                  <a:lnTo>
                    <a:pt x="306070" y="675639"/>
                  </a:lnTo>
                  <a:lnTo>
                    <a:pt x="337820" y="685800"/>
                  </a:lnTo>
                  <a:lnTo>
                    <a:pt x="370840" y="697229"/>
                  </a:lnTo>
                  <a:lnTo>
                    <a:pt x="403860" y="706119"/>
                  </a:lnTo>
                  <a:lnTo>
                    <a:pt x="464819" y="849629"/>
                  </a:lnTo>
                  <a:lnTo>
                    <a:pt x="692150" y="751839"/>
                  </a:lnTo>
                  <a:lnTo>
                    <a:pt x="902123" y="751839"/>
                  </a:lnTo>
                  <a:lnTo>
                    <a:pt x="928369" y="749300"/>
                  </a:lnTo>
                  <a:lnTo>
                    <a:pt x="967740" y="746759"/>
                  </a:lnTo>
                  <a:lnTo>
                    <a:pt x="1042669" y="736600"/>
                  </a:lnTo>
                  <a:lnTo>
                    <a:pt x="1080770" y="730250"/>
                  </a:lnTo>
                  <a:lnTo>
                    <a:pt x="1151890" y="715009"/>
                  </a:lnTo>
                  <a:lnTo>
                    <a:pt x="1221740" y="697229"/>
                  </a:lnTo>
                  <a:lnTo>
                    <a:pt x="1253490" y="685800"/>
                  </a:lnTo>
                  <a:lnTo>
                    <a:pt x="1285240" y="675639"/>
                  </a:lnTo>
                  <a:lnTo>
                    <a:pt x="1344930" y="650239"/>
                  </a:lnTo>
                  <a:lnTo>
                    <a:pt x="1399540" y="623569"/>
                  </a:lnTo>
                  <a:lnTo>
                    <a:pt x="1447799" y="594359"/>
                  </a:lnTo>
                  <a:lnTo>
                    <a:pt x="1469390" y="577850"/>
                  </a:lnTo>
                  <a:lnTo>
                    <a:pt x="1489710" y="562609"/>
                  </a:lnTo>
                  <a:lnTo>
                    <a:pt x="1525270" y="528319"/>
                  </a:lnTo>
                  <a:lnTo>
                    <a:pt x="1553210" y="494029"/>
                  </a:lnTo>
                  <a:lnTo>
                    <a:pt x="1573530" y="457200"/>
                  </a:lnTo>
                  <a:lnTo>
                    <a:pt x="1586230" y="420369"/>
                  </a:lnTo>
                  <a:lnTo>
                    <a:pt x="1591310" y="383539"/>
                  </a:lnTo>
                  <a:lnTo>
                    <a:pt x="1591310" y="364489"/>
                  </a:lnTo>
                  <a:lnTo>
                    <a:pt x="1578610" y="308609"/>
                  </a:lnTo>
                  <a:lnTo>
                    <a:pt x="1560830" y="271779"/>
                  </a:lnTo>
                  <a:lnTo>
                    <a:pt x="1534160" y="237489"/>
                  </a:lnTo>
                  <a:lnTo>
                    <a:pt x="1501140" y="203200"/>
                  </a:lnTo>
                  <a:lnTo>
                    <a:pt x="1461770" y="171450"/>
                  </a:lnTo>
                  <a:lnTo>
                    <a:pt x="1414780" y="139700"/>
                  </a:lnTo>
                  <a:lnTo>
                    <a:pt x="1362710" y="113029"/>
                  </a:lnTo>
                  <a:lnTo>
                    <a:pt x="1334770" y="99059"/>
                  </a:lnTo>
                  <a:lnTo>
                    <a:pt x="1273810" y="74929"/>
                  </a:lnTo>
                  <a:lnTo>
                    <a:pt x="1207770" y="54609"/>
                  </a:lnTo>
                  <a:lnTo>
                    <a:pt x="1139190" y="36829"/>
                  </a:lnTo>
                  <a:lnTo>
                    <a:pt x="1065530" y="21589"/>
                  </a:lnTo>
                  <a:lnTo>
                    <a:pt x="990600" y="11429"/>
                  </a:lnTo>
                  <a:lnTo>
                    <a:pt x="913129" y="3809"/>
                  </a:lnTo>
                  <a:lnTo>
                    <a:pt x="873760" y="1269"/>
                  </a:lnTo>
                  <a:lnTo>
                    <a:pt x="834390" y="0"/>
                  </a:lnTo>
                  <a:close/>
                </a:path>
                <a:path w="1591310" h="849630">
                  <a:moveTo>
                    <a:pt x="902123" y="751839"/>
                  </a:moveTo>
                  <a:lnTo>
                    <a:pt x="692150" y="751839"/>
                  </a:lnTo>
                  <a:lnTo>
                    <a:pt x="731519" y="754379"/>
                  </a:lnTo>
                  <a:lnTo>
                    <a:pt x="770890" y="754379"/>
                  </a:lnTo>
                  <a:lnTo>
                    <a:pt x="810260" y="755650"/>
                  </a:lnTo>
                  <a:lnTo>
                    <a:pt x="889000" y="753109"/>
                  </a:lnTo>
                  <a:lnTo>
                    <a:pt x="902123" y="751839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86690" y="2007870"/>
              <a:ext cx="1592580" cy="849630"/>
            </a:xfrm>
            <a:custGeom>
              <a:avLst/>
              <a:gdLst/>
              <a:ahLst/>
              <a:cxnLst/>
              <a:rect l="l" t="t" r="r" b="b"/>
              <a:pathLst>
                <a:path w="1592580" h="849630">
                  <a:moveTo>
                    <a:pt x="464819" y="849629"/>
                  </a:moveTo>
                  <a:lnTo>
                    <a:pt x="403860" y="706119"/>
                  </a:lnTo>
                  <a:lnTo>
                    <a:pt x="370840" y="697229"/>
                  </a:lnTo>
                  <a:lnTo>
                    <a:pt x="337820" y="685800"/>
                  </a:lnTo>
                  <a:lnTo>
                    <a:pt x="275590" y="662939"/>
                  </a:lnTo>
                  <a:lnTo>
                    <a:pt x="218440" y="637539"/>
                  </a:lnTo>
                  <a:lnTo>
                    <a:pt x="167640" y="609600"/>
                  </a:lnTo>
                  <a:lnTo>
                    <a:pt x="121920" y="577850"/>
                  </a:lnTo>
                  <a:lnTo>
                    <a:pt x="101600" y="562609"/>
                  </a:lnTo>
                  <a:lnTo>
                    <a:pt x="67310" y="529589"/>
                  </a:lnTo>
                  <a:lnTo>
                    <a:pt x="38100" y="494029"/>
                  </a:lnTo>
                  <a:lnTo>
                    <a:pt x="17780" y="457200"/>
                  </a:lnTo>
                  <a:lnTo>
                    <a:pt x="5080" y="420369"/>
                  </a:lnTo>
                  <a:lnTo>
                    <a:pt x="0" y="383539"/>
                  </a:lnTo>
                  <a:lnTo>
                    <a:pt x="0" y="364489"/>
                  </a:lnTo>
                  <a:lnTo>
                    <a:pt x="12700" y="308609"/>
                  </a:lnTo>
                  <a:lnTo>
                    <a:pt x="30480" y="273050"/>
                  </a:lnTo>
                  <a:lnTo>
                    <a:pt x="57150" y="237489"/>
                  </a:lnTo>
                  <a:lnTo>
                    <a:pt x="90170" y="203200"/>
                  </a:lnTo>
                  <a:lnTo>
                    <a:pt x="129539" y="171450"/>
                  </a:lnTo>
                  <a:lnTo>
                    <a:pt x="175260" y="140969"/>
                  </a:lnTo>
                  <a:lnTo>
                    <a:pt x="228600" y="113029"/>
                  </a:lnTo>
                  <a:lnTo>
                    <a:pt x="256540" y="99059"/>
                  </a:lnTo>
                  <a:lnTo>
                    <a:pt x="285750" y="87629"/>
                  </a:lnTo>
                  <a:lnTo>
                    <a:pt x="317500" y="76200"/>
                  </a:lnTo>
                  <a:lnTo>
                    <a:pt x="349250" y="64769"/>
                  </a:lnTo>
                  <a:lnTo>
                    <a:pt x="416559" y="45719"/>
                  </a:lnTo>
                  <a:lnTo>
                    <a:pt x="487680" y="29209"/>
                  </a:lnTo>
                  <a:lnTo>
                    <a:pt x="562610" y="16509"/>
                  </a:lnTo>
                  <a:lnTo>
                    <a:pt x="600710" y="11429"/>
                  </a:lnTo>
                  <a:lnTo>
                    <a:pt x="638810" y="7619"/>
                  </a:lnTo>
                  <a:lnTo>
                    <a:pt x="678179" y="3809"/>
                  </a:lnTo>
                  <a:lnTo>
                    <a:pt x="716279" y="1269"/>
                  </a:lnTo>
                  <a:lnTo>
                    <a:pt x="755650" y="0"/>
                  </a:lnTo>
                  <a:lnTo>
                    <a:pt x="795019" y="0"/>
                  </a:lnTo>
                  <a:lnTo>
                    <a:pt x="834390" y="0"/>
                  </a:lnTo>
                  <a:lnTo>
                    <a:pt x="873760" y="1269"/>
                  </a:lnTo>
                  <a:lnTo>
                    <a:pt x="913129" y="3809"/>
                  </a:lnTo>
                  <a:lnTo>
                    <a:pt x="952500" y="7619"/>
                  </a:lnTo>
                  <a:lnTo>
                    <a:pt x="990600" y="11429"/>
                  </a:lnTo>
                  <a:lnTo>
                    <a:pt x="1028700" y="16509"/>
                  </a:lnTo>
                  <a:lnTo>
                    <a:pt x="1102360" y="29209"/>
                  </a:lnTo>
                  <a:lnTo>
                    <a:pt x="1173480" y="45719"/>
                  </a:lnTo>
                  <a:lnTo>
                    <a:pt x="1207770" y="54609"/>
                  </a:lnTo>
                  <a:lnTo>
                    <a:pt x="1273810" y="74929"/>
                  </a:lnTo>
                  <a:lnTo>
                    <a:pt x="1334770" y="99059"/>
                  </a:lnTo>
                  <a:lnTo>
                    <a:pt x="1362710" y="113029"/>
                  </a:lnTo>
                  <a:lnTo>
                    <a:pt x="1389380" y="125729"/>
                  </a:lnTo>
                  <a:lnTo>
                    <a:pt x="1438910" y="154939"/>
                  </a:lnTo>
                  <a:lnTo>
                    <a:pt x="1482090" y="186689"/>
                  </a:lnTo>
                  <a:lnTo>
                    <a:pt x="1518920" y="219709"/>
                  </a:lnTo>
                  <a:lnTo>
                    <a:pt x="1548130" y="254000"/>
                  </a:lnTo>
                  <a:lnTo>
                    <a:pt x="1570990" y="290829"/>
                  </a:lnTo>
                  <a:lnTo>
                    <a:pt x="1584960" y="327659"/>
                  </a:lnTo>
                  <a:lnTo>
                    <a:pt x="1591310" y="364489"/>
                  </a:lnTo>
                  <a:lnTo>
                    <a:pt x="1591310" y="383539"/>
                  </a:lnTo>
                  <a:lnTo>
                    <a:pt x="1581149" y="439419"/>
                  </a:lnTo>
                  <a:lnTo>
                    <a:pt x="1564640" y="476250"/>
                  </a:lnTo>
                  <a:lnTo>
                    <a:pt x="1539240" y="511809"/>
                  </a:lnTo>
                  <a:lnTo>
                    <a:pt x="1508760" y="546100"/>
                  </a:lnTo>
                  <a:lnTo>
                    <a:pt x="1469390" y="577850"/>
                  </a:lnTo>
                  <a:lnTo>
                    <a:pt x="1447799" y="594359"/>
                  </a:lnTo>
                  <a:lnTo>
                    <a:pt x="1399540" y="623569"/>
                  </a:lnTo>
                  <a:lnTo>
                    <a:pt x="1344930" y="650239"/>
                  </a:lnTo>
                  <a:lnTo>
                    <a:pt x="1285240" y="675639"/>
                  </a:lnTo>
                  <a:lnTo>
                    <a:pt x="1253490" y="685800"/>
                  </a:lnTo>
                  <a:lnTo>
                    <a:pt x="1221740" y="697229"/>
                  </a:lnTo>
                  <a:lnTo>
                    <a:pt x="1187450" y="706119"/>
                  </a:lnTo>
                  <a:lnTo>
                    <a:pt x="1151890" y="715009"/>
                  </a:lnTo>
                  <a:lnTo>
                    <a:pt x="1116330" y="722629"/>
                  </a:lnTo>
                  <a:lnTo>
                    <a:pt x="1080770" y="730250"/>
                  </a:lnTo>
                  <a:lnTo>
                    <a:pt x="1042669" y="736600"/>
                  </a:lnTo>
                  <a:lnTo>
                    <a:pt x="1005840" y="741679"/>
                  </a:lnTo>
                  <a:lnTo>
                    <a:pt x="967740" y="746759"/>
                  </a:lnTo>
                  <a:lnTo>
                    <a:pt x="928369" y="749300"/>
                  </a:lnTo>
                  <a:lnTo>
                    <a:pt x="889000" y="753109"/>
                  </a:lnTo>
                  <a:lnTo>
                    <a:pt x="849629" y="754379"/>
                  </a:lnTo>
                  <a:lnTo>
                    <a:pt x="810260" y="755650"/>
                  </a:lnTo>
                  <a:lnTo>
                    <a:pt x="770890" y="754379"/>
                  </a:lnTo>
                  <a:lnTo>
                    <a:pt x="731519" y="754379"/>
                  </a:lnTo>
                  <a:lnTo>
                    <a:pt x="692150" y="751839"/>
                  </a:lnTo>
                  <a:lnTo>
                    <a:pt x="464819" y="849629"/>
                  </a:lnTo>
                  <a:close/>
                </a:path>
                <a:path w="1592580" h="849630">
                  <a:moveTo>
                    <a:pt x="0" y="0"/>
                  </a:moveTo>
                  <a:lnTo>
                    <a:pt x="0" y="0"/>
                  </a:lnTo>
                </a:path>
                <a:path w="1592580" h="849630">
                  <a:moveTo>
                    <a:pt x="1592580" y="755650"/>
                  </a:moveTo>
                  <a:lnTo>
                    <a:pt x="1592580" y="755650"/>
                  </a:lnTo>
                </a:path>
              </a:pathLst>
            </a:custGeom>
            <a:ln w="1257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2906" y="2159001"/>
            <a:ext cx="708183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35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I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n</a:t>
            </a:r>
            <a:r>
              <a:rPr sz="1400" spc="10" dirty="0">
                <a:solidFill>
                  <a:srgbClr val="FFFFFF"/>
                </a:solidFill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i</a:t>
            </a:r>
            <a:r>
              <a:rPr sz="1400" spc="-20" dirty="0">
                <a:solidFill>
                  <a:srgbClr val="FFFFFF"/>
                </a:solidFill>
                <a:cs typeface="Calibri"/>
              </a:rPr>
              <a:t>st</a:t>
            </a:r>
            <a:r>
              <a:rPr sz="1400" dirty="0">
                <a:solidFill>
                  <a:srgbClr val="FFFFFF"/>
                </a:solidFill>
                <a:cs typeface="Calibri"/>
              </a:rPr>
              <a:t>e</a:t>
            </a:r>
            <a:r>
              <a:rPr sz="1400" spc="-20" dirty="0">
                <a:solidFill>
                  <a:srgbClr val="FFFFFF"/>
                </a:solidFill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cs typeface="Calibri"/>
              </a:rPr>
              <a:t>t, 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Blind</a:t>
            </a:r>
            <a:r>
              <a:rPr sz="1400" spc="-4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cs typeface="Calibri"/>
              </a:rPr>
              <a:t>spots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44036" y="1038920"/>
            <a:ext cx="1317308" cy="862330"/>
            <a:chOff x="1925380" y="1038920"/>
            <a:chExt cx="1756410" cy="862330"/>
          </a:xfrm>
        </p:grpSpPr>
        <p:sp>
          <p:nvSpPr>
            <p:cNvPr id="20" name="object 20"/>
            <p:cNvSpPr/>
            <p:nvPr/>
          </p:nvSpPr>
          <p:spPr>
            <a:xfrm>
              <a:off x="1931670" y="1045209"/>
              <a:ext cx="1743710" cy="849630"/>
            </a:xfrm>
            <a:custGeom>
              <a:avLst/>
              <a:gdLst/>
              <a:ahLst/>
              <a:cxnLst/>
              <a:rect l="l" t="t" r="r" b="b"/>
              <a:pathLst>
                <a:path w="1743710" h="849630">
                  <a:moveTo>
                    <a:pt x="914400" y="0"/>
                  </a:moveTo>
                  <a:lnTo>
                    <a:pt x="828040" y="0"/>
                  </a:lnTo>
                  <a:lnTo>
                    <a:pt x="784860" y="1269"/>
                  </a:lnTo>
                  <a:lnTo>
                    <a:pt x="742950" y="3810"/>
                  </a:lnTo>
                  <a:lnTo>
                    <a:pt x="657860" y="11429"/>
                  </a:lnTo>
                  <a:lnTo>
                    <a:pt x="615950" y="16510"/>
                  </a:lnTo>
                  <a:lnTo>
                    <a:pt x="534669" y="29210"/>
                  </a:lnTo>
                  <a:lnTo>
                    <a:pt x="495300" y="36829"/>
                  </a:lnTo>
                  <a:lnTo>
                    <a:pt x="419100" y="54610"/>
                  </a:lnTo>
                  <a:lnTo>
                    <a:pt x="382269" y="64769"/>
                  </a:lnTo>
                  <a:lnTo>
                    <a:pt x="313690" y="87629"/>
                  </a:lnTo>
                  <a:lnTo>
                    <a:pt x="250190" y="113029"/>
                  </a:lnTo>
                  <a:lnTo>
                    <a:pt x="220980" y="125729"/>
                  </a:lnTo>
                  <a:lnTo>
                    <a:pt x="193040" y="140969"/>
                  </a:lnTo>
                  <a:lnTo>
                    <a:pt x="166369" y="154939"/>
                  </a:lnTo>
                  <a:lnTo>
                    <a:pt x="142240" y="171450"/>
                  </a:lnTo>
                  <a:lnTo>
                    <a:pt x="97790" y="203200"/>
                  </a:lnTo>
                  <a:lnTo>
                    <a:pt x="62230" y="237489"/>
                  </a:lnTo>
                  <a:lnTo>
                    <a:pt x="34290" y="273050"/>
                  </a:lnTo>
                  <a:lnTo>
                    <a:pt x="13969" y="308610"/>
                  </a:lnTo>
                  <a:lnTo>
                    <a:pt x="2540" y="346710"/>
                  </a:lnTo>
                  <a:lnTo>
                    <a:pt x="0" y="364489"/>
                  </a:lnTo>
                  <a:lnTo>
                    <a:pt x="0" y="383539"/>
                  </a:lnTo>
                  <a:lnTo>
                    <a:pt x="5080" y="421639"/>
                  </a:lnTo>
                  <a:lnTo>
                    <a:pt x="19050" y="457200"/>
                  </a:lnTo>
                  <a:lnTo>
                    <a:pt x="41910" y="494029"/>
                  </a:lnTo>
                  <a:lnTo>
                    <a:pt x="72390" y="529589"/>
                  </a:lnTo>
                  <a:lnTo>
                    <a:pt x="111760" y="562610"/>
                  </a:lnTo>
                  <a:lnTo>
                    <a:pt x="157480" y="594360"/>
                  </a:lnTo>
                  <a:lnTo>
                    <a:pt x="210819" y="623569"/>
                  </a:lnTo>
                  <a:lnTo>
                    <a:pt x="270510" y="650239"/>
                  </a:lnTo>
                  <a:lnTo>
                    <a:pt x="335280" y="675639"/>
                  </a:lnTo>
                  <a:lnTo>
                    <a:pt x="369569" y="685800"/>
                  </a:lnTo>
                  <a:lnTo>
                    <a:pt x="406400" y="697229"/>
                  </a:lnTo>
                  <a:lnTo>
                    <a:pt x="443230" y="706119"/>
                  </a:lnTo>
                  <a:lnTo>
                    <a:pt x="508000" y="849629"/>
                  </a:lnTo>
                  <a:lnTo>
                    <a:pt x="759460" y="751839"/>
                  </a:lnTo>
                  <a:lnTo>
                    <a:pt x="988483" y="751839"/>
                  </a:lnTo>
                  <a:lnTo>
                    <a:pt x="1017269" y="749300"/>
                  </a:lnTo>
                  <a:lnTo>
                    <a:pt x="1060450" y="746760"/>
                  </a:lnTo>
                  <a:lnTo>
                    <a:pt x="1143000" y="736600"/>
                  </a:lnTo>
                  <a:lnTo>
                    <a:pt x="1183640" y="730250"/>
                  </a:lnTo>
                  <a:lnTo>
                    <a:pt x="1224280" y="722629"/>
                  </a:lnTo>
                  <a:lnTo>
                    <a:pt x="1262380" y="715010"/>
                  </a:lnTo>
                  <a:lnTo>
                    <a:pt x="1301750" y="706119"/>
                  </a:lnTo>
                  <a:lnTo>
                    <a:pt x="1409700" y="675639"/>
                  </a:lnTo>
                  <a:lnTo>
                    <a:pt x="1474470" y="650239"/>
                  </a:lnTo>
                  <a:lnTo>
                    <a:pt x="1534159" y="623569"/>
                  </a:lnTo>
                  <a:lnTo>
                    <a:pt x="1587500" y="594360"/>
                  </a:lnTo>
                  <a:lnTo>
                    <a:pt x="1610359" y="577850"/>
                  </a:lnTo>
                  <a:lnTo>
                    <a:pt x="1633220" y="562610"/>
                  </a:lnTo>
                  <a:lnTo>
                    <a:pt x="1687830" y="511810"/>
                  </a:lnTo>
                  <a:lnTo>
                    <a:pt x="1714500" y="476250"/>
                  </a:lnTo>
                  <a:lnTo>
                    <a:pt x="1732280" y="439419"/>
                  </a:lnTo>
                  <a:lnTo>
                    <a:pt x="1742440" y="402589"/>
                  </a:lnTo>
                  <a:lnTo>
                    <a:pt x="1743709" y="383539"/>
                  </a:lnTo>
                  <a:lnTo>
                    <a:pt x="1743709" y="364489"/>
                  </a:lnTo>
                  <a:lnTo>
                    <a:pt x="1729740" y="308610"/>
                  </a:lnTo>
                  <a:lnTo>
                    <a:pt x="1709420" y="271779"/>
                  </a:lnTo>
                  <a:lnTo>
                    <a:pt x="1664970" y="219710"/>
                  </a:lnTo>
                  <a:lnTo>
                    <a:pt x="1624330" y="186689"/>
                  </a:lnTo>
                  <a:lnTo>
                    <a:pt x="1577340" y="154939"/>
                  </a:lnTo>
                  <a:lnTo>
                    <a:pt x="1522730" y="125729"/>
                  </a:lnTo>
                  <a:lnTo>
                    <a:pt x="1493520" y="113029"/>
                  </a:lnTo>
                  <a:lnTo>
                    <a:pt x="1463040" y="99060"/>
                  </a:lnTo>
                  <a:lnTo>
                    <a:pt x="1395730" y="74929"/>
                  </a:lnTo>
                  <a:lnTo>
                    <a:pt x="1324609" y="54610"/>
                  </a:lnTo>
                  <a:lnTo>
                    <a:pt x="1248410" y="36829"/>
                  </a:lnTo>
                  <a:lnTo>
                    <a:pt x="1168400" y="21589"/>
                  </a:lnTo>
                  <a:lnTo>
                    <a:pt x="1085850" y="11429"/>
                  </a:lnTo>
                  <a:lnTo>
                    <a:pt x="1000760" y="3810"/>
                  </a:lnTo>
                  <a:lnTo>
                    <a:pt x="957580" y="1269"/>
                  </a:lnTo>
                  <a:lnTo>
                    <a:pt x="914400" y="0"/>
                  </a:lnTo>
                  <a:close/>
                </a:path>
                <a:path w="1743710" h="849630">
                  <a:moveTo>
                    <a:pt x="988483" y="751839"/>
                  </a:moveTo>
                  <a:lnTo>
                    <a:pt x="759460" y="751839"/>
                  </a:lnTo>
                  <a:lnTo>
                    <a:pt x="801369" y="754379"/>
                  </a:lnTo>
                  <a:lnTo>
                    <a:pt x="844550" y="755650"/>
                  </a:lnTo>
                  <a:lnTo>
                    <a:pt x="887730" y="755650"/>
                  </a:lnTo>
                  <a:lnTo>
                    <a:pt x="974090" y="753110"/>
                  </a:lnTo>
                  <a:lnTo>
                    <a:pt x="988483" y="751839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931670" y="1045209"/>
              <a:ext cx="1744980" cy="849630"/>
            </a:xfrm>
            <a:custGeom>
              <a:avLst/>
              <a:gdLst/>
              <a:ahLst/>
              <a:cxnLst/>
              <a:rect l="l" t="t" r="r" b="b"/>
              <a:pathLst>
                <a:path w="1744979" h="849630">
                  <a:moveTo>
                    <a:pt x="508000" y="849629"/>
                  </a:moveTo>
                  <a:lnTo>
                    <a:pt x="443230" y="706119"/>
                  </a:lnTo>
                  <a:lnTo>
                    <a:pt x="406400" y="697229"/>
                  </a:lnTo>
                  <a:lnTo>
                    <a:pt x="369569" y="685800"/>
                  </a:lnTo>
                  <a:lnTo>
                    <a:pt x="302260" y="662939"/>
                  </a:lnTo>
                  <a:lnTo>
                    <a:pt x="240030" y="637539"/>
                  </a:lnTo>
                  <a:lnTo>
                    <a:pt x="182880" y="609600"/>
                  </a:lnTo>
                  <a:lnTo>
                    <a:pt x="133350" y="577850"/>
                  </a:lnTo>
                  <a:lnTo>
                    <a:pt x="91440" y="546100"/>
                  </a:lnTo>
                  <a:lnTo>
                    <a:pt x="57150" y="511810"/>
                  </a:lnTo>
                  <a:lnTo>
                    <a:pt x="30480" y="476250"/>
                  </a:lnTo>
                  <a:lnTo>
                    <a:pt x="11430" y="439419"/>
                  </a:lnTo>
                  <a:lnTo>
                    <a:pt x="1269" y="402589"/>
                  </a:lnTo>
                  <a:lnTo>
                    <a:pt x="0" y="383539"/>
                  </a:lnTo>
                  <a:lnTo>
                    <a:pt x="0" y="364489"/>
                  </a:lnTo>
                  <a:lnTo>
                    <a:pt x="13969" y="308610"/>
                  </a:lnTo>
                  <a:lnTo>
                    <a:pt x="34290" y="273050"/>
                  </a:lnTo>
                  <a:lnTo>
                    <a:pt x="62230" y="237489"/>
                  </a:lnTo>
                  <a:lnTo>
                    <a:pt x="97790" y="203200"/>
                  </a:lnTo>
                  <a:lnTo>
                    <a:pt x="142240" y="171450"/>
                  </a:lnTo>
                  <a:lnTo>
                    <a:pt x="166369" y="154939"/>
                  </a:lnTo>
                  <a:lnTo>
                    <a:pt x="193040" y="140969"/>
                  </a:lnTo>
                  <a:lnTo>
                    <a:pt x="220980" y="125729"/>
                  </a:lnTo>
                  <a:lnTo>
                    <a:pt x="250190" y="113029"/>
                  </a:lnTo>
                  <a:lnTo>
                    <a:pt x="280669" y="99060"/>
                  </a:lnTo>
                  <a:lnTo>
                    <a:pt x="313690" y="87629"/>
                  </a:lnTo>
                  <a:lnTo>
                    <a:pt x="347980" y="76200"/>
                  </a:lnTo>
                  <a:lnTo>
                    <a:pt x="382269" y="64769"/>
                  </a:lnTo>
                  <a:lnTo>
                    <a:pt x="419100" y="54610"/>
                  </a:lnTo>
                  <a:lnTo>
                    <a:pt x="457200" y="45719"/>
                  </a:lnTo>
                  <a:lnTo>
                    <a:pt x="495300" y="36829"/>
                  </a:lnTo>
                  <a:lnTo>
                    <a:pt x="534669" y="29210"/>
                  </a:lnTo>
                  <a:lnTo>
                    <a:pt x="575310" y="22860"/>
                  </a:lnTo>
                  <a:lnTo>
                    <a:pt x="615950" y="16510"/>
                  </a:lnTo>
                  <a:lnTo>
                    <a:pt x="657860" y="11429"/>
                  </a:lnTo>
                  <a:lnTo>
                    <a:pt x="699769" y="7619"/>
                  </a:lnTo>
                  <a:lnTo>
                    <a:pt x="742950" y="3810"/>
                  </a:lnTo>
                  <a:lnTo>
                    <a:pt x="784860" y="1269"/>
                  </a:lnTo>
                  <a:lnTo>
                    <a:pt x="828040" y="0"/>
                  </a:lnTo>
                  <a:lnTo>
                    <a:pt x="871219" y="0"/>
                  </a:lnTo>
                  <a:lnTo>
                    <a:pt x="914400" y="0"/>
                  </a:lnTo>
                  <a:lnTo>
                    <a:pt x="957580" y="1269"/>
                  </a:lnTo>
                  <a:lnTo>
                    <a:pt x="1000760" y="3810"/>
                  </a:lnTo>
                  <a:lnTo>
                    <a:pt x="1043940" y="7619"/>
                  </a:lnTo>
                  <a:lnTo>
                    <a:pt x="1085850" y="11429"/>
                  </a:lnTo>
                  <a:lnTo>
                    <a:pt x="1127760" y="16510"/>
                  </a:lnTo>
                  <a:lnTo>
                    <a:pt x="1168400" y="21589"/>
                  </a:lnTo>
                  <a:lnTo>
                    <a:pt x="1209040" y="29210"/>
                  </a:lnTo>
                  <a:lnTo>
                    <a:pt x="1248410" y="36829"/>
                  </a:lnTo>
                  <a:lnTo>
                    <a:pt x="1286510" y="45719"/>
                  </a:lnTo>
                  <a:lnTo>
                    <a:pt x="1324609" y="54610"/>
                  </a:lnTo>
                  <a:lnTo>
                    <a:pt x="1395730" y="74929"/>
                  </a:lnTo>
                  <a:lnTo>
                    <a:pt x="1463040" y="99060"/>
                  </a:lnTo>
                  <a:lnTo>
                    <a:pt x="1493520" y="113029"/>
                  </a:lnTo>
                  <a:lnTo>
                    <a:pt x="1522730" y="125729"/>
                  </a:lnTo>
                  <a:lnTo>
                    <a:pt x="1577340" y="154939"/>
                  </a:lnTo>
                  <a:lnTo>
                    <a:pt x="1624330" y="186689"/>
                  </a:lnTo>
                  <a:lnTo>
                    <a:pt x="1664970" y="219710"/>
                  </a:lnTo>
                  <a:lnTo>
                    <a:pt x="1696720" y="254000"/>
                  </a:lnTo>
                  <a:lnTo>
                    <a:pt x="1720850" y="290829"/>
                  </a:lnTo>
                  <a:lnTo>
                    <a:pt x="1736090" y="327660"/>
                  </a:lnTo>
                  <a:lnTo>
                    <a:pt x="1743709" y="364489"/>
                  </a:lnTo>
                  <a:lnTo>
                    <a:pt x="1743709" y="383539"/>
                  </a:lnTo>
                  <a:lnTo>
                    <a:pt x="1732280" y="439419"/>
                  </a:lnTo>
                  <a:lnTo>
                    <a:pt x="1714500" y="476250"/>
                  </a:lnTo>
                  <a:lnTo>
                    <a:pt x="1687830" y="511810"/>
                  </a:lnTo>
                  <a:lnTo>
                    <a:pt x="1671320" y="528319"/>
                  </a:lnTo>
                  <a:lnTo>
                    <a:pt x="1653540" y="546100"/>
                  </a:lnTo>
                  <a:lnTo>
                    <a:pt x="1633220" y="562610"/>
                  </a:lnTo>
                  <a:lnTo>
                    <a:pt x="1610359" y="577850"/>
                  </a:lnTo>
                  <a:lnTo>
                    <a:pt x="1587500" y="594360"/>
                  </a:lnTo>
                  <a:lnTo>
                    <a:pt x="1534159" y="623569"/>
                  </a:lnTo>
                  <a:lnTo>
                    <a:pt x="1474470" y="650239"/>
                  </a:lnTo>
                  <a:lnTo>
                    <a:pt x="1409700" y="675639"/>
                  </a:lnTo>
                  <a:lnTo>
                    <a:pt x="1374140" y="685800"/>
                  </a:lnTo>
                  <a:lnTo>
                    <a:pt x="1338580" y="695960"/>
                  </a:lnTo>
                  <a:lnTo>
                    <a:pt x="1301750" y="706119"/>
                  </a:lnTo>
                  <a:lnTo>
                    <a:pt x="1262380" y="715010"/>
                  </a:lnTo>
                  <a:lnTo>
                    <a:pt x="1224280" y="722629"/>
                  </a:lnTo>
                  <a:lnTo>
                    <a:pt x="1183640" y="730250"/>
                  </a:lnTo>
                  <a:lnTo>
                    <a:pt x="1143000" y="736600"/>
                  </a:lnTo>
                  <a:lnTo>
                    <a:pt x="1101090" y="741679"/>
                  </a:lnTo>
                  <a:lnTo>
                    <a:pt x="1060450" y="746760"/>
                  </a:lnTo>
                  <a:lnTo>
                    <a:pt x="1017269" y="749300"/>
                  </a:lnTo>
                  <a:lnTo>
                    <a:pt x="974090" y="753110"/>
                  </a:lnTo>
                  <a:lnTo>
                    <a:pt x="930910" y="754379"/>
                  </a:lnTo>
                  <a:lnTo>
                    <a:pt x="887730" y="755650"/>
                  </a:lnTo>
                  <a:lnTo>
                    <a:pt x="844550" y="755650"/>
                  </a:lnTo>
                  <a:lnTo>
                    <a:pt x="801369" y="754379"/>
                  </a:lnTo>
                  <a:lnTo>
                    <a:pt x="759460" y="751839"/>
                  </a:lnTo>
                  <a:lnTo>
                    <a:pt x="508000" y="849629"/>
                  </a:lnTo>
                  <a:close/>
                </a:path>
                <a:path w="1744979" h="849630">
                  <a:moveTo>
                    <a:pt x="0" y="0"/>
                  </a:moveTo>
                  <a:lnTo>
                    <a:pt x="0" y="0"/>
                  </a:lnTo>
                </a:path>
                <a:path w="1744979" h="849630">
                  <a:moveTo>
                    <a:pt x="1744980" y="755650"/>
                  </a:moveTo>
                  <a:lnTo>
                    <a:pt x="1744980" y="755650"/>
                  </a:lnTo>
                </a:path>
              </a:pathLst>
            </a:custGeom>
            <a:ln w="1257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39266" y="1090930"/>
            <a:ext cx="727233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Complex, </a:t>
            </a:r>
            <a:r>
              <a:rPr sz="140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cs typeface="Calibri"/>
              </a:rPr>
              <a:t>u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m</a:t>
            </a:r>
            <a:r>
              <a:rPr sz="1400" dirty="0">
                <a:solidFill>
                  <a:srgbClr val="FFFFFF"/>
                </a:solidFill>
                <a:cs typeface="Calibri"/>
              </a:rPr>
              <a:t>b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e</a:t>
            </a:r>
            <a:r>
              <a:rPr sz="1400" spc="-20" dirty="0">
                <a:solidFill>
                  <a:srgbClr val="FFFFFF"/>
                </a:solidFill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cs typeface="Calibri"/>
              </a:rPr>
              <a:t>some 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and</a:t>
            </a:r>
            <a:r>
              <a:rPr sz="14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costly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06913" y="2065080"/>
            <a:ext cx="1318260" cy="862330"/>
            <a:chOff x="2142550" y="2065080"/>
            <a:chExt cx="1757680" cy="862330"/>
          </a:xfrm>
        </p:grpSpPr>
        <p:sp>
          <p:nvSpPr>
            <p:cNvPr id="24" name="object 24"/>
            <p:cNvSpPr/>
            <p:nvPr/>
          </p:nvSpPr>
          <p:spPr>
            <a:xfrm>
              <a:off x="2148839" y="2071370"/>
              <a:ext cx="1744980" cy="849630"/>
            </a:xfrm>
            <a:custGeom>
              <a:avLst/>
              <a:gdLst/>
              <a:ahLst/>
              <a:cxnLst/>
              <a:rect l="l" t="t" r="r" b="b"/>
              <a:pathLst>
                <a:path w="1744979" h="849630">
                  <a:moveTo>
                    <a:pt x="915670" y="0"/>
                  </a:moveTo>
                  <a:lnTo>
                    <a:pt x="829310" y="0"/>
                  </a:lnTo>
                  <a:lnTo>
                    <a:pt x="786130" y="1269"/>
                  </a:lnTo>
                  <a:lnTo>
                    <a:pt x="742950" y="3809"/>
                  </a:lnTo>
                  <a:lnTo>
                    <a:pt x="657860" y="11429"/>
                  </a:lnTo>
                  <a:lnTo>
                    <a:pt x="617220" y="16509"/>
                  </a:lnTo>
                  <a:lnTo>
                    <a:pt x="535940" y="29209"/>
                  </a:lnTo>
                  <a:lnTo>
                    <a:pt x="495300" y="36829"/>
                  </a:lnTo>
                  <a:lnTo>
                    <a:pt x="420370" y="54609"/>
                  </a:lnTo>
                  <a:lnTo>
                    <a:pt x="383540" y="64769"/>
                  </a:lnTo>
                  <a:lnTo>
                    <a:pt x="313690" y="87629"/>
                  </a:lnTo>
                  <a:lnTo>
                    <a:pt x="251460" y="113029"/>
                  </a:lnTo>
                  <a:lnTo>
                    <a:pt x="193040" y="140969"/>
                  </a:lnTo>
                  <a:lnTo>
                    <a:pt x="142240" y="171450"/>
                  </a:lnTo>
                  <a:lnTo>
                    <a:pt x="99060" y="203200"/>
                  </a:lnTo>
                  <a:lnTo>
                    <a:pt x="62230" y="237489"/>
                  </a:lnTo>
                  <a:lnTo>
                    <a:pt x="34290" y="273050"/>
                  </a:lnTo>
                  <a:lnTo>
                    <a:pt x="15240" y="309879"/>
                  </a:lnTo>
                  <a:lnTo>
                    <a:pt x="3810" y="346709"/>
                  </a:lnTo>
                  <a:lnTo>
                    <a:pt x="0" y="383539"/>
                  </a:lnTo>
                  <a:lnTo>
                    <a:pt x="2540" y="402589"/>
                  </a:lnTo>
                  <a:lnTo>
                    <a:pt x="12700" y="439419"/>
                  </a:lnTo>
                  <a:lnTo>
                    <a:pt x="30480" y="476250"/>
                  </a:lnTo>
                  <a:lnTo>
                    <a:pt x="57150" y="511809"/>
                  </a:lnTo>
                  <a:lnTo>
                    <a:pt x="91440" y="546100"/>
                  </a:lnTo>
                  <a:lnTo>
                    <a:pt x="134620" y="579119"/>
                  </a:lnTo>
                  <a:lnTo>
                    <a:pt x="184150" y="609600"/>
                  </a:lnTo>
                  <a:lnTo>
                    <a:pt x="240030" y="637539"/>
                  </a:lnTo>
                  <a:lnTo>
                    <a:pt x="302260" y="662939"/>
                  </a:lnTo>
                  <a:lnTo>
                    <a:pt x="336550" y="675639"/>
                  </a:lnTo>
                  <a:lnTo>
                    <a:pt x="370840" y="687069"/>
                  </a:lnTo>
                  <a:lnTo>
                    <a:pt x="406400" y="697229"/>
                  </a:lnTo>
                  <a:lnTo>
                    <a:pt x="444500" y="706119"/>
                  </a:lnTo>
                  <a:lnTo>
                    <a:pt x="509270" y="849629"/>
                  </a:lnTo>
                  <a:lnTo>
                    <a:pt x="759460" y="751839"/>
                  </a:lnTo>
                  <a:lnTo>
                    <a:pt x="996949" y="751839"/>
                  </a:lnTo>
                  <a:lnTo>
                    <a:pt x="1018540" y="750569"/>
                  </a:lnTo>
                  <a:lnTo>
                    <a:pt x="1060450" y="746759"/>
                  </a:lnTo>
                  <a:lnTo>
                    <a:pt x="1144270" y="736600"/>
                  </a:lnTo>
                  <a:lnTo>
                    <a:pt x="1224280" y="723900"/>
                  </a:lnTo>
                  <a:lnTo>
                    <a:pt x="1301750" y="706119"/>
                  </a:lnTo>
                  <a:lnTo>
                    <a:pt x="1375410" y="687069"/>
                  </a:lnTo>
                  <a:lnTo>
                    <a:pt x="1442720" y="662939"/>
                  </a:lnTo>
                  <a:lnTo>
                    <a:pt x="1474470" y="651509"/>
                  </a:lnTo>
                  <a:lnTo>
                    <a:pt x="1534160" y="623569"/>
                  </a:lnTo>
                  <a:lnTo>
                    <a:pt x="1587500" y="594359"/>
                  </a:lnTo>
                  <a:lnTo>
                    <a:pt x="1633220" y="562609"/>
                  </a:lnTo>
                  <a:lnTo>
                    <a:pt x="1687830" y="511809"/>
                  </a:lnTo>
                  <a:lnTo>
                    <a:pt x="1714500" y="476250"/>
                  </a:lnTo>
                  <a:lnTo>
                    <a:pt x="1733550" y="439419"/>
                  </a:lnTo>
                  <a:lnTo>
                    <a:pt x="1738630" y="420369"/>
                  </a:lnTo>
                  <a:lnTo>
                    <a:pt x="1743710" y="402589"/>
                  </a:lnTo>
                  <a:lnTo>
                    <a:pt x="1744980" y="383539"/>
                  </a:lnTo>
                  <a:lnTo>
                    <a:pt x="1744980" y="364489"/>
                  </a:lnTo>
                  <a:lnTo>
                    <a:pt x="1729739" y="308609"/>
                  </a:lnTo>
                  <a:lnTo>
                    <a:pt x="1710689" y="273050"/>
                  </a:lnTo>
                  <a:lnTo>
                    <a:pt x="1682750" y="237489"/>
                  </a:lnTo>
                  <a:lnTo>
                    <a:pt x="1645920" y="203200"/>
                  </a:lnTo>
                  <a:lnTo>
                    <a:pt x="1602739" y="170179"/>
                  </a:lnTo>
                  <a:lnTo>
                    <a:pt x="1577339" y="156209"/>
                  </a:lnTo>
                  <a:lnTo>
                    <a:pt x="1551939" y="140969"/>
                  </a:lnTo>
                  <a:lnTo>
                    <a:pt x="1493520" y="113029"/>
                  </a:lnTo>
                  <a:lnTo>
                    <a:pt x="1430020" y="87629"/>
                  </a:lnTo>
                  <a:lnTo>
                    <a:pt x="1361439" y="64769"/>
                  </a:lnTo>
                  <a:lnTo>
                    <a:pt x="1324610" y="54609"/>
                  </a:lnTo>
                  <a:lnTo>
                    <a:pt x="1248410" y="36829"/>
                  </a:lnTo>
                  <a:lnTo>
                    <a:pt x="1209039" y="29209"/>
                  </a:lnTo>
                  <a:lnTo>
                    <a:pt x="1127760" y="16509"/>
                  </a:lnTo>
                  <a:lnTo>
                    <a:pt x="1085850" y="11429"/>
                  </a:lnTo>
                  <a:lnTo>
                    <a:pt x="1002030" y="3809"/>
                  </a:lnTo>
                  <a:lnTo>
                    <a:pt x="958850" y="1269"/>
                  </a:lnTo>
                  <a:lnTo>
                    <a:pt x="915670" y="0"/>
                  </a:lnTo>
                  <a:close/>
                </a:path>
                <a:path w="1744979" h="849630">
                  <a:moveTo>
                    <a:pt x="996949" y="751839"/>
                  </a:moveTo>
                  <a:lnTo>
                    <a:pt x="759460" y="751839"/>
                  </a:lnTo>
                  <a:lnTo>
                    <a:pt x="802640" y="754379"/>
                  </a:lnTo>
                  <a:lnTo>
                    <a:pt x="845820" y="755650"/>
                  </a:lnTo>
                  <a:lnTo>
                    <a:pt x="889000" y="755650"/>
                  </a:lnTo>
                  <a:lnTo>
                    <a:pt x="975360" y="753109"/>
                  </a:lnTo>
                  <a:lnTo>
                    <a:pt x="996949" y="751839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148839" y="2071370"/>
              <a:ext cx="1744980" cy="849630"/>
            </a:xfrm>
            <a:custGeom>
              <a:avLst/>
              <a:gdLst/>
              <a:ahLst/>
              <a:cxnLst/>
              <a:rect l="l" t="t" r="r" b="b"/>
              <a:pathLst>
                <a:path w="1744979" h="849630">
                  <a:moveTo>
                    <a:pt x="509270" y="849629"/>
                  </a:moveTo>
                  <a:lnTo>
                    <a:pt x="444500" y="706119"/>
                  </a:lnTo>
                  <a:lnTo>
                    <a:pt x="406400" y="697229"/>
                  </a:lnTo>
                  <a:lnTo>
                    <a:pt x="370840" y="687069"/>
                  </a:lnTo>
                  <a:lnTo>
                    <a:pt x="336550" y="675639"/>
                  </a:lnTo>
                  <a:lnTo>
                    <a:pt x="302260" y="662939"/>
                  </a:lnTo>
                  <a:lnTo>
                    <a:pt x="270510" y="651509"/>
                  </a:lnTo>
                  <a:lnTo>
                    <a:pt x="210820" y="623569"/>
                  </a:lnTo>
                  <a:lnTo>
                    <a:pt x="157480" y="594359"/>
                  </a:lnTo>
                  <a:lnTo>
                    <a:pt x="111760" y="562609"/>
                  </a:lnTo>
                  <a:lnTo>
                    <a:pt x="73660" y="529589"/>
                  </a:lnTo>
                  <a:lnTo>
                    <a:pt x="43180" y="494029"/>
                  </a:lnTo>
                  <a:lnTo>
                    <a:pt x="20320" y="458469"/>
                  </a:lnTo>
                  <a:lnTo>
                    <a:pt x="6350" y="421639"/>
                  </a:lnTo>
                  <a:lnTo>
                    <a:pt x="0" y="383539"/>
                  </a:lnTo>
                  <a:lnTo>
                    <a:pt x="1270" y="364489"/>
                  </a:lnTo>
                  <a:lnTo>
                    <a:pt x="15240" y="309879"/>
                  </a:lnTo>
                  <a:lnTo>
                    <a:pt x="34290" y="273050"/>
                  </a:lnTo>
                  <a:lnTo>
                    <a:pt x="62230" y="237489"/>
                  </a:lnTo>
                  <a:lnTo>
                    <a:pt x="80010" y="220979"/>
                  </a:lnTo>
                  <a:lnTo>
                    <a:pt x="99060" y="203200"/>
                  </a:lnTo>
                  <a:lnTo>
                    <a:pt x="142240" y="171450"/>
                  </a:lnTo>
                  <a:lnTo>
                    <a:pt x="193040" y="140969"/>
                  </a:lnTo>
                  <a:lnTo>
                    <a:pt x="251460" y="113029"/>
                  </a:lnTo>
                  <a:lnTo>
                    <a:pt x="313690" y="87629"/>
                  </a:lnTo>
                  <a:lnTo>
                    <a:pt x="383540" y="64769"/>
                  </a:lnTo>
                  <a:lnTo>
                    <a:pt x="420370" y="54609"/>
                  </a:lnTo>
                  <a:lnTo>
                    <a:pt x="495300" y="36829"/>
                  </a:lnTo>
                  <a:lnTo>
                    <a:pt x="535940" y="29209"/>
                  </a:lnTo>
                  <a:lnTo>
                    <a:pt x="575310" y="22859"/>
                  </a:lnTo>
                  <a:lnTo>
                    <a:pt x="617220" y="16509"/>
                  </a:lnTo>
                  <a:lnTo>
                    <a:pt x="657860" y="11429"/>
                  </a:lnTo>
                  <a:lnTo>
                    <a:pt x="701040" y="7619"/>
                  </a:lnTo>
                  <a:lnTo>
                    <a:pt x="742950" y="3809"/>
                  </a:lnTo>
                  <a:lnTo>
                    <a:pt x="786130" y="1269"/>
                  </a:lnTo>
                  <a:lnTo>
                    <a:pt x="829310" y="0"/>
                  </a:lnTo>
                  <a:lnTo>
                    <a:pt x="872490" y="0"/>
                  </a:lnTo>
                  <a:lnTo>
                    <a:pt x="915670" y="0"/>
                  </a:lnTo>
                  <a:lnTo>
                    <a:pt x="958850" y="1269"/>
                  </a:lnTo>
                  <a:lnTo>
                    <a:pt x="1002030" y="3809"/>
                  </a:lnTo>
                  <a:lnTo>
                    <a:pt x="1043940" y="7619"/>
                  </a:lnTo>
                  <a:lnTo>
                    <a:pt x="1085850" y="11429"/>
                  </a:lnTo>
                  <a:lnTo>
                    <a:pt x="1127760" y="16509"/>
                  </a:lnTo>
                  <a:lnTo>
                    <a:pt x="1168400" y="22859"/>
                  </a:lnTo>
                  <a:lnTo>
                    <a:pt x="1209039" y="29209"/>
                  </a:lnTo>
                  <a:lnTo>
                    <a:pt x="1248410" y="36829"/>
                  </a:lnTo>
                  <a:lnTo>
                    <a:pt x="1287780" y="45719"/>
                  </a:lnTo>
                  <a:lnTo>
                    <a:pt x="1361439" y="64769"/>
                  </a:lnTo>
                  <a:lnTo>
                    <a:pt x="1430020" y="87629"/>
                  </a:lnTo>
                  <a:lnTo>
                    <a:pt x="1493520" y="113029"/>
                  </a:lnTo>
                  <a:lnTo>
                    <a:pt x="1551939" y="140969"/>
                  </a:lnTo>
                  <a:lnTo>
                    <a:pt x="1577339" y="156209"/>
                  </a:lnTo>
                  <a:lnTo>
                    <a:pt x="1602739" y="170179"/>
                  </a:lnTo>
                  <a:lnTo>
                    <a:pt x="1645920" y="203200"/>
                  </a:lnTo>
                  <a:lnTo>
                    <a:pt x="1682750" y="237489"/>
                  </a:lnTo>
                  <a:lnTo>
                    <a:pt x="1710689" y="273050"/>
                  </a:lnTo>
                  <a:lnTo>
                    <a:pt x="1729739" y="308609"/>
                  </a:lnTo>
                  <a:lnTo>
                    <a:pt x="1741170" y="345439"/>
                  </a:lnTo>
                  <a:lnTo>
                    <a:pt x="1744980" y="364489"/>
                  </a:lnTo>
                  <a:lnTo>
                    <a:pt x="1744980" y="383539"/>
                  </a:lnTo>
                  <a:lnTo>
                    <a:pt x="1743710" y="402589"/>
                  </a:lnTo>
                  <a:lnTo>
                    <a:pt x="1738630" y="420369"/>
                  </a:lnTo>
                  <a:lnTo>
                    <a:pt x="1733550" y="439419"/>
                  </a:lnTo>
                  <a:lnTo>
                    <a:pt x="1714500" y="476250"/>
                  </a:lnTo>
                  <a:lnTo>
                    <a:pt x="1687830" y="511809"/>
                  </a:lnTo>
                  <a:lnTo>
                    <a:pt x="1671320" y="528319"/>
                  </a:lnTo>
                  <a:lnTo>
                    <a:pt x="1653539" y="546100"/>
                  </a:lnTo>
                  <a:lnTo>
                    <a:pt x="1611630" y="579119"/>
                  </a:lnTo>
                  <a:lnTo>
                    <a:pt x="1562100" y="609600"/>
                  </a:lnTo>
                  <a:lnTo>
                    <a:pt x="1504950" y="637539"/>
                  </a:lnTo>
                  <a:lnTo>
                    <a:pt x="1442720" y="662939"/>
                  </a:lnTo>
                  <a:lnTo>
                    <a:pt x="1409700" y="675639"/>
                  </a:lnTo>
                  <a:lnTo>
                    <a:pt x="1338580" y="697229"/>
                  </a:lnTo>
                  <a:lnTo>
                    <a:pt x="1263650" y="715009"/>
                  </a:lnTo>
                  <a:lnTo>
                    <a:pt x="1224280" y="723900"/>
                  </a:lnTo>
                  <a:lnTo>
                    <a:pt x="1184910" y="730250"/>
                  </a:lnTo>
                  <a:lnTo>
                    <a:pt x="1144270" y="736600"/>
                  </a:lnTo>
                  <a:lnTo>
                    <a:pt x="1102360" y="741679"/>
                  </a:lnTo>
                  <a:lnTo>
                    <a:pt x="1060450" y="746759"/>
                  </a:lnTo>
                  <a:lnTo>
                    <a:pt x="1018540" y="750569"/>
                  </a:lnTo>
                  <a:lnTo>
                    <a:pt x="975360" y="753109"/>
                  </a:lnTo>
                  <a:lnTo>
                    <a:pt x="932180" y="754379"/>
                  </a:lnTo>
                  <a:lnTo>
                    <a:pt x="889000" y="755650"/>
                  </a:lnTo>
                  <a:lnTo>
                    <a:pt x="845820" y="755650"/>
                  </a:lnTo>
                  <a:lnTo>
                    <a:pt x="802640" y="754379"/>
                  </a:lnTo>
                  <a:lnTo>
                    <a:pt x="759460" y="751839"/>
                  </a:lnTo>
                  <a:lnTo>
                    <a:pt x="509270" y="849629"/>
                  </a:lnTo>
                  <a:close/>
                </a:path>
                <a:path w="1744979" h="849630">
                  <a:moveTo>
                    <a:pt x="0" y="0"/>
                  </a:moveTo>
                  <a:lnTo>
                    <a:pt x="0" y="0"/>
                  </a:lnTo>
                </a:path>
                <a:path w="1744979" h="849630">
                  <a:moveTo>
                    <a:pt x="1744980" y="755650"/>
                  </a:moveTo>
                  <a:lnTo>
                    <a:pt x="1744980" y="755650"/>
                  </a:lnTo>
                </a:path>
              </a:pathLst>
            </a:custGeom>
            <a:ln w="1257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64042" y="2117091"/>
            <a:ext cx="80391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Manual,</a:t>
            </a:r>
            <a:r>
              <a:rPr sz="1400" spc="-6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Time- </a:t>
            </a:r>
            <a:r>
              <a:rPr sz="1400" spc="-30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consuming, </a:t>
            </a:r>
            <a:r>
              <a:rPr sz="140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paper</a:t>
            </a:r>
            <a:r>
              <a:rPr sz="14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based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18346" y="2284730"/>
            <a:ext cx="1458278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1270" algn="ctr">
              <a:lnSpc>
                <a:spcPct val="99700"/>
              </a:lnSpc>
              <a:spcBef>
                <a:spcPts val="105"/>
              </a:spcBef>
            </a:pPr>
            <a:r>
              <a:rPr sz="1400" spc="-20" dirty="0">
                <a:solidFill>
                  <a:srgbClr val="FFFFFF"/>
                </a:solidFill>
                <a:cs typeface="Calibri"/>
              </a:rPr>
              <a:t>Trusted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cross </a:t>
            </a:r>
            <a:r>
              <a:rPr sz="1400" dirty="0">
                <a:solidFill>
                  <a:srgbClr val="FFFFFF"/>
                </a:solidFill>
                <a:cs typeface="Calibri"/>
              </a:rPr>
              <a:t> o</a:t>
            </a:r>
            <a:r>
              <a:rPr sz="1400" spc="-20" dirty="0">
                <a:solidFill>
                  <a:srgbClr val="FFFFFF"/>
                </a:solidFill>
                <a:cs typeface="Calibri"/>
              </a:rPr>
              <a:t>rg</a:t>
            </a:r>
            <a:r>
              <a:rPr sz="1400" dirty="0">
                <a:solidFill>
                  <a:srgbClr val="FFFFFF"/>
                </a:solidFill>
                <a:cs typeface="Calibri"/>
              </a:rPr>
              <a:t>a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n</a:t>
            </a:r>
            <a:r>
              <a:rPr sz="1400" spc="5" dirty="0">
                <a:solidFill>
                  <a:srgbClr val="FFFFFF"/>
                </a:solidFill>
                <a:cs typeface="Calibri"/>
              </a:rPr>
              <a:t>i</a:t>
            </a:r>
            <a:r>
              <a:rPr sz="1400" spc="-35" dirty="0">
                <a:solidFill>
                  <a:srgbClr val="FFFFFF"/>
                </a:solidFill>
                <a:cs typeface="Calibri"/>
              </a:rPr>
              <a:t>z</a:t>
            </a:r>
            <a:r>
              <a:rPr sz="1400" spc="-15" dirty="0">
                <a:solidFill>
                  <a:srgbClr val="FFFFFF"/>
                </a:solidFill>
                <a:cs typeface="Calibri"/>
              </a:rPr>
              <a:t>a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ti</a:t>
            </a:r>
            <a:r>
              <a:rPr sz="1400" spc="5" dirty="0">
                <a:solidFill>
                  <a:srgbClr val="FFFFFF"/>
                </a:solidFill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cs typeface="Calibri"/>
              </a:rPr>
              <a:t>al 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workflows</a:t>
            </a:r>
            <a:endParaRPr sz="1400" dirty="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18127" y="1906330"/>
            <a:ext cx="1233488" cy="969010"/>
            <a:chOff x="10024170" y="1906330"/>
            <a:chExt cx="1644650" cy="969010"/>
          </a:xfrm>
        </p:grpSpPr>
        <p:sp>
          <p:nvSpPr>
            <p:cNvPr id="29" name="object 29"/>
            <p:cNvSpPr/>
            <p:nvPr/>
          </p:nvSpPr>
          <p:spPr>
            <a:xfrm>
              <a:off x="10030459" y="1912620"/>
              <a:ext cx="1631950" cy="956310"/>
            </a:xfrm>
            <a:custGeom>
              <a:avLst/>
              <a:gdLst/>
              <a:ahLst/>
              <a:cxnLst/>
              <a:rect l="l" t="t" r="r" b="b"/>
              <a:pathLst>
                <a:path w="1631950" h="956310">
                  <a:moveTo>
                    <a:pt x="855980" y="0"/>
                  </a:moveTo>
                  <a:lnTo>
                    <a:pt x="774700" y="0"/>
                  </a:lnTo>
                  <a:lnTo>
                    <a:pt x="694690" y="5079"/>
                  </a:lnTo>
                  <a:lnTo>
                    <a:pt x="614680" y="12700"/>
                  </a:lnTo>
                  <a:lnTo>
                    <a:pt x="537210" y="25400"/>
                  </a:lnTo>
                  <a:lnTo>
                    <a:pt x="462280" y="41909"/>
                  </a:lnTo>
                  <a:lnTo>
                    <a:pt x="392430" y="62229"/>
                  </a:lnTo>
                  <a:lnTo>
                    <a:pt x="325120" y="85089"/>
                  </a:lnTo>
                  <a:lnTo>
                    <a:pt x="293370" y="99059"/>
                  </a:lnTo>
                  <a:lnTo>
                    <a:pt x="262890" y="111759"/>
                  </a:lnTo>
                  <a:lnTo>
                    <a:pt x="205740" y="142239"/>
                  </a:lnTo>
                  <a:lnTo>
                    <a:pt x="154940" y="175259"/>
                  </a:lnTo>
                  <a:lnTo>
                    <a:pt x="110490" y="210819"/>
                  </a:lnTo>
                  <a:lnTo>
                    <a:pt x="73660" y="247650"/>
                  </a:lnTo>
                  <a:lnTo>
                    <a:pt x="58420" y="267969"/>
                  </a:lnTo>
                  <a:lnTo>
                    <a:pt x="43180" y="287019"/>
                  </a:lnTo>
                  <a:lnTo>
                    <a:pt x="21590" y="327659"/>
                  </a:lnTo>
                  <a:lnTo>
                    <a:pt x="6350" y="369569"/>
                  </a:lnTo>
                  <a:lnTo>
                    <a:pt x="0" y="411479"/>
                  </a:lnTo>
                  <a:lnTo>
                    <a:pt x="0" y="431800"/>
                  </a:lnTo>
                  <a:lnTo>
                    <a:pt x="5080" y="473709"/>
                  </a:lnTo>
                  <a:lnTo>
                    <a:pt x="17780" y="515619"/>
                  </a:lnTo>
                  <a:lnTo>
                    <a:pt x="39370" y="556259"/>
                  </a:lnTo>
                  <a:lnTo>
                    <a:pt x="67310" y="595629"/>
                  </a:lnTo>
                  <a:lnTo>
                    <a:pt x="104140" y="633729"/>
                  </a:lnTo>
                  <a:lnTo>
                    <a:pt x="147320" y="669289"/>
                  </a:lnTo>
                  <a:lnTo>
                    <a:pt x="196850" y="702309"/>
                  </a:lnTo>
                  <a:lnTo>
                    <a:pt x="252730" y="732789"/>
                  </a:lnTo>
                  <a:lnTo>
                    <a:pt x="313690" y="760729"/>
                  </a:lnTo>
                  <a:lnTo>
                    <a:pt x="379730" y="784859"/>
                  </a:lnTo>
                  <a:lnTo>
                    <a:pt x="414020" y="796289"/>
                  </a:lnTo>
                  <a:lnTo>
                    <a:pt x="476250" y="956309"/>
                  </a:lnTo>
                  <a:lnTo>
                    <a:pt x="709930" y="847089"/>
                  </a:lnTo>
                  <a:lnTo>
                    <a:pt x="911859" y="847089"/>
                  </a:lnTo>
                  <a:lnTo>
                    <a:pt x="952500" y="844550"/>
                  </a:lnTo>
                  <a:lnTo>
                    <a:pt x="991870" y="840739"/>
                  </a:lnTo>
                  <a:lnTo>
                    <a:pt x="1031240" y="835659"/>
                  </a:lnTo>
                  <a:lnTo>
                    <a:pt x="1069340" y="829309"/>
                  </a:lnTo>
                  <a:lnTo>
                    <a:pt x="1145540" y="814069"/>
                  </a:lnTo>
                  <a:lnTo>
                    <a:pt x="1217930" y="795019"/>
                  </a:lnTo>
                  <a:lnTo>
                    <a:pt x="1318260" y="759459"/>
                  </a:lnTo>
                  <a:lnTo>
                    <a:pt x="1379220" y="732789"/>
                  </a:lnTo>
                  <a:lnTo>
                    <a:pt x="1435100" y="702309"/>
                  </a:lnTo>
                  <a:lnTo>
                    <a:pt x="1484630" y="668019"/>
                  </a:lnTo>
                  <a:lnTo>
                    <a:pt x="1527810" y="632459"/>
                  </a:lnTo>
                  <a:lnTo>
                    <a:pt x="1563370" y="595629"/>
                  </a:lnTo>
                  <a:lnTo>
                    <a:pt x="1592580" y="556259"/>
                  </a:lnTo>
                  <a:lnTo>
                    <a:pt x="1612900" y="515619"/>
                  </a:lnTo>
                  <a:lnTo>
                    <a:pt x="1626870" y="473709"/>
                  </a:lnTo>
                  <a:lnTo>
                    <a:pt x="1629410" y="452119"/>
                  </a:lnTo>
                  <a:lnTo>
                    <a:pt x="1631950" y="431800"/>
                  </a:lnTo>
                  <a:lnTo>
                    <a:pt x="1631950" y="410209"/>
                  </a:lnTo>
                  <a:lnTo>
                    <a:pt x="1629410" y="389889"/>
                  </a:lnTo>
                  <a:lnTo>
                    <a:pt x="1624330" y="368300"/>
                  </a:lnTo>
                  <a:lnTo>
                    <a:pt x="1617980" y="347979"/>
                  </a:lnTo>
                  <a:lnTo>
                    <a:pt x="1610360" y="326389"/>
                  </a:lnTo>
                  <a:lnTo>
                    <a:pt x="1598930" y="307339"/>
                  </a:lnTo>
                  <a:lnTo>
                    <a:pt x="1587500" y="287019"/>
                  </a:lnTo>
                  <a:lnTo>
                    <a:pt x="1557020" y="247650"/>
                  </a:lnTo>
                  <a:lnTo>
                    <a:pt x="1520190" y="210819"/>
                  </a:lnTo>
                  <a:lnTo>
                    <a:pt x="1475740" y="175259"/>
                  </a:lnTo>
                  <a:lnTo>
                    <a:pt x="1424940" y="142239"/>
                  </a:lnTo>
                  <a:lnTo>
                    <a:pt x="1367790" y="111759"/>
                  </a:lnTo>
                  <a:lnTo>
                    <a:pt x="1305560" y="85089"/>
                  </a:lnTo>
                  <a:lnTo>
                    <a:pt x="1238250" y="62229"/>
                  </a:lnTo>
                  <a:lnTo>
                    <a:pt x="1203960" y="50800"/>
                  </a:lnTo>
                  <a:lnTo>
                    <a:pt x="1130300" y="33019"/>
                  </a:lnTo>
                  <a:lnTo>
                    <a:pt x="1092200" y="25400"/>
                  </a:lnTo>
                  <a:lnTo>
                    <a:pt x="1016000" y="12700"/>
                  </a:lnTo>
                  <a:lnTo>
                    <a:pt x="935990" y="5079"/>
                  </a:lnTo>
                  <a:lnTo>
                    <a:pt x="855980" y="0"/>
                  </a:lnTo>
                  <a:close/>
                </a:path>
                <a:path w="1631950" h="956310">
                  <a:moveTo>
                    <a:pt x="911859" y="847089"/>
                  </a:moveTo>
                  <a:lnTo>
                    <a:pt x="709930" y="847089"/>
                  </a:lnTo>
                  <a:lnTo>
                    <a:pt x="830580" y="850900"/>
                  </a:lnTo>
                  <a:lnTo>
                    <a:pt x="871220" y="849629"/>
                  </a:lnTo>
                  <a:lnTo>
                    <a:pt x="911859" y="847089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0030459" y="1912620"/>
              <a:ext cx="1631950" cy="956310"/>
            </a:xfrm>
            <a:custGeom>
              <a:avLst/>
              <a:gdLst/>
              <a:ahLst/>
              <a:cxnLst/>
              <a:rect l="l" t="t" r="r" b="b"/>
              <a:pathLst>
                <a:path w="1631950" h="956310">
                  <a:moveTo>
                    <a:pt x="476250" y="956309"/>
                  </a:moveTo>
                  <a:lnTo>
                    <a:pt x="414020" y="796289"/>
                  </a:lnTo>
                  <a:lnTo>
                    <a:pt x="379730" y="784859"/>
                  </a:lnTo>
                  <a:lnTo>
                    <a:pt x="346710" y="773429"/>
                  </a:lnTo>
                  <a:lnTo>
                    <a:pt x="281940" y="746759"/>
                  </a:lnTo>
                  <a:lnTo>
                    <a:pt x="223520" y="717550"/>
                  </a:lnTo>
                  <a:lnTo>
                    <a:pt x="171450" y="685800"/>
                  </a:lnTo>
                  <a:lnTo>
                    <a:pt x="124460" y="651509"/>
                  </a:lnTo>
                  <a:lnTo>
                    <a:pt x="85090" y="614679"/>
                  </a:lnTo>
                  <a:lnTo>
                    <a:pt x="53340" y="576579"/>
                  </a:lnTo>
                  <a:lnTo>
                    <a:pt x="27940" y="535939"/>
                  </a:lnTo>
                  <a:lnTo>
                    <a:pt x="10160" y="495300"/>
                  </a:lnTo>
                  <a:lnTo>
                    <a:pt x="1270" y="453389"/>
                  </a:lnTo>
                  <a:lnTo>
                    <a:pt x="0" y="431800"/>
                  </a:lnTo>
                  <a:lnTo>
                    <a:pt x="0" y="411479"/>
                  </a:lnTo>
                  <a:lnTo>
                    <a:pt x="6350" y="369569"/>
                  </a:lnTo>
                  <a:lnTo>
                    <a:pt x="21590" y="327659"/>
                  </a:lnTo>
                  <a:lnTo>
                    <a:pt x="43180" y="287019"/>
                  </a:lnTo>
                  <a:lnTo>
                    <a:pt x="58420" y="267969"/>
                  </a:lnTo>
                  <a:lnTo>
                    <a:pt x="73660" y="247650"/>
                  </a:lnTo>
                  <a:lnTo>
                    <a:pt x="110490" y="210819"/>
                  </a:lnTo>
                  <a:lnTo>
                    <a:pt x="154940" y="175259"/>
                  </a:lnTo>
                  <a:lnTo>
                    <a:pt x="180340" y="158750"/>
                  </a:lnTo>
                  <a:lnTo>
                    <a:pt x="205740" y="142239"/>
                  </a:lnTo>
                  <a:lnTo>
                    <a:pt x="233680" y="127000"/>
                  </a:lnTo>
                  <a:lnTo>
                    <a:pt x="262890" y="111759"/>
                  </a:lnTo>
                  <a:lnTo>
                    <a:pt x="293370" y="99059"/>
                  </a:lnTo>
                  <a:lnTo>
                    <a:pt x="325120" y="85089"/>
                  </a:lnTo>
                  <a:lnTo>
                    <a:pt x="392430" y="62229"/>
                  </a:lnTo>
                  <a:lnTo>
                    <a:pt x="462280" y="41909"/>
                  </a:lnTo>
                  <a:lnTo>
                    <a:pt x="500380" y="33019"/>
                  </a:lnTo>
                  <a:lnTo>
                    <a:pt x="575310" y="19050"/>
                  </a:lnTo>
                  <a:lnTo>
                    <a:pt x="614680" y="12700"/>
                  </a:lnTo>
                  <a:lnTo>
                    <a:pt x="654050" y="8889"/>
                  </a:lnTo>
                  <a:lnTo>
                    <a:pt x="694690" y="5079"/>
                  </a:lnTo>
                  <a:lnTo>
                    <a:pt x="734060" y="2539"/>
                  </a:lnTo>
                  <a:lnTo>
                    <a:pt x="774700" y="0"/>
                  </a:lnTo>
                  <a:lnTo>
                    <a:pt x="815340" y="0"/>
                  </a:lnTo>
                  <a:lnTo>
                    <a:pt x="855980" y="0"/>
                  </a:lnTo>
                  <a:lnTo>
                    <a:pt x="895350" y="2539"/>
                  </a:lnTo>
                  <a:lnTo>
                    <a:pt x="935990" y="5079"/>
                  </a:lnTo>
                  <a:lnTo>
                    <a:pt x="975360" y="8889"/>
                  </a:lnTo>
                  <a:lnTo>
                    <a:pt x="1016000" y="12700"/>
                  </a:lnTo>
                  <a:lnTo>
                    <a:pt x="1054100" y="19050"/>
                  </a:lnTo>
                  <a:lnTo>
                    <a:pt x="1092200" y="25400"/>
                  </a:lnTo>
                  <a:lnTo>
                    <a:pt x="1130300" y="33019"/>
                  </a:lnTo>
                  <a:lnTo>
                    <a:pt x="1167130" y="41909"/>
                  </a:lnTo>
                  <a:lnTo>
                    <a:pt x="1203960" y="50800"/>
                  </a:lnTo>
                  <a:lnTo>
                    <a:pt x="1238250" y="62229"/>
                  </a:lnTo>
                  <a:lnTo>
                    <a:pt x="1272540" y="72389"/>
                  </a:lnTo>
                  <a:lnTo>
                    <a:pt x="1337310" y="97789"/>
                  </a:lnTo>
                  <a:lnTo>
                    <a:pt x="1397000" y="127000"/>
                  </a:lnTo>
                  <a:lnTo>
                    <a:pt x="1450340" y="157479"/>
                  </a:lnTo>
                  <a:lnTo>
                    <a:pt x="1498600" y="191769"/>
                  </a:lnTo>
                  <a:lnTo>
                    <a:pt x="1539240" y="228600"/>
                  </a:lnTo>
                  <a:lnTo>
                    <a:pt x="1573530" y="266700"/>
                  </a:lnTo>
                  <a:lnTo>
                    <a:pt x="1598930" y="307339"/>
                  </a:lnTo>
                  <a:lnTo>
                    <a:pt x="1610360" y="326389"/>
                  </a:lnTo>
                  <a:lnTo>
                    <a:pt x="1617980" y="347979"/>
                  </a:lnTo>
                  <a:lnTo>
                    <a:pt x="1624330" y="368300"/>
                  </a:lnTo>
                  <a:lnTo>
                    <a:pt x="1629410" y="389889"/>
                  </a:lnTo>
                  <a:lnTo>
                    <a:pt x="1631950" y="410209"/>
                  </a:lnTo>
                  <a:lnTo>
                    <a:pt x="1631950" y="431800"/>
                  </a:lnTo>
                  <a:lnTo>
                    <a:pt x="1629410" y="452119"/>
                  </a:lnTo>
                  <a:lnTo>
                    <a:pt x="1626870" y="473709"/>
                  </a:lnTo>
                  <a:lnTo>
                    <a:pt x="1612900" y="515619"/>
                  </a:lnTo>
                  <a:lnTo>
                    <a:pt x="1592580" y="556259"/>
                  </a:lnTo>
                  <a:lnTo>
                    <a:pt x="1563370" y="595629"/>
                  </a:lnTo>
                  <a:lnTo>
                    <a:pt x="1527810" y="632459"/>
                  </a:lnTo>
                  <a:lnTo>
                    <a:pt x="1484630" y="668019"/>
                  </a:lnTo>
                  <a:lnTo>
                    <a:pt x="1435100" y="702309"/>
                  </a:lnTo>
                  <a:lnTo>
                    <a:pt x="1379220" y="732789"/>
                  </a:lnTo>
                  <a:lnTo>
                    <a:pt x="1318260" y="759459"/>
                  </a:lnTo>
                  <a:lnTo>
                    <a:pt x="1285240" y="772159"/>
                  </a:lnTo>
                  <a:lnTo>
                    <a:pt x="1252220" y="784859"/>
                  </a:lnTo>
                  <a:lnTo>
                    <a:pt x="1182370" y="805179"/>
                  </a:lnTo>
                  <a:lnTo>
                    <a:pt x="1107440" y="821689"/>
                  </a:lnTo>
                  <a:lnTo>
                    <a:pt x="1069340" y="829309"/>
                  </a:lnTo>
                  <a:lnTo>
                    <a:pt x="1031240" y="835659"/>
                  </a:lnTo>
                  <a:lnTo>
                    <a:pt x="991870" y="840739"/>
                  </a:lnTo>
                  <a:lnTo>
                    <a:pt x="952500" y="844550"/>
                  </a:lnTo>
                  <a:lnTo>
                    <a:pt x="911860" y="847089"/>
                  </a:lnTo>
                  <a:lnTo>
                    <a:pt x="871220" y="849629"/>
                  </a:lnTo>
                  <a:lnTo>
                    <a:pt x="830580" y="850900"/>
                  </a:lnTo>
                  <a:lnTo>
                    <a:pt x="791210" y="849629"/>
                  </a:lnTo>
                  <a:lnTo>
                    <a:pt x="750570" y="848359"/>
                  </a:lnTo>
                  <a:lnTo>
                    <a:pt x="709930" y="847089"/>
                  </a:lnTo>
                  <a:lnTo>
                    <a:pt x="476250" y="956309"/>
                  </a:lnTo>
                  <a:close/>
                </a:path>
                <a:path w="1631950" h="956310">
                  <a:moveTo>
                    <a:pt x="0" y="0"/>
                  </a:moveTo>
                  <a:lnTo>
                    <a:pt x="0" y="0"/>
                  </a:lnTo>
                </a:path>
                <a:path w="1631950" h="956310">
                  <a:moveTo>
                    <a:pt x="1631950" y="850900"/>
                  </a:moveTo>
                  <a:lnTo>
                    <a:pt x="1631950" y="850900"/>
                  </a:lnTo>
                </a:path>
              </a:pathLst>
            </a:custGeom>
            <a:ln w="1257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611904" y="2081531"/>
            <a:ext cx="12230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560"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cs typeface="Calibri"/>
              </a:rPr>
              <a:t>Better </a:t>
            </a:r>
            <a:r>
              <a:rPr sz="1600" dirty="0">
                <a:solidFill>
                  <a:srgbClr val="FFFFFF"/>
                </a:solidFill>
                <a:cs typeface="Calibri"/>
              </a:rPr>
              <a:t>Risk </a:t>
            </a:r>
            <a:r>
              <a:rPr sz="1600" spc="-350" dirty="0">
                <a:solidFill>
                  <a:srgbClr val="FFFFFF"/>
                </a:solidFill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FFFFFF"/>
                </a:solidFill>
                <a:cs typeface="Calibri"/>
              </a:rPr>
              <a:t>s</a:t>
            </a:r>
            <a:r>
              <a:rPr sz="1600" dirty="0">
                <a:solidFill>
                  <a:srgbClr val="FFFFFF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FFFFFF"/>
                </a:solidFill>
                <a:cs typeface="Calibri"/>
              </a:rPr>
              <a:t>es</a:t>
            </a:r>
            <a:r>
              <a:rPr sz="1600" dirty="0">
                <a:solidFill>
                  <a:srgbClr val="FFFFFF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FFFFFF"/>
                </a:solidFill>
                <a:cs typeface="Calibri"/>
              </a:rPr>
              <a:t>me</a:t>
            </a:r>
            <a:r>
              <a:rPr sz="1600" spc="-15" dirty="0">
                <a:solidFill>
                  <a:srgbClr val="FFFFFF"/>
                </a:solidFill>
                <a:cs typeface="Calibri"/>
              </a:rPr>
              <a:t>n</a:t>
            </a:r>
            <a:r>
              <a:rPr sz="1600" dirty="0">
                <a:solidFill>
                  <a:srgbClr val="FFFFFF"/>
                </a:solidFill>
                <a:cs typeface="Calibri"/>
              </a:rPr>
              <a:t>t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64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19" y="181610"/>
            <a:ext cx="422148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FBF"/>
                </a:solidFill>
              </a:rPr>
              <a:t>Challenges</a:t>
            </a:r>
            <a:r>
              <a:rPr sz="2800" spc="-25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with</a:t>
            </a:r>
            <a:r>
              <a:rPr sz="2800" spc="-25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global</a:t>
            </a:r>
            <a:r>
              <a:rPr sz="2800" spc="-20" dirty="0">
                <a:solidFill>
                  <a:srgbClr val="006FBF"/>
                </a:solidFill>
              </a:rPr>
              <a:t> trade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60986" y="3487420"/>
            <a:ext cx="135016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5" dirty="0">
                <a:solidFill>
                  <a:prstClr val="black"/>
                </a:solidFill>
                <a:cs typeface="Calibri"/>
              </a:rPr>
              <a:t>Data </a:t>
            </a:r>
            <a:r>
              <a:rPr spc="-5" dirty="0">
                <a:solidFill>
                  <a:prstClr val="black"/>
                </a:solidFill>
                <a:cs typeface="Calibri"/>
              </a:rPr>
              <a:t>is </a:t>
            </a:r>
            <a:r>
              <a:rPr spc="-25" dirty="0">
                <a:solidFill>
                  <a:prstClr val="black"/>
                </a:solidFill>
                <a:cs typeface="Calibri"/>
              </a:rPr>
              <a:t>Trapped </a:t>
            </a:r>
            <a:r>
              <a:rPr spc="-5" dirty="0">
                <a:solidFill>
                  <a:prstClr val="black"/>
                </a:solidFill>
                <a:cs typeface="Calibri"/>
              </a:rPr>
              <a:t>in 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organizational</a:t>
            </a:r>
            <a:r>
              <a:rPr spc="-3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Silos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6" y="839472"/>
            <a:ext cx="1896428" cy="26149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817" y="839469"/>
            <a:ext cx="1865948" cy="25933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88846" y="3618229"/>
            <a:ext cx="187737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cs typeface="Calibri"/>
              </a:rPr>
              <a:t>Time</a:t>
            </a:r>
            <a:r>
              <a:rPr spc="-2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consuming</a:t>
            </a:r>
            <a:r>
              <a:rPr spc="-2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Processes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0565" y="839469"/>
            <a:ext cx="2085022" cy="25933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78668" y="3672841"/>
            <a:ext cx="17545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solidFill>
                  <a:prstClr val="black"/>
                </a:solidFill>
                <a:cs typeface="Calibri"/>
              </a:rPr>
              <a:t>Custom clearance </a:t>
            </a:r>
            <a:r>
              <a:rPr spc="-5" dirty="0">
                <a:solidFill>
                  <a:prstClr val="black"/>
                </a:solidFill>
                <a:cs typeface="Calibri"/>
              </a:rPr>
              <a:t>is time </a:t>
            </a:r>
            <a:r>
              <a:rPr spc="-39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consuming and </a:t>
            </a:r>
            <a:r>
              <a:rPr spc="-10" dirty="0">
                <a:solidFill>
                  <a:prstClr val="black"/>
                </a:solidFill>
                <a:cs typeface="Calibri"/>
              </a:rPr>
              <a:t>not 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transparent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81801" y="829310"/>
            <a:ext cx="2146934" cy="26250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029451" y="3618229"/>
            <a:ext cx="195929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solidFill>
                  <a:prstClr val="black"/>
                </a:solidFill>
                <a:cs typeface="Calibri"/>
              </a:rPr>
              <a:t>Operational Complexity </a:t>
            </a:r>
            <a:r>
              <a:rPr spc="-5" dirty="0">
                <a:solidFill>
                  <a:prstClr val="black"/>
                </a:solidFill>
                <a:cs typeface="Calibri"/>
              </a:rPr>
              <a:t>and </a:t>
            </a:r>
            <a:r>
              <a:rPr spc="-39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costly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6769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" y="181610"/>
            <a:ext cx="84124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006FBF"/>
                </a:solidFill>
              </a:rPr>
              <a:t>Maersk</a:t>
            </a:r>
            <a:r>
              <a:rPr sz="2800" spc="-5" dirty="0">
                <a:solidFill>
                  <a:srgbClr val="006FBF"/>
                </a:solidFill>
              </a:rPr>
              <a:t> and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dirty="0">
                <a:solidFill>
                  <a:srgbClr val="006FBF"/>
                </a:solidFill>
              </a:rPr>
              <a:t>IBM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spc="-15" dirty="0">
                <a:solidFill>
                  <a:srgbClr val="006FBF"/>
                </a:solidFill>
              </a:rPr>
              <a:t>Actors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spc="-15" dirty="0">
                <a:solidFill>
                  <a:srgbClr val="006FBF"/>
                </a:solidFill>
              </a:rPr>
              <a:t>considered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in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spc="-20" dirty="0">
                <a:solidFill>
                  <a:srgbClr val="006FBF"/>
                </a:solidFill>
              </a:rPr>
              <a:t>framework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6714" y="716281"/>
            <a:ext cx="8300086" cy="3467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295">
              <a:lnSpc>
                <a:spcPct val="150000"/>
              </a:lnSpc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cs typeface="Calibri"/>
              </a:rPr>
              <a:t>IBM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replaces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current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EDI(</a:t>
            </a:r>
            <a:r>
              <a:rPr spc="-10" dirty="0">
                <a:solidFill>
                  <a:prstClr val="black"/>
                </a:solidFill>
                <a:cs typeface="Calibri"/>
              </a:rPr>
              <a:t> electronic </a:t>
            </a:r>
            <a:r>
              <a:rPr spc="-15" dirty="0">
                <a:solidFill>
                  <a:prstClr val="black"/>
                </a:solidFill>
                <a:cs typeface="Calibri"/>
              </a:rPr>
              <a:t>data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interchange) </a:t>
            </a:r>
            <a:r>
              <a:rPr spc="-5" dirty="0">
                <a:solidFill>
                  <a:prstClr val="black"/>
                </a:solidFill>
                <a:cs typeface="Calibri"/>
              </a:rPr>
              <a:t> and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paper-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based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system,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which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resulted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long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container </a:t>
            </a:r>
            <a:r>
              <a:rPr spc="-39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claim</a:t>
            </a:r>
            <a:r>
              <a:rPr spc="-5" dirty="0">
                <a:solidFill>
                  <a:prstClr val="black"/>
                </a:solidFill>
                <a:cs typeface="Calibri"/>
              </a:rPr>
              <a:t> in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receiving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yards</a:t>
            </a:r>
            <a:r>
              <a:rPr spc="-5" dirty="0">
                <a:solidFill>
                  <a:prstClr val="black"/>
                </a:solidFill>
                <a:cs typeface="Calibri"/>
              </a:rPr>
              <a:t> sometimes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for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weeks.</a:t>
            </a:r>
            <a:endParaRPr dirty="0">
              <a:solidFill>
                <a:prstClr val="black"/>
              </a:solidFill>
              <a:cs typeface="Calibri"/>
            </a:endParaRPr>
          </a:p>
          <a:p>
            <a:endParaRPr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5"/>
              </a:spcBef>
            </a:pPr>
            <a:endParaRPr sz="1750" dirty="0">
              <a:solidFill>
                <a:prstClr val="black"/>
              </a:solidFill>
              <a:cs typeface="Calibri"/>
            </a:endParaRPr>
          </a:p>
          <a:p>
            <a:pPr marL="12700" marR="5080">
              <a:lnSpc>
                <a:spcPct val="150000"/>
              </a:lnSpc>
            </a:pPr>
            <a:r>
              <a:rPr spc="-10" dirty="0">
                <a:solidFill>
                  <a:prstClr val="black"/>
                </a:solidFill>
                <a:cs typeface="Calibri"/>
              </a:rPr>
              <a:t>Over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past</a:t>
            </a:r>
            <a:r>
              <a:rPr spc="-5" dirty="0">
                <a:solidFill>
                  <a:prstClr val="black"/>
                </a:solidFill>
                <a:cs typeface="Calibri"/>
              </a:rPr>
              <a:t> 18 months,</a:t>
            </a:r>
            <a:r>
              <a:rPr spc="-10" dirty="0">
                <a:solidFill>
                  <a:prstClr val="black"/>
                </a:solidFill>
                <a:cs typeface="Calibri"/>
              </a:rPr>
              <a:t> Denmark-based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Maersk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has </a:t>
            </a:r>
            <a:r>
              <a:rPr dirty="0">
                <a:solidFill>
                  <a:prstClr val="black"/>
                </a:solidFill>
                <a:cs typeface="Calibri"/>
              </a:rPr>
              <a:t> been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piloting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blockchain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cs typeface="Calibri"/>
              </a:rPr>
              <a:t>platform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with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various 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customers,</a:t>
            </a:r>
            <a:r>
              <a:rPr spc="-2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including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DuPont,</a:t>
            </a:r>
            <a:r>
              <a:rPr spc="-2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Dow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Chemical,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45" dirty="0">
                <a:solidFill>
                  <a:prstClr val="black"/>
                </a:solidFill>
                <a:cs typeface="Calibri"/>
              </a:rPr>
              <a:t>Tetra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Pak, 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Port</a:t>
            </a:r>
            <a:r>
              <a:rPr spc="-10" dirty="0">
                <a:solidFill>
                  <a:prstClr val="black"/>
                </a:solidFill>
                <a:cs typeface="Calibri"/>
              </a:rPr>
              <a:t> Houston,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cs typeface="Calibri"/>
              </a:rPr>
              <a:t>Rotterdam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Port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Community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System </a:t>
            </a:r>
            <a:r>
              <a:rPr spc="-10" dirty="0">
                <a:solidFill>
                  <a:prstClr val="black"/>
                </a:solidFill>
                <a:cs typeface="Calibri"/>
              </a:rPr>
              <a:t> Portbase,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Customs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Administration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 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Netherlands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and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U.S.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Customs </a:t>
            </a:r>
            <a:r>
              <a:rPr dirty="0">
                <a:solidFill>
                  <a:prstClr val="black"/>
                </a:solidFill>
                <a:cs typeface="Calibri"/>
              </a:rPr>
              <a:t>and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Border Protection. </a:t>
            </a:r>
            <a:r>
              <a:rPr spc="-5" dirty="0">
                <a:solidFill>
                  <a:prstClr val="black"/>
                </a:solidFill>
                <a:cs typeface="Calibri"/>
              </a:rPr>
              <a:t> IBM's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blockchain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is based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on the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open-source 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srgbClr val="006FBF"/>
                </a:solidFill>
                <a:cs typeface="Calibri"/>
              </a:rPr>
              <a:t>Hyperledger</a:t>
            </a:r>
            <a:r>
              <a:rPr spc="-10" dirty="0">
                <a:solidFill>
                  <a:srgbClr val="006FBF"/>
                </a:solidFill>
                <a:cs typeface="Calibri"/>
              </a:rPr>
              <a:t> </a:t>
            </a:r>
            <a:r>
              <a:rPr spc="-15" dirty="0">
                <a:solidFill>
                  <a:srgbClr val="006FBF"/>
                </a:solidFill>
                <a:cs typeface="Calibri"/>
              </a:rPr>
              <a:t>Fabric</a:t>
            </a:r>
            <a:r>
              <a:rPr spc="-5" dirty="0">
                <a:solidFill>
                  <a:srgbClr val="006FBF"/>
                </a:solidFill>
                <a:cs typeface="Calibri"/>
              </a:rPr>
              <a:t> 1.0</a:t>
            </a:r>
            <a:r>
              <a:rPr spc="25" dirty="0">
                <a:solidFill>
                  <a:srgbClr val="006FBF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specification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created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by the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Linux </a:t>
            </a:r>
            <a:r>
              <a:rPr spc="-39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Foundation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035" y="820419"/>
            <a:ext cx="8794433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60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68884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FBF"/>
                </a:solidFill>
              </a:rPr>
              <a:t>Benefits</a:t>
            </a:r>
            <a:r>
              <a:rPr sz="2800" spc="-15" dirty="0">
                <a:solidFill>
                  <a:srgbClr val="006FBF"/>
                </a:solidFill>
              </a:rPr>
              <a:t> </a:t>
            </a:r>
            <a:r>
              <a:rPr sz="2800" spc="-10" dirty="0">
                <a:solidFill>
                  <a:srgbClr val="006FBF"/>
                </a:solidFill>
              </a:rPr>
              <a:t>to</a:t>
            </a:r>
            <a:r>
              <a:rPr sz="2800" spc="-5" dirty="0">
                <a:solidFill>
                  <a:srgbClr val="006FBF"/>
                </a:solidFill>
              </a:rPr>
              <a:t> </a:t>
            </a:r>
            <a:r>
              <a:rPr sz="2800" spc="-20" dirty="0">
                <a:solidFill>
                  <a:srgbClr val="006FBF"/>
                </a:solidFill>
              </a:rPr>
              <a:t>actors(shippers/cargo</a:t>
            </a:r>
            <a:r>
              <a:rPr sz="2800" spc="-5" dirty="0">
                <a:solidFill>
                  <a:srgbClr val="006FBF"/>
                </a:solidFill>
              </a:rPr>
              <a:t> </a:t>
            </a:r>
            <a:r>
              <a:rPr sz="2800" spc="-15" dirty="0">
                <a:solidFill>
                  <a:srgbClr val="006FBF"/>
                </a:solidFill>
              </a:rPr>
              <a:t>owners)</a:t>
            </a:r>
            <a:endParaRPr sz="2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90995"/>
              </p:ext>
            </p:extLst>
          </p:nvPr>
        </p:nvGraphicFramePr>
        <p:xfrm>
          <a:off x="1524000" y="457200"/>
          <a:ext cx="6095524" cy="6306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Problems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Solutons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Excessive capital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inventory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56235">
                        <a:lnSpc>
                          <a:spcPts val="1789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Reduces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maintain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safety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by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providing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visibility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predictability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supply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chain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715">
                <a:tc>
                  <a:txBody>
                    <a:bodyPr/>
                    <a:lstStyle/>
                    <a:p>
                      <a:pPr marL="90805" marR="370205">
                        <a:lnSpc>
                          <a:spcPts val="178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administrative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costs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managing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supply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chain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transactions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7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Eliminates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manual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processes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15">
                <a:tc>
                  <a:txBody>
                    <a:bodyPr/>
                    <a:lstStyle/>
                    <a:p>
                      <a:pPr marL="90805" marR="142240">
                        <a:lnSpc>
                          <a:spcPts val="1789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Lack 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trust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regarding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fees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freight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invoices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1625">
                        <a:lnSpc>
                          <a:spcPts val="1789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Full,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trusted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visibility on the end-to-end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journey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shipment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marL="90805" marR="265430">
                        <a:lnSpc>
                          <a:spcPts val="1789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High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costs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integrating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service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providers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9550">
                        <a:lnSpc>
                          <a:spcPts val="1789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Single,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standards-based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publish/subscribe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obtaining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visibility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714">
                <a:tc>
                  <a:txBody>
                    <a:bodyPr/>
                    <a:lstStyle/>
                    <a:p>
                      <a:pPr marL="90805" marR="347980">
                        <a:lnSpc>
                          <a:spcPts val="1789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High compliance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costs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international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trade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transactions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40055">
                        <a:lnSpc>
                          <a:spcPts val="1789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Eliminates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hand-carry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physical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paper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forms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obtain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stamps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 marR="617855">
                        <a:lnSpc>
                          <a:spcPts val="1789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Border delays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due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lost/erroneous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paperwork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Improves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turnaround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times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5035">
                <a:tc>
                  <a:txBody>
                    <a:bodyPr/>
                    <a:lstStyle/>
                    <a:p>
                      <a:pPr marL="90805" marR="389890">
                        <a:lnSpc>
                          <a:spcPts val="1789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High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costs charged by customs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brokers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freight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forwarders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clearance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services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15595">
                        <a:lnSpc>
                          <a:spcPts val="1789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Simplified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workflow-driven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compliance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policies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51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79" y="209550"/>
            <a:ext cx="489870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FBF"/>
                </a:solidFill>
              </a:rPr>
              <a:t>Financial </a:t>
            </a:r>
            <a:r>
              <a:rPr sz="2400" spc="-10" dirty="0">
                <a:solidFill>
                  <a:srgbClr val="006FBF"/>
                </a:solidFill>
              </a:rPr>
              <a:t>benefits</a:t>
            </a:r>
            <a:r>
              <a:rPr sz="2400" dirty="0">
                <a:solidFill>
                  <a:srgbClr val="006FBF"/>
                </a:solidFill>
              </a:rPr>
              <a:t> </a:t>
            </a:r>
            <a:r>
              <a:rPr sz="2400" spc="-10" dirty="0">
                <a:solidFill>
                  <a:srgbClr val="006FBF"/>
                </a:solidFill>
              </a:rPr>
              <a:t>Maersk</a:t>
            </a:r>
            <a:r>
              <a:rPr sz="2400" spc="-5" dirty="0">
                <a:solidFill>
                  <a:srgbClr val="006FBF"/>
                </a:solidFill>
              </a:rPr>
              <a:t> </a:t>
            </a:r>
            <a:r>
              <a:rPr sz="2400" spc="-10" dirty="0">
                <a:solidFill>
                  <a:srgbClr val="006FBF"/>
                </a:solidFill>
              </a:rPr>
              <a:t>achieved</a:t>
            </a:r>
            <a:r>
              <a:rPr sz="2400" dirty="0">
                <a:solidFill>
                  <a:srgbClr val="006FBF"/>
                </a:solidFill>
              </a:rPr>
              <a:t> </a:t>
            </a:r>
            <a:r>
              <a:rPr sz="2400" spc="-5" dirty="0">
                <a:solidFill>
                  <a:srgbClr val="006FBF"/>
                </a:solidFill>
              </a:rPr>
              <a:t>using</a:t>
            </a:r>
            <a:r>
              <a:rPr sz="2400" dirty="0">
                <a:solidFill>
                  <a:srgbClr val="006FBF"/>
                </a:solidFill>
              </a:rPr>
              <a:t> </a:t>
            </a:r>
            <a:r>
              <a:rPr sz="2400" spc="-5" dirty="0">
                <a:solidFill>
                  <a:srgbClr val="006FBF"/>
                </a:solidFill>
              </a:rPr>
              <a:t>Block chain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4806" y="716280"/>
            <a:ext cx="3353276" cy="6660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b="1" spc="-10" dirty="0">
                <a:solidFill>
                  <a:srgbClr val="006FBF"/>
                </a:solidFill>
                <a:cs typeface="Calibri"/>
              </a:rPr>
              <a:t>Reduced cost </a:t>
            </a:r>
            <a:r>
              <a:rPr b="1" dirty="0">
                <a:solidFill>
                  <a:srgbClr val="006FBF"/>
                </a:solidFill>
                <a:cs typeface="Calibri"/>
              </a:rPr>
              <a:t>of </a:t>
            </a:r>
            <a:r>
              <a:rPr b="1" spc="-5" dirty="0">
                <a:solidFill>
                  <a:srgbClr val="006FBF"/>
                </a:solidFill>
                <a:cs typeface="Calibri"/>
              </a:rPr>
              <a:t>paper </a:t>
            </a:r>
            <a:r>
              <a:rPr b="1" dirty="0">
                <a:solidFill>
                  <a:srgbClr val="006FBF"/>
                </a:solidFill>
                <a:cs typeface="Calibri"/>
              </a:rPr>
              <a:t>work</a:t>
            </a:r>
            <a:r>
              <a:rPr dirty="0">
                <a:solidFill>
                  <a:prstClr val="black"/>
                </a:solidFill>
                <a:cs typeface="Calibri"/>
              </a:rPr>
              <a:t>: </a:t>
            </a:r>
            <a:r>
              <a:rPr spc="-10" dirty="0">
                <a:solidFill>
                  <a:prstClr val="black"/>
                </a:solidFill>
                <a:cs typeface="Calibri"/>
              </a:rPr>
              <a:t>On </a:t>
            </a:r>
            <a:r>
              <a:rPr dirty="0">
                <a:solidFill>
                  <a:prstClr val="black"/>
                </a:solidFill>
                <a:cs typeface="Calibri"/>
              </a:rPr>
              <a:t>an </a:t>
            </a:r>
            <a:r>
              <a:rPr spc="-20" dirty="0">
                <a:solidFill>
                  <a:prstClr val="black"/>
                </a:solidFill>
                <a:cs typeface="Calibri"/>
              </a:rPr>
              <a:t>average </a:t>
            </a:r>
            <a:r>
              <a:rPr spc="-5" dirty="0">
                <a:solidFill>
                  <a:prstClr val="black"/>
                </a:solidFill>
                <a:cs typeface="Calibri"/>
              </a:rPr>
              <a:t>the </a:t>
            </a:r>
            <a:r>
              <a:rPr spc="-39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cost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paper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work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for</a:t>
            </a:r>
            <a:r>
              <a:rPr spc="-10" dirty="0">
                <a:solidFill>
                  <a:prstClr val="black"/>
                </a:solidFill>
                <a:cs typeface="Calibri"/>
              </a:rPr>
              <a:t> international transport </a:t>
            </a:r>
            <a:r>
              <a:rPr spc="-5" dirty="0">
                <a:solidFill>
                  <a:prstClr val="black"/>
                </a:solidFill>
                <a:cs typeface="Calibri"/>
              </a:rPr>
              <a:t> and </a:t>
            </a:r>
            <a:r>
              <a:rPr spc="-10" dirty="0">
                <a:solidFill>
                  <a:prstClr val="black"/>
                </a:solidFill>
                <a:cs typeface="Calibri"/>
              </a:rPr>
              <a:t>clearance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is about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15-20%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cost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 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cs typeface="Calibri"/>
              </a:rPr>
              <a:t>delivery.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Using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Block chain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these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costs were 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reduced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by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70%-90%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depending on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 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participating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actors.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 marR="66675">
              <a:lnSpc>
                <a:spcPct val="150000"/>
              </a:lnSpc>
            </a:pPr>
            <a:r>
              <a:rPr b="1" spc="-10" dirty="0">
                <a:solidFill>
                  <a:srgbClr val="006FBF"/>
                </a:solidFill>
                <a:cs typeface="Calibri"/>
              </a:rPr>
              <a:t>Reducing</a:t>
            </a:r>
            <a:r>
              <a:rPr b="1" spc="5" dirty="0">
                <a:solidFill>
                  <a:srgbClr val="006FBF"/>
                </a:solidFill>
                <a:cs typeface="Calibri"/>
              </a:rPr>
              <a:t> </a:t>
            </a:r>
            <a:r>
              <a:rPr b="1" spc="-10" dirty="0">
                <a:solidFill>
                  <a:srgbClr val="006FBF"/>
                </a:solidFill>
                <a:cs typeface="Calibri"/>
              </a:rPr>
              <a:t>shipping</a:t>
            </a:r>
            <a:r>
              <a:rPr b="1" spc="-5" dirty="0">
                <a:solidFill>
                  <a:srgbClr val="006FBF"/>
                </a:solidFill>
                <a:cs typeface="Calibri"/>
              </a:rPr>
              <a:t> </a:t>
            </a:r>
            <a:r>
              <a:rPr b="1" dirty="0">
                <a:solidFill>
                  <a:srgbClr val="006FBF"/>
                </a:solidFill>
                <a:cs typeface="Calibri"/>
              </a:rPr>
              <a:t>time</a:t>
            </a:r>
            <a:r>
              <a:rPr dirty="0">
                <a:solidFill>
                  <a:prstClr val="black"/>
                </a:solidFill>
                <a:cs typeface="Calibri"/>
              </a:rPr>
              <a:t>: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Time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were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reduced</a:t>
            </a:r>
            <a:r>
              <a:rPr spc="-5" dirty="0">
                <a:solidFill>
                  <a:prstClr val="black"/>
                </a:solidFill>
                <a:cs typeface="Calibri"/>
              </a:rPr>
              <a:t> by </a:t>
            </a:r>
            <a:r>
              <a:rPr spc="-39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40%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from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USA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due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to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speeding </a:t>
            </a:r>
            <a:r>
              <a:rPr spc="-20" dirty="0">
                <a:solidFill>
                  <a:prstClr val="black"/>
                </a:solidFill>
                <a:cs typeface="Calibri"/>
              </a:rPr>
              <a:t>workflow.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 marR="216535">
              <a:lnSpc>
                <a:spcPct val="150000"/>
              </a:lnSpc>
            </a:pPr>
            <a:r>
              <a:rPr b="1" spc="-10" dirty="0">
                <a:solidFill>
                  <a:srgbClr val="006FBF"/>
                </a:solidFill>
                <a:cs typeface="Calibri"/>
              </a:rPr>
              <a:t>Reducton </a:t>
            </a:r>
            <a:r>
              <a:rPr b="1" dirty="0">
                <a:solidFill>
                  <a:srgbClr val="006FBF"/>
                </a:solidFill>
                <a:cs typeface="Calibri"/>
              </a:rPr>
              <a:t>in </a:t>
            </a:r>
            <a:r>
              <a:rPr b="1" spc="-10" dirty="0">
                <a:solidFill>
                  <a:srgbClr val="006FBF"/>
                </a:solidFill>
                <a:cs typeface="Calibri"/>
              </a:rPr>
              <a:t>number </a:t>
            </a:r>
            <a:r>
              <a:rPr b="1" dirty="0">
                <a:solidFill>
                  <a:srgbClr val="006FBF"/>
                </a:solidFill>
                <a:cs typeface="Calibri"/>
              </a:rPr>
              <a:t>of </a:t>
            </a:r>
            <a:r>
              <a:rPr b="1" spc="-5" dirty="0">
                <a:solidFill>
                  <a:srgbClr val="006FBF"/>
                </a:solidFill>
                <a:cs typeface="Calibri"/>
              </a:rPr>
              <a:t>steps</a:t>
            </a:r>
            <a:r>
              <a:rPr spc="-5" dirty="0">
                <a:solidFill>
                  <a:prstClr val="black"/>
                </a:solidFill>
                <a:cs typeface="Calibri"/>
              </a:rPr>
              <a:t>: </a:t>
            </a:r>
            <a:r>
              <a:rPr dirty="0">
                <a:solidFill>
                  <a:prstClr val="black"/>
                </a:solidFill>
                <a:cs typeface="Calibri"/>
              </a:rPr>
              <a:t>due </a:t>
            </a:r>
            <a:r>
              <a:rPr spc="-10" dirty="0">
                <a:solidFill>
                  <a:prstClr val="black"/>
                </a:solidFill>
                <a:cs typeface="Calibri"/>
              </a:rPr>
              <a:t>to 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transparency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block</a:t>
            </a:r>
            <a:r>
              <a:rPr spc="-5" dirty="0">
                <a:solidFill>
                  <a:prstClr val="black"/>
                </a:solidFill>
                <a:cs typeface="Calibri"/>
              </a:rPr>
              <a:t> chain technology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 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number of </a:t>
            </a:r>
            <a:r>
              <a:rPr spc="-10" dirty="0">
                <a:solidFill>
                  <a:prstClr val="black"/>
                </a:solidFill>
                <a:cs typeface="Calibri"/>
              </a:rPr>
              <a:t>steps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in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operational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question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were </a:t>
            </a:r>
            <a:r>
              <a:rPr spc="-39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drastically reduced.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637" y="755653"/>
            <a:ext cx="4979194" cy="52053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19551" y="6231891"/>
            <a:ext cx="51244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10" dirty="0">
                <a:solidFill>
                  <a:prstClr val="black"/>
                </a:solidFill>
                <a:cs typeface="Calibri"/>
              </a:rPr>
              <a:t>Maersk's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ocean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segment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revenue</a:t>
            </a:r>
            <a:r>
              <a:rPr b="1" spc="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in </a:t>
            </a:r>
            <a:r>
              <a:rPr b="1" dirty="0">
                <a:solidFill>
                  <a:prstClr val="black"/>
                </a:solidFill>
                <a:cs typeface="Calibri"/>
              </a:rPr>
              <a:t>FY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2017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and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FY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2019</a:t>
            </a:r>
            <a:r>
              <a:rPr b="1" spc="55" dirty="0">
                <a:solidFill>
                  <a:prstClr val="black"/>
                </a:solidFill>
                <a:cs typeface="Calibri"/>
              </a:rPr>
              <a:t> </a:t>
            </a:r>
            <a:r>
              <a:rPr sz="1200" spc="-10" dirty="0">
                <a:solidFill>
                  <a:prstClr val="black"/>
                </a:solidFill>
                <a:cs typeface="Calibri"/>
              </a:rPr>
              <a:t>("Maersk </a:t>
            </a:r>
            <a:r>
              <a:rPr sz="1200" spc="-254" dirty="0">
                <a:solidFill>
                  <a:prstClr val="black"/>
                </a:solidFill>
                <a:cs typeface="Calibri"/>
              </a:rPr>
              <a:t>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Ocean:</a:t>
            </a:r>
            <a:r>
              <a:rPr sz="1200" dirty="0">
                <a:solidFill>
                  <a:prstClr val="black"/>
                </a:solidFill>
                <a:cs typeface="Calibri"/>
              </a:rPr>
              <a:t>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revenue</a:t>
            </a:r>
            <a:r>
              <a:rPr sz="1200" dirty="0">
                <a:solidFill>
                  <a:prstClr val="black"/>
                </a:solidFill>
                <a:cs typeface="Calibri"/>
              </a:rPr>
              <a:t> 2017-2019</a:t>
            </a:r>
            <a:r>
              <a:rPr sz="1200" spc="5" dirty="0">
                <a:solidFill>
                  <a:prstClr val="black"/>
                </a:solidFill>
                <a:cs typeface="Calibri"/>
              </a:rPr>
              <a:t> </a:t>
            </a:r>
            <a:r>
              <a:rPr sz="1200" dirty="0">
                <a:solidFill>
                  <a:prstClr val="black"/>
                </a:solidFill>
                <a:cs typeface="Calibri"/>
              </a:rPr>
              <a:t>|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 </a:t>
            </a:r>
            <a:r>
              <a:rPr sz="1200" spc="-10" dirty="0">
                <a:solidFill>
                  <a:prstClr val="black"/>
                </a:solidFill>
                <a:cs typeface="Calibri"/>
              </a:rPr>
              <a:t>Statista",</a:t>
            </a:r>
            <a:r>
              <a:rPr sz="1200" spc="5" dirty="0">
                <a:solidFill>
                  <a:prstClr val="black"/>
                </a:solidFill>
                <a:cs typeface="Calibri"/>
              </a:rPr>
              <a:t> </a:t>
            </a:r>
            <a:r>
              <a:rPr sz="1200" dirty="0">
                <a:solidFill>
                  <a:prstClr val="black"/>
                </a:solidFill>
                <a:cs typeface="Calibri"/>
              </a:rPr>
              <a:t>2020)</a:t>
            </a:r>
          </a:p>
        </p:txBody>
      </p:sp>
    </p:spTree>
    <p:extLst>
      <p:ext uri="{BB962C8B-B14F-4D97-AF65-F5344CB8AC3E}">
        <p14:creationId xmlns:p14="http://schemas.microsoft.com/office/powerpoint/2010/main" val="1380988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1" y="181610"/>
            <a:ext cx="4639151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FBF"/>
                </a:solidFill>
              </a:rPr>
              <a:t>How </a:t>
            </a:r>
            <a:r>
              <a:rPr sz="2800" spc="-5" dirty="0">
                <a:solidFill>
                  <a:srgbClr val="006FBF"/>
                </a:solidFill>
              </a:rPr>
              <a:t>Block chain</a:t>
            </a:r>
            <a:r>
              <a:rPr sz="2800" spc="-25" dirty="0">
                <a:solidFill>
                  <a:srgbClr val="006FBF"/>
                </a:solidFill>
              </a:rPr>
              <a:t> </a:t>
            </a:r>
            <a:r>
              <a:rPr sz="2800" spc="-10" dirty="0">
                <a:solidFill>
                  <a:srgbClr val="006FBF"/>
                </a:solidFill>
              </a:rPr>
              <a:t>Disrupt</a:t>
            </a:r>
            <a:r>
              <a:rPr sz="2800" spc="-15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the </a:t>
            </a:r>
            <a:r>
              <a:rPr sz="2800" spc="-10" dirty="0">
                <a:solidFill>
                  <a:srgbClr val="006FBF"/>
                </a:solidFill>
              </a:rPr>
              <a:t>Supply</a:t>
            </a:r>
            <a:r>
              <a:rPr sz="2800" spc="-15" dirty="0">
                <a:solidFill>
                  <a:srgbClr val="006FBF"/>
                </a:solidFill>
              </a:rPr>
              <a:t> </a:t>
            </a:r>
            <a:r>
              <a:rPr sz="2800" spc="-10" dirty="0">
                <a:solidFill>
                  <a:srgbClr val="006FBF"/>
                </a:solidFill>
              </a:rPr>
              <a:t>Chain?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1486" y="850901"/>
            <a:ext cx="3266123" cy="539891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23850" indent="-285750">
              <a:spcBef>
                <a:spcPts val="13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spc="-10" dirty="0">
                <a:solidFill>
                  <a:prstClr val="black"/>
                </a:solidFill>
                <a:cs typeface="Calibri"/>
              </a:rPr>
              <a:t>Decentralization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b="1" spc="-10" dirty="0">
                <a:solidFill>
                  <a:srgbClr val="006FBF"/>
                </a:solidFill>
                <a:cs typeface="Calibri"/>
              </a:rPr>
              <a:t>Distributed</a:t>
            </a:r>
            <a:r>
              <a:rPr sz="2000" b="1" spc="-5" dirty="0">
                <a:solidFill>
                  <a:srgbClr val="006FBF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006FBF"/>
                </a:solidFill>
                <a:cs typeface="Calibri"/>
              </a:rPr>
              <a:t>ledger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spc="-10" dirty="0">
                <a:solidFill>
                  <a:prstClr val="black"/>
                </a:solidFill>
                <a:cs typeface="Calibri"/>
              </a:rPr>
              <a:t>Database 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stored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 in</a:t>
            </a:r>
            <a:r>
              <a:rPr sz="2000" spc="-10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chronological</a:t>
            </a:r>
            <a:r>
              <a:rPr sz="2000" spc="-10" dirty="0">
                <a:solidFill>
                  <a:prstClr val="black"/>
                </a:solidFill>
                <a:cs typeface="Calibri"/>
              </a:rPr>
              <a:t> order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spc="-5" dirty="0">
                <a:solidFill>
                  <a:prstClr val="black"/>
                </a:solidFill>
                <a:cs typeface="Calibri"/>
              </a:rPr>
              <a:t>Immutability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spc="-5" dirty="0">
                <a:solidFill>
                  <a:prstClr val="black"/>
                </a:solidFill>
                <a:cs typeface="Calibri"/>
              </a:rPr>
              <a:t>Accessibility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b="1" spc="-5" dirty="0">
                <a:solidFill>
                  <a:srgbClr val="006FBF"/>
                </a:solidFill>
                <a:cs typeface="Calibri"/>
              </a:rPr>
              <a:t>Security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b="1" spc="-20" dirty="0">
                <a:solidFill>
                  <a:srgbClr val="006FBF"/>
                </a:solidFill>
                <a:cs typeface="Calibri"/>
              </a:rPr>
              <a:t>Transparency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spc="-5" dirty="0">
                <a:solidFill>
                  <a:prstClr val="black"/>
                </a:solidFill>
                <a:cs typeface="Calibri"/>
              </a:rPr>
              <a:t>Auditability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spc="-20" dirty="0">
                <a:solidFill>
                  <a:prstClr val="black"/>
                </a:solidFill>
                <a:cs typeface="Calibri"/>
              </a:rPr>
              <a:t>Traceability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spc="-5" dirty="0">
                <a:solidFill>
                  <a:prstClr val="black"/>
                </a:solidFill>
                <a:cs typeface="Calibri"/>
              </a:rPr>
              <a:t>Quick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cs typeface="Calibri"/>
              </a:rPr>
              <a:t>response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time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spc="-5" dirty="0">
                <a:solidFill>
                  <a:srgbClr val="006FBF"/>
                </a:solidFill>
                <a:cs typeface="Calibri"/>
              </a:rPr>
              <a:t>Smart</a:t>
            </a:r>
            <a:r>
              <a:rPr sz="2000" spc="-40" dirty="0">
                <a:solidFill>
                  <a:srgbClr val="006FBF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006FBF"/>
                </a:solidFill>
                <a:cs typeface="Calibri"/>
              </a:rPr>
              <a:t>contracts</a:t>
            </a:r>
            <a:endParaRPr sz="2000">
              <a:solidFill>
                <a:prstClr val="black"/>
              </a:solidFill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5241" y="970280"/>
            <a:ext cx="5021586" cy="44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34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353" y="1169669"/>
            <a:ext cx="79534" cy="24942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dirty="0">
                <a:solidFill>
                  <a:prstClr val="black"/>
                </a:solidFill>
                <a:latin typeface="Arial MT"/>
                <a:cs typeface="Arial MT"/>
              </a:rPr>
              <a:t>•</a:t>
            </a:r>
          </a:p>
          <a:p>
            <a:pPr marL="12700">
              <a:spcBef>
                <a:spcPts val="1080"/>
              </a:spcBef>
            </a:pPr>
            <a:r>
              <a:rPr dirty="0">
                <a:solidFill>
                  <a:prstClr val="black"/>
                </a:solidFill>
                <a:latin typeface="Arial MT"/>
                <a:cs typeface="Arial MT"/>
              </a:rPr>
              <a:t>•</a:t>
            </a:r>
          </a:p>
          <a:p>
            <a:pPr marL="12700">
              <a:spcBef>
                <a:spcPts val="1080"/>
              </a:spcBef>
            </a:pPr>
            <a:r>
              <a:rPr dirty="0">
                <a:solidFill>
                  <a:prstClr val="black"/>
                </a:solidFill>
                <a:latin typeface="Arial MT"/>
                <a:cs typeface="Arial MT"/>
              </a:rPr>
              <a:t>•</a:t>
            </a:r>
          </a:p>
          <a:p>
            <a:pPr marL="12700">
              <a:spcBef>
                <a:spcPts val="1080"/>
              </a:spcBef>
            </a:pPr>
            <a:r>
              <a:rPr dirty="0">
                <a:solidFill>
                  <a:prstClr val="black"/>
                </a:solidFill>
                <a:latin typeface="Arial MT"/>
                <a:cs typeface="Arial MT"/>
              </a:rPr>
              <a:t>•</a:t>
            </a:r>
          </a:p>
          <a:p>
            <a:pPr marL="12700">
              <a:spcBef>
                <a:spcPts val="1080"/>
              </a:spcBef>
            </a:pPr>
            <a:r>
              <a:rPr dirty="0">
                <a:solidFill>
                  <a:prstClr val="black"/>
                </a:solidFill>
                <a:latin typeface="Arial MT"/>
                <a:cs typeface="Arial MT"/>
              </a:rPr>
              <a:t>•</a:t>
            </a:r>
          </a:p>
          <a:p>
            <a:pPr marL="12700">
              <a:spcBef>
                <a:spcPts val="1080"/>
              </a:spcBef>
            </a:pPr>
            <a:endParaRPr dirty="0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714" y="1182370"/>
            <a:ext cx="5119686" cy="209544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algn="just">
              <a:spcBef>
                <a:spcPts val="1180"/>
              </a:spcBef>
            </a:pPr>
            <a:r>
              <a:rPr spc="-10" dirty="0">
                <a:solidFill>
                  <a:prstClr val="black"/>
                </a:solidFill>
                <a:cs typeface="Calibri"/>
              </a:rPr>
              <a:t>Eliminates</a:t>
            </a:r>
            <a:r>
              <a:rPr spc="-2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spc="-2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fraud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 marR="5080" algn="just">
              <a:lnSpc>
                <a:spcPct val="150000"/>
              </a:lnSpc>
            </a:pPr>
            <a:r>
              <a:rPr spc="-15" dirty="0">
                <a:solidFill>
                  <a:prstClr val="black"/>
                </a:solidFill>
                <a:cs typeface="Calibri"/>
              </a:rPr>
              <a:t>Quickens </a:t>
            </a:r>
            <a:r>
              <a:rPr spc="-5" dirty="0">
                <a:solidFill>
                  <a:prstClr val="black"/>
                </a:solidFill>
                <a:cs typeface="Calibri"/>
              </a:rPr>
              <a:t>up the pace of </a:t>
            </a:r>
            <a:r>
              <a:rPr spc="-10" dirty="0">
                <a:solidFill>
                  <a:prstClr val="black"/>
                </a:solidFill>
                <a:cs typeface="Calibri"/>
              </a:rPr>
              <a:t>tracking 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Improves </a:t>
            </a:r>
            <a:r>
              <a:rPr spc="-15" dirty="0">
                <a:solidFill>
                  <a:prstClr val="black"/>
                </a:solidFill>
                <a:cs typeface="Calibri"/>
              </a:rPr>
              <a:t>inventory </a:t>
            </a:r>
            <a:r>
              <a:rPr spc="-5" dirty="0">
                <a:solidFill>
                  <a:prstClr val="black"/>
                </a:solidFill>
                <a:cs typeface="Calibri"/>
              </a:rPr>
              <a:t>management </a:t>
            </a:r>
            <a:r>
              <a:rPr spc="-39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Reduces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courier</a:t>
            </a:r>
            <a:r>
              <a:rPr spc="-15" dirty="0">
                <a:solidFill>
                  <a:prstClr val="black"/>
                </a:solidFill>
                <a:cs typeface="Calibri"/>
              </a:rPr>
              <a:t> cost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 algn="just">
              <a:spcBef>
                <a:spcPts val="1080"/>
              </a:spcBef>
            </a:pPr>
            <a:r>
              <a:rPr spc="-5" dirty="0">
                <a:solidFill>
                  <a:prstClr val="black"/>
                </a:solidFill>
                <a:cs typeface="Calibri"/>
              </a:rPr>
              <a:t>Lessens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paperwork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 algn="just">
              <a:spcBef>
                <a:spcPts val="1080"/>
              </a:spcBef>
            </a:pPr>
            <a:r>
              <a:rPr spc="-20" dirty="0">
                <a:solidFill>
                  <a:prstClr val="black"/>
                </a:solidFill>
                <a:cs typeface="Calibri"/>
              </a:rPr>
              <a:t>Better </a:t>
            </a:r>
            <a:r>
              <a:rPr spc="-5" dirty="0">
                <a:solidFill>
                  <a:prstClr val="black"/>
                </a:solidFill>
                <a:cs typeface="Calibri"/>
              </a:rPr>
              <a:t>monitoring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shipment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120" y="181610"/>
            <a:ext cx="4727258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FBF"/>
                </a:solidFill>
              </a:rPr>
              <a:t>How </a:t>
            </a:r>
            <a:r>
              <a:rPr sz="2800" spc="-5" dirty="0">
                <a:solidFill>
                  <a:srgbClr val="006FBF"/>
                </a:solidFill>
              </a:rPr>
              <a:t>Block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chain</a:t>
            </a:r>
            <a:r>
              <a:rPr sz="2800" spc="-25" dirty="0">
                <a:solidFill>
                  <a:srgbClr val="006FBF"/>
                </a:solidFill>
              </a:rPr>
              <a:t> </a:t>
            </a:r>
            <a:r>
              <a:rPr sz="2800" spc="-10" dirty="0">
                <a:solidFill>
                  <a:srgbClr val="006FBF"/>
                </a:solidFill>
              </a:rPr>
              <a:t>benefits</a:t>
            </a:r>
            <a:r>
              <a:rPr sz="2800" spc="-20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the </a:t>
            </a:r>
            <a:r>
              <a:rPr sz="2800" spc="-10" dirty="0">
                <a:solidFill>
                  <a:srgbClr val="006FBF"/>
                </a:solidFill>
              </a:rPr>
              <a:t>Supply</a:t>
            </a:r>
            <a:r>
              <a:rPr sz="2800" spc="-15" dirty="0">
                <a:solidFill>
                  <a:srgbClr val="006FBF"/>
                </a:solidFill>
              </a:rPr>
              <a:t> </a:t>
            </a:r>
            <a:r>
              <a:rPr sz="2800" spc="-10" dirty="0">
                <a:solidFill>
                  <a:srgbClr val="006FBF"/>
                </a:solidFill>
              </a:rPr>
              <a:t>Chain?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4077671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08" y="708405"/>
            <a:ext cx="7485380" cy="68544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39370" algn="ctr">
              <a:lnSpc>
                <a:spcPct val="100000"/>
              </a:lnSpc>
              <a:spcBef>
                <a:spcPts val="630"/>
              </a:spcBef>
            </a:pPr>
            <a:r>
              <a:rPr sz="4400" i="0" spc="-5" dirty="0">
                <a:latin typeface="Calibri"/>
                <a:cs typeface="Calibri"/>
              </a:rPr>
              <a:t>References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435785"/>
            <a:ext cx="8072120" cy="334347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7810" indent="-236854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258445" algn="l"/>
              </a:tabLst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Chang,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J.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(2018).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Design for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 supply chain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Management.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SSRN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Electronic Journal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36.</a:t>
            </a:r>
            <a:endParaRPr sz="1450">
              <a:latin typeface="Calibri"/>
              <a:cs typeface="Calibri"/>
            </a:endParaRPr>
          </a:p>
          <a:p>
            <a:pPr marL="257810" indent="-236854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258445" algn="l"/>
              </a:tabLst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Intrepid.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(2020).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Review.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 Journal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5.</a:t>
            </a:r>
            <a:endParaRPr sz="1450">
              <a:latin typeface="Calibri"/>
              <a:cs typeface="Calibri"/>
            </a:endParaRPr>
          </a:p>
          <a:p>
            <a:pPr marL="257810" indent="-236854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258445" algn="l"/>
              </a:tabLst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Marco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Iansiti,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K.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R.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(2017 ).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Truth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About Blockchain.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 11.</a:t>
            </a:r>
            <a:endParaRPr sz="1450">
              <a:latin typeface="Calibri"/>
              <a:cs typeface="Calibri"/>
            </a:endParaRPr>
          </a:p>
          <a:p>
            <a:pPr marL="257810" indent="-236854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258445" algn="l"/>
              </a:tabLst>
            </a:pP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Marr,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(2018).</a:t>
            </a:r>
            <a:r>
              <a:rPr sz="145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Transform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Logistics Industry.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article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4.</a:t>
            </a:r>
            <a:endParaRPr sz="1450">
              <a:latin typeface="Calibri"/>
              <a:cs typeface="Calibri"/>
            </a:endParaRPr>
          </a:p>
          <a:p>
            <a:pPr marL="257810" indent="-236854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258445" algn="l"/>
              </a:tabLst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McKinsey.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(2017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).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145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for supply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chains—A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maybe?</a:t>
            </a:r>
            <a:r>
              <a:rPr sz="145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Aricle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endParaRPr sz="1450">
              <a:latin typeface="Calibri"/>
              <a:cs typeface="Calibri"/>
            </a:endParaRPr>
          </a:p>
          <a:p>
            <a:pPr marL="257810" indent="-236854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258445" algn="l"/>
              </a:tabLst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Mitra,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R.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(2019).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Blockchain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145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Chain: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Dynamic Duo.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guides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 24.</a:t>
            </a:r>
            <a:endParaRPr sz="1450">
              <a:latin typeface="Calibri"/>
              <a:cs typeface="Calibri"/>
            </a:endParaRPr>
          </a:p>
          <a:p>
            <a:pPr marL="257810" marR="383540" indent="-236220">
              <a:lnSpc>
                <a:spcPct val="104800"/>
              </a:lnSpc>
              <a:spcBef>
                <a:spcPts val="204"/>
              </a:spcBef>
              <a:buAutoNum type="arabicPeriod"/>
              <a:tabLst>
                <a:tab pos="258445" algn="l"/>
              </a:tabLst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Rizzo, P.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(2016).</a:t>
            </a:r>
            <a:r>
              <a:rPr sz="145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World’s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Largest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Mining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Management. </a:t>
            </a:r>
            <a:r>
              <a:rPr sz="1450" i="1" spc="-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145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Chain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News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 4.</a:t>
            </a:r>
            <a:endParaRPr sz="1450">
              <a:latin typeface="Calibri"/>
              <a:cs typeface="Calibri"/>
            </a:endParaRPr>
          </a:p>
          <a:p>
            <a:pPr marL="257810" indent="-236854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258445" algn="l"/>
              </a:tabLst>
            </a:pP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Rouse,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M.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(2019).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(SCM) and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why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is it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important?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ERP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10.</a:t>
            </a:r>
            <a:endParaRPr sz="1450">
              <a:latin typeface="Calibri"/>
              <a:cs typeface="Calibri"/>
            </a:endParaRPr>
          </a:p>
          <a:p>
            <a:pPr marL="257810" marR="445770" indent="-236220">
              <a:lnSpc>
                <a:spcPct val="108300"/>
              </a:lnSpc>
              <a:spcBef>
                <a:spcPts val="170"/>
              </a:spcBef>
              <a:buAutoNum type="arabicPeriod"/>
              <a:tabLst>
                <a:tab pos="258445" algn="l"/>
              </a:tabLst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SZEWCZYK,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P.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(2019).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5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r>
              <a:rPr sz="145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management.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SILESIAN: </a:t>
            </a:r>
            <a:r>
              <a:rPr sz="1450" i="1" spc="-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polsl.</a:t>
            </a:r>
            <a:endParaRPr sz="1450">
              <a:latin typeface="Calibri"/>
              <a:cs typeface="Calibri"/>
            </a:endParaRPr>
          </a:p>
          <a:p>
            <a:pPr marL="245745" indent="-233679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246379" algn="l"/>
              </a:tabLst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Vorabutra,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J.-A.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(2016).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Why Blockchain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 Game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Changer for Supply Chain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Transparency.</a:t>
            </a:r>
            <a:endParaRPr sz="1450">
              <a:latin typeface="Calibri"/>
              <a:cs typeface="Calibri"/>
            </a:endParaRPr>
          </a:p>
          <a:p>
            <a:pPr marL="248920">
              <a:lnSpc>
                <a:spcPct val="100000"/>
              </a:lnSpc>
              <a:spcBef>
                <a:spcPts val="85"/>
              </a:spcBef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145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r>
              <a:rPr sz="145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News</a:t>
            </a:r>
            <a:r>
              <a:rPr sz="145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4.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44500"/>
            <a:ext cx="69316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414355"/>
                </a:solidFill>
              </a:rPr>
              <a:t>Public</a:t>
            </a:r>
            <a:r>
              <a:rPr sz="4000" spc="-2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Ledger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(A</a:t>
            </a:r>
            <a:r>
              <a:rPr sz="4000" spc="-240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Small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Example)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18550" y="342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135" y="1371600"/>
            <a:ext cx="87725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56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3352800"/>
            <a:ext cx="4495800" cy="1676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3200400"/>
            <a:ext cx="2495550" cy="1828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86" y="685800"/>
            <a:ext cx="4248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72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42069" y="658495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14020"/>
            <a:ext cx="4554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Learning</a:t>
            </a:r>
            <a:r>
              <a:rPr spc="-5" dirty="0"/>
              <a:t> </a:t>
            </a:r>
            <a:r>
              <a:rPr spc="175" dirty="0"/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940" y="1389379"/>
            <a:ext cx="1979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93725" algn="l"/>
              </a:tabLst>
            </a:pPr>
            <a:r>
              <a:rPr sz="2800" spc="-345" dirty="0">
                <a:solidFill>
                  <a:srgbClr val="003366"/>
                </a:solidFill>
                <a:latin typeface="Trebuchet MS"/>
                <a:cs typeface="Trebuchet MS"/>
              </a:rPr>
              <a:t>be</a:t>
            </a:r>
            <a:r>
              <a:rPr sz="3750" spc="-517" baseline="-30000" dirty="0">
                <a:solidFill>
                  <a:srgbClr val="003366"/>
                </a:solidFill>
                <a:latin typeface="Trebuchet MS"/>
                <a:cs typeface="Trebuchet MS"/>
              </a:rPr>
              <a:t>▪	</a:t>
            </a:r>
            <a:r>
              <a:rPr sz="2800" spc="145" dirty="0">
                <a:solidFill>
                  <a:srgbClr val="003366"/>
                </a:solidFill>
                <a:latin typeface="Trebuchet MS"/>
                <a:cs typeface="Trebuchet MS"/>
              </a:rPr>
              <a:t>able</a:t>
            </a:r>
            <a:r>
              <a:rPr sz="2800" spc="-20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003366"/>
                </a:solidFill>
                <a:latin typeface="Trebuchet MS"/>
                <a:cs typeface="Trebuchet MS"/>
              </a:rPr>
              <a:t>to: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640" y="962659"/>
            <a:ext cx="8050530" cy="511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800" spc="220" dirty="0">
                <a:solidFill>
                  <a:srgbClr val="003366"/>
                </a:solidFill>
                <a:latin typeface="Trebuchet MS"/>
                <a:cs typeface="Trebuchet MS"/>
              </a:rPr>
              <a:t>Upon</a:t>
            </a:r>
            <a:r>
              <a:rPr sz="2800" spc="35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rgbClr val="003366"/>
                </a:solidFill>
                <a:latin typeface="Trebuchet MS"/>
                <a:cs typeface="Trebuchet MS"/>
              </a:rPr>
              <a:t>completion</a:t>
            </a:r>
            <a:r>
              <a:rPr sz="2800" spc="40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003366"/>
                </a:solidFill>
                <a:latin typeface="Trebuchet MS"/>
                <a:cs typeface="Trebuchet MS"/>
              </a:rPr>
              <a:t>of</a:t>
            </a:r>
            <a:r>
              <a:rPr sz="2800" spc="30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003366"/>
                </a:solidFill>
                <a:latin typeface="Trebuchet MS"/>
                <a:cs typeface="Trebuchet MS"/>
              </a:rPr>
              <a:t>this</a:t>
            </a:r>
            <a:r>
              <a:rPr sz="2800" spc="30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003366"/>
                </a:solidFill>
                <a:latin typeface="Trebuchet MS"/>
                <a:cs typeface="Trebuchet MS"/>
              </a:rPr>
              <a:t>material,</a:t>
            </a:r>
            <a:r>
              <a:rPr sz="2800" spc="25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sz="2800" spc="240" dirty="0">
                <a:solidFill>
                  <a:srgbClr val="003366"/>
                </a:solidFill>
                <a:latin typeface="Trebuchet MS"/>
                <a:cs typeface="Trebuchet MS"/>
              </a:rPr>
              <a:t>you</a:t>
            </a:r>
            <a:r>
              <a:rPr sz="2800" spc="30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sz="2800" spc="195" dirty="0">
                <a:solidFill>
                  <a:srgbClr val="003366"/>
                </a:solidFill>
                <a:latin typeface="Trebuchet MS"/>
                <a:cs typeface="Trebuchet MS"/>
              </a:rPr>
              <a:t>should</a:t>
            </a:r>
            <a:endParaRPr sz="2800" dirty="0">
              <a:latin typeface="Trebuchet MS"/>
              <a:cs typeface="Trebuchet MS"/>
            </a:endParaRPr>
          </a:p>
          <a:p>
            <a:pPr marL="558800" marR="423545" algn="just">
              <a:lnSpc>
                <a:spcPct val="100000"/>
              </a:lnSpc>
              <a:spcBef>
                <a:spcPts val="1910"/>
              </a:spcBef>
            </a:pPr>
            <a:r>
              <a:rPr sz="2500" spc="140" dirty="0">
                <a:latin typeface="Trebuchet MS"/>
                <a:cs typeface="Trebuchet MS"/>
              </a:rPr>
              <a:t>Explain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125" dirty="0">
                <a:latin typeface="Trebuchet MS"/>
                <a:cs typeface="Trebuchet MS"/>
              </a:rPr>
              <a:t>the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155" dirty="0">
                <a:latin typeface="Trebuchet MS"/>
                <a:cs typeface="Trebuchet MS"/>
              </a:rPr>
              <a:t>basic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110" dirty="0">
                <a:latin typeface="Trebuchet MS"/>
                <a:cs typeface="Trebuchet MS"/>
              </a:rPr>
              <a:t>principles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of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40" dirty="0">
                <a:latin typeface="Trebuchet MS"/>
                <a:cs typeface="Trebuchet MS"/>
              </a:rPr>
              <a:t>cryptography, </a:t>
            </a:r>
            <a:r>
              <a:rPr sz="2500" spc="-745" dirty="0">
                <a:latin typeface="Trebuchet MS"/>
                <a:cs typeface="Trebuchet MS"/>
              </a:rPr>
              <a:t> </a:t>
            </a:r>
            <a:r>
              <a:rPr sz="2500" spc="140" dirty="0">
                <a:latin typeface="Trebuchet MS"/>
                <a:cs typeface="Trebuchet MS"/>
              </a:rPr>
              <a:t>both </a:t>
            </a:r>
            <a:r>
              <a:rPr sz="2500" spc="170" dirty="0">
                <a:latin typeface="Trebuchet MS"/>
                <a:cs typeface="Trebuchet MS"/>
              </a:rPr>
              <a:t>symmetric </a:t>
            </a:r>
            <a:r>
              <a:rPr sz="2500" spc="200" dirty="0">
                <a:latin typeface="Trebuchet MS"/>
                <a:cs typeface="Trebuchet MS"/>
              </a:rPr>
              <a:t>and </a:t>
            </a:r>
            <a:r>
              <a:rPr sz="2500" spc="175" dirty="0">
                <a:latin typeface="Trebuchet MS"/>
                <a:cs typeface="Trebuchet MS"/>
              </a:rPr>
              <a:t>asymmetric </a:t>
            </a:r>
            <a:r>
              <a:rPr sz="2500" spc="135" dirty="0">
                <a:solidFill>
                  <a:srgbClr val="BF0000"/>
                </a:solidFill>
                <a:latin typeface="Trebuchet MS"/>
                <a:cs typeface="Trebuchet MS"/>
              </a:rPr>
              <a:t>encryption </a:t>
            </a:r>
            <a:r>
              <a:rPr sz="2500" spc="-7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500" spc="165" dirty="0">
                <a:solidFill>
                  <a:srgbClr val="BF0000"/>
                </a:solidFill>
                <a:latin typeface="Trebuchet MS"/>
                <a:cs typeface="Trebuchet MS"/>
              </a:rPr>
              <a:t>(and</a:t>
            </a:r>
            <a:r>
              <a:rPr sz="2500" spc="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500" spc="165" dirty="0">
                <a:solidFill>
                  <a:srgbClr val="BF0000"/>
                </a:solidFill>
                <a:latin typeface="Trebuchet MS"/>
                <a:cs typeface="Trebuchet MS"/>
              </a:rPr>
              <a:t>one-way</a:t>
            </a:r>
            <a:r>
              <a:rPr sz="2500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500" spc="200" dirty="0">
                <a:solidFill>
                  <a:srgbClr val="BF0000"/>
                </a:solidFill>
                <a:latin typeface="Trebuchet MS"/>
                <a:cs typeface="Trebuchet MS"/>
              </a:rPr>
              <a:t>hashes)</a:t>
            </a:r>
            <a:endParaRPr sz="2500" dirty="0">
              <a:latin typeface="Trebuchet MS"/>
              <a:cs typeface="Trebuchet MS"/>
            </a:endParaRPr>
          </a:p>
          <a:p>
            <a:pPr marL="558800" marR="296545" indent="-304800">
              <a:lnSpc>
                <a:spcPct val="100000"/>
              </a:lnSpc>
              <a:spcBef>
                <a:spcPts val="1590"/>
              </a:spcBef>
              <a:buClr>
                <a:srgbClr val="003366"/>
              </a:buClr>
              <a:buChar char="▪"/>
              <a:tabLst>
                <a:tab pos="558165" algn="l"/>
                <a:tab pos="558800" algn="l"/>
              </a:tabLst>
            </a:pPr>
            <a:r>
              <a:rPr sz="2500" spc="165" dirty="0">
                <a:latin typeface="Trebuchet MS"/>
                <a:cs typeface="Trebuchet MS"/>
              </a:rPr>
              <a:t>Describe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25" dirty="0">
                <a:latin typeface="Trebuchet MS"/>
                <a:cs typeface="Trebuchet MS"/>
              </a:rPr>
              <a:t>the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140" dirty="0">
                <a:latin typeface="Trebuchet MS"/>
                <a:cs typeface="Trebuchet MS"/>
              </a:rPr>
              <a:t>operating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110" dirty="0">
                <a:latin typeface="Trebuchet MS"/>
                <a:cs typeface="Trebuchet MS"/>
              </a:rPr>
              <a:t>principles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of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25" dirty="0">
                <a:latin typeface="Trebuchet MS"/>
                <a:cs typeface="Trebuchet MS"/>
              </a:rPr>
              <a:t>the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195" dirty="0">
                <a:latin typeface="Trebuchet MS"/>
                <a:cs typeface="Trebuchet MS"/>
              </a:rPr>
              <a:t>most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135" dirty="0">
                <a:latin typeface="Trebuchet MS"/>
                <a:cs typeface="Trebuchet MS"/>
              </a:rPr>
              <a:t>popular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14" dirty="0">
                <a:latin typeface="Trebuchet MS"/>
                <a:cs typeface="Trebuchet MS"/>
              </a:rPr>
              <a:t>tools</a:t>
            </a:r>
            <a:r>
              <a:rPr sz="2500" spc="25" dirty="0">
                <a:latin typeface="Trebuchet MS"/>
                <a:cs typeface="Trebuchet MS"/>
              </a:rPr>
              <a:t> </a:t>
            </a:r>
            <a:r>
              <a:rPr sz="2500" spc="95" dirty="0">
                <a:latin typeface="Trebuchet MS"/>
                <a:cs typeface="Trebuchet MS"/>
              </a:rPr>
              <a:t>in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20" dirty="0">
                <a:latin typeface="Trebuchet MS"/>
                <a:cs typeface="Trebuchet MS"/>
              </a:rPr>
              <a:t>the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45" dirty="0">
                <a:latin typeface="Trebuchet MS"/>
                <a:cs typeface="Trebuchet MS"/>
              </a:rPr>
              <a:t>area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of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165" dirty="0">
                <a:latin typeface="Trebuchet MS"/>
                <a:cs typeface="Trebuchet MS"/>
              </a:rPr>
              <a:t>cryptography</a:t>
            </a:r>
            <a:endParaRPr sz="2500" dirty="0">
              <a:latin typeface="Trebuchet MS"/>
              <a:cs typeface="Trebuchet MS"/>
            </a:endParaRPr>
          </a:p>
          <a:p>
            <a:pPr marL="558800" marR="378460" indent="-304800">
              <a:lnSpc>
                <a:spcPct val="100000"/>
              </a:lnSpc>
              <a:spcBef>
                <a:spcPts val="1600"/>
              </a:spcBef>
              <a:buClr>
                <a:srgbClr val="003366"/>
              </a:buClr>
              <a:buChar char="▪"/>
              <a:tabLst>
                <a:tab pos="558165" algn="l"/>
                <a:tab pos="558800" algn="l"/>
              </a:tabLst>
            </a:pPr>
            <a:r>
              <a:rPr sz="2500" spc="90" dirty="0">
                <a:latin typeface="Trebuchet MS"/>
                <a:cs typeface="Trebuchet MS"/>
              </a:rPr>
              <a:t>List</a:t>
            </a:r>
            <a:r>
              <a:rPr sz="2500" spc="50" dirty="0">
                <a:latin typeface="Trebuchet MS"/>
                <a:cs typeface="Trebuchet MS"/>
              </a:rPr>
              <a:t> </a:t>
            </a:r>
            <a:r>
              <a:rPr sz="2500" spc="120" dirty="0">
                <a:latin typeface="Trebuchet MS"/>
                <a:cs typeface="Trebuchet MS"/>
              </a:rPr>
              <a:t>the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110" dirty="0">
                <a:latin typeface="Trebuchet MS"/>
                <a:cs typeface="Trebuchet MS"/>
              </a:rPr>
              <a:t>major</a:t>
            </a:r>
            <a:r>
              <a:rPr sz="2500" spc="55" dirty="0">
                <a:latin typeface="Trebuchet MS"/>
                <a:cs typeface="Trebuchet MS"/>
              </a:rPr>
              <a:t> </a:t>
            </a:r>
            <a:r>
              <a:rPr sz="2500" spc="114" dirty="0">
                <a:latin typeface="Trebuchet MS"/>
                <a:cs typeface="Trebuchet MS"/>
              </a:rPr>
              <a:t>protocols</a:t>
            </a:r>
            <a:r>
              <a:rPr sz="2500" spc="80" dirty="0">
                <a:latin typeface="Trebuchet MS"/>
                <a:cs typeface="Trebuchet MS"/>
              </a:rPr>
              <a:t> </a:t>
            </a:r>
            <a:r>
              <a:rPr sz="2500" spc="200" dirty="0">
                <a:solidFill>
                  <a:srgbClr val="BF0000"/>
                </a:solidFill>
                <a:latin typeface="Trebuchet MS"/>
                <a:cs typeface="Trebuchet MS"/>
              </a:rPr>
              <a:t>and</a:t>
            </a:r>
            <a:r>
              <a:rPr sz="25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BF0000"/>
                </a:solidFill>
                <a:latin typeface="Trebuchet MS"/>
                <a:cs typeface="Trebuchet MS"/>
              </a:rPr>
              <a:t>algorithms</a:t>
            </a:r>
            <a:r>
              <a:rPr sz="2500" spc="6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500" spc="210" dirty="0">
                <a:latin typeface="Trebuchet MS"/>
                <a:cs typeface="Trebuchet MS"/>
              </a:rPr>
              <a:t>used </a:t>
            </a:r>
            <a:r>
              <a:rPr sz="2500" spc="-735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for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160" dirty="0">
                <a:latin typeface="Trebuchet MS"/>
                <a:cs typeface="Trebuchet MS"/>
              </a:rPr>
              <a:t>secure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70" dirty="0">
                <a:latin typeface="Trebuchet MS"/>
                <a:cs typeface="Trebuchet MS"/>
              </a:rPr>
              <a:t>communications</a:t>
            </a:r>
            <a:endParaRPr sz="2500" dirty="0">
              <a:latin typeface="Trebuchet MS"/>
              <a:cs typeface="Trebuchet MS"/>
            </a:endParaRPr>
          </a:p>
          <a:p>
            <a:pPr marL="558800" marR="860425" indent="-304800">
              <a:lnSpc>
                <a:spcPct val="100000"/>
              </a:lnSpc>
              <a:spcBef>
                <a:spcPts val="1590"/>
              </a:spcBef>
              <a:buClr>
                <a:srgbClr val="003366"/>
              </a:buClr>
              <a:buChar char="▪"/>
              <a:tabLst>
                <a:tab pos="558165" algn="l"/>
                <a:tab pos="558800" algn="l"/>
              </a:tabLst>
            </a:pPr>
            <a:r>
              <a:rPr sz="2500" spc="220" dirty="0">
                <a:latin typeface="Trebuchet MS"/>
                <a:cs typeface="Trebuchet MS"/>
              </a:rPr>
              <a:t>Discuss </a:t>
            </a:r>
            <a:r>
              <a:rPr sz="2500" spc="125" dirty="0">
                <a:latin typeface="Trebuchet MS"/>
                <a:cs typeface="Trebuchet MS"/>
              </a:rPr>
              <a:t>the </a:t>
            </a:r>
            <a:r>
              <a:rPr sz="2500" spc="130" dirty="0">
                <a:latin typeface="Trebuchet MS"/>
                <a:cs typeface="Trebuchet MS"/>
              </a:rPr>
              <a:t>nature </a:t>
            </a:r>
            <a:r>
              <a:rPr sz="2500" spc="200" dirty="0">
                <a:latin typeface="Trebuchet MS"/>
                <a:cs typeface="Trebuchet MS"/>
              </a:rPr>
              <a:t>and </a:t>
            </a:r>
            <a:r>
              <a:rPr sz="2500" spc="125" dirty="0">
                <a:latin typeface="Trebuchet MS"/>
                <a:cs typeface="Trebuchet MS"/>
              </a:rPr>
              <a:t>execution </a:t>
            </a:r>
            <a:r>
              <a:rPr sz="2500" spc="60" dirty="0">
                <a:latin typeface="Trebuchet MS"/>
                <a:cs typeface="Trebuchet MS"/>
              </a:rPr>
              <a:t>of </a:t>
            </a:r>
            <a:r>
              <a:rPr sz="2500" spc="125" dirty="0">
                <a:latin typeface="Trebuchet MS"/>
                <a:cs typeface="Trebuchet MS"/>
              </a:rPr>
              <a:t>the </a:t>
            </a:r>
            <a:r>
              <a:rPr sz="2500" spc="130" dirty="0">
                <a:latin typeface="Trebuchet MS"/>
                <a:cs typeface="Trebuchet MS"/>
              </a:rPr>
              <a:t> </a:t>
            </a:r>
            <a:r>
              <a:rPr sz="2500" spc="165" dirty="0">
                <a:latin typeface="Trebuchet MS"/>
                <a:cs typeface="Trebuchet MS"/>
              </a:rPr>
              <a:t>dominant</a:t>
            </a:r>
            <a:r>
              <a:rPr sz="2500" spc="25" dirty="0">
                <a:latin typeface="Trebuchet MS"/>
                <a:cs typeface="Trebuchet MS"/>
              </a:rPr>
              <a:t> </a:t>
            </a:r>
            <a:r>
              <a:rPr sz="2500" spc="195" dirty="0">
                <a:latin typeface="Trebuchet MS"/>
                <a:cs typeface="Trebuchet MS"/>
              </a:rPr>
              <a:t>methods</a:t>
            </a:r>
            <a:r>
              <a:rPr sz="2500" spc="25" dirty="0">
                <a:latin typeface="Trebuchet MS"/>
                <a:cs typeface="Trebuchet MS"/>
              </a:rPr>
              <a:t> </a:t>
            </a:r>
            <a:r>
              <a:rPr sz="2500" spc="65" dirty="0">
                <a:latin typeface="Trebuchet MS"/>
                <a:cs typeface="Trebuchet MS"/>
              </a:rPr>
              <a:t>of</a:t>
            </a:r>
            <a:r>
              <a:rPr sz="2500" spc="20" dirty="0">
                <a:latin typeface="Trebuchet MS"/>
                <a:cs typeface="Trebuchet MS"/>
              </a:rPr>
              <a:t> </a:t>
            </a:r>
            <a:r>
              <a:rPr sz="2500" spc="114" dirty="0">
                <a:latin typeface="Trebuchet MS"/>
                <a:cs typeface="Trebuchet MS"/>
              </a:rPr>
              <a:t>attack</a:t>
            </a:r>
            <a:r>
              <a:rPr sz="2500" spc="20" dirty="0">
                <a:latin typeface="Trebuchet MS"/>
                <a:cs typeface="Trebuchet MS"/>
              </a:rPr>
              <a:t> </a:t>
            </a:r>
            <a:r>
              <a:rPr sz="2500" spc="210" dirty="0">
                <a:latin typeface="Trebuchet MS"/>
                <a:cs typeface="Trebuchet MS"/>
              </a:rPr>
              <a:t>used</a:t>
            </a:r>
            <a:r>
              <a:rPr sz="2500" spc="20" dirty="0">
                <a:latin typeface="Trebuchet MS"/>
                <a:cs typeface="Trebuchet MS"/>
              </a:rPr>
              <a:t> </a:t>
            </a:r>
            <a:r>
              <a:rPr sz="2500" spc="170" dirty="0">
                <a:latin typeface="Trebuchet MS"/>
                <a:cs typeface="Trebuchet MS"/>
              </a:rPr>
              <a:t>against </a:t>
            </a:r>
            <a:r>
              <a:rPr sz="2500" spc="-735" dirty="0">
                <a:latin typeface="Trebuchet MS"/>
                <a:cs typeface="Trebuchet MS"/>
              </a:rPr>
              <a:t> </a:t>
            </a:r>
            <a:r>
              <a:rPr sz="2500" spc="180" dirty="0">
                <a:latin typeface="Trebuchet MS"/>
                <a:cs typeface="Trebuchet MS"/>
              </a:rPr>
              <a:t>cryptosystems</a:t>
            </a:r>
            <a:endParaRPr sz="25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51195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141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15" dirty="0"/>
              <a:t>T</a:t>
            </a:r>
            <a:r>
              <a:rPr spc="270" dirty="0"/>
              <a:t>o</a:t>
            </a:r>
            <a:r>
              <a:rPr spc="265" dirty="0"/>
              <a:t>p</a:t>
            </a:r>
            <a:r>
              <a:rPr spc="190" dirty="0"/>
              <a:t>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840" y="1138174"/>
            <a:ext cx="7280275" cy="51219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4330" indent="-328930">
              <a:lnSpc>
                <a:spcPct val="100000"/>
              </a:lnSpc>
              <a:spcBef>
                <a:spcPts val="405"/>
              </a:spcBef>
              <a:buClr>
                <a:srgbClr val="003366"/>
              </a:buClr>
              <a:buChar char="▪"/>
              <a:tabLst>
                <a:tab pos="353695" algn="l"/>
                <a:tab pos="354330" algn="l"/>
              </a:tabLst>
            </a:pPr>
            <a:r>
              <a:rPr sz="2300" spc="114" dirty="0">
                <a:latin typeface="Trebuchet MS"/>
                <a:cs typeface="Trebuchet MS"/>
              </a:rPr>
              <a:t>Terminology</a:t>
            </a:r>
            <a:endParaRPr sz="2300" dirty="0">
              <a:latin typeface="Trebuchet MS"/>
              <a:cs typeface="Trebuchet MS"/>
            </a:endParaRPr>
          </a:p>
          <a:p>
            <a:pPr marL="354330" indent="-328930">
              <a:lnSpc>
                <a:spcPct val="100000"/>
              </a:lnSpc>
              <a:spcBef>
                <a:spcPts val="310"/>
              </a:spcBef>
              <a:buClr>
                <a:srgbClr val="003366"/>
              </a:buClr>
              <a:buChar char="▪"/>
              <a:tabLst>
                <a:tab pos="353695" algn="l"/>
                <a:tab pos="354330" algn="l"/>
              </a:tabLst>
            </a:pPr>
            <a:r>
              <a:rPr sz="2300" spc="140" dirty="0">
                <a:latin typeface="Trebuchet MS"/>
                <a:cs typeface="Trebuchet MS"/>
              </a:rPr>
              <a:t>Cipher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170" dirty="0">
                <a:latin typeface="Trebuchet MS"/>
                <a:cs typeface="Trebuchet MS"/>
              </a:rPr>
              <a:t>types</a:t>
            </a:r>
            <a:endParaRPr sz="2300" dirty="0">
              <a:latin typeface="Trebuchet MS"/>
              <a:cs typeface="Trebuchet MS"/>
            </a:endParaRPr>
          </a:p>
          <a:p>
            <a:pPr marL="737870" lvl="1" indent="-274320">
              <a:lnSpc>
                <a:spcPct val="100000"/>
              </a:lnSpc>
              <a:spcBef>
                <a:spcPts val="290"/>
              </a:spcBef>
              <a:buClr>
                <a:srgbClr val="003366"/>
              </a:buClr>
              <a:buChar char="▪"/>
              <a:tabLst>
                <a:tab pos="737235" algn="l"/>
                <a:tab pos="737870" algn="l"/>
              </a:tabLst>
            </a:pPr>
            <a:r>
              <a:rPr sz="2100" spc="114" dirty="0">
                <a:latin typeface="Trebuchet MS"/>
                <a:cs typeface="Trebuchet MS"/>
              </a:rPr>
              <a:t>Substitution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ciphers</a:t>
            </a:r>
            <a:endParaRPr sz="2100" dirty="0">
              <a:latin typeface="Trebuchet MS"/>
              <a:cs typeface="Trebuchet MS"/>
            </a:endParaRPr>
          </a:p>
          <a:p>
            <a:pPr marL="737870" lvl="1" indent="-274320">
              <a:lnSpc>
                <a:spcPct val="100000"/>
              </a:lnSpc>
              <a:spcBef>
                <a:spcPts val="290"/>
              </a:spcBef>
              <a:buClr>
                <a:srgbClr val="003366"/>
              </a:buClr>
              <a:buChar char="▪"/>
              <a:tabLst>
                <a:tab pos="737235" algn="l"/>
                <a:tab pos="737870" algn="l"/>
              </a:tabLst>
            </a:pPr>
            <a:r>
              <a:rPr sz="2100" spc="100" dirty="0">
                <a:latin typeface="Trebuchet MS"/>
                <a:cs typeface="Trebuchet MS"/>
              </a:rPr>
              <a:t>Transposition</a:t>
            </a:r>
            <a:r>
              <a:rPr sz="2100" spc="1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ciphers</a:t>
            </a:r>
            <a:endParaRPr sz="2100" dirty="0">
              <a:latin typeface="Trebuchet MS"/>
              <a:cs typeface="Trebuchet MS"/>
            </a:endParaRPr>
          </a:p>
          <a:p>
            <a:pPr marL="737870" lvl="1" indent="-274320">
              <a:lnSpc>
                <a:spcPct val="100000"/>
              </a:lnSpc>
              <a:spcBef>
                <a:spcPts val="300"/>
              </a:spcBef>
              <a:buClr>
                <a:srgbClr val="003366"/>
              </a:buClr>
              <a:buChar char="▪"/>
              <a:tabLst>
                <a:tab pos="737235" algn="l"/>
                <a:tab pos="737870" algn="l"/>
              </a:tabLst>
            </a:pPr>
            <a:r>
              <a:rPr sz="2100" spc="135" dirty="0">
                <a:latin typeface="Trebuchet MS"/>
                <a:cs typeface="Trebuchet MS"/>
              </a:rPr>
              <a:t>Exclusive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235" dirty="0">
                <a:latin typeface="Trebuchet MS"/>
                <a:cs typeface="Trebuchet MS"/>
              </a:rPr>
              <a:t>OR</a:t>
            </a:r>
            <a:endParaRPr sz="2100" dirty="0">
              <a:latin typeface="Trebuchet MS"/>
              <a:cs typeface="Trebuchet MS"/>
            </a:endParaRPr>
          </a:p>
          <a:p>
            <a:pPr marL="737870" lvl="1" indent="-274320">
              <a:lnSpc>
                <a:spcPct val="100000"/>
              </a:lnSpc>
              <a:spcBef>
                <a:spcPts val="290"/>
              </a:spcBef>
              <a:buClr>
                <a:srgbClr val="003366"/>
              </a:buClr>
              <a:buChar char="▪"/>
              <a:tabLst>
                <a:tab pos="737235" algn="l"/>
                <a:tab pos="737870" algn="l"/>
              </a:tabLst>
            </a:pPr>
            <a:r>
              <a:rPr sz="2100" spc="204" dirty="0">
                <a:latin typeface="Trebuchet MS"/>
                <a:cs typeface="Trebuchet MS"/>
              </a:rPr>
              <a:t>Hash</a:t>
            </a:r>
            <a:r>
              <a:rPr sz="2100" spc="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functions</a:t>
            </a:r>
            <a:endParaRPr sz="2100" dirty="0">
              <a:latin typeface="Trebuchet MS"/>
              <a:cs typeface="Trebuchet MS"/>
            </a:endParaRPr>
          </a:p>
          <a:p>
            <a:pPr marL="354330" indent="-328930">
              <a:lnSpc>
                <a:spcPct val="100000"/>
              </a:lnSpc>
              <a:spcBef>
                <a:spcPts val="310"/>
              </a:spcBef>
              <a:buClr>
                <a:srgbClr val="003366"/>
              </a:buClr>
              <a:buChar char="▪"/>
              <a:tabLst>
                <a:tab pos="353695" algn="l"/>
                <a:tab pos="354330" algn="l"/>
              </a:tabLst>
            </a:pPr>
            <a:r>
              <a:rPr sz="2300" spc="140" dirty="0">
                <a:latin typeface="Trebuchet MS"/>
                <a:cs typeface="Trebuchet MS"/>
              </a:rPr>
              <a:t>Encryption</a:t>
            </a:r>
            <a:r>
              <a:rPr sz="2300" spc="-10" dirty="0">
                <a:latin typeface="Trebuchet MS"/>
                <a:cs typeface="Trebuchet MS"/>
              </a:rPr>
              <a:t> </a:t>
            </a:r>
            <a:r>
              <a:rPr sz="2300" spc="150" dirty="0">
                <a:latin typeface="Trebuchet MS"/>
                <a:cs typeface="Trebuchet MS"/>
              </a:rPr>
              <a:t>algorithms</a:t>
            </a:r>
            <a:endParaRPr sz="2300" dirty="0">
              <a:latin typeface="Trebuchet MS"/>
              <a:cs typeface="Trebuchet MS"/>
            </a:endParaRPr>
          </a:p>
          <a:p>
            <a:pPr marL="737870" lvl="1" indent="-274320">
              <a:lnSpc>
                <a:spcPct val="100000"/>
              </a:lnSpc>
              <a:spcBef>
                <a:spcPts val="290"/>
              </a:spcBef>
              <a:buClr>
                <a:srgbClr val="003366"/>
              </a:buClr>
              <a:buChar char="▪"/>
              <a:tabLst>
                <a:tab pos="737235" algn="l"/>
                <a:tab pos="737870" algn="l"/>
              </a:tabLst>
            </a:pPr>
            <a:r>
              <a:rPr sz="2100" spc="155" dirty="0">
                <a:latin typeface="Trebuchet MS"/>
                <a:cs typeface="Trebuchet MS"/>
              </a:rPr>
              <a:t>Symmetric</a:t>
            </a:r>
            <a:endParaRPr sz="2100" dirty="0">
              <a:latin typeface="Trebuchet MS"/>
              <a:cs typeface="Trebuchet MS"/>
            </a:endParaRPr>
          </a:p>
          <a:p>
            <a:pPr marL="737870" lvl="1" indent="-274320">
              <a:lnSpc>
                <a:spcPct val="100000"/>
              </a:lnSpc>
              <a:spcBef>
                <a:spcPts val="290"/>
              </a:spcBef>
              <a:buClr>
                <a:srgbClr val="003366"/>
              </a:buClr>
              <a:buChar char="▪"/>
              <a:tabLst>
                <a:tab pos="737235" algn="l"/>
                <a:tab pos="737870" algn="l"/>
              </a:tabLst>
            </a:pPr>
            <a:r>
              <a:rPr sz="2100" spc="150" dirty="0">
                <a:latin typeface="Trebuchet MS"/>
                <a:cs typeface="Trebuchet MS"/>
              </a:rPr>
              <a:t>Asymmetric</a:t>
            </a:r>
            <a:endParaRPr sz="2100" dirty="0">
              <a:latin typeface="Trebuchet MS"/>
              <a:cs typeface="Trebuchet MS"/>
            </a:endParaRPr>
          </a:p>
          <a:p>
            <a:pPr marL="354330" indent="-328930">
              <a:lnSpc>
                <a:spcPct val="100000"/>
              </a:lnSpc>
              <a:spcBef>
                <a:spcPts val="310"/>
              </a:spcBef>
              <a:buClr>
                <a:srgbClr val="003366"/>
              </a:buClr>
              <a:buChar char="▪"/>
              <a:tabLst>
                <a:tab pos="353695" algn="l"/>
                <a:tab pos="354330" algn="l"/>
              </a:tabLst>
            </a:pPr>
            <a:r>
              <a:rPr sz="2300" spc="55" dirty="0">
                <a:latin typeface="Trebuchet MS"/>
                <a:cs typeface="Trebuchet MS"/>
              </a:rPr>
              <a:t>Tools</a:t>
            </a:r>
            <a:endParaRPr sz="2300" dirty="0">
              <a:latin typeface="Trebuchet MS"/>
              <a:cs typeface="Trebuchet MS"/>
            </a:endParaRPr>
          </a:p>
          <a:p>
            <a:pPr marL="737235" marR="17780" lvl="1" indent="-274320">
              <a:lnSpc>
                <a:spcPts val="2290"/>
              </a:lnSpc>
              <a:spcBef>
                <a:spcPts val="560"/>
              </a:spcBef>
              <a:buClr>
                <a:srgbClr val="003366"/>
              </a:buClr>
              <a:buChar char="▪"/>
              <a:tabLst>
                <a:tab pos="737235" algn="l"/>
                <a:tab pos="737870" algn="l"/>
              </a:tabLst>
            </a:pPr>
            <a:r>
              <a:rPr sz="2100" spc="105" dirty="0">
                <a:latin typeface="Trebuchet MS"/>
                <a:cs typeface="Trebuchet MS"/>
              </a:rPr>
              <a:t>Digital</a:t>
            </a:r>
            <a:r>
              <a:rPr sz="2100" spc="3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signatures,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digital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certificates,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PKI </a:t>
            </a:r>
            <a:r>
              <a:rPr sz="2100" spc="75" dirty="0">
                <a:solidFill>
                  <a:srgbClr val="BF0000"/>
                </a:solidFill>
                <a:latin typeface="Trebuchet MS"/>
                <a:cs typeface="Trebuchet MS"/>
              </a:rPr>
              <a:t>(Public </a:t>
            </a:r>
            <a:r>
              <a:rPr sz="2100" spc="-62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00" spc="140" dirty="0">
                <a:solidFill>
                  <a:srgbClr val="BF0000"/>
                </a:solidFill>
                <a:latin typeface="Trebuchet MS"/>
                <a:cs typeface="Trebuchet MS"/>
              </a:rPr>
              <a:t>Key</a:t>
            </a:r>
            <a:r>
              <a:rPr sz="2100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BF0000"/>
                </a:solidFill>
                <a:latin typeface="Trebuchet MS"/>
                <a:cs typeface="Trebuchet MS"/>
              </a:rPr>
              <a:t>Infrastructure)</a:t>
            </a:r>
            <a:endParaRPr sz="2100" dirty="0">
              <a:latin typeface="Trebuchet MS"/>
              <a:cs typeface="Trebuchet MS"/>
            </a:endParaRPr>
          </a:p>
          <a:p>
            <a:pPr marL="737870" lvl="1" indent="-274320">
              <a:lnSpc>
                <a:spcPct val="100000"/>
              </a:lnSpc>
              <a:spcBef>
                <a:spcPts val="250"/>
              </a:spcBef>
              <a:buClr>
                <a:srgbClr val="003366"/>
              </a:buClr>
              <a:buChar char="▪"/>
              <a:tabLst>
                <a:tab pos="737235" algn="l"/>
                <a:tab pos="737870" algn="l"/>
              </a:tabLst>
            </a:pPr>
            <a:r>
              <a:rPr sz="2100" spc="90" dirty="0">
                <a:latin typeface="Trebuchet MS"/>
                <a:cs typeface="Trebuchet MS"/>
              </a:rPr>
              <a:t>Diffie-Hellman</a:t>
            </a:r>
            <a:endParaRPr sz="2100" dirty="0">
              <a:latin typeface="Trebuchet MS"/>
              <a:cs typeface="Trebuchet MS"/>
            </a:endParaRPr>
          </a:p>
          <a:p>
            <a:pPr marL="354330" indent="-328930">
              <a:lnSpc>
                <a:spcPct val="100000"/>
              </a:lnSpc>
              <a:spcBef>
                <a:spcPts val="310"/>
              </a:spcBef>
              <a:buClr>
                <a:srgbClr val="003366"/>
              </a:buClr>
              <a:buChar char="▪"/>
              <a:tabLst>
                <a:tab pos="353695" algn="l"/>
                <a:tab pos="354330" algn="l"/>
              </a:tabLst>
            </a:pPr>
            <a:r>
              <a:rPr sz="2300" spc="155" dirty="0">
                <a:latin typeface="Trebuchet MS"/>
                <a:cs typeface="Trebuchet MS"/>
              </a:rPr>
              <a:t>Cryptanalysis</a:t>
            </a:r>
            <a:endParaRPr sz="23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6012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6584950"/>
            <a:ext cx="2635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 Information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2069" y="658495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2789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1840" y="1176019"/>
            <a:ext cx="7694295" cy="50431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15595" marR="17780" indent="-290830">
              <a:lnSpc>
                <a:spcPts val="2580"/>
              </a:lnSpc>
              <a:spcBef>
                <a:spcPts val="415"/>
              </a:spcBef>
              <a:buClr>
                <a:srgbClr val="003366"/>
              </a:buClr>
              <a:buChar char="▪"/>
              <a:tabLst>
                <a:tab pos="315595" algn="l"/>
                <a:tab pos="316230" algn="l"/>
              </a:tabLst>
            </a:pPr>
            <a:r>
              <a:rPr sz="2350" spc="155" dirty="0">
                <a:latin typeface="Trebuchet MS"/>
                <a:cs typeface="Trebuchet MS"/>
              </a:rPr>
              <a:t>Cryptography: </a:t>
            </a:r>
            <a:r>
              <a:rPr sz="2350" spc="185" dirty="0">
                <a:latin typeface="Trebuchet MS"/>
                <a:cs typeface="Trebuchet MS"/>
              </a:rPr>
              <a:t>process </a:t>
            </a:r>
            <a:r>
              <a:rPr sz="2350" spc="85" dirty="0">
                <a:latin typeface="Trebuchet MS"/>
                <a:cs typeface="Trebuchet MS"/>
              </a:rPr>
              <a:t>of </a:t>
            </a:r>
            <a:r>
              <a:rPr sz="2350" spc="220" dirty="0">
                <a:latin typeface="Trebuchet MS"/>
                <a:cs typeface="Trebuchet MS"/>
              </a:rPr>
              <a:t>making </a:t>
            </a:r>
            <a:r>
              <a:rPr sz="2350" spc="210" dirty="0">
                <a:latin typeface="Trebuchet MS"/>
                <a:cs typeface="Trebuchet MS"/>
              </a:rPr>
              <a:t>and </a:t>
            </a:r>
            <a:r>
              <a:rPr sz="2350" spc="204" dirty="0">
                <a:latin typeface="Trebuchet MS"/>
                <a:cs typeface="Trebuchet MS"/>
              </a:rPr>
              <a:t>using 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200" dirty="0">
                <a:latin typeface="Trebuchet MS"/>
                <a:cs typeface="Trebuchet MS"/>
              </a:rPr>
              <a:t>codes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75" dirty="0">
                <a:latin typeface="Trebuchet MS"/>
                <a:cs typeface="Trebuchet MS"/>
              </a:rPr>
              <a:t>for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130" dirty="0">
                <a:latin typeface="Trebuchet MS"/>
                <a:cs typeface="Trebuchet MS"/>
              </a:rPr>
              <a:t>the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70" dirty="0">
                <a:latin typeface="Trebuchet MS"/>
                <a:cs typeface="Trebuchet MS"/>
              </a:rPr>
              <a:t>secure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75" dirty="0">
                <a:latin typeface="Trebuchet MS"/>
                <a:cs typeface="Trebuchet MS"/>
              </a:rPr>
              <a:t>transmission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80" dirty="0">
                <a:latin typeface="Trebuchet MS"/>
                <a:cs typeface="Trebuchet MS"/>
              </a:rPr>
              <a:t>of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125" dirty="0">
                <a:latin typeface="Trebuchet MS"/>
                <a:cs typeface="Trebuchet MS"/>
              </a:rPr>
              <a:t>information</a:t>
            </a:r>
            <a:endParaRPr sz="2350">
              <a:latin typeface="Trebuchet MS"/>
              <a:cs typeface="Trebuchet MS"/>
            </a:endParaRPr>
          </a:p>
          <a:p>
            <a:pPr marL="315595" marR="1247140" indent="-290830">
              <a:lnSpc>
                <a:spcPct val="91300"/>
              </a:lnSpc>
              <a:spcBef>
                <a:spcPts val="1230"/>
              </a:spcBef>
              <a:buClr>
                <a:srgbClr val="003366"/>
              </a:buClr>
              <a:buChar char="▪"/>
              <a:tabLst>
                <a:tab pos="315595" algn="l"/>
                <a:tab pos="316230" algn="l"/>
              </a:tabLst>
            </a:pPr>
            <a:r>
              <a:rPr sz="2350" spc="130" dirty="0">
                <a:latin typeface="Trebuchet MS"/>
                <a:cs typeface="Trebuchet MS"/>
              </a:rPr>
              <a:t>Encryption: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155" dirty="0">
                <a:latin typeface="Trebuchet MS"/>
                <a:cs typeface="Trebuchet MS"/>
              </a:rPr>
              <a:t>converting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120" dirty="0">
                <a:latin typeface="Trebuchet MS"/>
                <a:cs typeface="Trebuchet MS"/>
              </a:rPr>
              <a:t>original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265" dirty="0">
                <a:latin typeface="Trebuchet MS"/>
                <a:cs typeface="Trebuchet MS"/>
              </a:rPr>
              <a:t>message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050" spc="70" dirty="0">
                <a:latin typeface="Trebuchet MS"/>
                <a:cs typeface="Trebuchet MS"/>
              </a:rPr>
              <a:t>(plaintext) </a:t>
            </a:r>
            <a:r>
              <a:rPr sz="2350" spc="95" dirty="0">
                <a:latin typeface="Trebuchet MS"/>
                <a:cs typeface="Trebuchet MS"/>
              </a:rPr>
              <a:t>into </a:t>
            </a:r>
            <a:r>
              <a:rPr sz="2350" spc="220" dirty="0">
                <a:latin typeface="Trebuchet MS"/>
                <a:cs typeface="Trebuchet MS"/>
              </a:rPr>
              <a:t>a </a:t>
            </a:r>
            <a:r>
              <a:rPr sz="2350" spc="135" dirty="0">
                <a:latin typeface="Trebuchet MS"/>
                <a:cs typeface="Trebuchet MS"/>
              </a:rPr>
              <a:t>form </a:t>
            </a:r>
            <a:r>
              <a:rPr sz="2350" spc="160" dirty="0">
                <a:latin typeface="Trebuchet MS"/>
                <a:cs typeface="Trebuchet MS"/>
              </a:rPr>
              <a:t>unreadable </a:t>
            </a:r>
            <a:r>
              <a:rPr sz="2350" spc="220" dirty="0">
                <a:latin typeface="Trebuchet MS"/>
                <a:cs typeface="Trebuchet MS"/>
              </a:rPr>
              <a:t>by </a:t>
            </a:r>
            <a:r>
              <a:rPr sz="2350" spc="225" dirty="0">
                <a:latin typeface="Trebuchet MS"/>
                <a:cs typeface="Trebuchet MS"/>
              </a:rPr>
              <a:t> </a:t>
            </a:r>
            <a:r>
              <a:rPr sz="2350" spc="155" dirty="0">
                <a:latin typeface="Trebuchet MS"/>
                <a:cs typeface="Trebuchet MS"/>
              </a:rPr>
              <a:t>unauthorized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35" dirty="0">
                <a:latin typeface="Trebuchet MS"/>
                <a:cs typeface="Trebuchet MS"/>
              </a:rPr>
              <a:t>individuals</a:t>
            </a:r>
            <a:r>
              <a:rPr sz="2350" spc="105" dirty="0">
                <a:latin typeface="Trebuchet MS"/>
                <a:cs typeface="Trebuchet MS"/>
              </a:rPr>
              <a:t> </a:t>
            </a:r>
            <a:r>
              <a:rPr sz="2050" spc="65" dirty="0">
                <a:latin typeface="Trebuchet MS"/>
                <a:cs typeface="Trebuchet MS"/>
              </a:rPr>
              <a:t>(ciphertext).</a:t>
            </a:r>
            <a:endParaRPr sz="2050">
              <a:latin typeface="Trebuchet MS"/>
              <a:cs typeface="Trebuchet MS"/>
            </a:endParaRPr>
          </a:p>
          <a:p>
            <a:pPr marL="315595" marR="217170" indent="-290830">
              <a:lnSpc>
                <a:spcPct val="91300"/>
              </a:lnSpc>
              <a:spcBef>
                <a:spcPts val="1495"/>
              </a:spcBef>
              <a:buClr>
                <a:srgbClr val="003366"/>
              </a:buClr>
              <a:buChar char="▪"/>
              <a:tabLst>
                <a:tab pos="315595" algn="l"/>
                <a:tab pos="316230" algn="l"/>
              </a:tabLst>
            </a:pPr>
            <a:r>
              <a:rPr sz="2350" spc="140" dirty="0">
                <a:latin typeface="Trebuchet MS"/>
                <a:cs typeface="Trebuchet MS"/>
              </a:rPr>
              <a:t>Decryption: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160" dirty="0">
                <a:latin typeface="Trebuchet MS"/>
                <a:cs typeface="Trebuchet MS"/>
              </a:rPr>
              <a:t>converting</a:t>
            </a:r>
            <a:r>
              <a:rPr sz="2350" spc="30" dirty="0">
                <a:latin typeface="Trebuchet MS"/>
                <a:cs typeface="Trebuchet MS"/>
              </a:rPr>
              <a:t> </a:t>
            </a:r>
            <a:r>
              <a:rPr sz="2350" spc="130" dirty="0">
                <a:latin typeface="Trebuchet MS"/>
                <a:cs typeface="Trebuchet MS"/>
              </a:rPr>
              <a:t>the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55" dirty="0">
                <a:latin typeface="Trebuchet MS"/>
                <a:cs typeface="Trebuchet MS"/>
              </a:rPr>
              <a:t>encrypted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265" dirty="0">
                <a:latin typeface="Trebuchet MS"/>
                <a:cs typeface="Trebuchet MS"/>
              </a:rPr>
              <a:t>message </a:t>
            </a:r>
            <a:r>
              <a:rPr sz="2350" spc="-695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into </a:t>
            </a:r>
            <a:r>
              <a:rPr sz="2350" spc="135" dirty="0">
                <a:latin typeface="Trebuchet MS"/>
                <a:cs typeface="Trebuchet MS"/>
              </a:rPr>
              <a:t>the </a:t>
            </a:r>
            <a:r>
              <a:rPr sz="2350" spc="120" dirty="0">
                <a:latin typeface="Trebuchet MS"/>
                <a:cs typeface="Trebuchet MS"/>
              </a:rPr>
              <a:t>original </a:t>
            </a:r>
            <a:r>
              <a:rPr sz="2350" spc="265" dirty="0">
                <a:latin typeface="Trebuchet MS"/>
                <a:cs typeface="Trebuchet MS"/>
              </a:rPr>
              <a:t>message </a:t>
            </a:r>
            <a:r>
              <a:rPr sz="2350" spc="210" dirty="0">
                <a:latin typeface="Trebuchet MS"/>
                <a:cs typeface="Trebuchet MS"/>
              </a:rPr>
              <a:t>using </a:t>
            </a:r>
            <a:r>
              <a:rPr sz="2350" spc="140" dirty="0">
                <a:latin typeface="Trebuchet MS"/>
                <a:cs typeface="Trebuchet MS"/>
              </a:rPr>
              <a:t>authorized </a:t>
            </a:r>
            <a:r>
              <a:rPr sz="2350" spc="145" dirty="0">
                <a:latin typeface="Trebuchet MS"/>
                <a:cs typeface="Trebuchet MS"/>
              </a:rPr>
              <a:t> </a:t>
            </a:r>
            <a:r>
              <a:rPr sz="2350" spc="125" dirty="0">
                <a:latin typeface="Trebuchet MS"/>
                <a:cs typeface="Trebuchet MS"/>
              </a:rPr>
              <a:t>information</a:t>
            </a:r>
            <a:endParaRPr sz="2350">
              <a:latin typeface="Trebuchet MS"/>
              <a:cs typeface="Trebuchet MS"/>
            </a:endParaRPr>
          </a:p>
          <a:p>
            <a:pPr marL="315595" marR="833755" indent="-290830">
              <a:lnSpc>
                <a:spcPct val="91300"/>
              </a:lnSpc>
              <a:spcBef>
                <a:spcPts val="1485"/>
              </a:spcBef>
              <a:buClr>
                <a:srgbClr val="003366"/>
              </a:buClr>
              <a:buChar char="▪"/>
              <a:tabLst>
                <a:tab pos="315595" algn="l"/>
                <a:tab pos="316230" algn="l"/>
              </a:tabLst>
            </a:pPr>
            <a:r>
              <a:rPr sz="2350" spc="155" dirty="0">
                <a:latin typeface="Trebuchet MS"/>
                <a:cs typeface="Trebuchet MS"/>
              </a:rPr>
              <a:t>Cryptanalysis: </a:t>
            </a:r>
            <a:r>
              <a:rPr sz="2350" spc="185" dirty="0">
                <a:latin typeface="Trebuchet MS"/>
                <a:cs typeface="Trebuchet MS"/>
              </a:rPr>
              <a:t>process </a:t>
            </a:r>
            <a:r>
              <a:rPr sz="2350" spc="85" dirty="0">
                <a:latin typeface="Trebuchet MS"/>
                <a:cs typeface="Trebuchet MS"/>
              </a:rPr>
              <a:t>of </a:t>
            </a:r>
            <a:r>
              <a:rPr sz="2350" spc="225" dirty="0">
                <a:solidFill>
                  <a:srgbClr val="BF0000"/>
                </a:solidFill>
                <a:latin typeface="Trebuchet MS"/>
                <a:cs typeface="Trebuchet MS"/>
              </a:rPr>
              <a:t>an </a:t>
            </a:r>
            <a:r>
              <a:rPr sz="2350" spc="155" dirty="0">
                <a:solidFill>
                  <a:srgbClr val="BF0000"/>
                </a:solidFill>
                <a:latin typeface="Trebuchet MS"/>
                <a:cs typeface="Trebuchet MS"/>
              </a:rPr>
              <a:t>“adversary” </a:t>
            </a:r>
            <a:r>
              <a:rPr sz="2350" spc="16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350" spc="150" dirty="0">
                <a:latin typeface="Trebuchet MS"/>
                <a:cs typeface="Trebuchet MS"/>
              </a:rPr>
              <a:t>obtaining</a:t>
            </a:r>
            <a:r>
              <a:rPr sz="2350" spc="30" dirty="0">
                <a:latin typeface="Trebuchet MS"/>
                <a:cs typeface="Trebuchet MS"/>
              </a:rPr>
              <a:t> </a:t>
            </a:r>
            <a:r>
              <a:rPr sz="2350" spc="120" dirty="0">
                <a:latin typeface="Trebuchet MS"/>
                <a:cs typeface="Trebuchet MS"/>
              </a:rPr>
              <a:t>original</a:t>
            </a:r>
            <a:r>
              <a:rPr sz="2350" spc="30" dirty="0">
                <a:latin typeface="Trebuchet MS"/>
                <a:cs typeface="Trebuchet MS"/>
              </a:rPr>
              <a:t> </a:t>
            </a:r>
            <a:r>
              <a:rPr sz="2350" spc="265" dirty="0">
                <a:latin typeface="Trebuchet MS"/>
                <a:cs typeface="Trebuchet MS"/>
              </a:rPr>
              <a:t>message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135" dirty="0">
                <a:latin typeface="Trebuchet MS"/>
                <a:cs typeface="Trebuchet MS"/>
              </a:rPr>
              <a:t>from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155" dirty="0">
                <a:latin typeface="Trebuchet MS"/>
                <a:cs typeface="Trebuchet MS"/>
              </a:rPr>
              <a:t>encrypted </a:t>
            </a:r>
            <a:r>
              <a:rPr sz="2350" spc="-695" dirty="0">
                <a:latin typeface="Trebuchet MS"/>
                <a:cs typeface="Trebuchet MS"/>
              </a:rPr>
              <a:t> </a:t>
            </a:r>
            <a:r>
              <a:rPr sz="2350" spc="265" dirty="0">
                <a:latin typeface="Trebuchet MS"/>
                <a:cs typeface="Trebuchet MS"/>
              </a:rPr>
              <a:t>message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with</a:t>
            </a:r>
            <a:r>
              <a:rPr sz="2350" spc="30" dirty="0">
                <a:latin typeface="Trebuchet MS"/>
                <a:cs typeface="Trebuchet MS"/>
              </a:rPr>
              <a:t> </a:t>
            </a:r>
            <a:r>
              <a:rPr sz="2350" spc="155" dirty="0">
                <a:latin typeface="Trebuchet MS"/>
                <a:cs typeface="Trebuchet MS"/>
              </a:rPr>
              <a:t>only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partial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25" dirty="0">
                <a:latin typeface="Trebuchet MS"/>
                <a:cs typeface="Trebuchet MS"/>
              </a:rPr>
              <a:t>information</a:t>
            </a:r>
            <a:endParaRPr sz="2350">
              <a:latin typeface="Trebuchet MS"/>
              <a:cs typeface="Trebuchet MS"/>
            </a:endParaRPr>
          </a:p>
          <a:p>
            <a:pPr marL="315595" marR="647700" indent="-290830">
              <a:lnSpc>
                <a:spcPts val="2570"/>
              </a:lnSpc>
              <a:spcBef>
                <a:spcPts val="1545"/>
              </a:spcBef>
              <a:buClr>
                <a:srgbClr val="003366"/>
              </a:buClr>
              <a:buChar char="▪"/>
              <a:tabLst>
                <a:tab pos="315595" algn="l"/>
                <a:tab pos="316230" algn="l"/>
              </a:tabLst>
            </a:pPr>
            <a:r>
              <a:rPr sz="2350" spc="130" dirty="0">
                <a:latin typeface="Trebuchet MS"/>
                <a:cs typeface="Trebuchet MS"/>
              </a:rPr>
              <a:t>Cryptology: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160" dirty="0">
                <a:latin typeface="Trebuchet MS"/>
                <a:cs typeface="Trebuchet MS"/>
              </a:rPr>
              <a:t>science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85" dirty="0">
                <a:latin typeface="Trebuchet MS"/>
                <a:cs typeface="Trebuchet MS"/>
              </a:rPr>
              <a:t>of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125" dirty="0">
                <a:latin typeface="Trebuchet MS"/>
                <a:cs typeface="Trebuchet MS"/>
              </a:rPr>
              <a:t>encryption;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195" dirty="0">
                <a:latin typeface="Trebuchet MS"/>
                <a:cs typeface="Trebuchet MS"/>
              </a:rPr>
              <a:t>combines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350" spc="175" dirty="0">
                <a:latin typeface="Trebuchet MS"/>
                <a:cs typeface="Trebuchet MS"/>
              </a:rPr>
              <a:t>cryptography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210" dirty="0">
                <a:latin typeface="Trebuchet MS"/>
                <a:cs typeface="Trebuchet MS"/>
              </a:rPr>
              <a:t>and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60" dirty="0">
                <a:latin typeface="Trebuchet MS"/>
                <a:cs typeface="Trebuchet MS"/>
              </a:rPr>
              <a:t>cryptanalysis</a:t>
            </a:r>
            <a:r>
              <a:rPr sz="2350" spc="55" dirty="0">
                <a:latin typeface="Trebuchet MS"/>
                <a:cs typeface="Trebuchet MS"/>
              </a:rPr>
              <a:t> </a:t>
            </a:r>
            <a:r>
              <a:rPr sz="2350" spc="204" dirty="0">
                <a:latin typeface="Trebuchet MS"/>
                <a:cs typeface="Trebuchet MS"/>
              </a:rPr>
              <a:t>(AMTH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229" dirty="0">
                <a:latin typeface="Trebuchet MS"/>
                <a:cs typeface="Trebuchet MS"/>
              </a:rPr>
              <a:t>387)</a:t>
            </a:r>
            <a:endParaRPr sz="23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24045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6584950"/>
            <a:ext cx="3552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Security,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3rd edition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2069" y="658495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6038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Foundations</a:t>
            </a:r>
            <a:r>
              <a:rPr spc="45" dirty="0"/>
              <a:t> </a:t>
            </a:r>
            <a:r>
              <a:rPr spc="100" dirty="0"/>
              <a:t>of</a:t>
            </a:r>
            <a:r>
              <a:rPr spc="50" dirty="0"/>
              <a:t> </a:t>
            </a:r>
            <a:r>
              <a:rPr spc="229" dirty="0"/>
              <a:t>Cryptology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9440" y="1343660"/>
            <a:ext cx="7849234" cy="16751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37185" marR="17780" indent="-312420">
              <a:lnSpc>
                <a:spcPts val="2370"/>
              </a:lnSpc>
              <a:spcBef>
                <a:spcPts val="390"/>
              </a:spcBef>
              <a:buClr>
                <a:srgbClr val="003366"/>
              </a:buClr>
              <a:buSzPct val="97727"/>
              <a:buChar char="▪"/>
              <a:tabLst>
                <a:tab pos="337185" algn="l"/>
                <a:tab pos="337820" algn="l"/>
              </a:tabLst>
            </a:pPr>
            <a:r>
              <a:rPr sz="2200" spc="120" dirty="0">
                <a:latin typeface="Trebuchet MS"/>
                <a:cs typeface="Trebuchet MS"/>
              </a:rPr>
              <a:t>Encryption </a:t>
            </a:r>
            <a:r>
              <a:rPr sz="2200" spc="114" dirty="0">
                <a:latin typeface="Trebuchet MS"/>
                <a:cs typeface="Trebuchet MS"/>
              </a:rPr>
              <a:t>is </a:t>
            </a:r>
            <a:r>
              <a:rPr sz="2200" spc="120" dirty="0">
                <a:latin typeface="Trebuchet MS"/>
                <a:cs typeface="Trebuchet MS"/>
              </a:rPr>
              <a:t>essential </a:t>
            </a:r>
            <a:r>
              <a:rPr sz="2200" spc="70" dirty="0">
                <a:latin typeface="Trebuchet MS"/>
                <a:cs typeface="Trebuchet MS"/>
              </a:rPr>
              <a:t>to </a:t>
            </a:r>
            <a:r>
              <a:rPr sz="2200" spc="145" dirty="0">
                <a:latin typeface="Trebuchet MS"/>
                <a:cs typeface="Trebuchet MS"/>
              </a:rPr>
              <a:t>securing </a:t>
            </a:r>
            <a:r>
              <a:rPr sz="2200" spc="75" dirty="0">
                <a:latin typeface="Trebuchet MS"/>
                <a:cs typeface="Trebuchet MS"/>
              </a:rPr>
              <a:t>digital </a:t>
            </a:r>
            <a:r>
              <a:rPr sz="2200" spc="125" dirty="0">
                <a:latin typeface="Trebuchet MS"/>
                <a:cs typeface="Trebuchet MS"/>
              </a:rPr>
              <a:t>data </a:t>
            </a:r>
            <a:r>
              <a:rPr sz="2200" spc="175" dirty="0">
                <a:latin typeface="Trebuchet MS"/>
                <a:cs typeface="Trebuchet MS"/>
              </a:rPr>
              <a:t>and </a:t>
            </a:r>
            <a:r>
              <a:rPr sz="2200" spc="180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modern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ciphers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are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120" dirty="0">
                <a:solidFill>
                  <a:srgbClr val="BF0000"/>
                </a:solidFill>
                <a:latin typeface="Trebuchet MS"/>
                <a:cs typeface="Trebuchet MS"/>
              </a:rPr>
              <a:t>intended</a:t>
            </a:r>
            <a:r>
              <a:rPr sz="2200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BF0000"/>
                </a:solidFill>
                <a:latin typeface="Trebuchet MS"/>
                <a:cs typeface="Trebuchet MS"/>
              </a:rPr>
              <a:t>to</a:t>
            </a:r>
            <a:r>
              <a:rPr sz="2200" spc="2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55" dirty="0">
                <a:solidFill>
                  <a:srgbClr val="BF0000"/>
                </a:solidFill>
                <a:latin typeface="Trebuchet MS"/>
                <a:cs typeface="Trebuchet MS"/>
              </a:rPr>
              <a:t>be</a:t>
            </a:r>
            <a:r>
              <a:rPr sz="2200" spc="7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very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hard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to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crack</a:t>
            </a:r>
            <a:endParaRPr sz="2200">
              <a:latin typeface="Trebuchet MS"/>
              <a:cs typeface="Trebuchet MS"/>
            </a:endParaRPr>
          </a:p>
          <a:p>
            <a:pPr marL="337185" marR="217804" indent="-312420">
              <a:lnSpc>
                <a:spcPts val="2370"/>
              </a:lnSpc>
              <a:spcBef>
                <a:spcPts val="540"/>
              </a:spcBef>
              <a:buClr>
                <a:srgbClr val="003366"/>
              </a:buClr>
              <a:buSzPct val="97727"/>
              <a:buChar char="▪"/>
              <a:tabLst>
                <a:tab pos="337185" algn="l"/>
                <a:tab pos="337820" algn="l"/>
              </a:tabLst>
            </a:pPr>
            <a:r>
              <a:rPr sz="2200" spc="120" dirty="0">
                <a:latin typeface="Trebuchet MS"/>
                <a:cs typeface="Trebuchet MS"/>
              </a:rPr>
              <a:t>However,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70" dirty="0">
                <a:latin typeface="Trebuchet MS"/>
                <a:cs typeface="Trebuchet MS"/>
              </a:rPr>
              <a:t>sometimes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the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biggest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vulnerability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is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not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what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you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expect.</a:t>
            </a:r>
            <a:endParaRPr sz="2200">
              <a:latin typeface="Trebuchet MS"/>
              <a:cs typeface="Trebuchet MS"/>
            </a:endParaRPr>
          </a:p>
          <a:p>
            <a:pPr marL="701040" lvl="1" indent="-260350">
              <a:lnSpc>
                <a:spcPct val="100000"/>
              </a:lnSpc>
              <a:spcBef>
                <a:spcPts val="280"/>
              </a:spcBef>
              <a:buClr>
                <a:srgbClr val="003366"/>
              </a:buClr>
              <a:buChar char="▪"/>
              <a:tabLst>
                <a:tab pos="700405" algn="l"/>
                <a:tab pos="701040" algn="l"/>
              </a:tabLst>
            </a:pPr>
            <a:r>
              <a:rPr sz="2000" spc="150" dirty="0">
                <a:latin typeface="Trebuchet MS"/>
                <a:cs typeface="Trebuchet MS"/>
              </a:rPr>
              <a:t>What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is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the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45" dirty="0">
                <a:latin typeface="Trebuchet MS"/>
                <a:cs typeface="Trebuchet MS"/>
              </a:rPr>
              <a:t>biggest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vulnerability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in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E-Commerce?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086100"/>
            <a:ext cx="6858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3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6584950"/>
            <a:ext cx="2635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 Information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2069" y="658495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337820"/>
            <a:ext cx="609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Categorizing</a:t>
            </a:r>
            <a:r>
              <a:rPr spc="20" dirty="0"/>
              <a:t> </a:t>
            </a:r>
            <a:r>
              <a:rPr spc="100" dirty="0"/>
              <a:t>of</a:t>
            </a:r>
            <a:r>
              <a:rPr spc="30" dirty="0"/>
              <a:t> </a:t>
            </a:r>
            <a:r>
              <a:rPr spc="204" dirty="0"/>
              <a:t>Encryption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0959" y="752318"/>
            <a:ext cx="197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0" dirty="0">
                <a:solidFill>
                  <a:schemeClr val="bg1"/>
                </a:solidFill>
                <a:latin typeface="Trebuchet MS"/>
                <a:cs typeface="Trebuchet MS"/>
              </a:rPr>
              <a:t>Methods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1328420"/>
            <a:ext cx="7708900" cy="6508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455"/>
              </a:lnSpc>
              <a:spcBef>
                <a:spcPts val="110"/>
              </a:spcBef>
              <a:tabLst>
                <a:tab pos="422275" algn="l"/>
              </a:tabLst>
            </a:pPr>
            <a:r>
              <a:rPr sz="2150" spc="60" dirty="0">
                <a:solidFill>
                  <a:srgbClr val="003366"/>
                </a:solidFill>
                <a:latin typeface="Trebuchet MS"/>
                <a:cs typeface="Trebuchet MS"/>
              </a:rPr>
              <a:t>1.	</a:t>
            </a:r>
            <a:r>
              <a:rPr sz="2150" spc="80" dirty="0">
                <a:latin typeface="Trebuchet MS"/>
                <a:cs typeface="Trebuchet MS"/>
              </a:rPr>
              <a:t>Plaintext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65" dirty="0">
                <a:latin typeface="Trebuchet MS"/>
                <a:cs typeface="Trebuchet MS"/>
              </a:rPr>
              <a:t>can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60" dirty="0">
                <a:latin typeface="Trebuchet MS"/>
                <a:cs typeface="Trebuchet MS"/>
              </a:rPr>
              <a:t>be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35" dirty="0">
                <a:latin typeface="Trebuchet MS"/>
                <a:cs typeface="Trebuchet MS"/>
              </a:rPr>
              <a:t>encrypted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45" dirty="0">
                <a:latin typeface="Trebuchet MS"/>
                <a:cs typeface="Trebuchet MS"/>
              </a:rPr>
              <a:t>through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45" dirty="0">
                <a:latin typeface="Trebuchet MS"/>
                <a:cs typeface="Trebuchet MS"/>
              </a:rPr>
              <a:t>bit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85" dirty="0">
                <a:latin typeface="Trebuchet MS"/>
                <a:cs typeface="Trebuchet MS"/>
              </a:rPr>
              <a:t>(or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05" dirty="0">
                <a:latin typeface="Trebuchet MS"/>
                <a:cs typeface="Trebuchet MS"/>
              </a:rPr>
              <a:t>character)</a:t>
            </a:r>
            <a:endParaRPr sz="2150">
              <a:latin typeface="Trebuchet MS"/>
              <a:cs typeface="Trebuchet MS"/>
            </a:endParaRPr>
          </a:p>
          <a:p>
            <a:pPr marL="422909">
              <a:lnSpc>
                <a:spcPts val="2455"/>
              </a:lnSpc>
            </a:pPr>
            <a:r>
              <a:rPr sz="2150" b="1" spc="265" dirty="0">
                <a:latin typeface="Trebuchet MS"/>
                <a:cs typeface="Trebuchet MS"/>
              </a:rPr>
              <a:t>stream</a:t>
            </a:r>
            <a:r>
              <a:rPr sz="2150" b="1" spc="35" dirty="0">
                <a:latin typeface="Trebuchet MS"/>
                <a:cs typeface="Trebuchet MS"/>
              </a:rPr>
              <a:t> </a:t>
            </a:r>
            <a:r>
              <a:rPr sz="2150" spc="105" dirty="0">
                <a:latin typeface="Trebuchet MS"/>
                <a:cs typeface="Trebuchet MS"/>
              </a:rPr>
              <a:t>or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b="1" spc="220" dirty="0">
                <a:latin typeface="Trebuchet MS"/>
                <a:cs typeface="Trebuchet MS"/>
              </a:rPr>
              <a:t>block</a:t>
            </a:r>
            <a:r>
              <a:rPr sz="2150" b="1" spc="35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cipher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60" dirty="0">
                <a:latin typeface="Trebuchet MS"/>
                <a:cs typeface="Trebuchet MS"/>
              </a:rPr>
              <a:t>method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2034540"/>
            <a:ext cx="7741284" cy="34029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745490" marR="30480" indent="-381000">
              <a:lnSpc>
                <a:spcPts val="2180"/>
              </a:lnSpc>
              <a:spcBef>
                <a:spcPts val="355"/>
              </a:spcBef>
              <a:buClr>
                <a:srgbClr val="003366"/>
              </a:buClr>
              <a:buChar char="▪"/>
              <a:tabLst>
                <a:tab pos="744855" algn="l"/>
                <a:tab pos="745490" algn="l"/>
              </a:tabLst>
            </a:pPr>
            <a:r>
              <a:rPr sz="2000" spc="150" dirty="0">
                <a:latin typeface="Trebuchet MS"/>
                <a:cs typeface="Trebuchet MS"/>
              </a:rPr>
              <a:t>Stream </a:t>
            </a:r>
            <a:r>
              <a:rPr sz="2000" spc="75" dirty="0">
                <a:latin typeface="Trebuchet MS"/>
                <a:cs typeface="Trebuchet MS"/>
              </a:rPr>
              <a:t>cipher: </a:t>
            </a:r>
            <a:r>
              <a:rPr sz="2000" spc="150" dirty="0">
                <a:latin typeface="Trebuchet MS"/>
                <a:cs typeface="Trebuchet MS"/>
              </a:rPr>
              <a:t>each </a:t>
            </a:r>
            <a:r>
              <a:rPr sz="2000" spc="80" dirty="0">
                <a:latin typeface="Trebuchet MS"/>
                <a:cs typeface="Trebuchet MS"/>
              </a:rPr>
              <a:t>plaintext </a:t>
            </a:r>
            <a:r>
              <a:rPr sz="2000" spc="45" dirty="0">
                <a:latin typeface="Trebuchet MS"/>
                <a:cs typeface="Trebuchet MS"/>
              </a:rPr>
              <a:t>bit </a:t>
            </a:r>
            <a:r>
              <a:rPr sz="2000" spc="125" dirty="0">
                <a:latin typeface="Trebuchet MS"/>
                <a:cs typeface="Trebuchet MS"/>
              </a:rPr>
              <a:t>transformed </a:t>
            </a:r>
            <a:r>
              <a:rPr sz="2000" spc="75" dirty="0">
                <a:latin typeface="Trebuchet MS"/>
                <a:cs typeface="Trebuchet MS"/>
              </a:rPr>
              <a:t>into 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cipher</a:t>
            </a:r>
            <a:r>
              <a:rPr sz="2000" spc="45" dirty="0">
                <a:latin typeface="Trebuchet MS"/>
                <a:cs typeface="Trebuchet MS"/>
              </a:rPr>
              <a:t> bit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55" dirty="0">
                <a:latin typeface="Trebuchet MS"/>
                <a:cs typeface="Trebuchet MS"/>
              </a:rPr>
              <a:t>one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bit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at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a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time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(or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character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80" dirty="0">
                <a:latin typeface="Trebuchet MS"/>
                <a:cs typeface="Trebuchet MS"/>
              </a:rPr>
              <a:t>by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character)</a:t>
            </a:r>
            <a:endParaRPr sz="2000">
              <a:latin typeface="Trebuchet MS"/>
              <a:cs typeface="Trebuchet MS"/>
            </a:endParaRPr>
          </a:p>
          <a:p>
            <a:pPr marL="745490" marR="5080" indent="-381000">
              <a:lnSpc>
                <a:spcPts val="2170"/>
              </a:lnSpc>
              <a:spcBef>
                <a:spcPts val="865"/>
              </a:spcBef>
              <a:buClr>
                <a:srgbClr val="003366"/>
              </a:buClr>
              <a:buChar char="▪"/>
              <a:tabLst>
                <a:tab pos="744855" algn="l"/>
                <a:tab pos="745490" algn="l"/>
              </a:tabLst>
            </a:pPr>
            <a:r>
              <a:rPr sz="2000" spc="125" dirty="0">
                <a:latin typeface="Trebuchet MS"/>
                <a:cs typeface="Trebuchet MS"/>
              </a:rPr>
              <a:t>Block </a:t>
            </a:r>
            <a:r>
              <a:rPr sz="2000" spc="75" dirty="0">
                <a:latin typeface="Trebuchet MS"/>
                <a:cs typeface="Trebuchet MS"/>
              </a:rPr>
              <a:t>cipher: </a:t>
            </a:r>
            <a:r>
              <a:rPr sz="2000" spc="215" dirty="0">
                <a:latin typeface="Trebuchet MS"/>
                <a:cs typeface="Trebuchet MS"/>
              </a:rPr>
              <a:t>message </a:t>
            </a:r>
            <a:r>
              <a:rPr sz="2000" spc="114" dirty="0">
                <a:latin typeface="Trebuchet MS"/>
                <a:cs typeface="Trebuchet MS"/>
              </a:rPr>
              <a:t>divided </a:t>
            </a:r>
            <a:r>
              <a:rPr sz="2000" spc="75" dirty="0">
                <a:latin typeface="Trebuchet MS"/>
                <a:cs typeface="Trebuchet MS"/>
              </a:rPr>
              <a:t>into </a:t>
            </a:r>
            <a:r>
              <a:rPr sz="2000" spc="130" dirty="0">
                <a:latin typeface="Trebuchet MS"/>
                <a:cs typeface="Trebuchet MS"/>
              </a:rPr>
              <a:t>blocks </a:t>
            </a:r>
            <a:r>
              <a:rPr sz="2000" spc="25" dirty="0">
                <a:latin typeface="Trebuchet MS"/>
                <a:cs typeface="Trebuchet MS"/>
              </a:rPr>
              <a:t>(e.g., </a:t>
            </a:r>
            <a:r>
              <a:rPr sz="2000" spc="150" dirty="0">
                <a:latin typeface="Trebuchet MS"/>
                <a:cs typeface="Trebuchet MS"/>
              </a:rPr>
              <a:t>sets 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of </a:t>
            </a:r>
            <a:r>
              <a:rPr sz="2000" spc="150" dirty="0">
                <a:latin typeface="Trebuchet MS"/>
                <a:cs typeface="Trebuchet MS"/>
              </a:rPr>
              <a:t>32- </a:t>
            </a:r>
            <a:r>
              <a:rPr sz="2000" spc="95" dirty="0">
                <a:latin typeface="Trebuchet MS"/>
                <a:cs typeface="Trebuchet MS"/>
              </a:rPr>
              <a:t>or </a:t>
            </a:r>
            <a:r>
              <a:rPr sz="2000" spc="114" dirty="0">
                <a:latin typeface="Trebuchet MS"/>
                <a:cs typeface="Trebuchet MS"/>
              </a:rPr>
              <a:t>128-bit blocks) </a:t>
            </a:r>
            <a:r>
              <a:rPr sz="2000" spc="170" dirty="0">
                <a:latin typeface="Trebuchet MS"/>
                <a:cs typeface="Trebuchet MS"/>
              </a:rPr>
              <a:t>and </a:t>
            </a:r>
            <a:r>
              <a:rPr sz="2000" spc="150" dirty="0">
                <a:latin typeface="Trebuchet MS"/>
                <a:cs typeface="Trebuchet MS"/>
              </a:rPr>
              <a:t>each </a:t>
            </a:r>
            <a:r>
              <a:rPr sz="2000" spc="110" dirty="0">
                <a:latin typeface="Trebuchet MS"/>
                <a:cs typeface="Trebuchet MS"/>
              </a:rPr>
              <a:t>is </a:t>
            </a:r>
            <a:r>
              <a:rPr sz="2000" spc="120" dirty="0">
                <a:latin typeface="Trebuchet MS"/>
                <a:cs typeface="Trebuchet MS"/>
              </a:rPr>
              <a:t>transformed </a:t>
            </a:r>
            <a:r>
              <a:rPr sz="2000" spc="75" dirty="0">
                <a:latin typeface="Trebuchet MS"/>
                <a:cs typeface="Trebuchet MS"/>
              </a:rPr>
              <a:t>into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encrypted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block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of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cipher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bits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165" dirty="0">
                <a:latin typeface="Trebuchet MS"/>
                <a:cs typeface="Trebuchet MS"/>
              </a:rPr>
              <a:t>using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algorithm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and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135" dirty="0">
                <a:latin typeface="Trebuchet MS"/>
                <a:cs typeface="Trebuchet MS"/>
              </a:rPr>
              <a:t>key</a:t>
            </a:r>
            <a:endParaRPr sz="2000">
              <a:latin typeface="Trebuchet MS"/>
              <a:cs typeface="Trebuchet MS"/>
            </a:endParaRPr>
          </a:p>
          <a:p>
            <a:pPr marL="422909" marR="153670" indent="-410209">
              <a:lnSpc>
                <a:spcPts val="2330"/>
              </a:lnSpc>
              <a:spcBef>
                <a:spcPts val="1495"/>
              </a:spcBef>
              <a:buClr>
                <a:srgbClr val="003366"/>
              </a:buClr>
              <a:buAutoNum type="arabicPeriod" startAt="2"/>
              <a:tabLst>
                <a:tab pos="422275" algn="l"/>
                <a:tab pos="422909" algn="l"/>
              </a:tabLst>
            </a:pPr>
            <a:r>
              <a:rPr sz="2150" spc="135" dirty="0">
                <a:latin typeface="Trebuchet MS"/>
                <a:cs typeface="Trebuchet MS"/>
              </a:rPr>
              <a:t>Another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45" dirty="0">
                <a:latin typeface="Trebuchet MS"/>
                <a:cs typeface="Trebuchet MS"/>
              </a:rPr>
              <a:t>category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is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number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55" dirty="0">
                <a:latin typeface="Trebuchet MS"/>
                <a:cs typeface="Trebuchet MS"/>
              </a:rPr>
              <a:t>of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keys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290" dirty="0">
                <a:latin typeface="Trebuchet MS"/>
                <a:cs typeface="Trebuchet MS"/>
              </a:rPr>
              <a:t>–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35" dirty="0">
                <a:latin typeface="Trebuchet MS"/>
                <a:cs typeface="Trebuchet MS"/>
              </a:rPr>
              <a:t>usually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65" dirty="0">
                <a:latin typeface="Trebuchet MS"/>
                <a:cs typeface="Trebuchet MS"/>
              </a:rPr>
              <a:t>one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05" dirty="0">
                <a:latin typeface="Trebuchet MS"/>
                <a:cs typeface="Trebuchet MS"/>
              </a:rPr>
              <a:t>or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t</a:t>
            </a:r>
            <a:r>
              <a:rPr sz="2150" spc="165" dirty="0">
                <a:latin typeface="Trebuchet MS"/>
                <a:cs typeface="Trebuchet MS"/>
              </a:rPr>
              <a:t>wo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rgbClr val="BF0000"/>
                </a:solidFill>
                <a:latin typeface="Trebuchet MS"/>
                <a:cs typeface="Trebuchet MS"/>
              </a:rPr>
              <a:t>(</a:t>
            </a:r>
            <a:r>
              <a:rPr sz="2150" spc="254" dirty="0">
                <a:solidFill>
                  <a:srgbClr val="BF0000"/>
                </a:solidFill>
                <a:latin typeface="Trebuchet MS"/>
                <a:cs typeface="Trebuchet MS"/>
              </a:rPr>
              <a:t>s</a:t>
            </a:r>
            <a:r>
              <a:rPr sz="2150" spc="140" dirty="0">
                <a:solidFill>
                  <a:srgbClr val="BF0000"/>
                </a:solidFill>
                <a:latin typeface="Trebuchet MS"/>
                <a:cs typeface="Trebuchet MS"/>
              </a:rPr>
              <a:t>in</a:t>
            </a:r>
            <a:r>
              <a:rPr sz="2150" spc="160" dirty="0">
                <a:solidFill>
                  <a:srgbClr val="BF0000"/>
                </a:solidFill>
                <a:latin typeface="Trebuchet MS"/>
                <a:cs typeface="Trebuchet MS"/>
              </a:rPr>
              <a:t>g</a:t>
            </a:r>
            <a:r>
              <a:rPr sz="2150" spc="-30" dirty="0">
                <a:solidFill>
                  <a:srgbClr val="BF0000"/>
                </a:solidFill>
                <a:latin typeface="Trebuchet MS"/>
                <a:cs typeface="Trebuchet MS"/>
              </a:rPr>
              <a:t>l</a:t>
            </a:r>
            <a:r>
              <a:rPr sz="2150" spc="155" dirty="0">
                <a:solidFill>
                  <a:srgbClr val="BF0000"/>
                </a:solidFill>
                <a:latin typeface="Trebuchet MS"/>
                <a:cs typeface="Trebuchet MS"/>
              </a:rPr>
              <a:t>e</a:t>
            </a:r>
            <a:r>
              <a:rPr sz="2150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rgbClr val="BF0000"/>
                </a:solidFill>
                <a:latin typeface="Trebuchet MS"/>
                <a:cs typeface="Trebuchet MS"/>
              </a:rPr>
              <a:t>o</a:t>
            </a:r>
            <a:r>
              <a:rPr sz="2150" spc="90" dirty="0">
                <a:solidFill>
                  <a:srgbClr val="BF0000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180" dirty="0">
                <a:solidFill>
                  <a:srgbClr val="BF0000"/>
                </a:solidFill>
                <a:latin typeface="Trebuchet MS"/>
                <a:cs typeface="Trebuchet MS"/>
              </a:rPr>
              <a:t>dua</a:t>
            </a:r>
            <a:r>
              <a:rPr sz="2150" spc="-35" dirty="0">
                <a:solidFill>
                  <a:srgbClr val="BF0000"/>
                </a:solidFill>
                <a:latin typeface="Trebuchet MS"/>
                <a:cs typeface="Trebuchet MS"/>
              </a:rPr>
              <a:t>l</a:t>
            </a:r>
            <a:r>
              <a:rPr sz="2150" spc="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BF0000"/>
                </a:solidFill>
                <a:latin typeface="Trebuchet MS"/>
                <a:cs typeface="Trebuchet MS"/>
              </a:rPr>
              <a:t>k</a:t>
            </a:r>
            <a:r>
              <a:rPr sz="2150" spc="190" dirty="0">
                <a:solidFill>
                  <a:srgbClr val="BF0000"/>
                </a:solidFill>
                <a:latin typeface="Trebuchet MS"/>
                <a:cs typeface="Trebuchet MS"/>
              </a:rPr>
              <a:t>e</a:t>
            </a:r>
            <a:r>
              <a:rPr sz="2150" spc="175" dirty="0">
                <a:solidFill>
                  <a:srgbClr val="BF0000"/>
                </a:solidFill>
                <a:latin typeface="Trebuchet MS"/>
                <a:cs typeface="Trebuchet MS"/>
              </a:rPr>
              <a:t>y</a:t>
            </a:r>
            <a:r>
              <a:rPr sz="215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-400" dirty="0">
                <a:solidFill>
                  <a:srgbClr val="BF0000"/>
                </a:solidFill>
                <a:latin typeface="Trebuchet MS"/>
                <a:cs typeface="Trebuchet MS"/>
              </a:rPr>
              <a:t>/</a:t>
            </a:r>
            <a:r>
              <a:rPr sz="2150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254" dirty="0">
                <a:solidFill>
                  <a:srgbClr val="BF0000"/>
                </a:solidFill>
                <a:latin typeface="Trebuchet MS"/>
                <a:cs typeface="Trebuchet MS"/>
              </a:rPr>
              <a:t>s</a:t>
            </a:r>
            <a:r>
              <a:rPr sz="2150" spc="215" dirty="0">
                <a:solidFill>
                  <a:srgbClr val="BF0000"/>
                </a:solidFill>
                <a:latin typeface="Trebuchet MS"/>
                <a:cs typeface="Trebuchet MS"/>
              </a:rPr>
              <a:t>y</a:t>
            </a:r>
            <a:r>
              <a:rPr sz="2150" spc="310" dirty="0">
                <a:solidFill>
                  <a:srgbClr val="BF0000"/>
                </a:solidFill>
                <a:latin typeface="Trebuchet MS"/>
                <a:cs typeface="Trebuchet MS"/>
              </a:rPr>
              <a:t>m</a:t>
            </a:r>
            <a:r>
              <a:rPr sz="2150" spc="315" dirty="0">
                <a:solidFill>
                  <a:srgbClr val="BF0000"/>
                </a:solidFill>
                <a:latin typeface="Trebuchet MS"/>
                <a:cs typeface="Trebuchet MS"/>
              </a:rPr>
              <a:t>m</a:t>
            </a:r>
            <a:r>
              <a:rPr sz="2150" spc="80" dirty="0">
                <a:solidFill>
                  <a:srgbClr val="BF0000"/>
                </a:solidFill>
                <a:latin typeface="Trebuchet MS"/>
                <a:cs typeface="Trebuchet MS"/>
              </a:rPr>
              <a:t>e</a:t>
            </a:r>
            <a:r>
              <a:rPr sz="2150" spc="60" dirty="0">
                <a:solidFill>
                  <a:srgbClr val="BF0000"/>
                </a:solidFill>
                <a:latin typeface="Trebuchet MS"/>
                <a:cs typeface="Trebuchet MS"/>
              </a:rPr>
              <a:t>t</a:t>
            </a:r>
            <a:r>
              <a:rPr sz="2150" spc="40" dirty="0">
                <a:solidFill>
                  <a:srgbClr val="BF0000"/>
                </a:solidFill>
                <a:latin typeface="Trebuchet MS"/>
                <a:cs typeface="Trebuchet MS"/>
              </a:rPr>
              <a:t>ri</a:t>
            </a:r>
            <a:r>
              <a:rPr sz="2150" spc="65" dirty="0">
                <a:solidFill>
                  <a:srgbClr val="BF0000"/>
                </a:solidFill>
                <a:latin typeface="Trebuchet MS"/>
                <a:cs typeface="Trebuchet MS"/>
              </a:rPr>
              <a:t>c</a:t>
            </a:r>
            <a:r>
              <a:rPr sz="2150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rgbClr val="BF0000"/>
                </a:solidFill>
                <a:latin typeface="Trebuchet MS"/>
                <a:cs typeface="Trebuchet MS"/>
              </a:rPr>
              <a:t>o</a:t>
            </a:r>
            <a:r>
              <a:rPr sz="2150" spc="90" dirty="0">
                <a:solidFill>
                  <a:srgbClr val="BF0000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185" dirty="0">
                <a:solidFill>
                  <a:srgbClr val="BF0000"/>
                </a:solidFill>
                <a:latin typeface="Trebuchet MS"/>
                <a:cs typeface="Trebuchet MS"/>
              </a:rPr>
              <a:t>a</a:t>
            </a:r>
            <a:r>
              <a:rPr sz="2150" spc="254" dirty="0">
                <a:solidFill>
                  <a:srgbClr val="BF0000"/>
                </a:solidFill>
                <a:latin typeface="Trebuchet MS"/>
                <a:cs typeface="Trebuchet MS"/>
              </a:rPr>
              <a:t>s</a:t>
            </a:r>
            <a:r>
              <a:rPr sz="2150" spc="215" dirty="0">
                <a:solidFill>
                  <a:srgbClr val="BF0000"/>
                </a:solidFill>
                <a:latin typeface="Trebuchet MS"/>
                <a:cs typeface="Trebuchet MS"/>
              </a:rPr>
              <a:t>y</a:t>
            </a:r>
            <a:r>
              <a:rPr sz="2150" spc="310" dirty="0">
                <a:solidFill>
                  <a:srgbClr val="BF0000"/>
                </a:solidFill>
                <a:latin typeface="Trebuchet MS"/>
                <a:cs typeface="Trebuchet MS"/>
              </a:rPr>
              <a:t>mm</a:t>
            </a:r>
            <a:r>
              <a:rPr sz="2150" spc="80" dirty="0">
                <a:solidFill>
                  <a:srgbClr val="BF0000"/>
                </a:solidFill>
                <a:latin typeface="Trebuchet MS"/>
                <a:cs typeface="Trebuchet MS"/>
              </a:rPr>
              <a:t>e</a:t>
            </a:r>
            <a:r>
              <a:rPr sz="2150" spc="70" dirty="0">
                <a:solidFill>
                  <a:srgbClr val="BF0000"/>
                </a:solidFill>
                <a:latin typeface="Trebuchet MS"/>
                <a:cs typeface="Trebuchet MS"/>
              </a:rPr>
              <a:t>t</a:t>
            </a:r>
            <a:r>
              <a:rPr sz="2150" spc="40" dirty="0">
                <a:solidFill>
                  <a:srgbClr val="BF0000"/>
                </a:solidFill>
                <a:latin typeface="Trebuchet MS"/>
                <a:cs typeface="Trebuchet MS"/>
              </a:rPr>
              <a:t>ri</a:t>
            </a:r>
            <a:r>
              <a:rPr sz="2150" spc="55" dirty="0">
                <a:solidFill>
                  <a:srgbClr val="BF0000"/>
                </a:solidFill>
                <a:latin typeface="Trebuchet MS"/>
                <a:cs typeface="Trebuchet MS"/>
              </a:rPr>
              <a:t>c</a:t>
            </a:r>
            <a:r>
              <a:rPr sz="2150" spc="50" dirty="0">
                <a:solidFill>
                  <a:srgbClr val="BF0000"/>
                </a:solidFill>
                <a:latin typeface="Trebuchet MS"/>
                <a:cs typeface="Trebuchet MS"/>
              </a:rPr>
              <a:t>)</a:t>
            </a:r>
            <a:endParaRPr sz="2150">
              <a:latin typeface="Trebuchet MS"/>
              <a:cs typeface="Trebuchet MS"/>
            </a:endParaRPr>
          </a:p>
          <a:p>
            <a:pPr marL="422909" marR="504825" indent="-410209" algn="just">
              <a:lnSpc>
                <a:spcPct val="90500"/>
              </a:lnSpc>
              <a:spcBef>
                <a:spcPts val="1440"/>
              </a:spcBef>
              <a:buClr>
                <a:srgbClr val="003366"/>
              </a:buClr>
              <a:buAutoNum type="arabicPeriod" startAt="2"/>
              <a:tabLst>
                <a:tab pos="422909" algn="l"/>
              </a:tabLst>
            </a:pPr>
            <a:r>
              <a:rPr sz="2150" spc="80" dirty="0">
                <a:latin typeface="Trebuchet MS"/>
                <a:cs typeface="Trebuchet MS"/>
              </a:rPr>
              <a:t>Third </a:t>
            </a:r>
            <a:r>
              <a:rPr sz="2150" spc="105" dirty="0">
                <a:latin typeface="Trebuchet MS"/>
                <a:cs typeface="Trebuchet MS"/>
              </a:rPr>
              <a:t>category: </a:t>
            </a:r>
            <a:r>
              <a:rPr sz="2150" spc="65" dirty="0">
                <a:latin typeface="Trebuchet MS"/>
                <a:cs typeface="Trebuchet MS"/>
              </a:rPr>
              <a:t>Type of </a:t>
            </a:r>
            <a:r>
              <a:rPr sz="2150" spc="125" dirty="0">
                <a:latin typeface="Trebuchet MS"/>
                <a:cs typeface="Trebuchet MS"/>
              </a:rPr>
              <a:t>operations </a:t>
            </a:r>
            <a:r>
              <a:rPr sz="2150" spc="290" dirty="0">
                <a:latin typeface="Trebuchet MS"/>
                <a:cs typeface="Trebuchet MS"/>
              </a:rPr>
              <a:t>– </a:t>
            </a:r>
            <a:r>
              <a:rPr sz="2150" spc="95" dirty="0">
                <a:latin typeface="Trebuchet MS"/>
                <a:cs typeface="Trebuchet MS"/>
              </a:rPr>
              <a:t>substitution,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transposition,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210" dirty="0">
                <a:latin typeface="Trebuchet MS"/>
                <a:cs typeface="Trebuchet MS"/>
              </a:rPr>
              <a:t>XOR</a:t>
            </a:r>
            <a:r>
              <a:rPr sz="2150" spc="70" dirty="0">
                <a:latin typeface="Trebuchet MS"/>
                <a:cs typeface="Trebuchet MS"/>
              </a:rPr>
              <a:t> </a:t>
            </a:r>
            <a:r>
              <a:rPr sz="2150" spc="125" dirty="0">
                <a:solidFill>
                  <a:srgbClr val="BF0000"/>
                </a:solidFill>
                <a:latin typeface="Trebuchet MS"/>
                <a:cs typeface="Trebuchet MS"/>
              </a:rPr>
              <a:t>(non-encrypting</a:t>
            </a:r>
            <a:r>
              <a:rPr sz="2150" spc="4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130" dirty="0">
                <a:solidFill>
                  <a:srgbClr val="BF0000"/>
                </a:solidFill>
                <a:latin typeface="Trebuchet MS"/>
                <a:cs typeface="Trebuchet MS"/>
              </a:rPr>
              <a:t>mathematical </a:t>
            </a:r>
            <a:r>
              <a:rPr sz="2150" spc="-6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110" dirty="0">
                <a:solidFill>
                  <a:srgbClr val="BF0000"/>
                </a:solidFill>
                <a:latin typeface="Trebuchet MS"/>
                <a:cs typeface="Trebuchet MS"/>
              </a:rPr>
              <a:t>transforms,</a:t>
            </a:r>
            <a:r>
              <a:rPr sz="2150" spc="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90" dirty="0">
                <a:solidFill>
                  <a:srgbClr val="BF0000"/>
                </a:solidFill>
                <a:latin typeface="Trebuchet MS"/>
                <a:cs typeface="Trebuchet MS"/>
              </a:rPr>
              <a:t>“proprietary</a:t>
            </a:r>
            <a:r>
              <a:rPr sz="215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125" dirty="0">
                <a:solidFill>
                  <a:srgbClr val="BF0000"/>
                </a:solidFill>
                <a:latin typeface="Trebuchet MS"/>
                <a:cs typeface="Trebuchet MS"/>
              </a:rPr>
              <a:t>method”)</a:t>
            </a:r>
            <a:endParaRPr sz="21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05611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4575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Encryption</a:t>
            </a:r>
            <a:r>
              <a:rPr spc="-5" dirty="0"/>
              <a:t> </a:t>
            </a:r>
            <a:r>
              <a:rPr spc="29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4301490"/>
            <a:ext cx="7506334" cy="184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Clr>
                <a:srgbClr val="003366"/>
              </a:buClr>
              <a:buFont typeface="Trebuchet MS"/>
              <a:buChar char="▪"/>
              <a:tabLst>
                <a:tab pos="353695" algn="l"/>
                <a:tab pos="354330" algn="l"/>
              </a:tabLst>
            </a:pPr>
            <a:r>
              <a:rPr sz="2800" spc="-5" dirty="0">
                <a:latin typeface="Arial MT"/>
                <a:cs typeface="Arial MT"/>
              </a:rPr>
              <a:t>Substitution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character,</a:t>
            </a:r>
            <a:r>
              <a:rPr sz="2800" dirty="0">
                <a:latin typeface="Arial MT"/>
                <a:cs typeface="Arial MT"/>
              </a:rPr>
              <a:t> stream, </a:t>
            </a:r>
            <a:r>
              <a:rPr sz="2800" spc="-5" dirty="0">
                <a:latin typeface="Arial MT"/>
                <a:cs typeface="Arial MT"/>
              </a:rPr>
              <a:t>shift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forward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one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encrypt,</a:t>
            </a:r>
            <a:r>
              <a:rPr sz="2800" dirty="0">
                <a:latin typeface="Arial MT"/>
                <a:cs typeface="Arial MT"/>
              </a:rPr>
              <a:t> shift</a:t>
            </a:r>
            <a:r>
              <a:rPr sz="2800" spc="-5" dirty="0">
                <a:latin typeface="Arial MT"/>
                <a:cs typeface="Arial MT"/>
              </a:rPr>
              <a:t> back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decrypt</a:t>
            </a:r>
            <a:endParaRPr sz="2800">
              <a:latin typeface="Arial MT"/>
              <a:cs typeface="Arial MT"/>
            </a:endParaRPr>
          </a:p>
          <a:p>
            <a:pPr marL="754380" lvl="1" indent="-284480">
              <a:lnSpc>
                <a:spcPct val="100000"/>
              </a:lnSpc>
              <a:spcBef>
                <a:spcPts val="670"/>
              </a:spcBef>
              <a:buClr>
                <a:srgbClr val="003366"/>
              </a:buClr>
              <a:buFont typeface="Trebuchet MS"/>
              <a:buChar char="▪"/>
              <a:tabLst>
                <a:tab pos="754380" algn="l"/>
              </a:tabLst>
            </a:pPr>
            <a:r>
              <a:rPr sz="2600" spc="-5" dirty="0">
                <a:latin typeface="Courier New"/>
                <a:cs typeface="Courier New"/>
              </a:rPr>
              <a:t>This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is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a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test</a:t>
            </a:r>
            <a:endParaRPr sz="260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670"/>
              </a:spcBef>
              <a:buClr>
                <a:srgbClr val="003366"/>
              </a:buClr>
              <a:buFont typeface="Trebuchet MS"/>
              <a:buChar char="▪"/>
              <a:tabLst>
                <a:tab pos="754380" algn="l"/>
              </a:tabLst>
            </a:pPr>
            <a:r>
              <a:rPr sz="2600" spc="-5" dirty="0">
                <a:latin typeface="Courier New"/>
                <a:cs typeface="Courier New"/>
              </a:rPr>
              <a:t>Uijt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jt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b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uftu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43400" y="1447800"/>
            <a:ext cx="2057400" cy="1905000"/>
            <a:chOff x="4343400" y="1447800"/>
            <a:chExt cx="2057400" cy="1905000"/>
          </a:xfrm>
        </p:grpSpPr>
        <p:sp>
          <p:nvSpPr>
            <p:cNvPr id="5" name="object 5"/>
            <p:cNvSpPr/>
            <p:nvPr/>
          </p:nvSpPr>
          <p:spPr>
            <a:xfrm>
              <a:off x="4724400" y="1527810"/>
              <a:ext cx="0" cy="1215390"/>
            </a:xfrm>
            <a:custGeom>
              <a:avLst/>
              <a:gdLst/>
              <a:ahLst/>
              <a:cxnLst/>
              <a:rect l="l" t="t" r="r" b="b"/>
              <a:pathLst>
                <a:path h="1215389">
                  <a:moveTo>
                    <a:pt x="0" y="1215389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1220" y="1447800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90">
                  <a:moveTo>
                    <a:pt x="43179" y="0"/>
                  </a:moveTo>
                  <a:lnTo>
                    <a:pt x="0" y="85089"/>
                  </a:lnTo>
                  <a:lnTo>
                    <a:pt x="86359" y="85089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4400" y="2743200"/>
              <a:ext cx="1596390" cy="0"/>
            </a:xfrm>
            <a:custGeom>
              <a:avLst/>
              <a:gdLst/>
              <a:ahLst/>
              <a:cxnLst/>
              <a:rect l="l" t="t" r="r" b="b"/>
              <a:pathLst>
                <a:path w="1596389">
                  <a:moveTo>
                    <a:pt x="0" y="0"/>
                  </a:moveTo>
                  <a:lnTo>
                    <a:pt x="1596389" y="0"/>
                  </a:lnTo>
                </a:path>
              </a:pathLst>
            </a:custGeom>
            <a:ln w="28393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15710" y="270128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89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85309" y="2743200"/>
              <a:ext cx="339090" cy="542290"/>
            </a:xfrm>
            <a:custGeom>
              <a:avLst/>
              <a:gdLst/>
              <a:ahLst/>
              <a:cxnLst/>
              <a:rect l="l" t="t" r="r" b="b"/>
              <a:pathLst>
                <a:path w="339089" h="542289">
                  <a:moveTo>
                    <a:pt x="339089" y="0"/>
                  </a:moveTo>
                  <a:lnTo>
                    <a:pt x="0" y="542289"/>
                  </a:lnTo>
                </a:path>
              </a:pathLst>
            </a:custGeom>
            <a:ln w="28393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3400" y="3257550"/>
              <a:ext cx="81280" cy="95250"/>
            </a:xfrm>
            <a:custGeom>
              <a:avLst/>
              <a:gdLst/>
              <a:ahLst/>
              <a:cxnLst/>
              <a:rect l="l" t="t" r="r" b="b"/>
              <a:pathLst>
                <a:path w="81279" h="95250">
                  <a:moveTo>
                    <a:pt x="8889" y="0"/>
                  </a:moveTo>
                  <a:lnTo>
                    <a:pt x="0" y="95250"/>
                  </a:lnTo>
                  <a:lnTo>
                    <a:pt x="81279" y="4572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87670" y="2701290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Stream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1658" y="1189483"/>
            <a:ext cx="363220" cy="11461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#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keys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 rot="18180000">
            <a:off x="3176509" y="3290350"/>
            <a:ext cx="1444137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spc="-17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y</a:t>
            </a:r>
            <a:r>
              <a:rPr sz="3600" spc="-67" baseline="1157" dirty="0">
                <a:latin typeface="Times New Roman"/>
                <a:cs typeface="Times New Roman"/>
              </a:rPr>
              <a:t>p</a:t>
            </a:r>
            <a:r>
              <a:rPr sz="3600" baseline="1157" dirty="0">
                <a:latin typeface="Times New Roman"/>
                <a:cs typeface="Times New Roman"/>
              </a:rPr>
              <a:t>e</a:t>
            </a:r>
            <a:r>
              <a:rPr sz="3600" spc="-52" baseline="1157" dirty="0">
                <a:latin typeface="Times New Roman"/>
                <a:cs typeface="Times New Roman"/>
              </a:rPr>
              <a:t> </a:t>
            </a:r>
            <a:r>
              <a:rPr sz="3600" spc="-52" baseline="2314" dirty="0">
                <a:latin typeface="Times New Roman"/>
                <a:cs typeface="Times New Roman"/>
              </a:rPr>
              <a:t>o</a:t>
            </a:r>
            <a:r>
              <a:rPr sz="3600" baseline="2314" dirty="0">
                <a:latin typeface="Times New Roman"/>
                <a:cs typeface="Times New Roman"/>
              </a:rPr>
              <a:t>f</a:t>
            </a:r>
            <a:r>
              <a:rPr sz="3600" spc="-67" baseline="2314" dirty="0">
                <a:latin typeface="Times New Roman"/>
                <a:cs typeface="Times New Roman"/>
              </a:rPr>
              <a:t> O</a:t>
            </a:r>
            <a:r>
              <a:rPr sz="3600" baseline="3472" dirty="0">
                <a:latin typeface="Times New Roman"/>
                <a:cs typeface="Times New Roman"/>
              </a:rPr>
              <a:t>P</a:t>
            </a:r>
            <a:endParaRPr sz="3600" baseline="34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2905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3616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Cipher</a:t>
            </a:r>
            <a:r>
              <a:rPr spc="5" dirty="0"/>
              <a:t> </a:t>
            </a:r>
            <a:r>
              <a:rPr spc="290" dirty="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329689"/>
            <a:ext cx="7642859" cy="1468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3690" marR="5080" indent="-300990">
              <a:lnSpc>
                <a:spcPct val="1008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13690" algn="l"/>
              </a:tabLst>
            </a:pPr>
            <a:r>
              <a:rPr sz="2800" spc="165" dirty="0">
                <a:latin typeface="Trebuchet MS"/>
                <a:cs typeface="Trebuchet MS"/>
              </a:rPr>
              <a:t>Substitution</a:t>
            </a:r>
            <a:r>
              <a:rPr sz="2800" spc="5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cipher:</a:t>
            </a:r>
            <a:r>
              <a:rPr sz="2800" spc="55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substitute</a:t>
            </a:r>
            <a:r>
              <a:rPr sz="2800" spc="55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one</a:t>
            </a:r>
            <a:r>
              <a:rPr sz="2800" spc="55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value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for</a:t>
            </a:r>
            <a:r>
              <a:rPr sz="2800" spc="55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another</a:t>
            </a:r>
            <a:endParaRPr sz="2800">
              <a:latin typeface="Trebuchet MS"/>
              <a:cs typeface="Trebuchet MS"/>
            </a:endParaRPr>
          </a:p>
          <a:p>
            <a:pPr marL="665480" lvl="1" indent="-252095">
              <a:lnSpc>
                <a:spcPct val="100000"/>
              </a:lnSpc>
              <a:spcBef>
                <a:spcPts val="1410"/>
              </a:spcBef>
              <a:buClr>
                <a:srgbClr val="003366"/>
              </a:buClr>
              <a:buChar char="▪"/>
              <a:tabLst>
                <a:tab pos="665480" algn="l"/>
              </a:tabLst>
            </a:pPr>
            <a:r>
              <a:rPr sz="2650" spc="165" dirty="0">
                <a:latin typeface="Trebuchet MS"/>
                <a:cs typeface="Trebuchet MS"/>
              </a:rPr>
              <a:t>Monoalphabetic</a:t>
            </a:r>
            <a:r>
              <a:rPr sz="2650" spc="150" dirty="0">
                <a:latin typeface="Trebuchet MS"/>
                <a:cs typeface="Trebuchet MS"/>
              </a:rPr>
              <a:t> </a:t>
            </a:r>
            <a:r>
              <a:rPr sz="2650" spc="114" dirty="0">
                <a:latin typeface="Trebuchet MS"/>
                <a:cs typeface="Trebuchet MS"/>
              </a:rPr>
              <a:t>substitution:</a:t>
            </a:r>
            <a:r>
              <a:rPr sz="2650" spc="25" dirty="0">
                <a:latin typeface="Trebuchet MS"/>
                <a:cs typeface="Trebuchet MS"/>
              </a:rPr>
              <a:t> </a:t>
            </a:r>
            <a:r>
              <a:rPr sz="2650" spc="250" dirty="0">
                <a:latin typeface="Trebuchet MS"/>
                <a:cs typeface="Trebuchet MS"/>
              </a:rPr>
              <a:t>uses</a:t>
            </a:r>
            <a:r>
              <a:rPr sz="2650" spc="30" dirty="0">
                <a:latin typeface="Trebuchet MS"/>
                <a:cs typeface="Trebuchet MS"/>
              </a:rPr>
              <a:t> </a:t>
            </a:r>
            <a:r>
              <a:rPr sz="2650" spc="150" dirty="0">
                <a:latin typeface="Trebuchet MS"/>
                <a:cs typeface="Trebuchet MS"/>
              </a:rPr>
              <a:t>only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7319" y="2796540"/>
            <a:ext cx="46291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195" dirty="0">
                <a:latin typeface="Trebuchet MS"/>
                <a:cs typeface="Trebuchet MS"/>
              </a:rPr>
              <a:t>one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145" dirty="0">
                <a:latin typeface="Trebuchet MS"/>
                <a:cs typeface="Trebuchet MS"/>
              </a:rPr>
              <a:t>alphabet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65" dirty="0">
                <a:latin typeface="Trebuchet MS"/>
                <a:cs typeface="Trebuchet MS"/>
              </a:rPr>
              <a:t>for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110" dirty="0">
                <a:latin typeface="Trebuchet MS"/>
                <a:cs typeface="Trebuchet MS"/>
              </a:rPr>
              <a:t>ciphertext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5450" y="2773680"/>
            <a:ext cx="1537335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15" dirty="0">
                <a:latin typeface="Courier New"/>
                <a:cs typeface="Courier New"/>
              </a:rPr>
              <a:t>Uijt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jt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5860" y="3338829"/>
            <a:ext cx="7072630" cy="297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3525" marR="260350" indent="-251460">
              <a:lnSpc>
                <a:spcPct val="100000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264160" algn="l"/>
              </a:tabLst>
            </a:pPr>
            <a:r>
              <a:rPr sz="2650" spc="120" dirty="0">
                <a:latin typeface="Trebuchet MS"/>
                <a:cs typeface="Trebuchet MS"/>
              </a:rPr>
              <a:t>Polyalphabetic </a:t>
            </a:r>
            <a:r>
              <a:rPr sz="2650" spc="114" dirty="0">
                <a:latin typeface="Trebuchet MS"/>
                <a:cs typeface="Trebuchet MS"/>
              </a:rPr>
              <a:t>substitution: </a:t>
            </a:r>
            <a:r>
              <a:rPr sz="2650" spc="185" dirty="0">
                <a:latin typeface="Trebuchet MS"/>
                <a:cs typeface="Trebuchet MS"/>
              </a:rPr>
              <a:t>more </a:t>
            </a:r>
            <a:r>
              <a:rPr sz="2650" spc="190" dirty="0">
                <a:latin typeface="Trebuchet MS"/>
                <a:cs typeface="Trebuchet MS"/>
              </a:rPr>
              <a:t> </a:t>
            </a:r>
            <a:r>
              <a:rPr sz="2650" spc="175" dirty="0">
                <a:latin typeface="Trebuchet MS"/>
                <a:cs typeface="Trebuchet MS"/>
              </a:rPr>
              <a:t>advanced;</a:t>
            </a:r>
            <a:r>
              <a:rPr sz="2650" spc="20" dirty="0">
                <a:latin typeface="Trebuchet MS"/>
                <a:cs typeface="Trebuchet MS"/>
              </a:rPr>
              <a:t> </a:t>
            </a:r>
            <a:r>
              <a:rPr sz="2650" spc="250" dirty="0">
                <a:latin typeface="Trebuchet MS"/>
                <a:cs typeface="Trebuchet MS"/>
              </a:rPr>
              <a:t>uses</a:t>
            </a:r>
            <a:r>
              <a:rPr sz="2650" spc="30" dirty="0">
                <a:latin typeface="Trebuchet MS"/>
                <a:cs typeface="Trebuchet MS"/>
              </a:rPr>
              <a:t> </a:t>
            </a:r>
            <a:r>
              <a:rPr sz="2650" spc="125" dirty="0">
                <a:latin typeface="Trebuchet MS"/>
                <a:cs typeface="Trebuchet MS"/>
              </a:rPr>
              <a:t>two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120" dirty="0">
                <a:latin typeface="Trebuchet MS"/>
                <a:cs typeface="Trebuchet MS"/>
              </a:rPr>
              <a:t>or</a:t>
            </a:r>
            <a:r>
              <a:rPr sz="2650" spc="30" dirty="0">
                <a:latin typeface="Trebuchet MS"/>
                <a:cs typeface="Trebuchet MS"/>
              </a:rPr>
              <a:t> </a:t>
            </a:r>
            <a:r>
              <a:rPr sz="2650" spc="185" dirty="0">
                <a:latin typeface="Trebuchet MS"/>
                <a:cs typeface="Trebuchet MS"/>
              </a:rPr>
              <a:t>more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165" dirty="0">
                <a:latin typeface="Trebuchet MS"/>
                <a:cs typeface="Trebuchet MS"/>
              </a:rPr>
              <a:t>alphabets</a:t>
            </a:r>
            <a:endParaRPr sz="2650" dirty="0">
              <a:latin typeface="Trebuchet MS"/>
              <a:cs typeface="Trebuchet MS"/>
            </a:endParaRPr>
          </a:p>
          <a:p>
            <a:pPr marL="263525">
              <a:lnSpc>
                <a:spcPct val="100000"/>
              </a:lnSpc>
              <a:spcBef>
                <a:spcPts val="20"/>
              </a:spcBef>
            </a:pPr>
            <a:r>
              <a:rPr sz="2100" spc="135" dirty="0">
                <a:latin typeface="Trebuchet MS"/>
                <a:cs typeface="Trebuchet MS"/>
              </a:rPr>
              <a:t>(sets</a:t>
            </a:r>
            <a:r>
              <a:rPr sz="2100" spc="2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of</a:t>
            </a:r>
            <a:r>
              <a:rPr sz="2100" spc="15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symbols)</a:t>
            </a:r>
            <a:endParaRPr sz="2100" dirty="0">
              <a:latin typeface="Trebuchet MS"/>
              <a:cs typeface="Trebuchet MS"/>
            </a:endParaRPr>
          </a:p>
          <a:p>
            <a:pPr marL="263525" marR="5080" indent="-251460">
              <a:lnSpc>
                <a:spcPct val="100000"/>
              </a:lnSpc>
              <a:spcBef>
                <a:spcPts val="1410"/>
              </a:spcBef>
              <a:buClr>
                <a:srgbClr val="003366"/>
              </a:buClr>
              <a:buChar char="▪"/>
              <a:tabLst>
                <a:tab pos="264160" algn="l"/>
              </a:tabLst>
            </a:pPr>
            <a:r>
              <a:rPr sz="2650" spc="155" dirty="0">
                <a:latin typeface="Trebuchet MS"/>
                <a:cs typeface="Trebuchet MS"/>
              </a:rPr>
              <a:t>Vigenère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95" dirty="0">
                <a:latin typeface="Trebuchet MS"/>
                <a:cs typeface="Trebuchet MS"/>
              </a:rPr>
              <a:t>cipher:</a:t>
            </a:r>
            <a:r>
              <a:rPr sz="2650" spc="25" dirty="0">
                <a:latin typeface="Trebuchet MS"/>
                <a:cs typeface="Trebuchet MS"/>
              </a:rPr>
              <a:t> </a:t>
            </a:r>
            <a:r>
              <a:rPr sz="2650" spc="130" dirty="0">
                <a:latin typeface="Trebuchet MS"/>
                <a:cs typeface="Trebuchet MS"/>
              </a:rPr>
              <a:t>substitution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130" dirty="0">
                <a:latin typeface="Trebuchet MS"/>
                <a:cs typeface="Trebuchet MS"/>
              </a:rPr>
              <a:t>cipher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100" dirty="0">
                <a:latin typeface="Trebuchet MS"/>
                <a:cs typeface="Trebuchet MS"/>
              </a:rPr>
              <a:t>that </a:t>
            </a:r>
            <a:r>
              <a:rPr sz="2650" spc="-785" dirty="0">
                <a:latin typeface="Trebuchet MS"/>
                <a:cs typeface="Trebuchet MS"/>
              </a:rPr>
              <a:t> </a:t>
            </a:r>
            <a:r>
              <a:rPr sz="2650" spc="250" dirty="0">
                <a:latin typeface="Trebuchet MS"/>
                <a:cs typeface="Trebuchet MS"/>
              </a:rPr>
              <a:t>uses </a:t>
            </a:r>
            <a:r>
              <a:rPr sz="2650" spc="160" dirty="0">
                <a:latin typeface="Trebuchet MS"/>
                <a:cs typeface="Trebuchet MS"/>
              </a:rPr>
              <a:t>simple </a:t>
            </a:r>
            <a:r>
              <a:rPr sz="2650" spc="135" dirty="0">
                <a:latin typeface="Trebuchet MS"/>
                <a:cs typeface="Trebuchet MS"/>
              </a:rPr>
              <a:t>polyalphabetic </a:t>
            </a:r>
            <a:r>
              <a:rPr sz="2650" spc="125" dirty="0">
                <a:latin typeface="Trebuchet MS"/>
                <a:cs typeface="Trebuchet MS"/>
              </a:rPr>
              <a:t>code; </a:t>
            </a:r>
            <a:r>
              <a:rPr sz="2650" spc="245" dirty="0">
                <a:latin typeface="Trebuchet MS"/>
                <a:cs typeface="Trebuchet MS"/>
              </a:rPr>
              <a:t>made </a:t>
            </a:r>
            <a:r>
              <a:rPr sz="2650" spc="-785" dirty="0">
                <a:latin typeface="Trebuchet MS"/>
                <a:cs typeface="Trebuchet MS"/>
              </a:rPr>
              <a:t> </a:t>
            </a:r>
            <a:r>
              <a:rPr sz="2650" spc="210" dirty="0">
                <a:latin typeface="Trebuchet MS"/>
                <a:cs typeface="Trebuchet MS"/>
              </a:rPr>
              <a:t>up</a:t>
            </a:r>
            <a:r>
              <a:rPr sz="2650" spc="30" dirty="0">
                <a:latin typeface="Trebuchet MS"/>
                <a:cs typeface="Trebuchet MS"/>
              </a:rPr>
              <a:t> </a:t>
            </a:r>
            <a:r>
              <a:rPr sz="2650" spc="70" dirty="0">
                <a:latin typeface="Trebuchet MS"/>
                <a:cs typeface="Trebuchet MS"/>
              </a:rPr>
              <a:t>of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290" dirty="0">
                <a:latin typeface="Trebuchet MS"/>
                <a:cs typeface="Trebuchet MS"/>
              </a:rPr>
              <a:t>26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95" dirty="0">
                <a:latin typeface="Trebuchet MS"/>
                <a:cs typeface="Trebuchet MS"/>
              </a:rPr>
              <a:t>distinct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130" dirty="0">
                <a:latin typeface="Trebuchet MS"/>
                <a:cs typeface="Trebuchet MS"/>
              </a:rPr>
              <a:t>cipher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165" dirty="0">
                <a:latin typeface="Trebuchet MS"/>
                <a:cs typeface="Trebuchet MS"/>
              </a:rPr>
              <a:t>alphabets</a:t>
            </a:r>
            <a:endParaRPr sz="2650" dirty="0">
              <a:latin typeface="Trebuchet MS"/>
              <a:cs typeface="Trebuchet MS"/>
            </a:endParaRPr>
          </a:p>
          <a:p>
            <a:pPr marL="263525">
              <a:lnSpc>
                <a:spcPct val="100000"/>
              </a:lnSpc>
              <a:spcBef>
                <a:spcPts val="30"/>
              </a:spcBef>
            </a:pPr>
            <a:r>
              <a:rPr sz="2800" spc="15" dirty="0">
                <a:latin typeface="Courier New"/>
                <a:cs typeface="Courier New"/>
              </a:rPr>
              <a:t>Ujlw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..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55685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476250"/>
            <a:ext cx="5410200" cy="581787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104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6393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Cipher</a:t>
            </a:r>
            <a:r>
              <a:rPr spc="50" dirty="0"/>
              <a:t> </a:t>
            </a:r>
            <a:r>
              <a:rPr spc="290" dirty="0"/>
              <a:t>Methods</a:t>
            </a:r>
            <a:r>
              <a:rPr spc="45" dirty="0"/>
              <a:t> </a:t>
            </a:r>
            <a:r>
              <a:rPr spc="18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558290"/>
            <a:ext cx="7583170" cy="43319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1000" marR="210185" indent="-342900">
              <a:lnSpc>
                <a:spcPts val="3200"/>
              </a:lnSpc>
              <a:spcBef>
                <a:spcPts val="340"/>
              </a:spcBef>
              <a:buClr>
                <a:srgbClr val="003366"/>
              </a:buClr>
              <a:buChar char="▪"/>
              <a:tabLst>
                <a:tab pos="380365" algn="l"/>
                <a:tab pos="381000" algn="l"/>
              </a:tabLst>
            </a:pPr>
            <a:r>
              <a:rPr sz="2800" spc="125" dirty="0">
                <a:latin typeface="Trebuchet MS"/>
                <a:cs typeface="Trebuchet MS"/>
              </a:rPr>
              <a:t>Transposition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cipher: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rearranges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values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within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a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block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create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ciphertext</a:t>
            </a:r>
            <a:endParaRPr sz="2800">
              <a:latin typeface="Trebuchet MS"/>
              <a:cs typeface="Trebuchet MS"/>
            </a:endParaRPr>
          </a:p>
          <a:p>
            <a:pPr marR="1162050" algn="ctr">
              <a:lnSpc>
                <a:spcPts val="1770"/>
              </a:lnSpc>
            </a:pPr>
            <a:r>
              <a:rPr sz="2800" spc="-5" dirty="0">
                <a:latin typeface="Courier New"/>
                <a:cs typeface="Courier New"/>
              </a:rPr>
              <a:t>this</a:t>
            </a:r>
            <a:endParaRPr sz="2800">
              <a:latin typeface="Courier New"/>
              <a:cs typeface="Courier New"/>
            </a:endParaRPr>
          </a:p>
          <a:p>
            <a:pPr marL="2780030" marR="3942079" algn="ctr">
              <a:lnSpc>
                <a:spcPct val="70200"/>
              </a:lnSpc>
              <a:spcBef>
                <a:spcPts val="500"/>
              </a:spcBef>
            </a:pPr>
            <a:r>
              <a:rPr sz="2800" spc="5" dirty="0">
                <a:latin typeface="Courier New"/>
                <a:cs typeface="Courier New"/>
              </a:rPr>
              <a:t>i</a:t>
            </a:r>
            <a:r>
              <a:rPr sz="2800" spc="-15" dirty="0">
                <a:latin typeface="Courier New"/>
                <a:cs typeface="Courier New"/>
              </a:rPr>
              <a:t>s</a:t>
            </a:r>
            <a:r>
              <a:rPr sz="2800" spc="-5" dirty="0">
                <a:latin typeface="Courier New"/>
                <a:cs typeface="Courier New"/>
              </a:rPr>
              <a:t>se  </a:t>
            </a:r>
            <a:r>
              <a:rPr sz="2800" spc="5" dirty="0">
                <a:latin typeface="Courier New"/>
                <a:cs typeface="Courier New"/>
              </a:rPr>
              <a:t>c</a:t>
            </a:r>
            <a:r>
              <a:rPr sz="2800" spc="-15" dirty="0">
                <a:latin typeface="Courier New"/>
                <a:cs typeface="Courier New"/>
              </a:rPr>
              <a:t>r</a:t>
            </a:r>
            <a:r>
              <a:rPr sz="2800" spc="-5" dirty="0">
                <a:latin typeface="Courier New"/>
                <a:cs typeface="Courier New"/>
              </a:rPr>
              <a:t>et</a:t>
            </a:r>
            <a:endParaRPr sz="2800">
              <a:latin typeface="Courier New"/>
              <a:cs typeface="Courier New"/>
            </a:endParaRPr>
          </a:p>
          <a:p>
            <a:pPr marL="381000" marR="74295" indent="-342900">
              <a:lnSpc>
                <a:spcPts val="3200"/>
              </a:lnSpc>
              <a:spcBef>
                <a:spcPts val="2530"/>
              </a:spcBef>
              <a:buClr>
                <a:srgbClr val="003366"/>
              </a:buClr>
              <a:buChar char="▪"/>
              <a:tabLst>
                <a:tab pos="380365" algn="l"/>
                <a:tab pos="381000" algn="l"/>
              </a:tabLst>
            </a:pPr>
            <a:r>
              <a:rPr sz="2800" spc="170" dirty="0">
                <a:latin typeface="Trebuchet MS"/>
                <a:cs typeface="Trebuchet MS"/>
              </a:rPr>
              <a:t>Exclusive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310" dirty="0">
                <a:latin typeface="Trebuchet MS"/>
                <a:cs typeface="Trebuchet MS"/>
              </a:rPr>
              <a:t>OR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(XOR):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function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Boolean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algebra; </a:t>
            </a:r>
            <a:r>
              <a:rPr sz="2800" spc="130" dirty="0">
                <a:latin typeface="Trebuchet MS"/>
                <a:cs typeface="Trebuchet MS"/>
              </a:rPr>
              <a:t>two </a:t>
            </a:r>
            <a:r>
              <a:rPr sz="2800" spc="125" dirty="0">
                <a:latin typeface="Trebuchet MS"/>
                <a:cs typeface="Trebuchet MS"/>
              </a:rPr>
              <a:t>bits </a:t>
            </a:r>
            <a:r>
              <a:rPr sz="2800" spc="140" dirty="0">
                <a:latin typeface="Trebuchet MS"/>
                <a:cs typeface="Trebuchet MS"/>
              </a:rPr>
              <a:t>are </a:t>
            </a:r>
            <a:r>
              <a:rPr sz="2800" spc="195" dirty="0">
                <a:latin typeface="Trebuchet MS"/>
                <a:cs typeface="Trebuchet MS"/>
              </a:rPr>
              <a:t>compared </a:t>
            </a:r>
            <a:r>
              <a:rPr sz="2800" spc="35" dirty="0">
                <a:solidFill>
                  <a:srgbClr val="BF0000"/>
                </a:solidFill>
                <a:latin typeface="Trebuchet MS"/>
                <a:cs typeface="Trebuchet MS"/>
              </a:rPr>
              <a:t>(still </a:t>
            </a:r>
            <a:r>
              <a:rPr sz="28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800" spc="240" dirty="0">
                <a:solidFill>
                  <a:srgbClr val="BF0000"/>
                </a:solidFill>
                <a:latin typeface="Trebuchet MS"/>
                <a:cs typeface="Trebuchet MS"/>
              </a:rPr>
              <a:t>used</a:t>
            </a:r>
            <a:r>
              <a:rPr sz="2800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800" spc="160" dirty="0">
                <a:solidFill>
                  <a:srgbClr val="BF0000"/>
                </a:solidFill>
                <a:latin typeface="Trebuchet MS"/>
                <a:cs typeface="Trebuchet MS"/>
              </a:rPr>
              <a:t>today)</a:t>
            </a:r>
            <a:endParaRPr sz="2800">
              <a:latin typeface="Trebuchet MS"/>
              <a:cs typeface="Trebuchet MS"/>
            </a:endParaRPr>
          </a:p>
          <a:p>
            <a:pPr marL="781050" lvl="1" indent="-285750">
              <a:lnSpc>
                <a:spcPct val="100000"/>
              </a:lnSpc>
              <a:spcBef>
                <a:spcPts val="919"/>
              </a:spcBef>
              <a:buClr>
                <a:srgbClr val="003366"/>
              </a:buClr>
              <a:buChar char="▪"/>
              <a:tabLst>
                <a:tab pos="781050" algn="l"/>
              </a:tabLst>
            </a:pPr>
            <a:r>
              <a:rPr sz="2600" spc="-10" dirty="0">
                <a:latin typeface="Trebuchet MS"/>
                <a:cs typeface="Trebuchet MS"/>
              </a:rPr>
              <a:t>If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20" dirty="0">
                <a:latin typeface="Trebuchet MS"/>
                <a:cs typeface="Trebuchet MS"/>
              </a:rPr>
              <a:t>two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14" dirty="0">
                <a:latin typeface="Trebuchet MS"/>
                <a:cs typeface="Trebuchet MS"/>
              </a:rPr>
              <a:t>bits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30" dirty="0">
                <a:latin typeface="Trebuchet MS"/>
                <a:cs typeface="Trebuchet MS"/>
              </a:rPr>
              <a:t>are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identical,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result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is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55" dirty="0">
                <a:latin typeface="Trebuchet MS"/>
                <a:cs typeface="Trebuchet MS"/>
              </a:rPr>
              <a:t>binary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290" dirty="0"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  <a:p>
            <a:pPr marL="781050" lvl="1" indent="-285750">
              <a:lnSpc>
                <a:spcPct val="100000"/>
              </a:lnSpc>
              <a:spcBef>
                <a:spcPts val="990"/>
              </a:spcBef>
              <a:buClr>
                <a:srgbClr val="003366"/>
              </a:buClr>
              <a:buChar char="▪"/>
              <a:tabLst>
                <a:tab pos="781050" algn="l"/>
              </a:tabLst>
            </a:pPr>
            <a:r>
              <a:rPr sz="2600" spc="-10" dirty="0">
                <a:latin typeface="Trebuchet MS"/>
                <a:cs typeface="Trebuchet MS"/>
              </a:rPr>
              <a:t>If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20" dirty="0">
                <a:latin typeface="Trebuchet MS"/>
                <a:cs typeface="Trebuchet MS"/>
              </a:rPr>
              <a:t>two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14" dirty="0">
                <a:latin typeface="Trebuchet MS"/>
                <a:cs typeface="Trebuchet MS"/>
              </a:rPr>
              <a:t>bits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not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identical,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result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is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55" dirty="0">
                <a:latin typeface="Trebuchet MS"/>
                <a:cs typeface="Trebuchet MS"/>
              </a:rPr>
              <a:t>binary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290" dirty="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6372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44500"/>
            <a:ext cx="69316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414355"/>
                </a:solidFill>
              </a:rPr>
              <a:t>Public</a:t>
            </a:r>
            <a:r>
              <a:rPr sz="4000" spc="-2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Ledger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(A</a:t>
            </a:r>
            <a:r>
              <a:rPr sz="4000" spc="-240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Small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Example)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18550" y="342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146" y="1371600"/>
            <a:ext cx="856359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4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908" y="2015966"/>
            <a:ext cx="7116603" cy="178736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3269" y="659925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3976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678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Network</a:t>
            </a:r>
            <a:r>
              <a:rPr spc="30" dirty="0"/>
              <a:t> </a:t>
            </a:r>
            <a:r>
              <a:rPr spc="265" dirty="0"/>
              <a:t>Reconnaissance</a:t>
            </a:r>
            <a:r>
              <a:rPr spc="30" dirty="0"/>
              <a:t> </a:t>
            </a:r>
            <a:r>
              <a:rPr spc="-10" dirty="0"/>
              <a:t>Tool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177290"/>
            <a:ext cx="2887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3366"/>
              </a:buClr>
              <a:buChar char="▪"/>
              <a:tabLst>
                <a:tab pos="354965" algn="l"/>
                <a:tab pos="355600" algn="l"/>
              </a:tabLst>
            </a:pPr>
            <a:r>
              <a:rPr sz="2800" spc="185" dirty="0">
                <a:latin typeface="Trebuchet MS"/>
                <a:cs typeface="Trebuchet MS"/>
              </a:rPr>
              <a:t>Binary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vs.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hex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6584950"/>
            <a:ext cx="3552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Security,</a:t>
            </a:r>
            <a:r>
              <a:rPr sz="1400" spc="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3rd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edition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3009" y="6582409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12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281430"/>
            <a:ext cx="7620000" cy="42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24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688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Cryptographic</a:t>
            </a:r>
            <a:r>
              <a:rPr spc="40" dirty="0"/>
              <a:t> </a:t>
            </a:r>
            <a:r>
              <a:rPr spc="345" dirty="0"/>
              <a:t>Hash</a:t>
            </a:r>
            <a:r>
              <a:rPr spc="30" dirty="0"/>
              <a:t> </a:t>
            </a:r>
            <a:r>
              <a:rPr spc="19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59925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022350"/>
            <a:ext cx="7557134" cy="492125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21945" marR="30480" indent="-284480">
              <a:lnSpc>
                <a:spcPct val="95700"/>
              </a:lnSpc>
              <a:spcBef>
                <a:spcPts val="245"/>
              </a:spcBef>
              <a:buClr>
                <a:srgbClr val="003366"/>
              </a:buClr>
              <a:buChar char="▪"/>
              <a:tabLst>
                <a:tab pos="322580" algn="l"/>
              </a:tabLst>
            </a:pPr>
            <a:r>
              <a:rPr sz="2650" spc="105" dirty="0">
                <a:latin typeface="Trebuchet MS"/>
                <a:cs typeface="Trebuchet MS"/>
              </a:rPr>
              <a:t>Publically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215" dirty="0">
                <a:latin typeface="Trebuchet MS"/>
                <a:cs typeface="Trebuchet MS"/>
              </a:rPr>
              <a:t>known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170" dirty="0">
                <a:latin typeface="Trebuchet MS"/>
                <a:cs typeface="Trebuchet MS"/>
              </a:rPr>
              <a:t>mathematical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175" dirty="0">
                <a:latin typeface="Trebuchet MS"/>
                <a:cs typeface="Trebuchet MS"/>
              </a:rPr>
              <a:t>algorithms </a:t>
            </a:r>
            <a:r>
              <a:rPr sz="2650" spc="-780" dirty="0">
                <a:latin typeface="Trebuchet MS"/>
                <a:cs typeface="Trebuchet MS"/>
              </a:rPr>
              <a:t> </a:t>
            </a:r>
            <a:r>
              <a:rPr sz="2650" spc="114" dirty="0">
                <a:latin typeface="Trebuchet MS"/>
                <a:cs typeface="Trebuchet MS"/>
              </a:rPr>
              <a:t>that </a:t>
            </a:r>
            <a:r>
              <a:rPr sz="2650" spc="185" dirty="0">
                <a:latin typeface="Trebuchet MS"/>
                <a:cs typeface="Trebuchet MS"/>
              </a:rPr>
              <a:t>generate </a:t>
            </a:r>
            <a:r>
              <a:rPr sz="2650" spc="235" dirty="0">
                <a:latin typeface="Trebuchet MS"/>
                <a:cs typeface="Trebuchet MS"/>
              </a:rPr>
              <a:t>a </a:t>
            </a:r>
            <a:r>
              <a:rPr sz="2650" spc="125" dirty="0">
                <a:latin typeface="Trebuchet MS"/>
                <a:cs typeface="Trebuchet MS"/>
              </a:rPr>
              <a:t>fixed-length </a:t>
            </a:r>
            <a:r>
              <a:rPr sz="2650" spc="290" dirty="0">
                <a:latin typeface="Trebuchet MS"/>
                <a:cs typeface="Trebuchet MS"/>
              </a:rPr>
              <a:t>message </a:t>
            </a:r>
            <a:r>
              <a:rPr sz="2650" spc="295" dirty="0">
                <a:latin typeface="Trebuchet MS"/>
                <a:cs typeface="Trebuchet MS"/>
              </a:rPr>
              <a:t> </a:t>
            </a:r>
            <a:r>
              <a:rPr sz="2650" spc="180" dirty="0">
                <a:latin typeface="Trebuchet MS"/>
                <a:cs typeface="Trebuchet MS"/>
              </a:rPr>
              <a:t>summary/digest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240" dirty="0">
                <a:latin typeface="Trebuchet MS"/>
                <a:cs typeface="Trebuchet MS"/>
              </a:rPr>
              <a:t>used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100" dirty="0">
                <a:latin typeface="Trebuchet MS"/>
                <a:cs typeface="Trebuchet MS"/>
              </a:rPr>
              <a:t>to</a:t>
            </a:r>
            <a:r>
              <a:rPr sz="2650" spc="30" dirty="0">
                <a:latin typeface="Trebuchet MS"/>
                <a:cs typeface="Trebuchet MS"/>
              </a:rPr>
              <a:t> </a:t>
            </a:r>
            <a:r>
              <a:rPr sz="2650" spc="135" dirty="0">
                <a:latin typeface="Trebuchet MS"/>
                <a:cs typeface="Trebuchet MS"/>
              </a:rPr>
              <a:t>confirm</a:t>
            </a:r>
            <a:r>
              <a:rPr sz="2650" spc="50" dirty="0">
                <a:latin typeface="Trebuchet MS"/>
                <a:cs typeface="Trebuchet MS"/>
              </a:rPr>
              <a:t> </a:t>
            </a:r>
            <a:r>
              <a:rPr sz="2650" spc="290" dirty="0">
                <a:latin typeface="Trebuchet MS"/>
                <a:cs typeface="Trebuchet MS"/>
              </a:rPr>
              <a:t>message </a:t>
            </a:r>
            <a:r>
              <a:rPr sz="2650" spc="-785" dirty="0">
                <a:latin typeface="Trebuchet MS"/>
                <a:cs typeface="Trebuchet MS"/>
              </a:rPr>
              <a:t> </a:t>
            </a:r>
            <a:r>
              <a:rPr sz="2650" spc="105" dirty="0">
                <a:latin typeface="Trebuchet MS"/>
                <a:cs typeface="Trebuchet MS"/>
              </a:rPr>
              <a:t>identity </a:t>
            </a:r>
            <a:r>
              <a:rPr sz="2650" spc="229" dirty="0">
                <a:latin typeface="Trebuchet MS"/>
                <a:cs typeface="Trebuchet MS"/>
              </a:rPr>
              <a:t>and </a:t>
            </a:r>
            <a:r>
              <a:rPr sz="2650" spc="135" dirty="0">
                <a:latin typeface="Trebuchet MS"/>
                <a:cs typeface="Trebuchet MS"/>
              </a:rPr>
              <a:t>confirm </a:t>
            </a:r>
            <a:r>
              <a:rPr sz="2650" spc="225" dirty="0">
                <a:latin typeface="Trebuchet MS"/>
                <a:cs typeface="Trebuchet MS"/>
              </a:rPr>
              <a:t>no </a:t>
            </a:r>
            <a:r>
              <a:rPr sz="2650" spc="145" dirty="0">
                <a:latin typeface="Trebuchet MS"/>
                <a:cs typeface="Trebuchet MS"/>
              </a:rPr>
              <a:t>content </a:t>
            </a:r>
            <a:r>
              <a:rPr sz="2650" spc="260" dirty="0">
                <a:latin typeface="Trebuchet MS"/>
                <a:cs typeface="Trebuchet MS"/>
              </a:rPr>
              <a:t>has </a:t>
            </a:r>
            <a:r>
              <a:rPr sz="2650" spc="265" dirty="0">
                <a:latin typeface="Trebuchet MS"/>
                <a:cs typeface="Trebuchet MS"/>
              </a:rPr>
              <a:t> </a:t>
            </a:r>
            <a:r>
              <a:rPr sz="2650" spc="235" dirty="0">
                <a:latin typeface="Trebuchet MS"/>
                <a:cs typeface="Trebuchet MS"/>
              </a:rPr>
              <a:t>changed</a:t>
            </a:r>
            <a:r>
              <a:rPr sz="2650" spc="80" dirty="0">
                <a:latin typeface="Trebuchet MS"/>
                <a:cs typeface="Trebuchet MS"/>
              </a:rPr>
              <a:t> </a:t>
            </a:r>
            <a:r>
              <a:rPr sz="2650" spc="70" dirty="0">
                <a:solidFill>
                  <a:srgbClr val="BF0000"/>
                </a:solidFill>
                <a:latin typeface="Trebuchet MS"/>
                <a:cs typeface="Trebuchet MS"/>
              </a:rPr>
              <a:t>(for</a:t>
            </a:r>
            <a:r>
              <a:rPr sz="2650" spc="6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650" spc="110" dirty="0">
                <a:solidFill>
                  <a:srgbClr val="BF0000"/>
                </a:solidFill>
                <a:latin typeface="Trebuchet MS"/>
                <a:cs typeface="Trebuchet MS"/>
              </a:rPr>
              <a:t>integrity)</a:t>
            </a:r>
            <a:endParaRPr sz="2650" dirty="0">
              <a:latin typeface="Trebuchet MS"/>
              <a:cs typeface="Trebuchet MS"/>
            </a:endParaRPr>
          </a:p>
          <a:p>
            <a:pPr marL="321945" marR="1169035" indent="-284480">
              <a:lnSpc>
                <a:spcPts val="3040"/>
              </a:lnSpc>
              <a:spcBef>
                <a:spcPts val="1320"/>
              </a:spcBef>
              <a:buClr>
                <a:srgbClr val="003366"/>
              </a:buClr>
              <a:buChar char="▪"/>
              <a:tabLst>
                <a:tab pos="322580" algn="l"/>
              </a:tabLst>
            </a:pPr>
            <a:r>
              <a:rPr sz="2650" spc="15" dirty="0">
                <a:latin typeface="Trebuchet MS"/>
                <a:cs typeface="Trebuchet MS"/>
              </a:rPr>
              <a:t>It</a:t>
            </a:r>
            <a:r>
              <a:rPr sz="2650" spc="50" dirty="0">
                <a:latin typeface="Trebuchet MS"/>
                <a:cs typeface="Trebuchet MS"/>
              </a:rPr>
              <a:t> </a:t>
            </a:r>
            <a:r>
              <a:rPr sz="2650" spc="145" dirty="0">
                <a:latin typeface="Trebuchet MS"/>
                <a:cs typeface="Trebuchet MS"/>
              </a:rPr>
              <a:t>is</a:t>
            </a:r>
            <a:r>
              <a:rPr sz="2650" spc="60" dirty="0">
                <a:latin typeface="Trebuchet MS"/>
                <a:cs typeface="Trebuchet MS"/>
              </a:rPr>
              <a:t> </a:t>
            </a:r>
            <a:r>
              <a:rPr sz="2650" spc="160" dirty="0">
                <a:solidFill>
                  <a:srgbClr val="BF0000"/>
                </a:solidFill>
                <a:latin typeface="Trebuchet MS"/>
                <a:cs typeface="Trebuchet MS"/>
              </a:rPr>
              <a:t>intended</a:t>
            </a:r>
            <a:r>
              <a:rPr sz="2650" spc="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650" spc="100" dirty="0">
                <a:solidFill>
                  <a:srgbClr val="BF0000"/>
                </a:solidFill>
                <a:latin typeface="Trebuchet MS"/>
                <a:cs typeface="Trebuchet MS"/>
              </a:rPr>
              <a:t>to</a:t>
            </a:r>
            <a:r>
              <a:rPr sz="2650" spc="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650" spc="204" dirty="0">
                <a:solidFill>
                  <a:srgbClr val="BF0000"/>
                </a:solidFill>
                <a:latin typeface="Trebuchet MS"/>
                <a:cs typeface="Trebuchet MS"/>
              </a:rPr>
              <a:t>be</a:t>
            </a:r>
            <a:r>
              <a:rPr sz="2650" spc="7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650" spc="150" dirty="0">
                <a:latin typeface="Trebuchet MS"/>
                <a:cs typeface="Trebuchet MS"/>
              </a:rPr>
              <a:t>computationally </a:t>
            </a:r>
            <a:r>
              <a:rPr sz="2650" spc="-785" dirty="0">
                <a:latin typeface="Trebuchet MS"/>
                <a:cs typeface="Trebuchet MS"/>
              </a:rPr>
              <a:t> </a:t>
            </a:r>
            <a:r>
              <a:rPr sz="2650" spc="130" dirty="0">
                <a:latin typeface="Trebuchet MS"/>
                <a:cs typeface="Trebuchet MS"/>
              </a:rPr>
              <a:t>infeasible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100" dirty="0">
                <a:latin typeface="Trebuchet MS"/>
                <a:cs typeface="Trebuchet MS"/>
              </a:rPr>
              <a:t>to</a:t>
            </a:r>
            <a:endParaRPr sz="2650" dirty="0">
              <a:latin typeface="Trebuchet MS"/>
              <a:cs typeface="Trebuchet MS"/>
            </a:endParaRPr>
          </a:p>
          <a:p>
            <a:pPr marL="654050" lvl="1" indent="-236854">
              <a:lnSpc>
                <a:spcPct val="100000"/>
              </a:lnSpc>
              <a:spcBef>
                <a:spcPts val="560"/>
              </a:spcBef>
              <a:buClr>
                <a:srgbClr val="003366"/>
              </a:buClr>
              <a:buChar char="▪"/>
              <a:tabLst>
                <a:tab pos="654050" algn="l"/>
              </a:tabLst>
            </a:pPr>
            <a:r>
              <a:rPr sz="2300" spc="160" dirty="0">
                <a:latin typeface="Trebuchet MS"/>
                <a:cs typeface="Trebuchet MS"/>
              </a:rPr>
              <a:t>generate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210" dirty="0">
                <a:latin typeface="Trebuchet MS"/>
                <a:cs typeface="Trebuchet MS"/>
              </a:rPr>
              <a:t>a</a:t>
            </a:r>
            <a:r>
              <a:rPr sz="2300" spc="60" dirty="0">
                <a:latin typeface="Trebuchet MS"/>
                <a:cs typeface="Trebuchet MS"/>
              </a:rPr>
              <a:t> </a:t>
            </a:r>
            <a:r>
              <a:rPr sz="2300" spc="250" dirty="0">
                <a:latin typeface="Trebuchet MS"/>
                <a:cs typeface="Trebuchet MS"/>
              </a:rPr>
              <a:t>message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05" dirty="0">
                <a:latin typeface="Trebuchet MS"/>
                <a:cs typeface="Trebuchet MS"/>
              </a:rPr>
              <a:t>that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235" dirty="0">
                <a:latin typeface="Trebuchet MS"/>
                <a:cs typeface="Trebuchet MS"/>
              </a:rPr>
              <a:t>has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210" dirty="0">
                <a:latin typeface="Trebuchet MS"/>
                <a:cs typeface="Trebuchet MS"/>
              </a:rPr>
              <a:t>a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185" dirty="0">
                <a:latin typeface="Trebuchet MS"/>
                <a:cs typeface="Trebuchet MS"/>
              </a:rPr>
              <a:t>given</a:t>
            </a:r>
            <a:r>
              <a:rPr sz="2300" spc="55" dirty="0">
                <a:latin typeface="Trebuchet MS"/>
                <a:cs typeface="Trebuchet MS"/>
              </a:rPr>
              <a:t> </a:t>
            </a:r>
            <a:r>
              <a:rPr sz="2300" spc="225" dirty="0">
                <a:latin typeface="Trebuchet MS"/>
                <a:cs typeface="Trebuchet MS"/>
              </a:rPr>
              <a:t>hash</a:t>
            </a:r>
            <a:endParaRPr sz="2300" dirty="0">
              <a:latin typeface="Trebuchet MS"/>
              <a:cs typeface="Trebuchet MS"/>
            </a:endParaRPr>
          </a:p>
          <a:p>
            <a:pPr marL="654050" lvl="1" indent="-236854">
              <a:lnSpc>
                <a:spcPct val="100000"/>
              </a:lnSpc>
              <a:spcBef>
                <a:spcPts val="630"/>
              </a:spcBef>
              <a:buClr>
                <a:srgbClr val="003366"/>
              </a:buClr>
              <a:buChar char="▪"/>
              <a:tabLst>
                <a:tab pos="654050" algn="l"/>
              </a:tabLst>
            </a:pPr>
            <a:r>
              <a:rPr sz="2300" spc="145" dirty="0">
                <a:latin typeface="Trebuchet MS"/>
                <a:cs typeface="Trebuchet MS"/>
              </a:rPr>
              <a:t>modify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210" dirty="0">
                <a:latin typeface="Trebuchet MS"/>
                <a:cs typeface="Trebuchet MS"/>
              </a:rPr>
              <a:t>a</a:t>
            </a:r>
            <a:r>
              <a:rPr sz="2300" spc="55" dirty="0">
                <a:latin typeface="Trebuchet MS"/>
                <a:cs typeface="Trebuchet MS"/>
              </a:rPr>
              <a:t> </a:t>
            </a:r>
            <a:r>
              <a:rPr sz="2300" spc="250" dirty="0">
                <a:latin typeface="Trebuchet MS"/>
                <a:cs typeface="Trebuchet MS"/>
              </a:rPr>
              <a:t>message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10" dirty="0">
                <a:latin typeface="Trebuchet MS"/>
                <a:cs typeface="Trebuchet MS"/>
              </a:rPr>
              <a:t>without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200" dirty="0">
                <a:latin typeface="Trebuchet MS"/>
                <a:cs typeface="Trebuchet MS"/>
              </a:rPr>
              <a:t>changing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the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229" dirty="0">
                <a:latin typeface="Trebuchet MS"/>
                <a:cs typeface="Trebuchet MS"/>
              </a:rPr>
              <a:t>hash</a:t>
            </a:r>
            <a:endParaRPr sz="2300" dirty="0">
              <a:latin typeface="Trebuchet MS"/>
              <a:cs typeface="Trebuchet MS"/>
            </a:endParaRPr>
          </a:p>
          <a:p>
            <a:pPr marL="654050" marR="586740" lvl="1" indent="-236220">
              <a:lnSpc>
                <a:spcPts val="2650"/>
              </a:lnSpc>
              <a:spcBef>
                <a:spcPts val="819"/>
              </a:spcBef>
              <a:buClr>
                <a:srgbClr val="003366"/>
              </a:buClr>
              <a:buChar char="▪"/>
              <a:tabLst>
                <a:tab pos="654050" algn="l"/>
              </a:tabLst>
            </a:pPr>
            <a:r>
              <a:rPr sz="2300" spc="85" dirty="0">
                <a:latin typeface="Trebuchet MS"/>
                <a:cs typeface="Trebuchet MS"/>
              </a:rPr>
              <a:t>find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two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different</a:t>
            </a:r>
            <a:r>
              <a:rPr sz="2300" spc="55" dirty="0">
                <a:latin typeface="Trebuchet MS"/>
                <a:cs typeface="Trebuchet MS"/>
              </a:rPr>
              <a:t> </a:t>
            </a:r>
            <a:r>
              <a:rPr sz="2300" spc="254" dirty="0">
                <a:latin typeface="Trebuchet MS"/>
                <a:cs typeface="Trebuchet MS"/>
              </a:rPr>
              <a:t>messages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95" dirty="0">
                <a:latin typeface="Trebuchet MS"/>
                <a:cs typeface="Trebuchet MS"/>
              </a:rPr>
              <a:t>with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the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250" dirty="0">
                <a:latin typeface="Trebuchet MS"/>
                <a:cs typeface="Trebuchet MS"/>
              </a:rPr>
              <a:t>same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229" dirty="0">
                <a:latin typeface="Trebuchet MS"/>
                <a:cs typeface="Trebuchet MS"/>
              </a:rPr>
              <a:t>hash</a:t>
            </a:r>
            <a:endParaRPr sz="2300" dirty="0">
              <a:latin typeface="Trebuchet MS"/>
              <a:cs typeface="Trebuchet MS"/>
            </a:endParaRPr>
          </a:p>
          <a:p>
            <a:pPr marL="986790" lvl="2" indent="-189230">
              <a:lnSpc>
                <a:spcPct val="100000"/>
              </a:lnSpc>
              <a:spcBef>
                <a:spcPts val="560"/>
              </a:spcBef>
              <a:buClr>
                <a:srgbClr val="003366"/>
              </a:buClr>
              <a:buChar char="▪"/>
              <a:tabLst>
                <a:tab pos="986790" algn="l"/>
              </a:tabLst>
            </a:pPr>
            <a:r>
              <a:rPr sz="2000" spc="130" dirty="0">
                <a:latin typeface="Trebuchet MS"/>
                <a:cs typeface="Trebuchet MS"/>
              </a:rPr>
              <a:t>strong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collision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resistant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property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77921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688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Cryptographic</a:t>
            </a:r>
            <a:r>
              <a:rPr spc="40" dirty="0"/>
              <a:t> </a:t>
            </a:r>
            <a:r>
              <a:rPr spc="345" dirty="0"/>
              <a:t>Hash</a:t>
            </a:r>
            <a:r>
              <a:rPr spc="30" dirty="0"/>
              <a:t> </a:t>
            </a:r>
            <a:r>
              <a:rPr spc="190" dirty="0"/>
              <a:t>Functions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9140" y="1143000"/>
            <a:ext cx="7372350" cy="29006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6235" marR="247650" indent="-318770">
              <a:lnSpc>
                <a:spcPct val="101400"/>
              </a:lnSpc>
              <a:spcBef>
                <a:spcPts val="80"/>
              </a:spcBef>
              <a:buClr>
                <a:srgbClr val="003366"/>
              </a:buClr>
              <a:buChar char="▪"/>
              <a:tabLst>
                <a:tab pos="356870" algn="l"/>
              </a:tabLst>
            </a:pPr>
            <a:r>
              <a:rPr sz="2950" spc="270" dirty="0">
                <a:latin typeface="Trebuchet MS"/>
                <a:cs typeface="Trebuchet MS"/>
              </a:rPr>
              <a:t>Used</a:t>
            </a:r>
            <a:r>
              <a:rPr sz="2950" spc="50" dirty="0">
                <a:latin typeface="Trebuchet MS"/>
                <a:cs typeface="Trebuchet MS"/>
              </a:rPr>
              <a:t> </a:t>
            </a:r>
            <a:r>
              <a:rPr sz="2950" spc="130" dirty="0">
                <a:latin typeface="Trebuchet MS"/>
                <a:cs typeface="Trebuchet MS"/>
              </a:rPr>
              <a:t>in</a:t>
            </a:r>
            <a:r>
              <a:rPr sz="2950" spc="50" dirty="0">
                <a:latin typeface="Trebuchet MS"/>
                <a:cs typeface="Trebuchet MS"/>
              </a:rPr>
              <a:t> </a:t>
            </a:r>
            <a:r>
              <a:rPr sz="2950" spc="330" dirty="0">
                <a:latin typeface="Trebuchet MS"/>
                <a:cs typeface="Trebuchet MS"/>
              </a:rPr>
              <a:t>many</a:t>
            </a:r>
            <a:r>
              <a:rPr sz="2950" spc="55" dirty="0">
                <a:latin typeface="Trebuchet MS"/>
                <a:cs typeface="Trebuchet MS"/>
              </a:rPr>
              <a:t> </a:t>
            </a:r>
            <a:r>
              <a:rPr sz="2950" spc="245" dirty="0">
                <a:latin typeface="Trebuchet MS"/>
                <a:cs typeface="Trebuchet MS"/>
              </a:rPr>
              <a:t>password</a:t>
            </a:r>
            <a:r>
              <a:rPr sz="2950" spc="55" dirty="0">
                <a:latin typeface="Trebuchet MS"/>
                <a:cs typeface="Trebuchet MS"/>
              </a:rPr>
              <a:t> </a:t>
            </a:r>
            <a:r>
              <a:rPr sz="2950" spc="120" dirty="0">
                <a:latin typeface="Trebuchet MS"/>
                <a:cs typeface="Trebuchet MS"/>
              </a:rPr>
              <a:t>verification </a:t>
            </a:r>
            <a:r>
              <a:rPr sz="2950" spc="-869" dirty="0">
                <a:latin typeface="Trebuchet MS"/>
                <a:cs typeface="Trebuchet MS"/>
              </a:rPr>
              <a:t> </a:t>
            </a:r>
            <a:r>
              <a:rPr sz="2950" spc="295" dirty="0">
                <a:latin typeface="Trebuchet MS"/>
                <a:cs typeface="Trebuchet MS"/>
              </a:rPr>
              <a:t>systems</a:t>
            </a:r>
            <a:endParaRPr sz="2950" dirty="0">
              <a:latin typeface="Trebuchet MS"/>
              <a:cs typeface="Trebuchet MS"/>
            </a:endParaRPr>
          </a:p>
          <a:p>
            <a:pPr marL="356235" marR="30480" indent="-318770">
              <a:lnSpc>
                <a:spcPct val="101400"/>
              </a:lnSpc>
              <a:spcBef>
                <a:spcPts val="1110"/>
              </a:spcBef>
              <a:buClr>
                <a:srgbClr val="003366"/>
              </a:buClr>
              <a:buChar char="▪"/>
              <a:tabLst>
                <a:tab pos="356870" algn="l"/>
              </a:tabLst>
            </a:pPr>
            <a:r>
              <a:rPr sz="2950" spc="280" dirty="0">
                <a:latin typeface="Trebuchet MS"/>
                <a:cs typeface="Trebuchet MS"/>
              </a:rPr>
              <a:t>Use </a:t>
            </a:r>
            <a:r>
              <a:rPr sz="2950" spc="95" dirty="0">
                <a:latin typeface="Trebuchet MS"/>
                <a:cs typeface="Trebuchet MS"/>
              </a:rPr>
              <a:t>of </a:t>
            </a:r>
            <a:r>
              <a:rPr sz="2950" spc="250" dirty="0">
                <a:latin typeface="Trebuchet MS"/>
                <a:cs typeface="Trebuchet MS"/>
              </a:rPr>
              <a:t>keys </a:t>
            </a:r>
            <a:r>
              <a:rPr sz="2950" spc="170" dirty="0">
                <a:latin typeface="Trebuchet MS"/>
                <a:cs typeface="Trebuchet MS"/>
              </a:rPr>
              <a:t>not </a:t>
            </a:r>
            <a:r>
              <a:rPr sz="2950" spc="125" dirty="0">
                <a:latin typeface="Trebuchet MS"/>
                <a:cs typeface="Trebuchet MS"/>
              </a:rPr>
              <a:t>required; </a:t>
            </a:r>
            <a:r>
              <a:rPr sz="2950" spc="330" dirty="0">
                <a:latin typeface="Trebuchet MS"/>
                <a:cs typeface="Trebuchet MS"/>
              </a:rPr>
              <a:t>message </a:t>
            </a:r>
            <a:r>
              <a:rPr sz="2950" spc="335" dirty="0">
                <a:latin typeface="Trebuchet MS"/>
                <a:cs typeface="Trebuchet MS"/>
              </a:rPr>
              <a:t> </a:t>
            </a:r>
            <a:r>
              <a:rPr sz="2950" spc="160" dirty="0">
                <a:latin typeface="Trebuchet MS"/>
                <a:cs typeface="Trebuchet MS"/>
              </a:rPr>
              <a:t>authentication </a:t>
            </a:r>
            <a:r>
              <a:rPr sz="2950" spc="220" dirty="0">
                <a:latin typeface="Trebuchet MS"/>
                <a:cs typeface="Trebuchet MS"/>
              </a:rPr>
              <a:t>code </a:t>
            </a:r>
            <a:r>
              <a:rPr sz="2950" spc="275" dirty="0">
                <a:latin typeface="Trebuchet MS"/>
                <a:cs typeface="Trebuchet MS"/>
              </a:rPr>
              <a:t>(MAC </a:t>
            </a:r>
            <a:r>
              <a:rPr sz="2950" spc="405" dirty="0">
                <a:latin typeface="Trebuchet MS"/>
                <a:cs typeface="Trebuchet MS"/>
              </a:rPr>
              <a:t>– </a:t>
            </a:r>
            <a:r>
              <a:rPr sz="2950" spc="295" dirty="0">
                <a:latin typeface="Trebuchet MS"/>
                <a:cs typeface="Trebuchet MS"/>
              </a:rPr>
              <a:t>hash </a:t>
            </a:r>
            <a:r>
              <a:rPr sz="2950" spc="300" dirty="0">
                <a:latin typeface="Trebuchet MS"/>
                <a:cs typeface="Trebuchet MS"/>
              </a:rPr>
              <a:t> </a:t>
            </a:r>
            <a:r>
              <a:rPr sz="2950" spc="195" dirty="0">
                <a:latin typeface="Trebuchet MS"/>
                <a:cs typeface="Trebuchet MS"/>
              </a:rPr>
              <a:t>encrypted</a:t>
            </a:r>
            <a:r>
              <a:rPr sz="2950" spc="45" dirty="0">
                <a:latin typeface="Trebuchet MS"/>
                <a:cs typeface="Trebuchet MS"/>
              </a:rPr>
              <a:t> </a:t>
            </a:r>
            <a:r>
              <a:rPr sz="2950" spc="125" dirty="0">
                <a:latin typeface="Trebuchet MS"/>
                <a:cs typeface="Trebuchet MS"/>
              </a:rPr>
              <a:t>with</a:t>
            </a:r>
            <a:r>
              <a:rPr sz="2950" spc="65" dirty="0">
                <a:latin typeface="Trebuchet MS"/>
                <a:cs typeface="Trebuchet MS"/>
              </a:rPr>
              <a:t> </a:t>
            </a:r>
            <a:r>
              <a:rPr sz="2950" spc="225" dirty="0">
                <a:latin typeface="Trebuchet MS"/>
                <a:cs typeface="Trebuchet MS"/>
              </a:rPr>
              <a:t>symmetric</a:t>
            </a:r>
            <a:r>
              <a:rPr sz="2950" spc="45" dirty="0">
                <a:latin typeface="Trebuchet MS"/>
                <a:cs typeface="Trebuchet MS"/>
              </a:rPr>
              <a:t> </a:t>
            </a:r>
            <a:r>
              <a:rPr sz="2950" spc="114" dirty="0">
                <a:latin typeface="Trebuchet MS"/>
                <a:cs typeface="Trebuchet MS"/>
              </a:rPr>
              <a:t>key),</a:t>
            </a:r>
            <a:r>
              <a:rPr sz="2950" spc="50" dirty="0">
                <a:latin typeface="Trebuchet MS"/>
                <a:cs typeface="Trebuchet MS"/>
              </a:rPr>
              <a:t> </a:t>
            </a:r>
            <a:r>
              <a:rPr sz="2950" spc="345" dirty="0">
                <a:latin typeface="Trebuchet MS"/>
                <a:cs typeface="Trebuchet MS"/>
              </a:rPr>
              <a:t>may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229" dirty="0">
                <a:latin typeface="Trebuchet MS"/>
                <a:cs typeface="Trebuchet MS"/>
              </a:rPr>
              <a:t>be</a:t>
            </a:r>
            <a:r>
              <a:rPr sz="2950" spc="50" dirty="0">
                <a:latin typeface="Trebuchet MS"/>
                <a:cs typeface="Trebuchet MS"/>
              </a:rPr>
              <a:t> </a:t>
            </a:r>
            <a:r>
              <a:rPr sz="2950" spc="185" dirty="0">
                <a:latin typeface="Trebuchet MS"/>
                <a:cs typeface="Trebuchet MS"/>
              </a:rPr>
              <a:t>attached</a:t>
            </a:r>
            <a:r>
              <a:rPr sz="2950" spc="45" dirty="0">
                <a:latin typeface="Trebuchet MS"/>
                <a:cs typeface="Trebuchet MS"/>
              </a:rPr>
              <a:t> </a:t>
            </a:r>
            <a:r>
              <a:rPr sz="2950" spc="120" dirty="0">
                <a:latin typeface="Trebuchet MS"/>
                <a:cs typeface="Trebuchet MS"/>
              </a:rPr>
              <a:t>to</a:t>
            </a:r>
            <a:r>
              <a:rPr sz="2950" spc="50" dirty="0">
                <a:latin typeface="Trebuchet MS"/>
                <a:cs typeface="Trebuchet MS"/>
              </a:rPr>
              <a:t> </a:t>
            </a:r>
            <a:r>
              <a:rPr sz="2950" spc="275" dirty="0">
                <a:latin typeface="Trebuchet MS"/>
                <a:cs typeface="Trebuchet MS"/>
              </a:rPr>
              <a:t>a</a:t>
            </a:r>
            <a:r>
              <a:rPr sz="2950" spc="50" dirty="0">
                <a:latin typeface="Trebuchet MS"/>
                <a:cs typeface="Trebuchet MS"/>
              </a:rPr>
              <a:t> </a:t>
            </a:r>
            <a:r>
              <a:rPr sz="2950" spc="330" dirty="0">
                <a:latin typeface="Trebuchet MS"/>
                <a:cs typeface="Trebuchet MS"/>
              </a:rPr>
              <a:t>message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4499540"/>
            <a:ext cx="5959475" cy="120015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356870" indent="-318770">
              <a:lnSpc>
                <a:spcPct val="100000"/>
              </a:lnSpc>
              <a:spcBef>
                <a:spcPts val="1330"/>
              </a:spcBef>
              <a:buClr>
                <a:srgbClr val="003366"/>
              </a:buClr>
              <a:buChar char="▪"/>
              <a:tabLst>
                <a:tab pos="356870" algn="l"/>
              </a:tabLst>
            </a:pPr>
            <a:r>
              <a:rPr sz="2950" spc="220" dirty="0">
                <a:latin typeface="Trebuchet MS"/>
                <a:cs typeface="Trebuchet MS"/>
              </a:rPr>
              <a:t>Examples:</a:t>
            </a:r>
            <a:endParaRPr sz="2950" dirty="0">
              <a:latin typeface="Trebuchet MS"/>
              <a:cs typeface="Trebuchet MS"/>
            </a:endParaRPr>
          </a:p>
          <a:p>
            <a:pPr marL="727710" lvl="1" indent="-266065">
              <a:lnSpc>
                <a:spcPct val="100000"/>
              </a:lnSpc>
              <a:spcBef>
                <a:spcPts val="1120"/>
              </a:spcBef>
              <a:buClr>
                <a:srgbClr val="003366"/>
              </a:buClr>
              <a:buChar char="▪"/>
              <a:tabLst>
                <a:tab pos="727710" algn="l"/>
              </a:tabLst>
            </a:pPr>
            <a:r>
              <a:rPr sz="2800" spc="305" dirty="0">
                <a:latin typeface="Trebuchet MS"/>
                <a:cs typeface="Trebuchet MS"/>
              </a:rPr>
              <a:t>md5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produces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a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128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bit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hash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719" y="5816600"/>
            <a:ext cx="576516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8130" indent="-265430">
              <a:lnSpc>
                <a:spcPct val="100000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278130" algn="l"/>
              </a:tabLst>
            </a:pPr>
            <a:r>
              <a:rPr sz="2800" spc="229" dirty="0">
                <a:latin typeface="Trebuchet MS"/>
                <a:cs typeface="Trebuchet MS"/>
              </a:rPr>
              <a:t>SHA-1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produces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a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160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bit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hash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0" y="4682490"/>
            <a:ext cx="16452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Strong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collision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vulnerabilities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87720" y="4495800"/>
            <a:ext cx="609600" cy="1143000"/>
          </a:xfrm>
          <a:custGeom>
            <a:avLst/>
            <a:gdLst/>
            <a:ahLst/>
            <a:cxnLst/>
            <a:rect l="l" t="t" r="r" b="b"/>
            <a:pathLst>
              <a:path w="609600" h="1143000">
                <a:moveTo>
                  <a:pt x="0" y="0"/>
                </a:moveTo>
                <a:lnTo>
                  <a:pt x="64869" y="1414"/>
                </a:lnTo>
                <a:lnTo>
                  <a:pt x="127074" y="5405"/>
                </a:lnTo>
                <a:lnTo>
                  <a:pt x="183946" y="11596"/>
                </a:lnTo>
                <a:lnTo>
                  <a:pt x="232820" y="19609"/>
                </a:lnTo>
                <a:lnTo>
                  <a:pt x="271032" y="29065"/>
                </a:lnTo>
                <a:lnTo>
                  <a:pt x="304800" y="50800"/>
                </a:lnTo>
                <a:lnTo>
                  <a:pt x="304800" y="520700"/>
                </a:lnTo>
                <a:lnTo>
                  <a:pt x="313686" y="531511"/>
                </a:lnTo>
                <a:lnTo>
                  <a:pt x="376779" y="551357"/>
                </a:lnTo>
                <a:lnTo>
                  <a:pt x="425653" y="559503"/>
                </a:lnTo>
                <a:lnTo>
                  <a:pt x="482525" y="565872"/>
                </a:lnTo>
                <a:lnTo>
                  <a:pt x="544730" y="570018"/>
                </a:lnTo>
                <a:lnTo>
                  <a:pt x="609600" y="571500"/>
                </a:lnTo>
                <a:lnTo>
                  <a:pt x="544730" y="572981"/>
                </a:lnTo>
                <a:lnTo>
                  <a:pt x="482525" y="577127"/>
                </a:lnTo>
                <a:lnTo>
                  <a:pt x="425653" y="583496"/>
                </a:lnTo>
                <a:lnTo>
                  <a:pt x="376779" y="591642"/>
                </a:lnTo>
                <a:lnTo>
                  <a:pt x="338567" y="601120"/>
                </a:lnTo>
                <a:lnTo>
                  <a:pt x="304800" y="622300"/>
                </a:lnTo>
                <a:lnTo>
                  <a:pt x="304800" y="1092200"/>
                </a:lnTo>
                <a:lnTo>
                  <a:pt x="295913" y="1103011"/>
                </a:lnTo>
                <a:lnTo>
                  <a:pt x="232820" y="1122857"/>
                </a:lnTo>
                <a:lnTo>
                  <a:pt x="183946" y="1131003"/>
                </a:lnTo>
                <a:lnTo>
                  <a:pt x="127074" y="1137372"/>
                </a:lnTo>
                <a:lnTo>
                  <a:pt x="64869" y="1141518"/>
                </a:lnTo>
                <a:lnTo>
                  <a:pt x="0" y="1143000"/>
                </a:lnTo>
              </a:path>
            </a:pathLst>
          </a:custGeom>
          <a:ln w="12579">
            <a:solidFill>
              <a:srgbClr val="6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3269" y="659925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49625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13079"/>
            <a:ext cx="5881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Cryptographic</a:t>
            </a:r>
            <a:r>
              <a:rPr spc="-5" dirty="0"/>
              <a:t> </a:t>
            </a:r>
            <a:r>
              <a:rPr spc="225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482089"/>
            <a:ext cx="7576184" cy="4754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040" marR="442595" indent="-294640">
              <a:lnSpc>
                <a:spcPct val="100499"/>
              </a:lnSpc>
              <a:spcBef>
                <a:spcPts val="95"/>
              </a:spcBef>
              <a:buClr>
                <a:srgbClr val="003366"/>
              </a:buClr>
              <a:buChar char="▪"/>
              <a:tabLst>
                <a:tab pos="319405" algn="l"/>
                <a:tab pos="320040" algn="l"/>
              </a:tabLst>
            </a:pPr>
            <a:r>
              <a:rPr sz="2400" spc="110" dirty="0">
                <a:latin typeface="Trebuchet MS"/>
                <a:cs typeface="Trebuchet MS"/>
              </a:rPr>
              <a:t>Often </a:t>
            </a:r>
            <a:r>
              <a:rPr sz="2400" spc="180" dirty="0">
                <a:latin typeface="Trebuchet MS"/>
                <a:cs typeface="Trebuchet MS"/>
              </a:rPr>
              <a:t>grouped </a:t>
            </a:r>
            <a:r>
              <a:rPr sz="2400" spc="90" dirty="0">
                <a:latin typeface="Trebuchet MS"/>
                <a:cs typeface="Trebuchet MS"/>
              </a:rPr>
              <a:t>into </a:t>
            </a:r>
            <a:r>
              <a:rPr sz="2400" spc="120" dirty="0">
                <a:latin typeface="Trebuchet MS"/>
                <a:cs typeface="Trebuchet MS"/>
              </a:rPr>
              <a:t>two </a:t>
            </a:r>
            <a:r>
              <a:rPr sz="2400" spc="155" dirty="0">
                <a:latin typeface="Trebuchet MS"/>
                <a:cs typeface="Trebuchet MS"/>
              </a:rPr>
              <a:t>broad </a:t>
            </a:r>
            <a:r>
              <a:rPr sz="2400" spc="125" dirty="0">
                <a:latin typeface="Trebuchet MS"/>
                <a:cs typeface="Trebuchet MS"/>
              </a:rPr>
              <a:t>categories, 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symmetric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and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asymmetric;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today’s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popular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85" dirty="0">
                <a:latin typeface="Trebuchet MS"/>
                <a:cs typeface="Trebuchet MS"/>
              </a:rPr>
              <a:t>cryptosystems </a:t>
            </a:r>
            <a:r>
              <a:rPr sz="2400" spc="220" dirty="0">
                <a:latin typeface="Trebuchet MS"/>
                <a:cs typeface="Trebuchet MS"/>
              </a:rPr>
              <a:t>use </a:t>
            </a:r>
            <a:r>
              <a:rPr sz="2400" spc="145" dirty="0">
                <a:latin typeface="Trebuchet MS"/>
                <a:cs typeface="Trebuchet MS"/>
              </a:rPr>
              <a:t>hybrid </a:t>
            </a:r>
            <a:r>
              <a:rPr sz="2400" spc="145" dirty="0">
                <a:solidFill>
                  <a:srgbClr val="BF0000"/>
                </a:solidFill>
                <a:latin typeface="Trebuchet MS"/>
                <a:cs typeface="Trebuchet MS"/>
              </a:rPr>
              <a:t>(encapsulated) </a:t>
            </a:r>
            <a:r>
              <a:rPr sz="2400" spc="1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combination </a:t>
            </a:r>
            <a:r>
              <a:rPr sz="2400" spc="70" dirty="0">
                <a:latin typeface="Trebuchet MS"/>
                <a:cs typeface="Trebuchet MS"/>
              </a:rPr>
              <a:t>of </a:t>
            </a:r>
            <a:r>
              <a:rPr sz="2400" spc="175" dirty="0">
                <a:latin typeface="Trebuchet MS"/>
                <a:cs typeface="Trebuchet MS"/>
              </a:rPr>
              <a:t>symmetric </a:t>
            </a:r>
            <a:r>
              <a:rPr sz="2400" spc="200" dirty="0">
                <a:latin typeface="Trebuchet MS"/>
                <a:cs typeface="Trebuchet MS"/>
              </a:rPr>
              <a:t>and </a:t>
            </a:r>
            <a:r>
              <a:rPr sz="2400" spc="175" dirty="0">
                <a:latin typeface="Trebuchet MS"/>
                <a:cs typeface="Trebuchet MS"/>
              </a:rPr>
              <a:t>asymmetric </a:t>
            </a:r>
            <a:r>
              <a:rPr sz="2400" spc="18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algorithms</a:t>
            </a:r>
            <a:endParaRPr sz="2400">
              <a:latin typeface="Trebuchet MS"/>
              <a:cs typeface="Trebuchet MS"/>
            </a:endParaRPr>
          </a:p>
          <a:p>
            <a:pPr marL="320040" marR="17780" indent="-294640">
              <a:lnSpc>
                <a:spcPct val="100600"/>
              </a:lnSpc>
              <a:spcBef>
                <a:spcPts val="1030"/>
              </a:spcBef>
              <a:buClr>
                <a:srgbClr val="003366"/>
              </a:buClr>
              <a:buChar char="▪"/>
              <a:tabLst>
                <a:tab pos="319405" algn="l"/>
                <a:tab pos="320040" algn="l"/>
              </a:tabLst>
            </a:pPr>
            <a:r>
              <a:rPr sz="2400" spc="185" dirty="0">
                <a:latin typeface="Trebuchet MS"/>
                <a:cs typeface="Trebuchet MS"/>
              </a:rPr>
              <a:t>Symmetric </a:t>
            </a:r>
            <a:r>
              <a:rPr sz="2400" spc="200" dirty="0">
                <a:latin typeface="Trebuchet MS"/>
                <a:cs typeface="Trebuchet MS"/>
              </a:rPr>
              <a:t>and </a:t>
            </a:r>
            <a:r>
              <a:rPr sz="2400" spc="175" dirty="0">
                <a:latin typeface="Trebuchet MS"/>
                <a:cs typeface="Trebuchet MS"/>
              </a:rPr>
              <a:t>asymmetric </a:t>
            </a:r>
            <a:r>
              <a:rPr sz="2400" spc="155" dirty="0">
                <a:latin typeface="Trebuchet MS"/>
                <a:cs typeface="Trebuchet MS"/>
              </a:rPr>
              <a:t>algorithms </a:t>
            </a:r>
            <a:r>
              <a:rPr sz="2400" spc="16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distinguished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20" dirty="0">
                <a:latin typeface="Trebuchet MS"/>
                <a:cs typeface="Trebuchet MS"/>
              </a:rPr>
              <a:t>by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95" dirty="0">
                <a:latin typeface="Trebuchet MS"/>
                <a:cs typeface="Trebuchet MS"/>
              </a:rPr>
              <a:t>number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and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types</a:t>
            </a:r>
            <a:r>
              <a:rPr sz="2400" spc="105" dirty="0"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BF0000"/>
                </a:solidFill>
                <a:latin typeface="Trebuchet MS"/>
                <a:cs typeface="Trebuchet MS"/>
              </a:rPr>
              <a:t>(shared</a:t>
            </a:r>
            <a:r>
              <a:rPr sz="24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BF0000"/>
                </a:solidFill>
                <a:latin typeface="Trebuchet MS"/>
                <a:cs typeface="Trebuchet MS"/>
              </a:rPr>
              <a:t>vs. </a:t>
            </a:r>
            <a:r>
              <a:rPr sz="2400" spc="-71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BF0000"/>
                </a:solidFill>
                <a:latin typeface="Trebuchet MS"/>
                <a:cs typeface="Trebuchet MS"/>
              </a:rPr>
              <a:t>public/private) </a:t>
            </a:r>
            <a:r>
              <a:rPr sz="2400" spc="70" dirty="0">
                <a:latin typeface="Trebuchet MS"/>
                <a:cs typeface="Trebuchet MS"/>
              </a:rPr>
              <a:t>of </a:t>
            </a:r>
            <a:r>
              <a:rPr sz="2400" spc="190" dirty="0">
                <a:latin typeface="Trebuchet MS"/>
                <a:cs typeface="Trebuchet MS"/>
              </a:rPr>
              <a:t>keys </a:t>
            </a:r>
            <a:r>
              <a:rPr sz="2400" spc="215" dirty="0">
                <a:latin typeface="Trebuchet MS"/>
                <a:cs typeface="Trebuchet MS"/>
              </a:rPr>
              <a:t>used </a:t>
            </a:r>
            <a:r>
              <a:rPr sz="2400" spc="65" dirty="0">
                <a:latin typeface="Trebuchet MS"/>
                <a:cs typeface="Trebuchet MS"/>
              </a:rPr>
              <a:t>for </a:t>
            </a:r>
            <a:r>
              <a:rPr sz="2400" spc="135" dirty="0">
                <a:latin typeface="Trebuchet MS"/>
                <a:cs typeface="Trebuchet MS"/>
              </a:rPr>
              <a:t>encryption </a:t>
            </a:r>
            <a:r>
              <a:rPr sz="2400" spc="200" dirty="0">
                <a:latin typeface="Trebuchet MS"/>
                <a:cs typeface="Trebuchet MS"/>
              </a:rPr>
              <a:t>and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decryption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operations</a:t>
            </a:r>
            <a:endParaRPr sz="2400">
              <a:latin typeface="Trebuchet MS"/>
              <a:cs typeface="Trebuchet MS"/>
            </a:endParaRPr>
          </a:p>
          <a:p>
            <a:pPr marL="664210" marR="68580" lvl="1" indent="-245110">
              <a:lnSpc>
                <a:spcPct val="100000"/>
              </a:lnSpc>
              <a:spcBef>
                <a:spcPts val="1030"/>
              </a:spcBef>
              <a:buClr>
                <a:srgbClr val="003366"/>
              </a:buClr>
              <a:buSzPct val="97777"/>
              <a:buChar char="▪"/>
              <a:tabLst>
                <a:tab pos="664210" algn="l"/>
              </a:tabLst>
            </a:pPr>
            <a:r>
              <a:rPr sz="2250" spc="160" dirty="0">
                <a:latin typeface="Trebuchet MS"/>
                <a:cs typeface="Trebuchet MS"/>
              </a:rPr>
              <a:t>Symmetric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114" dirty="0">
                <a:latin typeface="Trebuchet MS"/>
                <a:cs typeface="Trebuchet MS"/>
              </a:rPr>
              <a:t>is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called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‘secret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80" dirty="0">
                <a:latin typeface="Trebuchet MS"/>
                <a:cs typeface="Trebuchet MS"/>
              </a:rPr>
              <a:t>key’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100" dirty="0">
                <a:latin typeface="Trebuchet MS"/>
                <a:cs typeface="Trebuchet MS"/>
              </a:rPr>
              <a:t>or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120" dirty="0">
                <a:latin typeface="Trebuchet MS"/>
                <a:cs typeface="Trebuchet MS"/>
              </a:rPr>
              <a:t>conventional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150" dirty="0">
                <a:latin typeface="Trebuchet MS"/>
                <a:cs typeface="Trebuchet MS"/>
              </a:rPr>
              <a:t>cryptography</a:t>
            </a:r>
            <a:endParaRPr sz="2250">
              <a:latin typeface="Trebuchet MS"/>
              <a:cs typeface="Trebuchet MS"/>
            </a:endParaRPr>
          </a:p>
          <a:p>
            <a:pPr marL="664210" lvl="1" indent="-245110">
              <a:lnSpc>
                <a:spcPct val="100000"/>
              </a:lnSpc>
              <a:spcBef>
                <a:spcPts val="1019"/>
              </a:spcBef>
              <a:buClr>
                <a:srgbClr val="003366"/>
              </a:buClr>
              <a:buSzPct val="97777"/>
              <a:buChar char="▪"/>
              <a:tabLst>
                <a:tab pos="664210" algn="l"/>
              </a:tabLst>
            </a:pPr>
            <a:r>
              <a:rPr sz="2250" spc="155" dirty="0">
                <a:latin typeface="Trebuchet MS"/>
                <a:cs typeface="Trebuchet MS"/>
              </a:rPr>
              <a:t>Asymmetric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114" dirty="0">
                <a:latin typeface="Trebuchet MS"/>
                <a:cs typeface="Trebuchet MS"/>
              </a:rPr>
              <a:t>is</a:t>
            </a:r>
            <a:r>
              <a:rPr sz="2250" spc="20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called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65" dirty="0">
                <a:latin typeface="Trebuchet MS"/>
                <a:cs typeface="Trebuchet MS"/>
              </a:rPr>
              <a:t>‘public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80" dirty="0">
                <a:latin typeface="Trebuchet MS"/>
                <a:cs typeface="Trebuchet MS"/>
              </a:rPr>
              <a:t>key’</a:t>
            </a:r>
            <a:r>
              <a:rPr sz="2250" spc="20" dirty="0">
                <a:latin typeface="Trebuchet MS"/>
                <a:cs typeface="Trebuchet MS"/>
              </a:rPr>
              <a:t> </a:t>
            </a:r>
            <a:r>
              <a:rPr sz="2250" spc="145" dirty="0">
                <a:latin typeface="Trebuchet MS"/>
                <a:cs typeface="Trebuchet MS"/>
              </a:rPr>
              <a:t>cryptography</a:t>
            </a:r>
            <a:endParaRPr sz="22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91524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699769"/>
            <a:ext cx="6934200" cy="51676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278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7715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Symmetric</a:t>
            </a:r>
            <a:r>
              <a:rPr spc="15" dirty="0"/>
              <a:t> </a:t>
            </a:r>
            <a:r>
              <a:rPr spc="204" dirty="0"/>
              <a:t>Encryption</a:t>
            </a:r>
            <a:r>
              <a:rPr spc="15" dirty="0"/>
              <a:t> </a:t>
            </a:r>
            <a:r>
              <a:rPr spc="225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404619"/>
            <a:ext cx="7748270" cy="49885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26390" marR="17780" indent="-300990">
              <a:lnSpc>
                <a:spcPts val="2670"/>
              </a:lnSpc>
              <a:spcBef>
                <a:spcPts val="430"/>
              </a:spcBef>
              <a:buClr>
                <a:srgbClr val="003366"/>
              </a:buClr>
              <a:buChar char="▪"/>
              <a:tabLst>
                <a:tab pos="325755" algn="l"/>
                <a:tab pos="326390" algn="l"/>
              </a:tabLst>
            </a:pPr>
            <a:r>
              <a:rPr sz="2450" spc="195" dirty="0">
                <a:latin typeface="Trebuchet MS"/>
                <a:cs typeface="Trebuchet MS"/>
              </a:rPr>
              <a:t>Symmetric</a:t>
            </a:r>
            <a:r>
              <a:rPr sz="2450" spc="35" dirty="0">
                <a:latin typeface="Trebuchet MS"/>
                <a:cs typeface="Trebuchet MS"/>
              </a:rPr>
              <a:t> </a:t>
            </a:r>
            <a:r>
              <a:rPr sz="2450" spc="125" dirty="0">
                <a:latin typeface="Trebuchet MS"/>
                <a:cs typeface="Trebuchet MS"/>
              </a:rPr>
              <a:t>encryption:</a:t>
            </a:r>
            <a:r>
              <a:rPr sz="2450" spc="30" dirty="0">
                <a:latin typeface="Trebuchet MS"/>
                <a:cs typeface="Trebuchet MS"/>
              </a:rPr>
              <a:t> </a:t>
            </a:r>
            <a:r>
              <a:rPr sz="2450" spc="245" dirty="0">
                <a:latin typeface="Trebuchet MS"/>
                <a:cs typeface="Trebuchet MS"/>
              </a:rPr>
              <a:t>uses</a:t>
            </a:r>
            <a:r>
              <a:rPr sz="2450" spc="35" dirty="0">
                <a:latin typeface="Trebuchet MS"/>
                <a:cs typeface="Trebuchet MS"/>
              </a:rPr>
              <a:t> </a:t>
            </a:r>
            <a:r>
              <a:rPr sz="2450" spc="265" dirty="0">
                <a:latin typeface="Trebuchet MS"/>
                <a:cs typeface="Trebuchet MS"/>
              </a:rPr>
              <a:t>same</a:t>
            </a:r>
            <a:r>
              <a:rPr sz="2450" spc="40" dirty="0">
                <a:latin typeface="Trebuchet MS"/>
                <a:cs typeface="Trebuchet MS"/>
              </a:rPr>
              <a:t> </a:t>
            </a:r>
            <a:r>
              <a:rPr sz="2450" spc="110" dirty="0">
                <a:latin typeface="Trebuchet MS"/>
                <a:cs typeface="Trebuchet MS"/>
              </a:rPr>
              <a:t>“secret</a:t>
            </a:r>
            <a:r>
              <a:rPr sz="2450" spc="40" dirty="0">
                <a:latin typeface="Trebuchet MS"/>
                <a:cs typeface="Trebuchet MS"/>
              </a:rPr>
              <a:t> </a:t>
            </a:r>
            <a:r>
              <a:rPr sz="2450" spc="125" dirty="0">
                <a:latin typeface="Trebuchet MS"/>
                <a:cs typeface="Trebuchet MS"/>
              </a:rPr>
              <a:t>key” </a:t>
            </a:r>
            <a:r>
              <a:rPr sz="2450" spc="-725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to</a:t>
            </a:r>
            <a:r>
              <a:rPr sz="2450" spc="35" dirty="0">
                <a:latin typeface="Trebuchet MS"/>
                <a:cs typeface="Trebuchet MS"/>
              </a:rPr>
              <a:t> </a:t>
            </a:r>
            <a:r>
              <a:rPr sz="2450" spc="185" dirty="0">
                <a:latin typeface="Trebuchet MS"/>
                <a:cs typeface="Trebuchet MS"/>
              </a:rPr>
              <a:t>encode</a:t>
            </a:r>
            <a:r>
              <a:rPr sz="2450" spc="40" dirty="0">
                <a:latin typeface="Trebuchet MS"/>
                <a:cs typeface="Trebuchet MS"/>
              </a:rPr>
              <a:t> </a:t>
            </a:r>
            <a:r>
              <a:rPr sz="2450" spc="215" dirty="0">
                <a:latin typeface="Trebuchet MS"/>
                <a:cs typeface="Trebuchet MS"/>
              </a:rPr>
              <a:t>and</a:t>
            </a:r>
            <a:r>
              <a:rPr sz="2450" spc="40" dirty="0">
                <a:latin typeface="Trebuchet MS"/>
                <a:cs typeface="Trebuchet MS"/>
              </a:rPr>
              <a:t> </a:t>
            </a:r>
            <a:r>
              <a:rPr sz="2450" spc="185" dirty="0">
                <a:latin typeface="Trebuchet MS"/>
                <a:cs typeface="Trebuchet MS"/>
              </a:rPr>
              <a:t>decode</a:t>
            </a:r>
            <a:r>
              <a:rPr sz="2450" spc="40" dirty="0">
                <a:latin typeface="Trebuchet MS"/>
                <a:cs typeface="Trebuchet MS"/>
              </a:rPr>
              <a:t> </a:t>
            </a:r>
            <a:r>
              <a:rPr sz="2450" spc="265" dirty="0">
                <a:latin typeface="Trebuchet MS"/>
                <a:cs typeface="Trebuchet MS"/>
              </a:rPr>
              <a:t>message</a:t>
            </a:r>
            <a:endParaRPr sz="2450">
              <a:latin typeface="Trebuchet MS"/>
              <a:cs typeface="Trebuchet MS"/>
            </a:endParaRPr>
          </a:p>
          <a:p>
            <a:pPr marL="677545" marR="108585" lvl="1" indent="-251460">
              <a:lnSpc>
                <a:spcPct val="90400"/>
              </a:lnSpc>
              <a:spcBef>
                <a:spcPts val="1535"/>
              </a:spcBef>
              <a:buClr>
                <a:srgbClr val="003366"/>
              </a:buClr>
              <a:buSzPct val="97826"/>
              <a:buChar char="▪"/>
              <a:tabLst>
                <a:tab pos="678180" algn="l"/>
                <a:tab pos="5121275" algn="l"/>
              </a:tabLst>
            </a:pPr>
            <a:r>
              <a:rPr sz="2300" spc="130" dirty="0">
                <a:latin typeface="Trebuchet MS"/>
                <a:cs typeface="Trebuchet MS"/>
              </a:rPr>
              <a:t>Encryption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180" dirty="0">
                <a:latin typeface="Trebuchet MS"/>
                <a:cs typeface="Trebuchet MS"/>
              </a:rPr>
              <a:t>methods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75" dirty="0">
                <a:latin typeface="Trebuchet MS"/>
                <a:cs typeface="Trebuchet MS"/>
              </a:rPr>
              <a:t>can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65" dirty="0">
                <a:latin typeface="Trebuchet MS"/>
                <a:cs typeface="Trebuchet MS"/>
              </a:rPr>
              <a:t>be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extremely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efficient,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requiring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140" dirty="0">
                <a:latin typeface="Trebuchet MS"/>
                <a:cs typeface="Trebuchet MS"/>
              </a:rPr>
              <a:t>minimal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60" dirty="0">
                <a:latin typeface="Trebuchet MS"/>
                <a:cs typeface="Trebuchet MS"/>
              </a:rPr>
              <a:t>processing	</a:t>
            </a:r>
            <a:r>
              <a:rPr sz="2100" spc="100" dirty="0">
                <a:latin typeface="Trebuchet MS"/>
                <a:cs typeface="Trebuchet MS"/>
              </a:rPr>
              <a:t>[hardware, </a:t>
            </a:r>
            <a:r>
              <a:rPr sz="2100" spc="105" dirty="0">
                <a:latin typeface="Trebuchet MS"/>
                <a:cs typeface="Trebuchet MS"/>
              </a:rPr>
              <a:t> software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implementations]</a:t>
            </a:r>
            <a:endParaRPr sz="2100">
              <a:latin typeface="Trebuchet MS"/>
              <a:cs typeface="Trebuchet MS"/>
            </a:endParaRPr>
          </a:p>
          <a:p>
            <a:pPr marL="677545" marR="1289685" lvl="1" indent="-251460">
              <a:lnSpc>
                <a:spcPts val="2490"/>
              </a:lnSpc>
              <a:spcBef>
                <a:spcPts val="1605"/>
              </a:spcBef>
              <a:buClr>
                <a:srgbClr val="003366"/>
              </a:buClr>
              <a:buSzPct val="97826"/>
              <a:buChar char="▪"/>
              <a:tabLst>
                <a:tab pos="678180" algn="l"/>
              </a:tabLst>
            </a:pPr>
            <a:r>
              <a:rPr sz="2300" spc="155" dirty="0">
                <a:latin typeface="Trebuchet MS"/>
                <a:cs typeface="Trebuchet MS"/>
              </a:rPr>
              <a:t>Both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65" dirty="0">
                <a:latin typeface="Trebuchet MS"/>
                <a:cs typeface="Trebuchet MS"/>
              </a:rPr>
              <a:t>sender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90" dirty="0">
                <a:latin typeface="Trebuchet MS"/>
                <a:cs typeface="Trebuchet MS"/>
              </a:rPr>
              <a:t>and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05" dirty="0">
                <a:latin typeface="Trebuchet MS"/>
                <a:cs typeface="Trebuchet MS"/>
              </a:rPr>
              <a:t>receiver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195" dirty="0">
                <a:latin typeface="Trebuchet MS"/>
                <a:cs typeface="Trebuchet MS"/>
              </a:rPr>
              <a:t>must</a:t>
            </a:r>
            <a:r>
              <a:rPr sz="2300" spc="20" dirty="0">
                <a:latin typeface="Trebuchet MS"/>
                <a:cs typeface="Trebuchet MS"/>
              </a:rPr>
              <a:t> </a:t>
            </a:r>
            <a:r>
              <a:rPr sz="2300" spc="220" dirty="0">
                <a:latin typeface="Trebuchet MS"/>
                <a:cs typeface="Trebuchet MS"/>
              </a:rPr>
              <a:t>possess </a:t>
            </a:r>
            <a:r>
              <a:rPr sz="2300" spc="-675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encryption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150" dirty="0">
                <a:latin typeface="Trebuchet MS"/>
                <a:cs typeface="Trebuchet MS"/>
              </a:rPr>
              <a:t>key</a:t>
            </a:r>
            <a:endParaRPr sz="2300">
              <a:latin typeface="Trebuchet MS"/>
              <a:cs typeface="Trebuchet MS"/>
            </a:endParaRPr>
          </a:p>
          <a:p>
            <a:pPr marL="677545" marR="1083945" lvl="1" indent="-251460">
              <a:lnSpc>
                <a:spcPts val="2480"/>
              </a:lnSpc>
              <a:spcBef>
                <a:spcPts val="1580"/>
              </a:spcBef>
              <a:buClr>
                <a:srgbClr val="003366"/>
              </a:buClr>
              <a:buSzPct val="97826"/>
              <a:buChar char="▪"/>
              <a:tabLst>
                <a:tab pos="678180" algn="l"/>
              </a:tabLst>
            </a:pPr>
            <a:r>
              <a:rPr sz="2300" dirty="0">
                <a:latin typeface="Trebuchet MS"/>
                <a:cs typeface="Trebuchet MS"/>
              </a:rPr>
              <a:t>If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85" dirty="0">
                <a:latin typeface="Trebuchet MS"/>
                <a:cs typeface="Trebuchet MS"/>
              </a:rPr>
              <a:t>either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175" dirty="0">
                <a:latin typeface="Trebuchet MS"/>
                <a:cs typeface="Trebuchet MS"/>
              </a:rPr>
              <a:t>copy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of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50" dirty="0">
                <a:latin typeface="Trebuchet MS"/>
                <a:cs typeface="Trebuchet MS"/>
              </a:rPr>
              <a:t>key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is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45" dirty="0">
                <a:latin typeface="Trebuchet MS"/>
                <a:cs typeface="Trebuchet MS"/>
              </a:rPr>
              <a:t>compromised,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10" dirty="0">
                <a:latin typeface="Trebuchet MS"/>
                <a:cs typeface="Trebuchet MS"/>
              </a:rPr>
              <a:t>the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encryption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is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180" dirty="0">
                <a:latin typeface="Trebuchet MS"/>
                <a:cs typeface="Trebuchet MS"/>
              </a:rPr>
              <a:t>no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35" dirty="0">
                <a:latin typeface="Trebuchet MS"/>
                <a:cs typeface="Trebuchet MS"/>
              </a:rPr>
              <a:t>longer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45" dirty="0">
                <a:latin typeface="Trebuchet MS"/>
                <a:cs typeface="Trebuchet MS"/>
              </a:rPr>
              <a:t>secure</a:t>
            </a:r>
            <a:endParaRPr sz="2300">
              <a:latin typeface="Trebuchet MS"/>
              <a:cs typeface="Trebuchet MS"/>
            </a:endParaRPr>
          </a:p>
          <a:p>
            <a:pPr marL="677545" marR="116205" lvl="1" indent="-251460">
              <a:lnSpc>
                <a:spcPct val="90000"/>
              </a:lnSpc>
              <a:spcBef>
                <a:spcPts val="1550"/>
              </a:spcBef>
              <a:buClr>
                <a:srgbClr val="003366"/>
              </a:buClr>
              <a:buSzPct val="97826"/>
              <a:buChar char="▪"/>
              <a:tabLst>
                <a:tab pos="678180" algn="l"/>
              </a:tabLst>
            </a:pPr>
            <a:r>
              <a:rPr sz="2300" spc="145" dirty="0">
                <a:latin typeface="Trebuchet MS"/>
                <a:cs typeface="Trebuchet MS"/>
              </a:rPr>
              <a:t>Key </a:t>
            </a:r>
            <a:r>
              <a:rPr sz="2300" spc="90" dirty="0">
                <a:latin typeface="Trebuchet MS"/>
                <a:cs typeface="Trebuchet MS"/>
              </a:rPr>
              <a:t>distribution </a:t>
            </a:r>
            <a:r>
              <a:rPr sz="2300" spc="105" dirty="0">
                <a:latin typeface="Trebuchet MS"/>
                <a:cs typeface="Trebuchet MS"/>
              </a:rPr>
              <a:t>problem: </a:t>
            </a:r>
            <a:r>
              <a:rPr sz="2300" spc="-40" dirty="0">
                <a:latin typeface="Trebuchet MS"/>
                <a:cs typeface="Trebuchet MS"/>
              </a:rPr>
              <a:t>if </a:t>
            </a:r>
            <a:r>
              <a:rPr sz="2300" spc="150" dirty="0">
                <a:latin typeface="Trebuchet MS"/>
                <a:cs typeface="Trebuchet MS"/>
              </a:rPr>
              <a:t>key </a:t>
            </a:r>
            <a:r>
              <a:rPr sz="2300" spc="120" dirty="0">
                <a:latin typeface="Trebuchet MS"/>
                <a:cs typeface="Trebuchet MS"/>
              </a:rPr>
              <a:t>is </a:t>
            </a:r>
            <a:r>
              <a:rPr sz="2300" spc="195" dirty="0">
                <a:latin typeface="Trebuchet MS"/>
                <a:cs typeface="Trebuchet MS"/>
              </a:rPr>
              <a:t>used </a:t>
            </a:r>
            <a:r>
              <a:rPr sz="2300" spc="100" dirty="0">
                <a:latin typeface="Trebuchet MS"/>
                <a:cs typeface="Trebuchet MS"/>
              </a:rPr>
              <a:t>too </a:t>
            </a:r>
            <a:r>
              <a:rPr sz="2300" spc="105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often,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it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is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30" dirty="0">
                <a:latin typeface="Trebuchet MS"/>
                <a:cs typeface="Trebuchet MS"/>
              </a:rPr>
              <a:t>susceptible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to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40" dirty="0">
                <a:latin typeface="Trebuchet MS"/>
                <a:cs typeface="Trebuchet MS"/>
              </a:rPr>
              <a:t>cryptanalysis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300" dirty="0">
                <a:latin typeface="Trebuchet MS"/>
                <a:cs typeface="Trebuchet MS"/>
              </a:rPr>
              <a:t>–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75" dirty="0">
                <a:latin typeface="Trebuchet MS"/>
                <a:cs typeface="Trebuchet MS"/>
              </a:rPr>
              <a:t>how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to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130" dirty="0">
                <a:latin typeface="Trebuchet MS"/>
                <a:cs typeface="Trebuchet MS"/>
              </a:rPr>
              <a:t>securely </a:t>
            </a:r>
            <a:r>
              <a:rPr sz="2300" spc="95" dirty="0">
                <a:latin typeface="Trebuchet MS"/>
                <a:cs typeface="Trebuchet MS"/>
              </a:rPr>
              <a:t>distribute </a:t>
            </a:r>
            <a:r>
              <a:rPr sz="2300" spc="170" dirty="0">
                <a:latin typeface="Trebuchet MS"/>
                <a:cs typeface="Trebuchet MS"/>
              </a:rPr>
              <a:t>new </a:t>
            </a:r>
            <a:r>
              <a:rPr sz="2300" spc="150" dirty="0">
                <a:latin typeface="Trebuchet MS"/>
                <a:cs typeface="Trebuchet MS"/>
              </a:rPr>
              <a:t>key </a:t>
            </a:r>
            <a:r>
              <a:rPr sz="2300" spc="120" dirty="0">
                <a:solidFill>
                  <a:srgbClr val="BF0000"/>
                </a:solidFill>
                <a:latin typeface="Trebuchet MS"/>
                <a:cs typeface="Trebuchet MS"/>
              </a:rPr>
              <a:t>(concerns: </a:t>
            </a:r>
            <a:r>
              <a:rPr sz="2300" spc="135" dirty="0">
                <a:solidFill>
                  <a:srgbClr val="BF0000"/>
                </a:solidFill>
                <a:latin typeface="Trebuchet MS"/>
                <a:cs typeface="Trebuchet MS"/>
              </a:rPr>
              <a:t>data </a:t>
            </a:r>
            <a:r>
              <a:rPr sz="2300" spc="1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300" spc="60" dirty="0">
                <a:solidFill>
                  <a:srgbClr val="BF0000"/>
                </a:solidFill>
                <a:latin typeface="Trebuchet MS"/>
                <a:cs typeface="Trebuchet MS"/>
              </a:rPr>
              <a:t>spills/key</a:t>
            </a:r>
            <a:r>
              <a:rPr sz="2300" spc="4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300" spc="155" dirty="0">
                <a:solidFill>
                  <a:srgbClr val="BF0000"/>
                </a:solidFill>
                <a:latin typeface="Trebuchet MS"/>
                <a:cs typeface="Trebuchet MS"/>
              </a:rPr>
              <a:t>leakage</a:t>
            </a:r>
            <a:r>
              <a:rPr sz="23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300" spc="190" dirty="0">
                <a:solidFill>
                  <a:srgbClr val="BF0000"/>
                </a:solidFill>
                <a:latin typeface="Trebuchet MS"/>
                <a:cs typeface="Trebuchet MS"/>
              </a:rPr>
              <a:t>and</a:t>
            </a:r>
            <a:r>
              <a:rPr sz="23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300" spc="175" dirty="0">
                <a:solidFill>
                  <a:srgbClr val="BF0000"/>
                </a:solidFill>
                <a:latin typeface="Trebuchet MS"/>
                <a:cs typeface="Trebuchet MS"/>
              </a:rPr>
              <a:t>sample</a:t>
            </a:r>
            <a:r>
              <a:rPr sz="23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300" spc="125" dirty="0">
                <a:solidFill>
                  <a:srgbClr val="BF0000"/>
                </a:solidFill>
                <a:latin typeface="Trebuchet MS"/>
                <a:cs typeface="Trebuchet MS"/>
              </a:rPr>
              <a:t>size</a:t>
            </a:r>
            <a:r>
              <a:rPr sz="23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300" spc="70" dirty="0">
                <a:solidFill>
                  <a:srgbClr val="BF0000"/>
                </a:solidFill>
                <a:latin typeface="Trebuchet MS"/>
                <a:cs typeface="Trebuchet MS"/>
              </a:rPr>
              <a:t>to</a:t>
            </a:r>
            <a:r>
              <a:rPr sz="2300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BF0000"/>
                </a:solidFill>
                <a:latin typeface="Trebuchet MS"/>
                <a:cs typeface="Trebuchet MS"/>
              </a:rPr>
              <a:t>attack)</a:t>
            </a:r>
            <a:endParaRPr sz="23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59048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5095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Symmetric</a:t>
            </a:r>
            <a:r>
              <a:rPr spc="-5" dirty="0"/>
              <a:t> </a:t>
            </a:r>
            <a:r>
              <a:rPr spc="204" dirty="0"/>
              <a:t>Encryption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480819"/>
            <a:ext cx="7910195" cy="51435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49250" marR="267335" indent="-311150">
              <a:lnSpc>
                <a:spcPts val="2500"/>
              </a:lnSpc>
              <a:spcBef>
                <a:spcPts val="290"/>
              </a:spcBef>
              <a:buClr>
                <a:srgbClr val="003366"/>
              </a:buClr>
              <a:buSzPct val="97727"/>
              <a:buChar char="▪"/>
              <a:tabLst>
                <a:tab pos="348615" algn="l"/>
                <a:tab pos="349250" algn="l"/>
              </a:tabLst>
            </a:pPr>
            <a:r>
              <a:rPr sz="2200" spc="170" dirty="0">
                <a:latin typeface="Trebuchet MS"/>
                <a:cs typeface="Trebuchet MS"/>
              </a:rPr>
              <a:t>Data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Encryption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Standard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(DES):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popular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symmetric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cryptosystem</a:t>
            </a:r>
            <a:endParaRPr sz="2200">
              <a:latin typeface="Trebuchet MS"/>
              <a:cs typeface="Trebuchet MS"/>
            </a:endParaRPr>
          </a:p>
          <a:p>
            <a:pPr marL="713740" lvl="1" indent="-260350">
              <a:lnSpc>
                <a:spcPct val="100000"/>
              </a:lnSpc>
              <a:spcBef>
                <a:spcPts val="1070"/>
              </a:spcBef>
              <a:buClr>
                <a:srgbClr val="003366"/>
              </a:buClr>
              <a:buChar char="▪"/>
              <a:tabLst>
                <a:tab pos="713105" algn="l"/>
                <a:tab pos="713740" algn="l"/>
              </a:tabLst>
            </a:pPr>
            <a:r>
              <a:rPr sz="2000" spc="90" dirty="0">
                <a:latin typeface="Trebuchet MS"/>
                <a:cs typeface="Trebuchet MS"/>
              </a:rPr>
              <a:t>64-bit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block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size;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56-bit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135" dirty="0">
                <a:latin typeface="Trebuchet MS"/>
                <a:cs typeface="Trebuchet MS"/>
              </a:rPr>
              <a:t>key</a:t>
            </a:r>
            <a:endParaRPr sz="2000">
              <a:latin typeface="Trebuchet MS"/>
              <a:cs typeface="Trebuchet MS"/>
            </a:endParaRPr>
          </a:p>
          <a:p>
            <a:pPr marL="713740" marR="1050290" lvl="1" indent="-260350">
              <a:lnSpc>
                <a:spcPts val="2280"/>
              </a:lnSpc>
              <a:spcBef>
                <a:spcPts val="1315"/>
              </a:spcBef>
              <a:buClr>
                <a:srgbClr val="003366"/>
              </a:buClr>
              <a:buChar char="▪"/>
              <a:tabLst>
                <a:tab pos="713105" algn="l"/>
                <a:tab pos="713740" algn="l"/>
              </a:tabLst>
            </a:pPr>
            <a:r>
              <a:rPr sz="2000" spc="125" dirty="0">
                <a:latin typeface="Trebuchet MS"/>
                <a:cs typeface="Trebuchet MS"/>
              </a:rPr>
              <a:t>Adopted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by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NIST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in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1976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200" dirty="0">
                <a:latin typeface="Trebuchet MS"/>
                <a:cs typeface="Trebuchet MS"/>
              </a:rPr>
              <a:t>as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federal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standard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for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encrypting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non-classified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information</a:t>
            </a:r>
            <a:endParaRPr sz="2000">
              <a:latin typeface="Trebuchet MS"/>
              <a:cs typeface="Trebuchet MS"/>
            </a:endParaRPr>
          </a:p>
          <a:p>
            <a:pPr marL="349250" marR="30480" indent="-311150">
              <a:lnSpc>
                <a:spcPts val="2500"/>
              </a:lnSpc>
              <a:spcBef>
                <a:spcPts val="1365"/>
              </a:spcBef>
              <a:buClr>
                <a:srgbClr val="003366"/>
              </a:buClr>
              <a:buSzPct val="97727"/>
              <a:buChar char="▪"/>
              <a:tabLst>
                <a:tab pos="348615" algn="l"/>
                <a:tab pos="349250" algn="l"/>
              </a:tabLst>
            </a:pPr>
            <a:r>
              <a:rPr sz="2200" spc="5" dirty="0">
                <a:latin typeface="Trebuchet MS"/>
                <a:cs typeface="Trebuchet MS"/>
              </a:rPr>
              <a:t>Triple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290" dirty="0">
                <a:latin typeface="Trebuchet MS"/>
                <a:cs typeface="Trebuchet MS"/>
              </a:rPr>
              <a:t>DES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(3DES):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00" dirty="0">
                <a:latin typeface="Trebuchet MS"/>
                <a:cs typeface="Trebuchet MS"/>
              </a:rPr>
              <a:t>created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75" dirty="0">
                <a:latin typeface="Trebuchet MS"/>
                <a:cs typeface="Trebuchet MS"/>
              </a:rPr>
              <a:t>to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increased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security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while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being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70" dirty="0">
                <a:latin typeface="Trebuchet MS"/>
                <a:cs typeface="Trebuchet MS"/>
              </a:rPr>
              <a:t>somewhat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compatible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75" dirty="0">
                <a:latin typeface="Trebuchet MS"/>
                <a:cs typeface="Trebuchet MS"/>
              </a:rPr>
              <a:t>with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290" dirty="0">
                <a:latin typeface="Trebuchet MS"/>
                <a:cs typeface="Trebuchet MS"/>
              </a:rPr>
              <a:t>DES</a:t>
            </a:r>
            <a:endParaRPr sz="2200">
              <a:latin typeface="Trebuchet MS"/>
              <a:cs typeface="Trebuchet MS"/>
            </a:endParaRPr>
          </a:p>
          <a:p>
            <a:pPr marL="713740" lvl="1" indent="-260350">
              <a:lnSpc>
                <a:spcPct val="100000"/>
              </a:lnSpc>
              <a:spcBef>
                <a:spcPts val="1070"/>
              </a:spcBef>
              <a:buClr>
                <a:srgbClr val="003366"/>
              </a:buClr>
              <a:buChar char="▪"/>
              <a:tabLst>
                <a:tab pos="713105" algn="l"/>
                <a:tab pos="713740" algn="l"/>
              </a:tabLst>
            </a:pPr>
            <a:r>
              <a:rPr sz="2000" spc="135" dirty="0">
                <a:latin typeface="Trebuchet MS"/>
                <a:cs typeface="Trebuchet MS"/>
              </a:rPr>
              <a:t>Increases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effective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key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size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by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65" dirty="0">
                <a:latin typeface="Trebuchet MS"/>
                <a:cs typeface="Trebuchet MS"/>
              </a:rPr>
              <a:t>using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220" dirty="0">
                <a:latin typeface="Trebuchet MS"/>
                <a:cs typeface="Trebuchet MS"/>
              </a:rPr>
              <a:t>2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or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220" dirty="0">
                <a:latin typeface="Trebuchet MS"/>
                <a:cs typeface="Trebuchet MS"/>
              </a:rPr>
              <a:t>3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keys</a:t>
            </a:r>
            <a:endParaRPr sz="2000">
              <a:latin typeface="Trebuchet MS"/>
              <a:cs typeface="Trebuchet MS"/>
            </a:endParaRPr>
          </a:p>
          <a:p>
            <a:pPr marL="713740" lvl="1" indent="-260350">
              <a:lnSpc>
                <a:spcPct val="100000"/>
              </a:lnSpc>
              <a:spcBef>
                <a:spcPts val="1140"/>
              </a:spcBef>
              <a:buClr>
                <a:srgbClr val="003366"/>
              </a:buClr>
              <a:buChar char="▪"/>
              <a:tabLst>
                <a:tab pos="713105" algn="l"/>
                <a:tab pos="713740" algn="l"/>
              </a:tabLst>
            </a:pPr>
            <a:r>
              <a:rPr sz="2000" spc="85" dirty="0">
                <a:latin typeface="Trebuchet MS"/>
                <a:cs typeface="Trebuchet MS"/>
              </a:rPr>
              <a:t>ciphertext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625" dirty="0">
                <a:latin typeface="Trebuchet MS"/>
                <a:cs typeface="Trebuchet MS"/>
              </a:rPr>
              <a:t>=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EK3(DK2(EK1(plaintext)))</a:t>
            </a:r>
            <a:endParaRPr sz="2000">
              <a:latin typeface="Trebuchet MS"/>
              <a:cs typeface="Trebuchet MS"/>
            </a:endParaRPr>
          </a:p>
          <a:p>
            <a:pPr marL="349250" marR="443230" indent="-311150">
              <a:lnSpc>
                <a:spcPts val="2500"/>
              </a:lnSpc>
              <a:spcBef>
                <a:spcPts val="1420"/>
              </a:spcBef>
              <a:buClr>
                <a:srgbClr val="003366"/>
              </a:buClr>
              <a:buSzPct val="97727"/>
              <a:buChar char="▪"/>
              <a:tabLst>
                <a:tab pos="348615" algn="l"/>
                <a:tab pos="349250" algn="l"/>
              </a:tabLst>
            </a:pPr>
            <a:r>
              <a:rPr sz="2200" spc="165" dirty="0">
                <a:latin typeface="Trebuchet MS"/>
                <a:cs typeface="Trebuchet MS"/>
              </a:rPr>
              <a:t>Advanced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Encryption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Standard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(AES)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replaced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290" dirty="0">
                <a:latin typeface="Trebuchet MS"/>
                <a:cs typeface="Trebuchet MS"/>
              </a:rPr>
              <a:t>DES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55" dirty="0">
                <a:solidFill>
                  <a:srgbClr val="BF0000"/>
                </a:solidFill>
                <a:latin typeface="Trebuchet MS"/>
                <a:cs typeface="Trebuchet MS"/>
              </a:rPr>
              <a:t>(as </a:t>
            </a:r>
            <a:r>
              <a:rPr sz="2200" spc="85" dirty="0">
                <a:solidFill>
                  <a:srgbClr val="BF0000"/>
                </a:solidFill>
                <a:latin typeface="Trebuchet MS"/>
                <a:cs typeface="Trebuchet MS"/>
              </a:rPr>
              <a:t>federal </a:t>
            </a:r>
            <a:r>
              <a:rPr sz="2200" spc="100" dirty="0">
                <a:solidFill>
                  <a:srgbClr val="BF0000"/>
                </a:solidFill>
                <a:latin typeface="Trebuchet MS"/>
                <a:cs typeface="Trebuchet MS"/>
              </a:rPr>
              <a:t>standard)</a:t>
            </a:r>
            <a:r>
              <a:rPr sz="2200" spc="100" dirty="0">
                <a:latin typeface="Trebuchet MS"/>
                <a:cs typeface="Trebuchet MS"/>
              </a:rPr>
              <a:t>, </a:t>
            </a:r>
            <a:r>
              <a:rPr sz="2200" spc="275" dirty="0">
                <a:latin typeface="Trebuchet MS"/>
                <a:cs typeface="Trebuchet MS"/>
              </a:rPr>
              <a:t>3DES </a:t>
            </a:r>
            <a:r>
              <a:rPr sz="2200" spc="80" dirty="0">
                <a:latin typeface="Trebuchet MS"/>
                <a:cs typeface="Trebuchet MS"/>
              </a:rPr>
              <a:t>in </a:t>
            </a:r>
            <a:r>
              <a:rPr sz="2200" spc="235" dirty="0">
                <a:latin typeface="Trebuchet MS"/>
                <a:cs typeface="Trebuchet MS"/>
              </a:rPr>
              <a:t>2001 </a:t>
            </a:r>
            <a:r>
              <a:rPr sz="2200" spc="50" dirty="0">
                <a:solidFill>
                  <a:srgbClr val="BF0000"/>
                </a:solidFill>
                <a:latin typeface="Trebuchet MS"/>
                <a:cs typeface="Trebuchet MS"/>
              </a:rPr>
              <a:t>(built </a:t>
            </a:r>
            <a:r>
              <a:rPr sz="2200" spc="180" dirty="0">
                <a:solidFill>
                  <a:srgbClr val="BF0000"/>
                </a:solidFill>
                <a:latin typeface="Trebuchet MS"/>
                <a:cs typeface="Trebuchet MS"/>
              </a:rPr>
              <a:t>by </a:t>
            </a:r>
            <a:r>
              <a:rPr sz="2200" spc="18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45" dirty="0">
                <a:solidFill>
                  <a:srgbClr val="BF0000"/>
                </a:solidFill>
                <a:latin typeface="Trebuchet MS"/>
                <a:cs typeface="Trebuchet MS"/>
              </a:rPr>
              <a:t>community)</a:t>
            </a:r>
            <a:endParaRPr sz="2200">
              <a:latin typeface="Trebuchet MS"/>
              <a:cs typeface="Trebuchet MS"/>
            </a:endParaRPr>
          </a:p>
          <a:p>
            <a:pPr marL="713740" lvl="1" indent="-260350">
              <a:lnSpc>
                <a:spcPct val="100000"/>
              </a:lnSpc>
              <a:spcBef>
                <a:spcPts val="1070"/>
              </a:spcBef>
              <a:buClr>
                <a:srgbClr val="003366"/>
              </a:buClr>
              <a:buChar char="▪"/>
              <a:tabLst>
                <a:tab pos="713105" algn="l"/>
                <a:tab pos="713740" algn="l"/>
              </a:tabLst>
            </a:pPr>
            <a:r>
              <a:rPr sz="2000" spc="180" dirty="0">
                <a:latin typeface="Trebuchet MS"/>
                <a:cs typeface="Trebuchet MS"/>
              </a:rPr>
              <a:t>Can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180" dirty="0">
                <a:latin typeface="Trebuchet MS"/>
                <a:cs typeface="Trebuchet MS"/>
              </a:rPr>
              <a:t>use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128,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220" dirty="0">
                <a:latin typeface="Trebuchet MS"/>
                <a:cs typeface="Trebuchet MS"/>
              </a:rPr>
              <a:t>192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or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220" dirty="0">
                <a:latin typeface="Trebuchet MS"/>
                <a:cs typeface="Trebuchet MS"/>
              </a:rPr>
              <a:t>256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bit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key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BF0000"/>
                </a:solidFill>
                <a:latin typeface="Trebuchet MS"/>
                <a:cs typeface="Trebuchet MS"/>
              </a:rPr>
              <a:t>(or</a:t>
            </a:r>
            <a:r>
              <a:rPr sz="2000" spc="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BF0000"/>
                </a:solidFill>
                <a:latin typeface="Trebuchet MS"/>
                <a:cs typeface="Trebuchet MS"/>
              </a:rPr>
              <a:t>longer)</a:t>
            </a:r>
            <a:endParaRPr sz="2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33408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4532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Encryption</a:t>
            </a:r>
            <a:r>
              <a:rPr spc="20" dirty="0"/>
              <a:t> </a:t>
            </a:r>
            <a:r>
              <a:rPr spc="235" dirty="0"/>
              <a:t>Key</a:t>
            </a:r>
            <a:r>
              <a:rPr spc="25" dirty="0"/>
              <a:t> </a:t>
            </a:r>
            <a:r>
              <a:rPr spc="229" dirty="0"/>
              <a:t>Size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405889"/>
            <a:ext cx="7638415" cy="429983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6075" marR="788035" indent="-321310">
              <a:lnSpc>
                <a:spcPct val="101600"/>
              </a:lnSpc>
              <a:spcBef>
                <a:spcPts val="80"/>
              </a:spcBef>
              <a:buClr>
                <a:srgbClr val="003366"/>
              </a:buClr>
              <a:buChar char="▪"/>
              <a:tabLst>
                <a:tab pos="346075" algn="l"/>
                <a:tab pos="346710" algn="l"/>
              </a:tabLst>
            </a:pPr>
            <a:r>
              <a:rPr sz="2600" spc="270" dirty="0">
                <a:latin typeface="Trebuchet MS"/>
                <a:cs typeface="Trebuchet MS"/>
              </a:rPr>
              <a:t>When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229" dirty="0">
                <a:latin typeface="Trebuchet MS"/>
                <a:cs typeface="Trebuchet MS"/>
              </a:rPr>
              <a:t>using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ciphers,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60" dirty="0">
                <a:latin typeface="Trebuchet MS"/>
                <a:cs typeface="Trebuchet MS"/>
              </a:rPr>
              <a:t>size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85" dirty="0">
                <a:latin typeface="Trebuchet MS"/>
                <a:cs typeface="Trebuchet MS"/>
              </a:rPr>
              <a:t>of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95" dirty="0">
                <a:latin typeface="Trebuchet MS"/>
                <a:cs typeface="Trebuchet MS"/>
              </a:rPr>
              <a:t>key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is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200" dirty="0">
                <a:latin typeface="Trebuchet MS"/>
                <a:cs typeface="Trebuchet MS"/>
              </a:rPr>
              <a:t>very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important</a:t>
            </a:r>
            <a:endParaRPr sz="2600" dirty="0">
              <a:latin typeface="Trebuchet MS"/>
              <a:cs typeface="Trebuchet MS"/>
            </a:endParaRPr>
          </a:p>
          <a:p>
            <a:pPr marL="346075" marR="335915" indent="-321310">
              <a:lnSpc>
                <a:spcPct val="101600"/>
              </a:lnSpc>
              <a:spcBef>
                <a:spcPts val="1680"/>
              </a:spcBef>
              <a:buClr>
                <a:srgbClr val="003366"/>
              </a:buClr>
              <a:buChar char="▪"/>
              <a:tabLst>
                <a:tab pos="346075" algn="l"/>
                <a:tab pos="346710" algn="l"/>
              </a:tabLst>
            </a:pPr>
            <a:r>
              <a:rPr sz="2600" spc="180" dirty="0">
                <a:latin typeface="Trebuchet MS"/>
                <a:cs typeface="Trebuchet MS"/>
              </a:rPr>
              <a:t>Strength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90" dirty="0">
                <a:latin typeface="Trebuchet MS"/>
                <a:cs typeface="Trebuchet MS"/>
              </a:rPr>
              <a:t>of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290" dirty="0">
                <a:latin typeface="Trebuchet MS"/>
                <a:cs typeface="Trebuchet MS"/>
              </a:rPr>
              <a:t>many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160" dirty="0">
                <a:latin typeface="Trebuchet MS"/>
                <a:cs typeface="Trebuchet MS"/>
              </a:rPr>
              <a:t>encryption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applications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235" dirty="0">
                <a:latin typeface="Trebuchet MS"/>
                <a:cs typeface="Trebuchet MS"/>
              </a:rPr>
              <a:t>and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210" dirty="0">
                <a:latin typeface="Trebuchet MS"/>
                <a:cs typeface="Trebuchet MS"/>
              </a:rPr>
              <a:t>cryptosystems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229" dirty="0">
                <a:latin typeface="Trebuchet MS"/>
                <a:cs typeface="Trebuchet MS"/>
              </a:rPr>
              <a:t>measured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250" dirty="0">
                <a:latin typeface="Trebuchet MS"/>
                <a:cs typeface="Trebuchet MS"/>
              </a:rPr>
              <a:t>by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95" dirty="0">
                <a:latin typeface="Trebuchet MS"/>
                <a:cs typeface="Trebuchet MS"/>
              </a:rPr>
              <a:t>key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60" dirty="0">
                <a:latin typeface="Trebuchet MS"/>
                <a:cs typeface="Trebuchet MS"/>
              </a:rPr>
              <a:t>size</a:t>
            </a:r>
            <a:endParaRPr sz="2600" dirty="0">
              <a:latin typeface="Trebuchet MS"/>
              <a:cs typeface="Trebuchet MS"/>
            </a:endParaRPr>
          </a:p>
          <a:p>
            <a:pPr marL="346075" marR="417195" indent="-321310">
              <a:lnSpc>
                <a:spcPct val="101400"/>
              </a:lnSpc>
              <a:spcBef>
                <a:spcPts val="1685"/>
              </a:spcBef>
              <a:buClr>
                <a:srgbClr val="003366"/>
              </a:buClr>
              <a:buChar char="▪"/>
              <a:tabLst>
                <a:tab pos="346075" algn="l"/>
                <a:tab pos="346710" algn="l"/>
              </a:tabLst>
            </a:pPr>
            <a:r>
              <a:rPr sz="2600" spc="114" dirty="0">
                <a:latin typeface="Trebuchet MS"/>
                <a:cs typeface="Trebuchet MS"/>
              </a:rPr>
              <a:t>For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90" dirty="0">
                <a:latin typeface="Trebuchet MS"/>
                <a:cs typeface="Trebuchet MS"/>
              </a:rPr>
              <a:t>cryptosystems,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55" dirty="0">
                <a:latin typeface="Trebuchet MS"/>
                <a:cs typeface="Trebuchet MS"/>
              </a:rPr>
              <a:t>security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90" dirty="0">
                <a:latin typeface="Trebuchet MS"/>
                <a:cs typeface="Trebuchet MS"/>
              </a:rPr>
              <a:t>of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70" dirty="0">
                <a:latin typeface="Trebuchet MS"/>
                <a:cs typeface="Trebuchet MS"/>
              </a:rPr>
              <a:t>encrypted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data </a:t>
            </a:r>
            <a:r>
              <a:rPr sz="2600" spc="150" dirty="0">
                <a:latin typeface="Trebuchet MS"/>
                <a:cs typeface="Trebuchet MS"/>
              </a:rPr>
              <a:t>is </a:t>
            </a:r>
            <a:r>
              <a:rPr sz="2600" spc="155" dirty="0">
                <a:latin typeface="Trebuchet MS"/>
                <a:cs typeface="Trebuchet MS"/>
              </a:rPr>
              <a:t>not </a:t>
            </a:r>
            <a:r>
              <a:rPr sz="2600" spc="190" dirty="0">
                <a:latin typeface="Trebuchet MS"/>
                <a:cs typeface="Trebuchet MS"/>
              </a:rPr>
              <a:t>dependent </a:t>
            </a:r>
            <a:r>
              <a:rPr sz="2600" spc="229" dirty="0">
                <a:latin typeface="Trebuchet MS"/>
                <a:cs typeface="Trebuchet MS"/>
              </a:rPr>
              <a:t>on </a:t>
            </a:r>
            <a:r>
              <a:rPr sz="2600" spc="185" dirty="0">
                <a:latin typeface="Trebuchet MS"/>
                <a:cs typeface="Trebuchet MS"/>
              </a:rPr>
              <a:t>keeping </a:t>
            </a:r>
            <a:r>
              <a:rPr sz="2600" spc="190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encrypting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165" dirty="0">
                <a:latin typeface="Trebuchet MS"/>
                <a:cs typeface="Trebuchet MS"/>
              </a:rPr>
              <a:t>algorithm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145" dirty="0">
                <a:latin typeface="Trebuchet MS"/>
                <a:cs typeface="Trebuchet MS"/>
              </a:rPr>
              <a:t>secret</a:t>
            </a:r>
            <a:endParaRPr sz="2600" dirty="0">
              <a:latin typeface="Trebuchet MS"/>
              <a:cs typeface="Trebuchet MS"/>
            </a:endParaRPr>
          </a:p>
          <a:p>
            <a:pPr marL="346075" marR="17780" indent="-321310">
              <a:lnSpc>
                <a:spcPct val="101600"/>
              </a:lnSpc>
              <a:spcBef>
                <a:spcPts val="1689"/>
              </a:spcBef>
              <a:buClr>
                <a:srgbClr val="003366"/>
              </a:buClr>
              <a:buChar char="▪"/>
              <a:tabLst>
                <a:tab pos="346075" algn="l"/>
                <a:tab pos="346710" algn="l"/>
              </a:tabLst>
            </a:pPr>
            <a:r>
              <a:rPr sz="2600" spc="215" dirty="0">
                <a:latin typeface="Trebuchet MS"/>
                <a:cs typeface="Trebuchet MS"/>
              </a:rPr>
              <a:t>Cryptosystem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55" dirty="0">
                <a:latin typeface="Trebuchet MS"/>
                <a:cs typeface="Trebuchet MS"/>
              </a:rPr>
              <a:t>security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229" dirty="0">
                <a:latin typeface="Trebuchet MS"/>
                <a:cs typeface="Trebuchet MS"/>
              </a:rPr>
              <a:t>depends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229" dirty="0">
                <a:latin typeface="Trebuchet MS"/>
                <a:cs typeface="Trebuchet MS"/>
              </a:rPr>
              <a:t>on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85" dirty="0">
                <a:latin typeface="Trebuchet MS"/>
                <a:cs typeface="Trebuchet MS"/>
              </a:rPr>
              <a:t>keeping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45" dirty="0">
                <a:latin typeface="Trebuchet MS"/>
                <a:cs typeface="Trebuchet MS"/>
              </a:rPr>
              <a:t>the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key(s)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145" dirty="0">
                <a:latin typeface="Trebuchet MS"/>
                <a:cs typeface="Trebuchet MS"/>
              </a:rPr>
              <a:t>secret</a:t>
            </a:r>
            <a:endParaRPr sz="2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95007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6584950"/>
            <a:ext cx="3552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Security,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3rd edition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3009" y="658495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22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116330"/>
            <a:ext cx="6477000" cy="4744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3870" y="5928359"/>
            <a:ext cx="5030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Times New Roman"/>
                <a:cs typeface="Times New Roman"/>
              </a:rPr>
              <a:t>Table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been </a:t>
            </a:r>
            <a:r>
              <a:rPr sz="2400" dirty="0">
                <a:latin typeface="Times New Roman"/>
                <a:cs typeface="Times New Roman"/>
              </a:rPr>
              <a:t>updated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edition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512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44500"/>
            <a:ext cx="69316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414355"/>
                </a:solidFill>
              </a:rPr>
              <a:t>Public</a:t>
            </a:r>
            <a:r>
              <a:rPr sz="4000" spc="-2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Ledger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(A</a:t>
            </a:r>
            <a:r>
              <a:rPr sz="4000" spc="-240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Small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Example)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18550" y="342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70" y="1522730"/>
            <a:ext cx="8802369" cy="41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60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09" rIns="0" bIns="0" rtlCol="0">
            <a:spAutoFit/>
          </a:bodyPr>
          <a:lstStyle/>
          <a:p>
            <a:pPr marL="162560" marR="508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Cryptographic</a:t>
            </a:r>
            <a:r>
              <a:rPr spc="20" dirty="0"/>
              <a:t> </a:t>
            </a:r>
            <a:r>
              <a:rPr spc="225" dirty="0"/>
              <a:t>Algorithms</a:t>
            </a:r>
            <a:r>
              <a:rPr spc="20" dirty="0"/>
              <a:t> </a:t>
            </a:r>
            <a:r>
              <a:rPr spc="-25" dirty="0"/>
              <a:t>- </a:t>
            </a:r>
            <a:r>
              <a:rPr spc="-1070" dirty="0"/>
              <a:t> </a:t>
            </a:r>
            <a:r>
              <a:rPr spc="254" dirty="0"/>
              <a:t>Asymmetric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239" y="1405890"/>
            <a:ext cx="7129145" cy="47586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11785" marR="1566545" indent="-287020">
              <a:lnSpc>
                <a:spcPts val="2540"/>
              </a:lnSpc>
              <a:spcBef>
                <a:spcPts val="415"/>
              </a:spcBef>
              <a:buClr>
                <a:srgbClr val="003366"/>
              </a:buClr>
              <a:buChar char="▪"/>
              <a:tabLst>
                <a:tab pos="311785" algn="l"/>
                <a:tab pos="312420" algn="l"/>
              </a:tabLst>
            </a:pPr>
            <a:r>
              <a:rPr sz="2350" spc="175" dirty="0">
                <a:latin typeface="Trebuchet MS"/>
                <a:cs typeface="Trebuchet MS"/>
              </a:rPr>
              <a:t>Asymmetric</a:t>
            </a:r>
            <a:r>
              <a:rPr sz="2350" spc="20" dirty="0">
                <a:latin typeface="Trebuchet MS"/>
                <a:cs typeface="Trebuchet MS"/>
              </a:rPr>
              <a:t> </a:t>
            </a:r>
            <a:r>
              <a:rPr sz="2350" spc="135" dirty="0">
                <a:latin typeface="Trebuchet MS"/>
                <a:cs typeface="Trebuchet MS"/>
              </a:rPr>
              <a:t>encryption</a:t>
            </a:r>
            <a:r>
              <a:rPr sz="2350" spc="30" dirty="0">
                <a:latin typeface="Trebuchet MS"/>
                <a:cs typeface="Trebuchet MS"/>
              </a:rPr>
              <a:t> </a:t>
            </a:r>
            <a:r>
              <a:rPr sz="2350" spc="105" dirty="0">
                <a:latin typeface="Trebuchet MS"/>
                <a:cs typeface="Trebuchet MS"/>
              </a:rPr>
              <a:t>(public-key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350" spc="125" dirty="0">
                <a:latin typeface="Trebuchet MS"/>
                <a:cs typeface="Trebuchet MS"/>
              </a:rPr>
              <a:t>encryption)</a:t>
            </a:r>
            <a:endParaRPr sz="2350">
              <a:latin typeface="Trebuchet MS"/>
              <a:cs typeface="Trebuchet MS"/>
            </a:endParaRPr>
          </a:p>
          <a:p>
            <a:pPr marL="648335" marR="17780" lvl="1" indent="-240029">
              <a:lnSpc>
                <a:spcPts val="2500"/>
              </a:lnSpc>
              <a:spcBef>
                <a:spcPts val="1375"/>
              </a:spcBef>
              <a:buClr>
                <a:srgbClr val="003366"/>
              </a:buClr>
              <a:buSzPct val="97727"/>
              <a:buChar char="▪"/>
              <a:tabLst>
                <a:tab pos="648970" algn="l"/>
              </a:tabLst>
            </a:pPr>
            <a:r>
              <a:rPr sz="2200" spc="200" dirty="0">
                <a:latin typeface="Trebuchet MS"/>
                <a:cs typeface="Trebuchet MS"/>
              </a:rPr>
              <a:t>Uses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95" dirty="0">
                <a:latin typeface="Trebuchet MS"/>
                <a:cs typeface="Trebuchet MS"/>
              </a:rPr>
              <a:t>two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50" dirty="0">
                <a:latin typeface="Trebuchet MS"/>
                <a:cs typeface="Trebuchet MS"/>
              </a:rPr>
              <a:t>different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but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related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keys;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either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key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can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encrypt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00" dirty="0">
                <a:latin typeface="Trebuchet MS"/>
                <a:cs typeface="Trebuchet MS"/>
              </a:rPr>
              <a:t>or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decrypt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220" dirty="0">
                <a:latin typeface="Trebuchet MS"/>
                <a:cs typeface="Trebuchet MS"/>
              </a:rPr>
              <a:t>message</a:t>
            </a:r>
            <a:endParaRPr sz="2200">
              <a:latin typeface="Trebuchet MS"/>
              <a:cs typeface="Trebuchet MS"/>
            </a:endParaRPr>
          </a:p>
          <a:p>
            <a:pPr marL="648335" marR="556260" lvl="1" indent="-240029">
              <a:lnSpc>
                <a:spcPts val="2510"/>
              </a:lnSpc>
              <a:spcBef>
                <a:spcPts val="1330"/>
              </a:spcBef>
              <a:buClr>
                <a:srgbClr val="003366"/>
              </a:buClr>
              <a:buSzPct val="97727"/>
              <a:buChar char="▪"/>
              <a:tabLst>
                <a:tab pos="648970" algn="l"/>
              </a:tabLst>
            </a:pPr>
            <a:r>
              <a:rPr sz="2200" spc="-5" dirty="0">
                <a:latin typeface="Trebuchet MS"/>
                <a:cs typeface="Trebuchet MS"/>
              </a:rPr>
              <a:t>If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Key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200" dirty="0">
                <a:latin typeface="Trebuchet MS"/>
                <a:cs typeface="Trebuchet MS"/>
              </a:rPr>
              <a:t>A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encrypts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message,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only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Key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254" dirty="0">
                <a:latin typeface="Trebuchet MS"/>
                <a:cs typeface="Trebuchet MS"/>
              </a:rPr>
              <a:t>B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can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decrypt</a:t>
            </a:r>
            <a:endParaRPr sz="2200">
              <a:latin typeface="Trebuchet MS"/>
              <a:cs typeface="Trebuchet MS"/>
            </a:endParaRPr>
          </a:p>
          <a:p>
            <a:pPr marL="648335" marR="371475" lvl="1" indent="-240029">
              <a:lnSpc>
                <a:spcPts val="2500"/>
              </a:lnSpc>
              <a:spcBef>
                <a:spcPts val="1340"/>
              </a:spcBef>
              <a:buClr>
                <a:srgbClr val="003366"/>
              </a:buClr>
              <a:buSzPct val="97727"/>
              <a:buChar char="▪"/>
              <a:tabLst>
                <a:tab pos="648970" algn="l"/>
              </a:tabLst>
            </a:pPr>
            <a:r>
              <a:rPr sz="2200" spc="110" dirty="0">
                <a:latin typeface="Trebuchet MS"/>
                <a:cs typeface="Trebuchet MS"/>
              </a:rPr>
              <a:t>Useful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to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have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one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key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serve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215" dirty="0">
                <a:latin typeface="Trebuchet MS"/>
                <a:cs typeface="Trebuchet MS"/>
              </a:rPr>
              <a:t>as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00" dirty="0">
                <a:latin typeface="Trebuchet MS"/>
                <a:cs typeface="Trebuchet MS"/>
              </a:rPr>
              <a:t>private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40" dirty="0">
                <a:latin typeface="Trebuchet MS"/>
                <a:cs typeface="Trebuchet MS"/>
              </a:rPr>
              <a:t>key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spc="175" dirty="0">
                <a:latin typeface="Trebuchet MS"/>
                <a:cs typeface="Trebuchet MS"/>
              </a:rPr>
              <a:t>and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the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other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serve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215" dirty="0">
                <a:latin typeface="Trebuchet MS"/>
                <a:cs typeface="Trebuchet MS"/>
              </a:rPr>
              <a:t>as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public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key</a:t>
            </a:r>
            <a:endParaRPr sz="2200">
              <a:latin typeface="Trebuchet MS"/>
              <a:cs typeface="Trebuchet MS"/>
            </a:endParaRPr>
          </a:p>
          <a:p>
            <a:pPr marL="311785" marR="1304290" indent="-287020">
              <a:lnSpc>
                <a:spcPts val="2540"/>
              </a:lnSpc>
              <a:spcBef>
                <a:spcPts val="1325"/>
              </a:spcBef>
              <a:buClr>
                <a:srgbClr val="003366"/>
              </a:buClr>
              <a:buChar char="▪"/>
              <a:tabLst>
                <a:tab pos="311785" algn="l"/>
                <a:tab pos="312420" algn="l"/>
              </a:tabLst>
            </a:pPr>
            <a:r>
              <a:rPr sz="2350" spc="175" dirty="0">
                <a:latin typeface="Trebuchet MS"/>
                <a:cs typeface="Trebuchet MS"/>
              </a:rPr>
              <a:t>More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130" dirty="0">
                <a:latin typeface="Trebuchet MS"/>
                <a:cs typeface="Trebuchet MS"/>
              </a:rPr>
              <a:t>computationally</a:t>
            </a:r>
            <a:r>
              <a:rPr sz="2350" spc="55" dirty="0">
                <a:latin typeface="Trebuchet MS"/>
                <a:cs typeface="Trebuchet MS"/>
              </a:rPr>
              <a:t> </a:t>
            </a:r>
            <a:r>
              <a:rPr sz="2350" spc="135" dirty="0">
                <a:latin typeface="Trebuchet MS"/>
                <a:cs typeface="Trebuchet MS"/>
              </a:rPr>
              <a:t>intensive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150" dirty="0">
                <a:latin typeface="Trebuchet MS"/>
                <a:cs typeface="Trebuchet MS"/>
              </a:rPr>
              <a:t>than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350" spc="170" dirty="0">
                <a:latin typeface="Trebuchet MS"/>
                <a:cs typeface="Trebuchet MS"/>
              </a:rPr>
              <a:t>symmetric</a:t>
            </a:r>
            <a:endParaRPr sz="2350">
              <a:latin typeface="Trebuchet MS"/>
              <a:cs typeface="Trebuchet MS"/>
            </a:endParaRPr>
          </a:p>
          <a:p>
            <a:pPr marL="311785" marR="589915" indent="-287020">
              <a:lnSpc>
                <a:spcPts val="2550"/>
              </a:lnSpc>
              <a:spcBef>
                <a:spcPts val="1345"/>
              </a:spcBef>
              <a:buClr>
                <a:srgbClr val="003366"/>
              </a:buClr>
              <a:buChar char="▪"/>
              <a:tabLst>
                <a:tab pos="311785" algn="l"/>
                <a:tab pos="312420" algn="l"/>
              </a:tabLst>
            </a:pPr>
            <a:r>
              <a:rPr sz="2350" spc="220" dirty="0">
                <a:latin typeface="Trebuchet MS"/>
                <a:cs typeface="Trebuchet MS"/>
              </a:rPr>
              <a:t>Can</a:t>
            </a:r>
            <a:r>
              <a:rPr sz="2350" spc="55" dirty="0">
                <a:latin typeface="Trebuchet MS"/>
                <a:cs typeface="Trebuchet MS"/>
              </a:rPr>
              <a:t> </a:t>
            </a:r>
            <a:r>
              <a:rPr sz="2350" spc="175" dirty="0">
                <a:latin typeface="Trebuchet MS"/>
                <a:cs typeface="Trebuchet MS"/>
              </a:rPr>
              <a:t>be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210" dirty="0">
                <a:latin typeface="Trebuchet MS"/>
                <a:cs typeface="Trebuchet MS"/>
              </a:rPr>
              <a:t>used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60" dirty="0">
                <a:latin typeface="Trebuchet MS"/>
                <a:cs typeface="Trebuchet MS"/>
              </a:rPr>
              <a:t>for</a:t>
            </a:r>
            <a:r>
              <a:rPr sz="2350" spc="55" dirty="0">
                <a:latin typeface="Trebuchet MS"/>
                <a:cs typeface="Trebuchet MS"/>
              </a:rPr>
              <a:t> </a:t>
            </a:r>
            <a:r>
              <a:rPr sz="2350" spc="114" dirty="0">
                <a:latin typeface="Trebuchet MS"/>
                <a:cs typeface="Trebuchet MS"/>
              </a:rPr>
              <a:t>authentication</a:t>
            </a:r>
            <a:r>
              <a:rPr sz="2350" spc="55" dirty="0">
                <a:latin typeface="Trebuchet MS"/>
                <a:cs typeface="Trebuchet MS"/>
              </a:rPr>
              <a:t> </a:t>
            </a:r>
            <a:r>
              <a:rPr sz="2350" spc="240" dirty="0">
                <a:latin typeface="Trebuchet MS"/>
                <a:cs typeface="Trebuchet MS"/>
              </a:rPr>
              <a:t>as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well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245" dirty="0">
                <a:latin typeface="Trebuchet MS"/>
                <a:cs typeface="Trebuchet MS"/>
              </a:rPr>
              <a:t>as </a:t>
            </a:r>
            <a:r>
              <a:rPr sz="2350" spc="-695" dirty="0">
                <a:latin typeface="Trebuchet MS"/>
                <a:cs typeface="Trebuchet MS"/>
              </a:rPr>
              <a:t> </a:t>
            </a:r>
            <a:r>
              <a:rPr sz="2350" spc="90" dirty="0">
                <a:latin typeface="Trebuchet MS"/>
                <a:cs typeface="Trebuchet MS"/>
              </a:rPr>
              <a:t>confidentiality</a:t>
            </a:r>
            <a:endParaRPr sz="23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36288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668019"/>
            <a:ext cx="6934200" cy="52374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3993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270" y="4699000"/>
            <a:ext cx="357568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81FFF"/>
                </a:solidFill>
                <a:latin typeface="Arial MT"/>
                <a:cs typeface="Arial MT"/>
              </a:rPr>
              <a:t>Useful</a:t>
            </a:r>
            <a:r>
              <a:rPr sz="1800" spc="-35" dirty="0">
                <a:solidFill>
                  <a:srgbClr val="681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81FFF"/>
                </a:solidFill>
                <a:latin typeface="Arial MT"/>
                <a:cs typeface="Arial MT"/>
              </a:rPr>
              <a:t>References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10" dirty="0">
                <a:solidFill>
                  <a:srgbClr val="681FFF"/>
                </a:solidFill>
                <a:latin typeface="Arial MT"/>
                <a:cs typeface="Arial MT"/>
              </a:rPr>
              <a:t>Staysafeonline.org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10" dirty="0">
                <a:solidFill>
                  <a:srgbClr val="681FFF"/>
                </a:solidFill>
                <a:latin typeface="Arial MT"/>
                <a:cs typeface="Arial MT"/>
              </a:rPr>
              <a:t>Eff.org</a:t>
            </a:r>
            <a:endParaRPr sz="1800">
              <a:latin typeface="Arial MT"/>
              <a:cs typeface="Arial MT"/>
            </a:endParaRPr>
          </a:p>
          <a:p>
            <a:pPr marL="84455" indent="-72390">
              <a:lnSpc>
                <a:spcPct val="100000"/>
              </a:lnSpc>
              <a:buClr>
                <a:srgbClr val="681FFF"/>
              </a:buClr>
              <a:buSzPct val="93750"/>
              <a:buChar char="•"/>
              <a:tabLst>
                <a:tab pos="85090" algn="l"/>
              </a:tabLst>
            </a:pPr>
            <a:r>
              <a:rPr sz="1600" spc="-10" dirty="0">
                <a:solidFill>
                  <a:srgbClr val="FF6633"/>
                </a:solidFill>
                <a:latin typeface="Arial MT"/>
                <a:cs typeface="Arial MT"/>
                <a:hlinkClick r:id="rId2"/>
              </a:rPr>
              <a:t>https://www.schneier.com/crypto-gram/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090" y="5943600"/>
            <a:ext cx="3505200" cy="685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9600" y="0"/>
            <a:ext cx="4712970" cy="6858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3050" y="2514600"/>
            <a:ext cx="1428750" cy="18478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57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4944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Public</a:t>
            </a:r>
            <a:r>
              <a:rPr spc="15" dirty="0"/>
              <a:t> </a:t>
            </a:r>
            <a:r>
              <a:rPr spc="240" dirty="0"/>
              <a:t>Key</a:t>
            </a:r>
            <a:r>
              <a:rPr spc="15" dirty="0"/>
              <a:t> </a:t>
            </a:r>
            <a:r>
              <a:rPr spc="204" dirty="0"/>
              <a:t>Encryption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58290"/>
            <a:ext cx="7483475" cy="265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54965" algn="l"/>
                <a:tab pos="355600" algn="l"/>
              </a:tabLst>
            </a:pPr>
            <a:r>
              <a:rPr sz="2800" spc="225" dirty="0">
                <a:latin typeface="Trebuchet MS"/>
                <a:cs typeface="Trebuchet MS"/>
              </a:rPr>
              <a:t>How </a:t>
            </a:r>
            <a:r>
              <a:rPr sz="2800" spc="165" dirty="0">
                <a:latin typeface="Trebuchet MS"/>
                <a:cs typeface="Trebuchet MS"/>
              </a:rPr>
              <a:t>would </a:t>
            </a:r>
            <a:r>
              <a:rPr sz="2800" spc="145" dirty="0">
                <a:latin typeface="Trebuchet MS"/>
                <a:cs typeface="Trebuchet MS"/>
              </a:rPr>
              <a:t>Alex </a:t>
            </a:r>
            <a:r>
              <a:rPr sz="2800" spc="229" dirty="0">
                <a:latin typeface="Trebuchet MS"/>
                <a:cs typeface="Trebuchet MS"/>
              </a:rPr>
              <a:t>and </a:t>
            </a:r>
            <a:r>
              <a:rPr sz="2800" spc="165" dirty="0">
                <a:latin typeface="Trebuchet MS"/>
                <a:cs typeface="Trebuchet MS"/>
              </a:rPr>
              <a:t>Rachel </a:t>
            </a:r>
            <a:r>
              <a:rPr sz="2800" spc="250" dirty="0">
                <a:latin typeface="Trebuchet MS"/>
                <a:cs typeface="Trebuchet MS"/>
              </a:rPr>
              <a:t>use </a:t>
            </a:r>
            <a:r>
              <a:rPr sz="2800" spc="125" dirty="0">
                <a:latin typeface="Trebuchet MS"/>
                <a:cs typeface="Trebuchet MS"/>
              </a:rPr>
              <a:t>public </a:t>
            </a:r>
            <a:r>
              <a:rPr sz="2800" spc="13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key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encryption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ensure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authentication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80" dirty="0">
                <a:latin typeface="Trebuchet MS"/>
                <a:cs typeface="Trebuchet MS"/>
              </a:rPr>
              <a:t>as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well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85" dirty="0">
                <a:latin typeface="Trebuchet MS"/>
                <a:cs typeface="Trebuchet MS"/>
              </a:rPr>
              <a:t>as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confidentiality?</a:t>
            </a:r>
            <a:endParaRPr sz="2800">
              <a:latin typeface="Trebuchet MS"/>
              <a:cs typeface="Trebuchet MS"/>
            </a:endParaRPr>
          </a:p>
          <a:p>
            <a:pPr marL="755650" marR="527050" lvl="1" indent="-285750">
              <a:lnSpc>
                <a:spcPct val="100600"/>
              </a:lnSpc>
              <a:spcBef>
                <a:spcPts val="1190"/>
              </a:spcBef>
              <a:buClr>
                <a:srgbClr val="003366"/>
              </a:buClr>
              <a:buChar char="▪"/>
              <a:tabLst>
                <a:tab pos="755650" algn="l"/>
              </a:tabLst>
            </a:pPr>
            <a:r>
              <a:rPr sz="2600" spc="130" dirty="0">
                <a:latin typeface="Trebuchet MS"/>
                <a:cs typeface="Trebuchet MS"/>
              </a:rPr>
              <a:t>That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is,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204" dirty="0">
                <a:latin typeface="Trebuchet MS"/>
                <a:cs typeface="Trebuchet MS"/>
              </a:rPr>
              <a:t>when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Alex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spc="200" dirty="0">
                <a:latin typeface="Trebuchet MS"/>
                <a:cs typeface="Trebuchet MS"/>
              </a:rPr>
              <a:t>gets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30" dirty="0">
                <a:latin typeface="Trebuchet MS"/>
                <a:cs typeface="Trebuchet MS"/>
              </a:rPr>
              <a:t>the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220" dirty="0">
                <a:latin typeface="Trebuchet MS"/>
                <a:cs typeface="Trebuchet MS"/>
              </a:rPr>
              <a:t>message,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204" dirty="0">
                <a:latin typeface="Trebuchet MS"/>
                <a:cs typeface="Trebuchet MS"/>
              </a:rPr>
              <a:t>how </a:t>
            </a:r>
            <a:r>
              <a:rPr sz="2600" spc="195" dirty="0">
                <a:latin typeface="Trebuchet MS"/>
                <a:cs typeface="Trebuchet MS"/>
              </a:rPr>
              <a:t>can </a:t>
            </a:r>
            <a:r>
              <a:rPr sz="2600" spc="204" dirty="0">
                <a:latin typeface="Trebuchet MS"/>
                <a:cs typeface="Trebuchet MS"/>
              </a:rPr>
              <a:t>he </a:t>
            </a:r>
            <a:r>
              <a:rPr sz="2600" spc="190" dirty="0">
                <a:latin typeface="Trebuchet MS"/>
                <a:cs typeface="Trebuchet MS"/>
              </a:rPr>
              <a:t>be </a:t>
            </a:r>
            <a:r>
              <a:rPr sz="2600" spc="175" dirty="0">
                <a:latin typeface="Trebuchet MS"/>
                <a:cs typeface="Trebuchet MS"/>
              </a:rPr>
              <a:t>sure </a:t>
            </a:r>
            <a:r>
              <a:rPr sz="2600" spc="-20" dirty="0">
                <a:latin typeface="Trebuchet MS"/>
                <a:cs typeface="Trebuchet MS"/>
              </a:rPr>
              <a:t>it </a:t>
            </a:r>
            <a:r>
              <a:rPr sz="2600" spc="225" dirty="0">
                <a:latin typeface="Trebuchet MS"/>
                <a:cs typeface="Trebuchet MS"/>
              </a:rPr>
              <a:t>came </a:t>
            </a:r>
            <a:r>
              <a:rPr sz="2600" spc="125" dirty="0">
                <a:latin typeface="Trebuchet MS"/>
                <a:cs typeface="Trebuchet MS"/>
              </a:rPr>
              <a:t>from </a:t>
            </a:r>
            <a:r>
              <a:rPr sz="2600" spc="130" dirty="0">
                <a:latin typeface="Trebuchet MS"/>
                <a:cs typeface="Trebuchet MS"/>
              </a:rPr>
              <a:t> </a:t>
            </a:r>
            <a:r>
              <a:rPr sz="2600" spc="195" dirty="0">
                <a:latin typeface="Trebuchet MS"/>
                <a:cs typeface="Trebuchet MS"/>
              </a:rPr>
              <a:t>Rachel?</a:t>
            </a:r>
            <a:endParaRPr sz="2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92108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96" y="720599"/>
            <a:ext cx="7980045" cy="553998"/>
          </a:xfrm>
        </p:spPr>
        <p:txBody>
          <a:bodyPr/>
          <a:lstStyle/>
          <a:p>
            <a:endParaRPr lang="en-US" sz="3600" b="1" i="0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799" y="2057528"/>
            <a:ext cx="7496403" cy="3270126"/>
          </a:xfrm>
        </p:spPr>
        <p:txBody>
          <a:bodyPr/>
          <a:lstStyle/>
          <a:p>
            <a:r>
              <a:rPr lang="en-US" dirty="0"/>
              <a:t>Features of Block Chains</a:t>
            </a:r>
          </a:p>
          <a:p>
            <a:r>
              <a:rPr lang="en-US" dirty="0"/>
              <a:t>--Digital Signatures</a:t>
            </a:r>
          </a:p>
          <a:p>
            <a:r>
              <a:rPr lang="en-US" dirty="0"/>
              <a:t>--Digital Certificates</a:t>
            </a:r>
          </a:p>
          <a:p>
            <a:r>
              <a:rPr lang="en-US" dirty="0"/>
              <a:t>--Hashing</a:t>
            </a:r>
          </a:p>
          <a:p>
            <a:r>
              <a:rPr lang="en-US" dirty="0"/>
              <a:t>--Encryption</a:t>
            </a:r>
          </a:p>
        </p:txBody>
      </p:sp>
    </p:spTree>
    <p:extLst>
      <p:ext uri="{BB962C8B-B14F-4D97-AF65-F5344CB8AC3E}">
        <p14:creationId xmlns:p14="http://schemas.microsoft.com/office/powerpoint/2010/main" val="3448096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6584950"/>
            <a:ext cx="2635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 Information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3009" y="658495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30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409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Digital</a:t>
            </a:r>
            <a:r>
              <a:rPr dirty="0"/>
              <a:t> </a:t>
            </a:r>
            <a:r>
              <a:rPr spc="250" dirty="0"/>
              <a:t>Signatures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9140" y="1480819"/>
            <a:ext cx="7778115" cy="45751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28295" marR="184150" indent="-290830">
              <a:lnSpc>
                <a:spcPts val="2720"/>
              </a:lnSpc>
              <a:spcBef>
                <a:spcPts val="305"/>
              </a:spcBef>
              <a:buClr>
                <a:srgbClr val="003366"/>
              </a:buClr>
              <a:buChar char="▪"/>
              <a:tabLst>
                <a:tab pos="328295" algn="l"/>
                <a:tab pos="328930" algn="l"/>
              </a:tabLst>
            </a:pPr>
            <a:r>
              <a:rPr sz="2350" spc="140" dirty="0">
                <a:latin typeface="Trebuchet MS"/>
                <a:cs typeface="Trebuchet MS"/>
              </a:rPr>
              <a:t>Additions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to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265" dirty="0">
                <a:latin typeface="Trebuchet MS"/>
                <a:cs typeface="Trebuchet MS"/>
              </a:rPr>
              <a:t>messages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240" dirty="0">
                <a:latin typeface="Trebuchet MS"/>
                <a:cs typeface="Trebuchet MS"/>
              </a:rPr>
              <a:t>so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10" dirty="0">
                <a:latin typeface="Trebuchet MS"/>
                <a:cs typeface="Trebuchet MS"/>
              </a:rPr>
              <a:t>that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130" dirty="0">
                <a:latin typeface="Trebuchet MS"/>
                <a:cs typeface="Trebuchet MS"/>
              </a:rPr>
              <a:t>the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265" dirty="0">
                <a:latin typeface="Trebuchet MS"/>
                <a:cs typeface="Trebuchet MS"/>
              </a:rPr>
              <a:t>message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195" dirty="0">
                <a:latin typeface="Trebuchet MS"/>
                <a:cs typeface="Trebuchet MS"/>
              </a:rPr>
              <a:t>can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350" spc="185" dirty="0">
                <a:latin typeface="Trebuchet MS"/>
                <a:cs typeface="Trebuchet MS"/>
              </a:rPr>
              <a:t>be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150" dirty="0">
                <a:latin typeface="Trebuchet MS"/>
                <a:cs typeface="Trebuchet MS"/>
              </a:rPr>
              <a:t>mathematically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75" dirty="0">
                <a:latin typeface="Trebuchet MS"/>
                <a:cs typeface="Trebuchet MS"/>
              </a:rPr>
              <a:t>proven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to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190" dirty="0">
                <a:latin typeface="Trebuchet MS"/>
                <a:cs typeface="Trebuchet MS"/>
              </a:rPr>
              <a:t>be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130" dirty="0">
                <a:latin typeface="Trebuchet MS"/>
                <a:cs typeface="Trebuchet MS"/>
              </a:rPr>
              <a:t>authentic</a:t>
            </a:r>
            <a:endParaRPr sz="2350">
              <a:latin typeface="Trebuchet MS"/>
              <a:cs typeface="Trebuchet MS"/>
            </a:endParaRPr>
          </a:p>
          <a:p>
            <a:pPr marL="669290" lvl="1" indent="-243204">
              <a:lnSpc>
                <a:spcPct val="100000"/>
              </a:lnSpc>
              <a:spcBef>
                <a:spcPts val="1614"/>
              </a:spcBef>
              <a:buClr>
                <a:srgbClr val="003366"/>
              </a:buClr>
              <a:buChar char="▪"/>
              <a:tabLst>
                <a:tab pos="669290" algn="l"/>
              </a:tabLst>
            </a:pPr>
            <a:r>
              <a:rPr sz="2200" spc="215" dirty="0">
                <a:latin typeface="Trebuchet MS"/>
                <a:cs typeface="Trebuchet MS"/>
              </a:rPr>
              <a:t>Assuming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private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key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215" dirty="0">
                <a:latin typeface="Trebuchet MS"/>
                <a:cs typeface="Trebuchet MS"/>
              </a:rPr>
              <a:t>has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not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175" dirty="0">
                <a:latin typeface="Trebuchet MS"/>
                <a:cs typeface="Trebuchet MS"/>
              </a:rPr>
              <a:t>been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65" dirty="0">
                <a:latin typeface="Trebuchet MS"/>
                <a:cs typeface="Trebuchet MS"/>
              </a:rPr>
              <a:t>compromised</a:t>
            </a:r>
            <a:endParaRPr sz="2200">
              <a:latin typeface="Trebuchet MS"/>
              <a:cs typeface="Trebuchet MS"/>
            </a:endParaRPr>
          </a:p>
          <a:p>
            <a:pPr marL="328295" marR="71755" indent="-290830">
              <a:lnSpc>
                <a:spcPts val="2720"/>
              </a:lnSpc>
              <a:spcBef>
                <a:spcPts val="2005"/>
              </a:spcBef>
              <a:buClr>
                <a:srgbClr val="003366"/>
              </a:buClr>
              <a:buChar char="▪"/>
              <a:tabLst>
                <a:tab pos="328295" algn="l"/>
                <a:tab pos="328930" algn="l"/>
              </a:tabLst>
            </a:pPr>
            <a:r>
              <a:rPr sz="2350" spc="145" dirty="0">
                <a:latin typeface="Trebuchet MS"/>
                <a:cs typeface="Trebuchet MS"/>
              </a:rPr>
              <a:t>Created </a:t>
            </a:r>
            <a:r>
              <a:rPr sz="2350" spc="105" dirty="0">
                <a:latin typeface="Trebuchet MS"/>
                <a:cs typeface="Trebuchet MS"/>
              </a:rPr>
              <a:t>in </a:t>
            </a:r>
            <a:r>
              <a:rPr sz="2350" spc="195" dirty="0">
                <a:latin typeface="Trebuchet MS"/>
                <a:cs typeface="Trebuchet MS"/>
              </a:rPr>
              <a:t>response </a:t>
            </a:r>
            <a:r>
              <a:rPr sz="2350" spc="95" dirty="0">
                <a:latin typeface="Trebuchet MS"/>
                <a:cs typeface="Trebuchet MS"/>
              </a:rPr>
              <a:t>to </a:t>
            </a:r>
            <a:r>
              <a:rPr sz="2350" spc="145" dirty="0">
                <a:latin typeface="Trebuchet MS"/>
                <a:cs typeface="Trebuchet MS"/>
              </a:rPr>
              <a:t>rising </a:t>
            </a:r>
            <a:r>
              <a:rPr sz="2350" spc="190" dirty="0">
                <a:latin typeface="Trebuchet MS"/>
                <a:cs typeface="Trebuchet MS"/>
              </a:rPr>
              <a:t>need </a:t>
            </a:r>
            <a:r>
              <a:rPr sz="2350" spc="95" dirty="0">
                <a:latin typeface="Trebuchet MS"/>
                <a:cs typeface="Trebuchet MS"/>
              </a:rPr>
              <a:t>to </a:t>
            </a:r>
            <a:r>
              <a:rPr sz="2350" spc="110" dirty="0">
                <a:latin typeface="Trebuchet MS"/>
                <a:cs typeface="Trebuchet MS"/>
              </a:rPr>
              <a:t>verify </a:t>
            </a:r>
            <a:r>
              <a:rPr sz="2350" spc="114" dirty="0">
                <a:latin typeface="Trebuchet MS"/>
                <a:cs typeface="Trebuchet MS"/>
              </a:rPr>
              <a:t> </a:t>
            </a:r>
            <a:r>
              <a:rPr sz="2350" spc="125" dirty="0">
                <a:latin typeface="Trebuchet MS"/>
                <a:cs typeface="Trebuchet MS"/>
              </a:rPr>
              <a:t>information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120" dirty="0">
                <a:latin typeface="Trebuchet MS"/>
                <a:cs typeface="Trebuchet MS"/>
              </a:rPr>
              <a:t>transferred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210" dirty="0">
                <a:latin typeface="Trebuchet MS"/>
                <a:cs typeface="Trebuchet MS"/>
              </a:rPr>
              <a:t>using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electronic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235" dirty="0">
                <a:latin typeface="Trebuchet MS"/>
                <a:cs typeface="Trebuchet MS"/>
              </a:rPr>
              <a:t>systems</a:t>
            </a:r>
            <a:endParaRPr sz="2350">
              <a:latin typeface="Trebuchet MS"/>
              <a:cs typeface="Trebuchet MS"/>
            </a:endParaRPr>
          </a:p>
          <a:p>
            <a:pPr marL="669290" lvl="1" indent="-243204">
              <a:lnSpc>
                <a:spcPct val="100000"/>
              </a:lnSpc>
              <a:spcBef>
                <a:spcPts val="1614"/>
              </a:spcBef>
              <a:buClr>
                <a:srgbClr val="003366"/>
              </a:buClr>
              <a:buChar char="▪"/>
              <a:tabLst>
                <a:tab pos="669290" algn="l"/>
              </a:tabLst>
            </a:pPr>
            <a:r>
              <a:rPr sz="2200" spc="254" dirty="0">
                <a:solidFill>
                  <a:srgbClr val="BF0000"/>
                </a:solidFill>
                <a:latin typeface="Trebuchet MS"/>
                <a:cs typeface="Trebuchet MS"/>
              </a:rPr>
              <a:t>May</a:t>
            </a:r>
            <a:r>
              <a:rPr sz="2200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65" dirty="0">
                <a:solidFill>
                  <a:srgbClr val="BF0000"/>
                </a:solidFill>
                <a:latin typeface="Trebuchet MS"/>
                <a:cs typeface="Trebuchet MS"/>
              </a:rPr>
              <a:t>be</a:t>
            </a:r>
            <a:r>
              <a:rPr sz="2200" spc="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35" dirty="0">
                <a:solidFill>
                  <a:srgbClr val="BF0000"/>
                </a:solidFill>
                <a:latin typeface="Trebuchet MS"/>
                <a:cs typeface="Trebuchet MS"/>
              </a:rPr>
              <a:t>recognized</a:t>
            </a:r>
            <a:r>
              <a:rPr sz="22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225" dirty="0">
                <a:solidFill>
                  <a:srgbClr val="BF0000"/>
                </a:solidFill>
                <a:latin typeface="Trebuchet MS"/>
                <a:cs typeface="Trebuchet MS"/>
              </a:rPr>
              <a:t>as</a:t>
            </a:r>
            <a:r>
              <a:rPr sz="22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95" dirty="0">
                <a:solidFill>
                  <a:srgbClr val="BF0000"/>
                </a:solidFill>
                <a:latin typeface="Trebuchet MS"/>
                <a:cs typeface="Trebuchet MS"/>
              </a:rPr>
              <a:t>a</a:t>
            </a:r>
            <a:r>
              <a:rPr sz="22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14" dirty="0">
                <a:solidFill>
                  <a:srgbClr val="BF0000"/>
                </a:solidFill>
                <a:latin typeface="Trebuchet MS"/>
                <a:cs typeface="Trebuchet MS"/>
              </a:rPr>
              <a:t>legal</a:t>
            </a:r>
            <a:r>
              <a:rPr sz="2200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40" dirty="0">
                <a:solidFill>
                  <a:srgbClr val="BF0000"/>
                </a:solidFill>
                <a:latin typeface="Trebuchet MS"/>
                <a:cs typeface="Trebuchet MS"/>
              </a:rPr>
              <a:t>signature</a:t>
            </a:r>
            <a:r>
              <a:rPr sz="2200" spc="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90" dirty="0">
                <a:solidFill>
                  <a:srgbClr val="BF0000"/>
                </a:solidFill>
                <a:latin typeface="Trebuchet MS"/>
                <a:cs typeface="Trebuchet MS"/>
              </a:rPr>
              <a:t>in</a:t>
            </a:r>
            <a:r>
              <a:rPr sz="22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80" dirty="0">
                <a:solidFill>
                  <a:srgbClr val="BF0000"/>
                </a:solidFill>
                <a:latin typeface="Trebuchet MS"/>
                <a:cs typeface="Trebuchet MS"/>
              </a:rPr>
              <a:t>U.S.</a:t>
            </a:r>
            <a:endParaRPr sz="2200">
              <a:latin typeface="Trebuchet MS"/>
              <a:cs typeface="Trebuchet MS"/>
            </a:endParaRPr>
          </a:p>
          <a:p>
            <a:pPr marL="328295" marR="30480" indent="-290830">
              <a:lnSpc>
                <a:spcPts val="2720"/>
              </a:lnSpc>
              <a:spcBef>
                <a:spcPts val="1995"/>
              </a:spcBef>
              <a:buClr>
                <a:srgbClr val="003366"/>
              </a:buClr>
              <a:buChar char="▪"/>
              <a:tabLst>
                <a:tab pos="328295" algn="l"/>
                <a:tab pos="328930" algn="l"/>
              </a:tabLst>
            </a:pPr>
            <a:r>
              <a:rPr sz="2350" spc="190" dirty="0">
                <a:latin typeface="Trebuchet MS"/>
                <a:cs typeface="Trebuchet MS"/>
              </a:rPr>
              <a:t>Asymmetric</a:t>
            </a:r>
            <a:r>
              <a:rPr sz="2350" spc="30" dirty="0">
                <a:latin typeface="Trebuchet MS"/>
                <a:cs typeface="Trebuchet MS"/>
              </a:rPr>
              <a:t> </a:t>
            </a:r>
            <a:r>
              <a:rPr sz="2350" spc="145" dirty="0">
                <a:latin typeface="Trebuchet MS"/>
                <a:cs typeface="Trebuchet MS"/>
              </a:rPr>
              <a:t>encryption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195" dirty="0">
                <a:latin typeface="Trebuchet MS"/>
                <a:cs typeface="Trebuchet MS"/>
              </a:rPr>
              <a:t>processes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220" dirty="0">
                <a:latin typeface="Trebuchet MS"/>
                <a:cs typeface="Trebuchet MS"/>
              </a:rPr>
              <a:t>used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to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120" dirty="0">
                <a:latin typeface="Trebuchet MS"/>
                <a:cs typeface="Trebuchet MS"/>
              </a:rPr>
              <a:t>create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digital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75" dirty="0">
                <a:latin typeface="Trebuchet MS"/>
                <a:cs typeface="Trebuchet MS"/>
              </a:rPr>
              <a:t>signatures</a:t>
            </a:r>
            <a:endParaRPr sz="2350">
              <a:latin typeface="Trebuchet MS"/>
              <a:cs typeface="Trebuchet MS"/>
            </a:endParaRPr>
          </a:p>
          <a:p>
            <a:pPr marL="669290" marR="973455" lvl="1" indent="-242570">
              <a:lnSpc>
                <a:spcPts val="2530"/>
              </a:lnSpc>
              <a:spcBef>
                <a:spcPts val="1789"/>
              </a:spcBef>
              <a:buClr>
                <a:srgbClr val="003366"/>
              </a:buClr>
              <a:buChar char="▪"/>
              <a:tabLst>
                <a:tab pos="669290" algn="l"/>
              </a:tabLst>
            </a:pPr>
            <a:r>
              <a:rPr sz="2200" spc="105" dirty="0">
                <a:latin typeface="Trebuchet MS"/>
                <a:cs typeface="Trebuchet MS"/>
              </a:rPr>
              <a:t>Digital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40" dirty="0">
                <a:latin typeface="Trebuchet MS"/>
                <a:cs typeface="Trebuchet MS"/>
              </a:rPr>
              <a:t>signature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is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95" dirty="0">
                <a:latin typeface="Trebuchet MS"/>
                <a:cs typeface="Trebuchet MS"/>
              </a:rPr>
              <a:t>a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210" dirty="0">
                <a:latin typeface="Trebuchet MS"/>
                <a:cs typeface="Trebuchet MS"/>
              </a:rPr>
              <a:t>hash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40" dirty="0">
                <a:latin typeface="Trebuchet MS"/>
                <a:cs typeface="Trebuchet MS"/>
              </a:rPr>
              <a:t>encrypted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with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95" dirty="0">
                <a:latin typeface="Trebuchet MS"/>
                <a:cs typeface="Trebuchet MS"/>
              </a:rPr>
              <a:t>a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private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key</a:t>
            </a:r>
            <a:endParaRPr sz="22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67169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4982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Digital</a:t>
            </a:r>
            <a:r>
              <a:rPr dirty="0"/>
              <a:t> </a:t>
            </a:r>
            <a:r>
              <a:rPr spc="235" dirty="0"/>
              <a:t>Signature</a:t>
            </a:r>
            <a:r>
              <a:rPr spc="20" dirty="0"/>
              <a:t> </a:t>
            </a:r>
            <a:r>
              <a:rPr spc="220" dirty="0"/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905000"/>
            <a:ext cx="398780" cy="1587500"/>
          </a:xfrm>
          <a:prstGeom prst="rect">
            <a:avLst/>
          </a:prstGeom>
          <a:ln w="9344">
            <a:solidFill>
              <a:srgbClr val="330099"/>
            </a:solidFill>
          </a:ln>
        </p:spPr>
        <p:txBody>
          <a:bodyPr vert="vert270" wrap="square" lIns="0" tIns="46990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370"/>
              </a:spcBef>
            </a:pPr>
            <a:r>
              <a:rPr sz="2000" dirty="0">
                <a:latin typeface="Arial MT"/>
                <a:cs typeface="Arial MT"/>
              </a:rPr>
              <a:t>message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5837" y="3957637"/>
            <a:ext cx="542925" cy="466725"/>
            <a:chOff x="985837" y="3957637"/>
            <a:chExt cx="542925" cy="466725"/>
          </a:xfrm>
        </p:grpSpPr>
        <p:sp>
          <p:nvSpPr>
            <p:cNvPr id="5" name="object 5"/>
            <p:cNvSpPr/>
            <p:nvPr/>
          </p:nvSpPr>
          <p:spPr>
            <a:xfrm>
              <a:off x="990600" y="39624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7750" y="3574"/>
                  </a:lnTo>
                  <a:lnTo>
                    <a:pt x="172092" y="13922"/>
                  </a:lnTo>
                  <a:lnTo>
                    <a:pt x="130386" y="30480"/>
                  </a:lnTo>
                  <a:lnTo>
                    <a:pt x="93290" y="52681"/>
                  </a:lnTo>
                  <a:lnTo>
                    <a:pt x="61461" y="79962"/>
                  </a:lnTo>
                  <a:lnTo>
                    <a:pt x="35560" y="111760"/>
                  </a:lnTo>
                  <a:lnTo>
                    <a:pt x="16243" y="147508"/>
                  </a:lnTo>
                  <a:lnTo>
                    <a:pt x="4170" y="186642"/>
                  </a:lnTo>
                  <a:lnTo>
                    <a:pt x="0" y="228600"/>
                  </a:lnTo>
                  <a:lnTo>
                    <a:pt x="4170" y="270557"/>
                  </a:lnTo>
                  <a:lnTo>
                    <a:pt x="16243" y="309691"/>
                  </a:lnTo>
                  <a:lnTo>
                    <a:pt x="35559" y="345439"/>
                  </a:lnTo>
                  <a:lnTo>
                    <a:pt x="61461" y="377237"/>
                  </a:lnTo>
                  <a:lnTo>
                    <a:pt x="93290" y="404518"/>
                  </a:lnTo>
                  <a:lnTo>
                    <a:pt x="130386" y="426719"/>
                  </a:lnTo>
                  <a:lnTo>
                    <a:pt x="172092" y="443277"/>
                  </a:lnTo>
                  <a:lnTo>
                    <a:pt x="217750" y="453625"/>
                  </a:lnTo>
                  <a:lnTo>
                    <a:pt x="266700" y="457200"/>
                  </a:lnTo>
                  <a:lnTo>
                    <a:pt x="315649" y="453625"/>
                  </a:lnTo>
                  <a:lnTo>
                    <a:pt x="361307" y="443277"/>
                  </a:lnTo>
                  <a:lnTo>
                    <a:pt x="403013" y="426719"/>
                  </a:lnTo>
                  <a:lnTo>
                    <a:pt x="440109" y="404518"/>
                  </a:lnTo>
                  <a:lnTo>
                    <a:pt x="471938" y="377237"/>
                  </a:lnTo>
                  <a:lnTo>
                    <a:pt x="497839" y="345439"/>
                  </a:lnTo>
                  <a:lnTo>
                    <a:pt x="517156" y="309691"/>
                  </a:lnTo>
                  <a:lnTo>
                    <a:pt x="529229" y="270557"/>
                  </a:lnTo>
                  <a:lnTo>
                    <a:pt x="533400" y="228600"/>
                  </a:lnTo>
                  <a:lnTo>
                    <a:pt x="529229" y="186642"/>
                  </a:lnTo>
                  <a:lnTo>
                    <a:pt x="517156" y="147508"/>
                  </a:lnTo>
                  <a:lnTo>
                    <a:pt x="497840" y="111760"/>
                  </a:lnTo>
                  <a:lnTo>
                    <a:pt x="471938" y="79962"/>
                  </a:lnTo>
                  <a:lnTo>
                    <a:pt x="440109" y="52681"/>
                  </a:lnTo>
                  <a:lnTo>
                    <a:pt x="403013" y="30480"/>
                  </a:lnTo>
                  <a:lnTo>
                    <a:pt x="361307" y="13922"/>
                  </a:lnTo>
                  <a:lnTo>
                    <a:pt x="315649" y="357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600" y="39624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315649" y="3574"/>
                  </a:lnTo>
                  <a:lnTo>
                    <a:pt x="361307" y="13922"/>
                  </a:lnTo>
                  <a:lnTo>
                    <a:pt x="403013" y="30480"/>
                  </a:lnTo>
                  <a:lnTo>
                    <a:pt x="440109" y="52681"/>
                  </a:lnTo>
                  <a:lnTo>
                    <a:pt x="471938" y="79962"/>
                  </a:lnTo>
                  <a:lnTo>
                    <a:pt x="497840" y="111760"/>
                  </a:lnTo>
                  <a:lnTo>
                    <a:pt x="517156" y="147508"/>
                  </a:lnTo>
                  <a:lnTo>
                    <a:pt x="529229" y="186642"/>
                  </a:lnTo>
                  <a:lnTo>
                    <a:pt x="533400" y="228600"/>
                  </a:lnTo>
                  <a:lnTo>
                    <a:pt x="529229" y="270557"/>
                  </a:lnTo>
                  <a:lnTo>
                    <a:pt x="517156" y="309691"/>
                  </a:lnTo>
                  <a:lnTo>
                    <a:pt x="497839" y="345439"/>
                  </a:lnTo>
                  <a:lnTo>
                    <a:pt x="471938" y="377237"/>
                  </a:lnTo>
                  <a:lnTo>
                    <a:pt x="440109" y="404518"/>
                  </a:lnTo>
                  <a:lnTo>
                    <a:pt x="403013" y="426719"/>
                  </a:lnTo>
                  <a:lnTo>
                    <a:pt x="361307" y="443277"/>
                  </a:lnTo>
                  <a:lnTo>
                    <a:pt x="315649" y="453625"/>
                  </a:lnTo>
                  <a:lnTo>
                    <a:pt x="266700" y="457200"/>
                  </a:lnTo>
                  <a:lnTo>
                    <a:pt x="217750" y="453625"/>
                  </a:lnTo>
                  <a:lnTo>
                    <a:pt x="172092" y="443277"/>
                  </a:lnTo>
                  <a:lnTo>
                    <a:pt x="130386" y="426719"/>
                  </a:lnTo>
                  <a:lnTo>
                    <a:pt x="93290" y="404518"/>
                  </a:lnTo>
                  <a:lnTo>
                    <a:pt x="61461" y="377237"/>
                  </a:lnTo>
                  <a:lnTo>
                    <a:pt x="35559" y="345439"/>
                  </a:lnTo>
                  <a:lnTo>
                    <a:pt x="16243" y="309691"/>
                  </a:lnTo>
                  <a:lnTo>
                    <a:pt x="4170" y="270557"/>
                  </a:lnTo>
                  <a:lnTo>
                    <a:pt x="0" y="228600"/>
                  </a:lnTo>
                  <a:lnTo>
                    <a:pt x="4170" y="186642"/>
                  </a:lnTo>
                  <a:lnTo>
                    <a:pt x="16243" y="147508"/>
                  </a:lnTo>
                  <a:lnTo>
                    <a:pt x="35560" y="111760"/>
                  </a:lnTo>
                  <a:lnTo>
                    <a:pt x="61461" y="79962"/>
                  </a:lnTo>
                  <a:lnTo>
                    <a:pt x="93290" y="52681"/>
                  </a:lnTo>
                  <a:lnTo>
                    <a:pt x="130386" y="30480"/>
                  </a:lnTo>
                  <a:lnTo>
                    <a:pt x="172092" y="13922"/>
                  </a:lnTo>
                  <a:lnTo>
                    <a:pt x="217750" y="3574"/>
                  </a:lnTo>
                  <a:lnTo>
                    <a:pt x="266700" y="0"/>
                  </a:lnTo>
                  <a:close/>
                </a:path>
              </a:pathLst>
            </a:custGeom>
            <a:ln w="9344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62050" y="40411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H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2037" y="4795837"/>
            <a:ext cx="1609725" cy="466725"/>
            <a:chOff x="1062037" y="4795837"/>
            <a:chExt cx="1609725" cy="466725"/>
          </a:xfrm>
        </p:grpSpPr>
        <p:sp>
          <p:nvSpPr>
            <p:cNvPr id="9" name="object 9"/>
            <p:cNvSpPr/>
            <p:nvPr/>
          </p:nvSpPr>
          <p:spPr>
            <a:xfrm>
              <a:off x="1066800" y="48768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9050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48768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190500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228600"/>
                  </a:lnTo>
                  <a:lnTo>
                    <a:pt x="190500" y="228600"/>
                  </a:lnTo>
                  <a:close/>
                </a:path>
              </a:pathLst>
            </a:custGeom>
            <a:ln w="9344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3600" y="48006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7750" y="3574"/>
                  </a:lnTo>
                  <a:lnTo>
                    <a:pt x="172092" y="13922"/>
                  </a:lnTo>
                  <a:lnTo>
                    <a:pt x="130386" y="30480"/>
                  </a:lnTo>
                  <a:lnTo>
                    <a:pt x="93290" y="52681"/>
                  </a:lnTo>
                  <a:lnTo>
                    <a:pt x="61461" y="79962"/>
                  </a:lnTo>
                  <a:lnTo>
                    <a:pt x="35559" y="111760"/>
                  </a:lnTo>
                  <a:lnTo>
                    <a:pt x="16243" y="147508"/>
                  </a:lnTo>
                  <a:lnTo>
                    <a:pt x="4170" y="186642"/>
                  </a:lnTo>
                  <a:lnTo>
                    <a:pt x="0" y="228600"/>
                  </a:lnTo>
                  <a:lnTo>
                    <a:pt x="4170" y="270557"/>
                  </a:lnTo>
                  <a:lnTo>
                    <a:pt x="16243" y="309691"/>
                  </a:lnTo>
                  <a:lnTo>
                    <a:pt x="35560" y="345439"/>
                  </a:lnTo>
                  <a:lnTo>
                    <a:pt x="61461" y="377237"/>
                  </a:lnTo>
                  <a:lnTo>
                    <a:pt x="93290" y="404518"/>
                  </a:lnTo>
                  <a:lnTo>
                    <a:pt x="130386" y="426719"/>
                  </a:lnTo>
                  <a:lnTo>
                    <a:pt x="172092" y="443277"/>
                  </a:lnTo>
                  <a:lnTo>
                    <a:pt x="217750" y="453625"/>
                  </a:lnTo>
                  <a:lnTo>
                    <a:pt x="266700" y="457200"/>
                  </a:lnTo>
                  <a:lnTo>
                    <a:pt x="315649" y="453625"/>
                  </a:lnTo>
                  <a:lnTo>
                    <a:pt x="361307" y="443277"/>
                  </a:lnTo>
                  <a:lnTo>
                    <a:pt x="403013" y="426719"/>
                  </a:lnTo>
                  <a:lnTo>
                    <a:pt x="440109" y="404518"/>
                  </a:lnTo>
                  <a:lnTo>
                    <a:pt x="471938" y="377237"/>
                  </a:lnTo>
                  <a:lnTo>
                    <a:pt x="497840" y="345439"/>
                  </a:lnTo>
                  <a:lnTo>
                    <a:pt x="517156" y="309691"/>
                  </a:lnTo>
                  <a:lnTo>
                    <a:pt x="529229" y="270557"/>
                  </a:lnTo>
                  <a:lnTo>
                    <a:pt x="533400" y="228600"/>
                  </a:lnTo>
                  <a:lnTo>
                    <a:pt x="529229" y="186642"/>
                  </a:lnTo>
                  <a:lnTo>
                    <a:pt x="517156" y="147508"/>
                  </a:lnTo>
                  <a:lnTo>
                    <a:pt x="497839" y="111760"/>
                  </a:lnTo>
                  <a:lnTo>
                    <a:pt x="471938" y="79962"/>
                  </a:lnTo>
                  <a:lnTo>
                    <a:pt x="440109" y="52681"/>
                  </a:lnTo>
                  <a:lnTo>
                    <a:pt x="403013" y="30480"/>
                  </a:lnTo>
                  <a:lnTo>
                    <a:pt x="361307" y="13922"/>
                  </a:lnTo>
                  <a:lnTo>
                    <a:pt x="315649" y="357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885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3600" y="48006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315649" y="3574"/>
                  </a:lnTo>
                  <a:lnTo>
                    <a:pt x="361307" y="13922"/>
                  </a:lnTo>
                  <a:lnTo>
                    <a:pt x="403013" y="30480"/>
                  </a:lnTo>
                  <a:lnTo>
                    <a:pt x="440109" y="52681"/>
                  </a:lnTo>
                  <a:lnTo>
                    <a:pt x="471938" y="79962"/>
                  </a:lnTo>
                  <a:lnTo>
                    <a:pt x="497839" y="111760"/>
                  </a:lnTo>
                  <a:lnTo>
                    <a:pt x="517156" y="147508"/>
                  </a:lnTo>
                  <a:lnTo>
                    <a:pt x="529229" y="186642"/>
                  </a:lnTo>
                  <a:lnTo>
                    <a:pt x="533400" y="228600"/>
                  </a:lnTo>
                  <a:lnTo>
                    <a:pt x="529229" y="270557"/>
                  </a:lnTo>
                  <a:lnTo>
                    <a:pt x="517156" y="309691"/>
                  </a:lnTo>
                  <a:lnTo>
                    <a:pt x="497840" y="345439"/>
                  </a:lnTo>
                  <a:lnTo>
                    <a:pt x="471938" y="377237"/>
                  </a:lnTo>
                  <a:lnTo>
                    <a:pt x="440109" y="404518"/>
                  </a:lnTo>
                  <a:lnTo>
                    <a:pt x="403013" y="426719"/>
                  </a:lnTo>
                  <a:lnTo>
                    <a:pt x="361307" y="443277"/>
                  </a:lnTo>
                  <a:lnTo>
                    <a:pt x="315649" y="453625"/>
                  </a:lnTo>
                  <a:lnTo>
                    <a:pt x="266700" y="457200"/>
                  </a:lnTo>
                  <a:lnTo>
                    <a:pt x="217750" y="453625"/>
                  </a:lnTo>
                  <a:lnTo>
                    <a:pt x="172092" y="443277"/>
                  </a:lnTo>
                  <a:lnTo>
                    <a:pt x="130386" y="426719"/>
                  </a:lnTo>
                  <a:lnTo>
                    <a:pt x="93290" y="404518"/>
                  </a:lnTo>
                  <a:lnTo>
                    <a:pt x="61461" y="377237"/>
                  </a:lnTo>
                  <a:lnTo>
                    <a:pt x="35560" y="345439"/>
                  </a:lnTo>
                  <a:lnTo>
                    <a:pt x="16243" y="309691"/>
                  </a:lnTo>
                  <a:lnTo>
                    <a:pt x="4170" y="270557"/>
                  </a:lnTo>
                  <a:lnTo>
                    <a:pt x="0" y="228600"/>
                  </a:lnTo>
                  <a:lnTo>
                    <a:pt x="4170" y="186642"/>
                  </a:lnTo>
                  <a:lnTo>
                    <a:pt x="16243" y="147508"/>
                  </a:lnTo>
                  <a:lnTo>
                    <a:pt x="35559" y="111760"/>
                  </a:lnTo>
                  <a:lnTo>
                    <a:pt x="61461" y="79962"/>
                  </a:lnTo>
                  <a:lnTo>
                    <a:pt x="93290" y="52681"/>
                  </a:lnTo>
                  <a:lnTo>
                    <a:pt x="130386" y="30480"/>
                  </a:lnTo>
                  <a:lnTo>
                    <a:pt x="172092" y="13922"/>
                  </a:lnTo>
                  <a:lnTo>
                    <a:pt x="217750" y="3574"/>
                  </a:lnTo>
                  <a:lnTo>
                    <a:pt x="266700" y="0"/>
                  </a:lnTo>
                  <a:close/>
                </a:path>
              </a:pathLst>
            </a:custGeom>
            <a:ln w="9344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11400" y="487934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48037" y="1900237"/>
            <a:ext cx="1017905" cy="3286125"/>
            <a:chOff x="3348037" y="1900237"/>
            <a:chExt cx="1017905" cy="3286125"/>
          </a:xfrm>
        </p:grpSpPr>
        <p:sp>
          <p:nvSpPr>
            <p:cNvPr id="15" name="object 15"/>
            <p:cNvSpPr/>
            <p:nvPr/>
          </p:nvSpPr>
          <p:spPr>
            <a:xfrm>
              <a:off x="3352800" y="49530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9050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885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2800" y="49530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190500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228600"/>
                  </a:lnTo>
                  <a:lnTo>
                    <a:pt x="190500" y="228600"/>
                  </a:lnTo>
                  <a:close/>
                </a:path>
              </a:pathLst>
            </a:custGeom>
            <a:ln w="9344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2400" y="1905000"/>
              <a:ext cx="398780" cy="1587500"/>
            </a:xfrm>
            <a:custGeom>
              <a:avLst/>
              <a:gdLst/>
              <a:ahLst/>
              <a:cxnLst/>
              <a:rect l="l" t="t" r="r" b="b"/>
              <a:pathLst>
                <a:path w="398779" h="1587500">
                  <a:moveTo>
                    <a:pt x="0" y="1587500"/>
                  </a:moveTo>
                  <a:lnTo>
                    <a:pt x="0" y="0"/>
                  </a:lnTo>
                  <a:lnTo>
                    <a:pt x="398779" y="0"/>
                  </a:lnTo>
                  <a:lnTo>
                    <a:pt x="398779" y="1587500"/>
                  </a:lnTo>
                  <a:lnTo>
                    <a:pt x="0" y="1587500"/>
                  </a:lnTo>
                  <a:close/>
                </a:path>
              </a:pathLst>
            </a:custGeom>
            <a:ln w="9344">
              <a:solidFill>
                <a:srgbClr val="3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20750" y="2137117"/>
            <a:ext cx="309245" cy="1059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spc="10" dirty="0">
                <a:latin typeface="Arial MT"/>
                <a:cs typeface="Arial MT"/>
              </a:rPr>
              <a:t>ss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g</a:t>
            </a:r>
            <a:r>
              <a:rPr sz="2000" dirty="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81100" y="2552700"/>
            <a:ext cx="3243580" cy="2514600"/>
            <a:chOff x="1181100" y="2552700"/>
            <a:chExt cx="3243580" cy="2514600"/>
          </a:xfrm>
        </p:grpSpPr>
        <p:sp>
          <p:nvSpPr>
            <p:cNvPr id="20" name="object 20"/>
            <p:cNvSpPr/>
            <p:nvPr/>
          </p:nvSpPr>
          <p:spPr>
            <a:xfrm>
              <a:off x="1295400" y="3505200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9344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57300" y="388746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9200" y="4419600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9344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1100" y="480187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7800" y="5029200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>
                  <a:moveTo>
                    <a:pt x="0" y="0"/>
                  </a:moveTo>
                  <a:lnTo>
                    <a:pt x="615950" y="0"/>
                  </a:lnTo>
                </a:path>
              </a:pathLst>
            </a:custGeom>
            <a:ln w="9344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8669" y="49911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30" h="76200">
                  <a:moveTo>
                    <a:pt x="0" y="0"/>
                  </a:moveTo>
                  <a:lnTo>
                    <a:pt x="0" y="76200"/>
                  </a:lnTo>
                  <a:lnTo>
                    <a:pt x="7493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7000" y="5029200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679" y="0"/>
                  </a:lnTo>
                </a:path>
              </a:pathLst>
            </a:custGeom>
            <a:ln w="9344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76600" y="49911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43300" y="3619500"/>
              <a:ext cx="349250" cy="1333500"/>
            </a:xfrm>
            <a:custGeom>
              <a:avLst/>
              <a:gdLst/>
              <a:ahLst/>
              <a:cxnLst/>
              <a:rect l="l" t="t" r="r" b="b"/>
              <a:pathLst>
                <a:path w="349250" h="1333500">
                  <a:moveTo>
                    <a:pt x="0" y="1333500"/>
                  </a:moveTo>
                  <a:lnTo>
                    <a:pt x="0" y="0"/>
                  </a:lnTo>
                  <a:lnTo>
                    <a:pt x="349250" y="0"/>
                  </a:lnTo>
                </a:path>
              </a:pathLst>
            </a:custGeom>
            <a:ln w="9344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62400" y="35052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457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4572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885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35052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228600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228600"/>
                  </a:lnTo>
                  <a:lnTo>
                    <a:pt x="228600" y="228600"/>
                  </a:lnTo>
                  <a:close/>
                </a:path>
              </a:pathLst>
            </a:custGeom>
            <a:ln w="9344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87470" y="35814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00200" y="2590800"/>
              <a:ext cx="2063750" cy="0"/>
            </a:xfrm>
            <a:custGeom>
              <a:avLst/>
              <a:gdLst/>
              <a:ahLst/>
              <a:cxnLst/>
              <a:rect l="l" t="t" r="r" b="b"/>
              <a:pathLst>
                <a:path w="2063750">
                  <a:moveTo>
                    <a:pt x="0" y="0"/>
                  </a:moveTo>
                  <a:lnTo>
                    <a:pt x="2063750" y="0"/>
                  </a:lnTo>
                </a:path>
              </a:pathLst>
            </a:custGeom>
            <a:ln w="9344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58870" y="25527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715000" y="3733800"/>
            <a:ext cx="2956560" cy="1191260"/>
          </a:xfrm>
          <a:prstGeom prst="rect">
            <a:avLst/>
          </a:prstGeom>
          <a:ln w="9344">
            <a:solidFill>
              <a:srgbClr val="F8854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83185">
              <a:lnSpc>
                <a:spcPct val="100000"/>
              </a:lnSpc>
              <a:spcBef>
                <a:spcPts val="370"/>
              </a:spcBef>
            </a:pPr>
            <a:r>
              <a:rPr sz="1800" spc="-10" dirty="0">
                <a:latin typeface="Arial MT"/>
                <a:cs typeface="Arial MT"/>
              </a:rPr>
              <a:t>Ensures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that</a:t>
            </a:r>
            <a:r>
              <a:rPr sz="1800" spc="-5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message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has not been </a:t>
            </a:r>
            <a:r>
              <a:rPr sz="1800" spc="-5" dirty="0">
                <a:latin typeface="Arial MT"/>
                <a:cs typeface="Arial MT"/>
              </a:rPr>
              <a:t>altered since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being ‘signed’ </a:t>
            </a:r>
            <a:r>
              <a:rPr sz="1800" spc="-15" dirty="0">
                <a:latin typeface="Arial MT"/>
                <a:cs typeface="Arial MT"/>
              </a:rPr>
              <a:t>with </a:t>
            </a:r>
            <a:r>
              <a:rPr sz="1800" spc="-5" dirty="0">
                <a:latin typeface="Arial MT"/>
                <a:cs typeface="Arial MT"/>
              </a:rPr>
              <a:t>sender’s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private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key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19600" y="5715000"/>
            <a:ext cx="2171700" cy="368300"/>
          </a:xfrm>
          <a:prstGeom prst="rect">
            <a:avLst/>
          </a:prstGeom>
          <a:ln w="9344">
            <a:solidFill>
              <a:srgbClr val="F8854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 MT"/>
                <a:cs typeface="Arial MT"/>
              </a:rPr>
              <a:t>Signer’s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private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key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369820" y="3583940"/>
            <a:ext cx="3350260" cy="2320290"/>
            <a:chOff x="2369820" y="3583940"/>
            <a:chExt cx="3350260" cy="2320290"/>
          </a:xfrm>
        </p:grpSpPr>
        <p:sp>
          <p:nvSpPr>
            <p:cNvPr id="37" name="object 37"/>
            <p:cNvSpPr/>
            <p:nvPr/>
          </p:nvSpPr>
          <p:spPr>
            <a:xfrm>
              <a:off x="2406650" y="5326380"/>
              <a:ext cx="2012950" cy="572770"/>
            </a:xfrm>
            <a:custGeom>
              <a:avLst/>
              <a:gdLst/>
              <a:ahLst/>
              <a:cxnLst/>
              <a:rect l="l" t="t" r="r" b="b"/>
              <a:pathLst>
                <a:path w="2012950" h="572770">
                  <a:moveTo>
                    <a:pt x="2012950" y="572770"/>
                  </a:moveTo>
                  <a:lnTo>
                    <a:pt x="1926214" y="572499"/>
                  </a:lnTo>
                  <a:lnTo>
                    <a:pt x="1841589" y="571689"/>
                  </a:lnTo>
                  <a:lnTo>
                    <a:pt x="1759062" y="570338"/>
                  </a:lnTo>
                  <a:lnTo>
                    <a:pt x="1678618" y="568447"/>
                  </a:lnTo>
                  <a:lnTo>
                    <a:pt x="1600244" y="566016"/>
                  </a:lnTo>
                  <a:lnTo>
                    <a:pt x="1523926" y="563044"/>
                  </a:lnTo>
                  <a:lnTo>
                    <a:pt x="1449651" y="559531"/>
                  </a:lnTo>
                  <a:lnTo>
                    <a:pt x="1377405" y="555477"/>
                  </a:lnTo>
                  <a:lnTo>
                    <a:pt x="1307173" y="550883"/>
                  </a:lnTo>
                  <a:lnTo>
                    <a:pt x="1238943" y="545748"/>
                  </a:lnTo>
                  <a:lnTo>
                    <a:pt x="1172701" y="540072"/>
                  </a:lnTo>
                  <a:lnTo>
                    <a:pt x="1108432" y="533855"/>
                  </a:lnTo>
                  <a:lnTo>
                    <a:pt x="1046124" y="527096"/>
                  </a:lnTo>
                  <a:lnTo>
                    <a:pt x="985762" y="519797"/>
                  </a:lnTo>
                  <a:lnTo>
                    <a:pt x="927334" y="511956"/>
                  </a:lnTo>
                  <a:lnTo>
                    <a:pt x="870824" y="503574"/>
                  </a:lnTo>
                  <a:lnTo>
                    <a:pt x="816220" y="494651"/>
                  </a:lnTo>
                  <a:lnTo>
                    <a:pt x="763508" y="485186"/>
                  </a:lnTo>
                  <a:lnTo>
                    <a:pt x="712674" y="475179"/>
                  </a:lnTo>
                  <a:lnTo>
                    <a:pt x="663704" y="464631"/>
                  </a:lnTo>
                  <a:lnTo>
                    <a:pt x="616584" y="453541"/>
                  </a:lnTo>
                  <a:lnTo>
                    <a:pt x="571302" y="441909"/>
                  </a:lnTo>
                  <a:lnTo>
                    <a:pt x="527843" y="429736"/>
                  </a:lnTo>
                  <a:lnTo>
                    <a:pt x="486194" y="417020"/>
                  </a:lnTo>
                  <a:lnTo>
                    <a:pt x="446340" y="403762"/>
                  </a:lnTo>
                  <a:lnTo>
                    <a:pt x="408269" y="389963"/>
                  </a:lnTo>
                  <a:lnTo>
                    <a:pt x="371966" y="375621"/>
                  </a:lnTo>
                  <a:lnTo>
                    <a:pt x="304611" y="345310"/>
                  </a:lnTo>
                  <a:lnTo>
                    <a:pt x="244165" y="312829"/>
                  </a:lnTo>
                  <a:lnTo>
                    <a:pt x="190519" y="278178"/>
                  </a:lnTo>
                  <a:lnTo>
                    <a:pt x="143564" y="241356"/>
                  </a:lnTo>
                  <a:lnTo>
                    <a:pt x="103189" y="202362"/>
                  </a:lnTo>
                  <a:lnTo>
                    <a:pt x="69285" y="161196"/>
                  </a:lnTo>
                  <a:lnTo>
                    <a:pt x="41743" y="117857"/>
                  </a:lnTo>
                  <a:lnTo>
                    <a:pt x="20453" y="72345"/>
                  </a:lnTo>
                  <a:lnTo>
                    <a:pt x="5304" y="24658"/>
                  </a:lnTo>
                  <a:lnTo>
                    <a:pt x="0" y="0"/>
                  </a:lnTo>
                </a:path>
              </a:pathLst>
            </a:custGeom>
            <a:ln w="9344">
              <a:solidFill>
                <a:srgbClr val="F885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69820" y="5257800"/>
              <a:ext cx="76200" cy="78740"/>
            </a:xfrm>
            <a:custGeom>
              <a:avLst/>
              <a:gdLst/>
              <a:ahLst/>
              <a:cxnLst/>
              <a:rect l="l" t="t" r="r" b="b"/>
              <a:pathLst>
                <a:path w="76200" h="78739">
                  <a:moveTo>
                    <a:pt x="30480" y="0"/>
                  </a:moveTo>
                  <a:lnTo>
                    <a:pt x="0" y="78740"/>
                  </a:lnTo>
                  <a:lnTo>
                    <a:pt x="76200" y="71119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885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4530" y="3620770"/>
              <a:ext cx="1220470" cy="708660"/>
            </a:xfrm>
            <a:custGeom>
              <a:avLst/>
              <a:gdLst/>
              <a:ahLst/>
              <a:cxnLst/>
              <a:rect l="l" t="t" r="r" b="b"/>
              <a:pathLst>
                <a:path w="1220470" h="708660">
                  <a:moveTo>
                    <a:pt x="1220470" y="708659"/>
                  </a:moveTo>
                  <a:lnTo>
                    <a:pt x="1168106" y="707977"/>
                  </a:lnTo>
                  <a:lnTo>
                    <a:pt x="1118886" y="705961"/>
                  </a:lnTo>
                  <a:lnTo>
                    <a:pt x="1072695" y="702663"/>
                  </a:lnTo>
                  <a:lnTo>
                    <a:pt x="1029415" y="698132"/>
                  </a:lnTo>
                  <a:lnTo>
                    <a:pt x="988930" y="692417"/>
                  </a:lnTo>
                  <a:lnTo>
                    <a:pt x="951123" y="685570"/>
                  </a:lnTo>
                  <a:lnTo>
                    <a:pt x="883077" y="668673"/>
                  </a:lnTo>
                  <a:lnTo>
                    <a:pt x="824344" y="647840"/>
                  </a:lnTo>
                  <a:lnTo>
                    <a:pt x="773990" y="623470"/>
                  </a:lnTo>
                  <a:lnTo>
                    <a:pt x="731084" y="595961"/>
                  </a:lnTo>
                  <a:lnTo>
                    <a:pt x="694692" y="565710"/>
                  </a:lnTo>
                  <a:lnTo>
                    <a:pt x="663880" y="533117"/>
                  </a:lnTo>
                  <a:lnTo>
                    <a:pt x="637717" y="498580"/>
                  </a:lnTo>
                  <a:lnTo>
                    <a:pt x="615268" y="462497"/>
                  </a:lnTo>
                  <a:lnTo>
                    <a:pt x="595602" y="425267"/>
                  </a:lnTo>
                  <a:lnTo>
                    <a:pt x="577784" y="387287"/>
                  </a:lnTo>
                  <a:lnTo>
                    <a:pt x="560882" y="348957"/>
                  </a:lnTo>
                  <a:lnTo>
                    <a:pt x="552483" y="329784"/>
                  </a:lnTo>
                  <a:lnTo>
                    <a:pt x="535206" y="291675"/>
                  </a:lnTo>
                  <a:lnTo>
                    <a:pt x="516513" y="254211"/>
                  </a:lnTo>
                  <a:lnTo>
                    <a:pt x="495470" y="217790"/>
                  </a:lnTo>
                  <a:lnTo>
                    <a:pt x="471144" y="182811"/>
                  </a:lnTo>
                  <a:lnTo>
                    <a:pt x="442603" y="149672"/>
                  </a:lnTo>
                  <a:lnTo>
                    <a:pt x="408913" y="118772"/>
                  </a:lnTo>
                  <a:lnTo>
                    <a:pt x="369142" y="90509"/>
                  </a:lnTo>
                  <a:lnTo>
                    <a:pt x="322356" y="65281"/>
                  </a:lnTo>
                  <a:lnTo>
                    <a:pt x="267623" y="43487"/>
                  </a:lnTo>
                  <a:lnTo>
                    <a:pt x="204009" y="25525"/>
                  </a:lnTo>
                  <a:lnTo>
                    <a:pt x="130582" y="11793"/>
                  </a:lnTo>
                  <a:lnTo>
                    <a:pt x="89896" y="6638"/>
                  </a:lnTo>
                  <a:lnTo>
                    <a:pt x="46408" y="2691"/>
                  </a:lnTo>
                  <a:lnTo>
                    <a:pt x="0" y="0"/>
                  </a:lnTo>
                </a:path>
              </a:pathLst>
            </a:custGeom>
            <a:ln w="9344">
              <a:solidFill>
                <a:srgbClr val="F885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19600" y="358394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35560"/>
                  </a:lnTo>
                  <a:lnTo>
                    <a:pt x="74929" y="7493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885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5800" y="5791200"/>
            <a:ext cx="1676400" cy="642620"/>
          </a:xfrm>
          <a:prstGeom prst="rect">
            <a:avLst/>
          </a:prstGeom>
          <a:ln w="9344">
            <a:solidFill>
              <a:srgbClr val="6699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163830">
              <a:lnSpc>
                <a:spcPct val="100000"/>
              </a:lnSpc>
              <a:spcBef>
                <a:spcPts val="370"/>
              </a:spcBef>
            </a:pPr>
            <a:r>
              <a:rPr sz="1800" spc="-10" dirty="0">
                <a:latin typeface="Arial MT"/>
                <a:cs typeface="Arial MT"/>
              </a:rPr>
              <a:t>C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20" dirty="0">
                <a:latin typeface="Arial MT"/>
                <a:cs typeface="Arial MT"/>
              </a:rPr>
              <a:t>y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gra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c  </a:t>
            </a:r>
            <a:r>
              <a:rPr sz="1800" spc="-10" dirty="0">
                <a:latin typeface="Arial MT"/>
                <a:cs typeface="Arial MT"/>
              </a:rPr>
              <a:t>hash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51230" y="2662327"/>
            <a:ext cx="4845050" cy="3133725"/>
            <a:chOff x="951230" y="2662327"/>
            <a:chExt cx="4845050" cy="3133725"/>
          </a:xfrm>
        </p:grpSpPr>
        <p:sp>
          <p:nvSpPr>
            <p:cNvPr id="43" name="object 43"/>
            <p:cNvSpPr/>
            <p:nvPr/>
          </p:nvSpPr>
          <p:spPr>
            <a:xfrm>
              <a:off x="988060" y="4259579"/>
              <a:ext cx="535940" cy="1531620"/>
            </a:xfrm>
            <a:custGeom>
              <a:avLst/>
              <a:gdLst/>
              <a:ahLst/>
              <a:cxnLst/>
              <a:rect l="l" t="t" r="r" b="b"/>
              <a:pathLst>
                <a:path w="535940" h="1531620">
                  <a:moveTo>
                    <a:pt x="535940" y="1531620"/>
                  </a:moveTo>
                  <a:lnTo>
                    <a:pt x="535057" y="1432694"/>
                  </a:lnTo>
                  <a:lnTo>
                    <a:pt x="532469" y="1341433"/>
                  </a:lnTo>
                  <a:lnTo>
                    <a:pt x="528266" y="1257500"/>
                  </a:lnTo>
                  <a:lnTo>
                    <a:pt x="522537" y="1180559"/>
                  </a:lnTo>
                  <a:lnTo>
                    <a:pt x="515373" y="1110273"/>
                  </a:lnTo>
                  <a:lnTo>
                    <a:pt x="506862" y="1046307"/>
                  </a:lnTo>
                  <a:lnTo>
                    <a:pt x="497094" y="988323"/>
                  </a:lnTo>
                  <a:lnTo>
                    <a:pt x="486160" y="935985"/>
                  </a:lnTo>
                  <a:lnTo>
                    <a:pt x="474149" y="888956"/>
                  </a:lnTo>
                  <a:lnTo>
                    <a:pt x="461151" y="846901"/>
                  </a:lnTo>
                  <a:lnTo>
                    <a:pt x="447255" y="809483"/>
                  </a:lnTo>
                  <a:lnTo>
                    <a:pt x="417130" y="747212"/>
                  </a:lnTo>
                  <a:lnTo>
                    <a:pt x="384492" y="699452"/>
                  </a:lnTo>
                  <a:lnTo>
                    <a:pt x="350059" y="663511"/>
                  </a:lnTo>
                  <a:lnTo>
                    <a:pt x="314549" y="636699"/>
                  </a:lnTo>
                  <a:lnTo>
                    <a:pt x="278681" y="616323"/>
                  </a:lnTo>
                  <a:lnTo>
                    <a:pt x="243171" y="599693"/>
                  </a:lnTo>
                  <a:lnTo>
                    <a:pt x="225775" y="591941"/>
                  </a:lnTo>
                  <a:lnTo>
                    <a:pt x="208738" y="584117"/>
                  </a:lnTo>
                  <a:lnTo>
                    <a:pt x="160679" y="556844"/>
                  </a:lnTo>
                  <a:lnTo>
                    <a:pt x="101007" y="494035"/>
                  </a:lnTo>
                  <a:lnTo>
                    <a:pt x="75376" y="452055"/>
                  </a:lnTo>
                  <a:lnTo>
                    <a:pt x="54649" y="407015"/>
                  </a:lnTo>
                  <a:lnTo>
                    <a:pt x="38288" y="359739"/>
                  </a:lnTo>
                  <a:lnTo>
                    <a:pt x="25754" y="311052"/>
                  </a:lnTo>
                  <a:lnTo>
                    <a:pt x="16510" y="261778"/>
                  </a:lnTo>
                  <a:lnTo>
                    <a:pt x="10017" y="212743"/>
                  </a:lnTo>
                  <a:lnTo>
                    <a:pt x="5738" y="164770"/>
                  </a:lnTo>
                  <a:lnTo>
                    <a:pt x="3135" y="118685"/>
                  </a:lnTo>
                  <a:lnTo>
                    <a:pt x="1669" y="75312"/>
                  </a:lnTo>
                  <a:lnTo>
                    <a:pt x="804" y="35475"/>
                  </a:lnTo>
                  <a:lnTo>
                    <a:pt x="0" y="0"/>
                  </a:lnTo>
                </a:path>
              </a:pathLst>
            </a:custGeom>
            <a:ln w="9344">
              <a:solidFill>
                <a:srgbClr val="66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51230" y="419099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30" h="76200">
                  <a:moveTo>
                    <a:pt x="39369" y="0"/>
                  </a:moveTo>
                  <a:lnTo>
                    <a:pt x="0" y="74930"/>
                  </a:lnTo>
                  <a:lnTo>
                    <a:pt x="74929" y="7620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7309" y="2666999"/>
              <a:ext cx="643890" cy="381000"/>
            </a:xfrm>
            <a:custGeom>
              <a:avLst/>
              <a:gdLst/>
              <a:ahLst/>
              <a:cxnLst/>
              <a:rect l="l" t="t" r="r" b="b"/>
              <a:pathLst>
                <a:path w="643889" h="381000">
                  <a:moveTo>
                    <a:pt x="453389" y="0"/>
                  </a:moveTo>
                  <a:lnTo>
                    <a:pt x="453389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453389" y="285750"/>
                  </a:lnTo>
                  <a:lnTo>
                    <a:pt x="453389" y="381000"/>
                  </a:lnTo>
                  <a:lnTo>
                    <a:pt x="643889" y="190500"/>
                  </a:lnTo>
                  <a:lnTo>
                    <a:pt x="45338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7309" y="2666999"/>
              <a:ext cx="643890" cy="381000"/>
            </a:xfrm>
            <a:custGeom>
              <a:avLst/>
              <a:gdLst/>
              <a:ahLst/>
              <a:cxnLst/>
              <a:rect l="l" t="t" r="r" b="b"/>
              <a:pathLst>
                <a:path w="643889" h="381000">
                  <a:moveTo>
                    <a:pt x="453389" y="0"/>
                  </a:moveTo>
                  <a:lnTo>
                    <a:pt x="453389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453389" y="285750"/>
                  </a:lnTo>
                  <a:lnTo>
                    <a:pt x="453389" y="381000"/>
                  </a:lnTo>
                  <a:lnTo>
                    <a:pt x="643889" y="190500"/>
                  </a:lnTo>
                  <a:lnTo>
                    <a:pt x="453389" y="0"/>
                  </a:lnTo>
                  <a:close/>
                </a:path>
              </a:pathLst>
            </a:custGeom>
            <a:ln w="9344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4527" y="2757577"/>
              <a:ext cx="104594" cy="199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3267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760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Why</a:t>
            </a:r>
            <a:r>
              <a:rPr spc="45" dirty="0"/>
              <a:t> </a:t>
            </a:r>
            <a:r>
              <a:rPr spc="265" dirty="0"/>
              <a:t>We</a:t>
            </a:r>
            <a:r>
              <a:rPr spc="45" dirty="0"/>
              <a:t> </a:t>
            </a:r>
            <a:r>
              <a:rPr spc="290" dirty="0"/>
              <a:t>Need</a:t>
            </a:r>
            <a:r>
              <a:rPr spc="45" dirty="0"/>
              <a:t> </a:t>
            </a:r>
            <a:r>
              <a:rPr spc="165" dirty="0"/>
              <a:t>Digital</a:t>
            </a:r>
            <a:r>
              <a:rPr spc="40" dirty="0"/>
              <a:t> </a:t>
            </a:r>
            <a:r>
              <a:rPr spc="140" dirty="0"/>
              <a:t>Certificates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05890"/>
            <a:ext cx="7709534" cy="2164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54965" algn="l"/>
                <a:tab pos="355600" algn="l"/>
              </a:tabLst>
            </a:pPr>
            <a:r>
              <a:rPr sz="2800" spc="170" dirty="0">
                <a:latin typeface="Trebuchet MS"/>
                <a:cs typeface="Trebuchet MS"/>
              </a:rPr>
              <a:t>The </a:t>
            </a:r>
            <a:r>
              <a:rPr sz="2800" spc="165" dirty="0">
                <a:latin typeface="Trebuchet MS"/>
                <a:cs typeface="Trebuchet MS"/>
              </a:rPr>
              <a:t>problem </a:t>
            </a:r>
            <a:r>
              <a:rPr sz="2800" spc="100" dirty="0">
                <a:latin typeface="Trebuchet MS"/>
                <a:cs typeface="Trebuchet MS"/>
              </a:rPr>
              <a:t>with </a:t>
            </a:r>
            <a:r>
              <a:rPr sz="2800" spc="135" dirty="0">
                <a:latin typeface="Trebuchet MS"/>
                <a:cs typeface="Trebuchet MS"/>
              </a:rPr>
              <a:t>the </a:t>
            </a:r>
            <a:r>
              <a:rPr sz="2800" spc="120" dirty="0">
                <a:latin typeface="Trebuchet MS"/>
                <a:cs typeface="Trebuchet MS"/>
              </a:rPr>
              <a:t>public </a:t>
            </a:r>
            <a:r>
              <a:rPr sz="2800" spc="185" dirty="0">
                <a:latin typeface="Trebuchet MS"/>
                <a:cs typeface="Trebuchet MS"/>
              </a:rPr>
              <a:t>key </a:t>
            </a:r>
            <a:r>
              <a:rPr sz="2800" spc="19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cryptography </a:t>
            </a:r>
            <a:r>
              <a:rPr sz="2800" spc="245" dirty="0">
                <a:latin typeface="Trebuchet MS"/>
                <a:cs typeface="Trebuchet MS"/>
              </a:rPr>
              <a:t>scheme </a:t>
            </a:r>
            <a:r>
              <a:rPr sz="2800" spc="229" dirty="0">
                <a:latin typeface="Trebuchet MS"/>
                <a:cs typeface="Trebuchet MS"/>
              </a:rPr>
              <a:t>and </a:t>
            </a:r>
            <a:r>
              <a:rPr sz="2800" spc="100" dirty="0">
                <a:latin typeface="Trebuchet MS"/>
                <a:cs typeface="Trebuchet MS"/>
              </a:rPr>
              <a:t>digital </a:t>
            </a:r>
            <a:r>
              <a:rPr sz="2800" spc="10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signature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idea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60" dirty="0">
                <a:latin typeface="Trebuchet MS"/>
                <a:cs typeface="Trebuchet MS"/>
              </a:rPr>
              <a:t>so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far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discussed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is,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what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if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someone </a:t>
            </a:r>
            <a:r>
              <a:rPr sz="2800" spc="195" dirty="0">
                <a:latin typeface="Trebuchet MS"/>
                <a:cs typeface="Trebuchet MS"/>
              </a:rPr>
              <a:t>tampers </a:t>
            </a:r>
            <a:r>
              <a:rPr sz="2800" spc="100" dirty="0">
                <a:latin typeface="Trebuchet MS"/>
                <a:cs typeface="Trebuchet MS"/>
              </a:rPr>
              <a:t>with </a:t>
            </a:r>
            <a:r>
              <a:rPr sz="2800" spc="135" dirty="0">
                <a:latin typeface="Trebuchet MS"/>
                <a:cs typeface="Trebuchet MS"/>
              </a:rPr>
              <a:t>the </a:t>
            </a:r>
            <a:r>
              <a:rPr sz="2800" spc="120" dirty="0">
                <a:latin typeface="Trebuchet MS"/>
                <a:cs typeface="Trebuchet MS"/>
              </a:rPr>
              <a:t>public </a:t>
            </a:r>
            <a:r>
              <a:rPr sz="2800" spc="185" dirty="0">
                <a:latin typeface="Trebuchet MS"/>
                <a:cs typeface="Trebuchet MS"/>
              </a:rPr>
              <a:t>key </a:t>
            </a:r>
            <a:r>
              <a:rPr sz="2800" spc="19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repository?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3733800"/>
            <a:ext cx="534289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030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6582409"/>
            <a:ext cx="2635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 Information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3009" y="658495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33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4262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Digital</a:t>
            </a:r>
            <a:r>
              <a:rPr spc="-10" dirty="0"/>
              <a:t> </a:t>
            </a:r>
            <a:r>
              <a:rPr spc="140" dirty="0"/>
              <a:t>Certificates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8340" y="1557020"/>
            <a:ext cx="6959600" cy="4587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7340" marR="135255" indent="-294640">
              <a:lnSpc>
                <a:spcPct val="1006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06705" algn="l"/>
                <a:tab pos="307340" algn="l"/>
              </a:tabLst>
            </a:pPr>
            <a:r>
              <a:rPr sz="2400" spc="100" dirty="0">
                <a:latin typeface="Trebuchet MS"/>
                <a:cs typeface="Trebuchet MS"/>
              </a:rPr>
              <a:t>Electronic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document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containing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public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key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value </a:t>
            </a:r>
            <a:r>
              <a:rPr sz="2400" spc="200" dirty="0">
                <a:latin typeface="Trebuchet MS"/>
                <a:cs typeface="Trebuchet MS"/>
              </a:rPr>
              <a:t>and </a:t>
            </a:r>
            <a:r>
              <a:rPr sz="2400" spc="105" dirty="0">
                <a:latin typeface="Trebuchet MS"/>
                <a:cs typeface="Trebuchet MS"/>
              </a:rPr>
              <a:t>identifying </a:t>
            </a:r>
            <a:r>
              <a:rPr sz="2400" spc="114" dirty="0">
                <a:latin typeface="Trebuchet MS"/>
                <a:cs typeface="Trebuchet MS"/>
              </a:rPr>
              <a:t>information </a:t>
            </a:r>
            <a:r>
              <a:rPr sz="2400" spc="155" dirty="0">
                <a:latin typeface="Trebuchet MS"/>
                <a:cs typeface="Trebuchet MS"/>
              </a:rPr>
              <a:t>about </a:t>
            </a:r>
            <a:r>
              <a:rPr sz="2400" spc="16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entity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that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controls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  <a:p>
            <a:pPr marL="307340" marR="152400" indent="-294640">
              <a:lnSpc>
                <a:spcPct val="100499"/>
              </a:lnSpc>
              <a:spcBef>
                <a:spcPts val="1355"/>
              </a:spcBef>
              <a:buClr>
                <a:srgbClr val="003366"/>
              </a:buClr>
              <a:buChar char="▪"/>
              <a:tabLst>
                <a:tab pos="306705" algn="l"/>
                <a:tab pos="307340" algn="l"/>
              </a:tabLst>
            </a:pPr>
            <a:r>
              <a:rPr sz="2400" spc="114" dirty="0">
                <a:latin typeface="Trebuchet MS"/>
                <a:cs typeface="Trebuchet MS"/>
              </a:rPr>
              <a:t>Digital </a:t>
            </a:r>
            <a:r>
              <a:rPr sz="2400" spc="150" dirty="0">
                <a:latin typeface="Trebuchet MS"/>
                <a:cs typeface="Trebuchet MS"/>
              </a:rPr>
              <a:t>signature </a:t>
            </a:r>
            <a:r>
              <a:rPr sz="2400" spc="140" dirty="0">
                <a:latin typeface="Trebuchet MS"/>
                <a:cs typeface="Trebuchet MS"/>
              </a:rPr>
              <a:t>attached </a:t>
            </a:r>
            <a:r>
              <a:rPr sz="2400" spc="90" dirty="0">
                <a:latin typeface="Trebuchet MS"/>
                <a:cs typeface="Trebuchet MS"/>
              </a:rPr>
              <a:t>to </a:t>
            </a:r>
            <a:r>
              <a:rPr sz="2400" spc="75" dirty="0">
                <a:latin typeface="Trebuchet MS"/>
                <a:cs typeface="Trebuchet MS"/>
              </a:rPr>
              <a:t>certificate’s 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container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file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to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certify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file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from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entity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it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claims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to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85" dirty="0">
                <a:latin typeface="Trebuchet MS"/>
                <a:cs typeface="Trebuchet MS"/>
              </a:rPr>
              <a:t>be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from</a:t>
            </a:r>
            <a:endParaRPr sz="2400">
              <a:latin typeface="Trebuchet MS"/>
              <a:cs typeface="Trebuchet MS"/>
            </a:endParaRPr>
          </a:p>
          <a:p>
            <a:pPr marL="307340" marR="5080" indent="-294640">
              <a:lnSpc>
                <a:spcPct val="100499"/>
              </a:lnSpc>
              <a:spcBef>
                <a:spcPts val="1355"/>
              </a:spcBef>
              <a:buClr>
                <a:srgbClr val="003366"/>
              </a:buClr>
              <a:buChar char="▪"/>
              <a:tabLst>
                <a:tab pos="306705" algn="l"/>
                <a:tab pos="307340" algn="l"/>
              </a:tabLst>
            </a:pPr>
            <a:r>
              <a:rPr sz="2400" spc="229" dirty="0">
                <a:latin typeface="Trebuchet MS"/>
                <a:cs typeface="Trebuchet MS"/>
              </a:rPr>
              <a:t>A </a:t>
            </a:r>
            <a:r>
              <a:rPr sz="2400" spc="235" dirty="0">
                <a:latin typeface="Trebuchet MS"/>
                <a:cs typeface="Trebuchet MS"/>
              </a:rPr>
              <a:t>CA </a:t>
            </a:r>
            <a:r>
              <a:rPr sz="2400" spc="210" dirty="0">
                <a:latin typeface="Trebuchet MS"/>
                <a:cs typeface="Trebuchet MS"/>
              </a:rPr>
              <a:t>such </a:t>
            </a:r>
            <a:r>
              <a:rPr sz="2400" spc="245" dirty="0">
                <a:latin typeface="Trebuchet MS"/>
                <a:cs typeface="Trebuchet MS"/>
              </a:rPr>
              <a:t>as </a:t>
            </a:r>
            <a:r>
              <a:rPr sz="2400" spc="130" dirty="0">
                <a:latin typeface="Trebuchet MS"/>
                <a:cs typeface="Trebuchet MS"/>
              </a:rPr>
              <a:t>Verisign </a:t>
            </a:r>
            <a:r>
              <a:rPr sz="2400" spc="135" dirty="0">
                <a:latin typeface="Trebuchet MS"/>
                <a:cs typeface="Trebuchet MS"/>
              </a:rPr>
              <a:t>creates </a:t>
            </a:r>
            <a:r>
              <a:rPr sz="2400" spc="215" dirty="0">
                <a:latin typeface="Trebuchet MS"/>
                <a:cs typeface="Trebuchet MS"/>
              </a:rPr>
              <a:t>a </a:t>
            </a:r>
            <a:r>
              <a:rPr sz="2400" spc="90" dirty="0">
                <a:latin typeface="Trebuchet MS"/>
                <a:cs typeface="Trebuchet MS"/>
              </a:rPr>
              <a:t>public- 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private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key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pair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for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you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and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puts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the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public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key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in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15" dirty="0">
                <a:latin typeface="Trebuchet MS"/>
                <a:cs typeface="Trebuchet MS"/>
              </a:rPr>
              <a:t>a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digital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certificate.</a:t>
            </a:r>
            <a:endParaRPr sz="2400">
              <a:latin typeface="Trebuchet MS"/>
              <a:cs typeface="Trebuchet MS"/>
            </a:endParaRPr>
          </a:p>
          <a:p>
            <a:pPr marL="307340" marR="205740" indent="-294640">
              <a:lnSpc>
                <a:spcPct val="100699"/>
              </a:lnSpc>
              <a:spcBef>
                <a:spcPts val="1350"/>
              </a:spcBef>
              <a:buClr>
                <a:srgbClr val="003366"/>
              </a:buClr>
              <a:buChar char="▪"/>
              <a:tabLst>
                <a:tab pos="306705" algn="l"/>
                <a:tab pos="307340" algn="l"/>
              </a:tabLst>
            </a:pPr>
            <a:r>
              <a:rPr sz="2400" spc="204" dirty="0">
                <a:latin typeface="Trebuchet MS"/>
                <a:cs typeface="Trebuchet MS"/>
              </a:rPr>
              <a:t>Signed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with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Certificate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Authority’s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private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key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320" dirty="0">
                <a:latin typeface="Trebuchet MS"/>
                <a:cs typeface="Trebuchet MS"/>
              </a:rPr>
              <a:t>–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your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browser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35" dirty="0">
                <a:latin typeface="Trebuchet MS"/>
                <a:cs typeface="Trebuchet MS"/>
              </a:rPr>
              <a:t>has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CA’s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public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0" y="2590800"/>
            <a:ext cx="398780" cy="1587500"/>
          </a:xfrm>
          <a:custGeom>
            <a:avLst/>
            <a:gdLst/>
            <a:ahLst/>
            <a:cxnLst/>
            <a:rect l="l" t="t" r="r" b="b"/>
            <a:pathLst>
              <a:path w="398779" h="1587500">
                <a:moveTo>
                  <a:pt x="0" y="1587500"/>
                </a:moveTo>
                <a:lnTo>
                  <a:pt x="0" y="0"/>
                </a:lnTo>
                <a:lnTo>
                  <a:pt x="398779" y="0"/>
                </a:lnTo>
                <a:lnTo>
                  <a:pt x="398779" y="1587500"/>
                </a:lnTo>
                <a:lnTo>
                  <a:pt x="0" y="1587500"/>
                </a:lnTo>
                <a:close/>
              </a:path>
            </a:pathLst>
          </a:custGeom>
          <a:ln w="9344">
            <a:solidFill>
              <a:srgbClr val="33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87950" y="2822917"/>
            <a:ext cx="309245" cy="1059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spc="10" dirty="0">
                <a:latin typeface="Arial MT"/>
                <a:cs typeface="Arial MT"/>
              </a:rPr>
              <a:t>ss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g</a:t>
            </a:r>
            <a:r>
              <a:rPr sz="2000" dirty="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24927" y="4186327"/>
            <a:ext cx="466725" cy="238125"/>
            <a:chOff x="8224927" y="4186327"/>
            <a:chExt cx="466725" cy="238125"/>
          </a:xfrm>
        </p:grpSpPr>
        <p:sp>
          <p:nvSpPr>
            <p:cNvPr id="9" name="object 9"/>
            <p:cNvSpPr/>
            <p:nvPr/>
          </p:nvSpPr>
          <p:spPr>
            <a:xfrm>
              <a:off x="8229599" y="41910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457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4572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885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29599" y="41910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228600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228600"/>
                  </a:lnTo>
                  <a:lnTo>
                    <a:pt x="228600" y="228600"/>
                  </a:lnTo>
                  <a:close/>
                </a:path>
              </a:pathLst>
            </a:custGeom>
            <a:ln w="9344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4769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6150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Digital</a:t>
            </a:r>
            <a:r>
              <a:rPr spc="5" dirty="0"/>
              <a:t> </a:t>
            </a:r>
            <a:r>
              <a:rPr spc="114" dirty="0"/>
              <a:t>Certificate</a:t>
            </a:r>
            <a:r>
              <a:rPr spc="20" dirty="0"/>
              <a:t> </a:t>
            </a:r>
            <a:r>
              <a:rPr spc="2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6584950"/>
            <a:ext cx="3552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Security,</a:t>
            </a:r>
            <a:r>
              <a:rPr sz="1400" spc="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3rd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edition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3009" y="6582409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34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294130"/>
            <a:ext cx="3895090" cy="46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7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44500"/>
            <a:ext cx="69316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414355"/>
                </a:solidFill>
              </a:rPr>
              <a:t>Public</a:t>
            </a:r>
            <a:r>
              <a:rPr sz="4000" spc="-2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Ledger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(A</a:t>
            </a:r>
            <a:r>
              <a:rPr sz="4000" spc="-240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Small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Example)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18550" y="342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61" y="1371600"/>
            <a:ext cx="879094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22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7800" y="608330"/>
            <a:ext cx="7092950" cy="5567680"/>
            <a:chOff x="1447800" y="608330"/>
            <a:chExt cx="7092950" cy="5567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608330"/>
              <a:ext cx="6172200" cy="55676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62600" y="4800600"/>
              <a:ext cx="2971800" cy="916940"/>
            </a:xfrm>
            <a:custGeom>
              <a:avLst/>
              <a:gdLst/>
              <a:ahLst/>
              <a:cxnLst/>
              <a:rect l="l" t="t" r="r" b="b"/>
              <a:pathLst>
                <a:path w="2971800" h="916939">
                  <a:moveTo>
                    <a:pt x="0" y="0"/>
                  </a:moveTo>
                  <a:lnTo>
                    <a:pt x="2971800" y="0"/>
                  </a:lnTo>
                  <a:lnTo>
                    <a:pt x="2971800" y="916940"/>
                  </a:lnTo>
                  <a:lnTo>
                    <a:pt x="0" y="916940"/>
                  </a:lnTo>
                  <a:lnTo>
                    <a:pt x="0" y="0"/>
                  </a:lnTo>
                  <a:close/>
                </a:path>
              </a:pathLst>
            </a:custGeom>
            <a:ln w="12579">
              <a:solidFill>
                <a:srgbClr val="FF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640070" y="4834890"/>
            <a:ext cx="25476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latin typeface="Trebuchet MS"/>
                <a:cs typeface="Trebuchet MS"/>
              </a:rPr>
              <a:t>Signature </a:t>
            </a:r>
            <a:r>
              <a:rPr sz="1800" spc="95" dirty="0">
                <a:latin typeface="Trebuchet MS"/>
                <a:cs typeface="Trebuchet MS"/>
              </a:rPr>
              <a:t>is </a:t>
            </a:r>
            <a:r>
              <a:rPr sz="1800" spc="165" dirty="0">
                <a:latin typeface="Trebuchet MS"/>
                <a:cs typeface="Trebuchet MS"/>
              </a:rPr>
              <a:t>hash </a:t>
            </a:r>
            <a:r>
              <a:rPr sz="1800" spc="50" dirty="0">
                <a:latin typeface="Trebuchet MS"/>
                <a:cs typeface="Trebuchet MS"/>
              </a:rPr>
              <a:t>of 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certificate </a:t>
            </a:r>
            <a:r>
              <a:rPr sz="1800" spc="105" dirty="0">
                <a:latin typeface="Trebuchet MS"/>
                <a:cs typeface="Trebuchet MS"/>
              </a:rPr>
              <a:t>encrypted 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with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private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key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of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175" dirty="0">
                <a:latin typeface="Trebuchet MS"/>
                <a:cs typeface="Trebuchet MS"/>
              </a:rPr>
              <a:t>CA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52800" y="5476875"/>
            <a:ext cx="2828925" cy="565785"/>
            <a:chOff x="3352800" y="5476875"/>
            <a:chExt cx="2828925" cy="565785"/>
          </a:xfrm>
        </p:grpSpPr>
        <p:sp>
          <p:nvSpPr>
            <p:cNvPr id="7" name="object 7"/>
            <p:cNvSpPr/>
            <p:nvPr/>
          </p:nvSpPr>
          <p:spPr>
            <a:xfrm>
              <a:off x="3422650" y="5486400"/>
              <a:ext cx="2749550" cy="520700"/>
            </a:xfrm>
            <a:custGeom>
              <a:avLst/>
              <a:gdLst/>
              <a:ahLst/>
              <a:cxnLst/>
              <a:rect l="l" t="t" r="r" b="b"/>
              <a:pathLst>
                <a:path w="2749550" h="520700">
                  <a:moveTo>
                    <a:pt x="2749550" y="0"/>
                  </a:moveTo>
                  <a:lnTo>
                    <a:pt x="0" y="520700"/>
                  </a:lnTo>
                </a:path>
              </a:pathLst>
            </a:custGeom>
            <a:ln w="19048">
              <a:solidFill>
                <a:srgbClr val="FF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5969000"/>
              <a:ext cx="81280" cy="73660"/>
            </a:xfrm>
            <a:custGeom>
              <a:avLst/>
              <a:gdLst/>
              <a:ahLst/>
              <a:cxnLst/>
              <a:rect l="l" t="t" r="r" b="b"/>
              <a:pathLst>
                <a:path w="81279" h="73660">
                  <a:moveTo>
                    <a:pt x="67310" y="0"/>
                  </a:moveTo>
                  <a:lnTo>
                    <a:pt x="0" y="50800"/>
                  </a:lnTo>
                  <a:lnTo>
                    <a:pt x="81279" y="73659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57695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5534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Cryptographic</a:t>
            </a:r>
            <a:r>
              <a:rPr spc="25" dirty="0"/>
              <a:t> </a:t>
            </a:r>
            <a:r>
              <a:rPr spc="30" dirty="0"/>
              <a:t>Tools, </a:t>
            </a:r>
            <a:r>
              <a:rPr spc="170" dirty="0"/>
              <a:t>PKI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253489"/>
            <a:ext cx="7715250" cy="451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marR="17780" indent="-270510" algn="just">
              <a:lnSpc>
                <a:spcPct val="100600"/>
              </a:lnSpc>
              <a:spcBef>
                <a:spcPts val="95"/>
              </a:spcBef>
              <a:buClr>
                <a:srgbClr val="003366"/>
              </a:buClr>
              <a:buChar char="▪"/>
              <a:tabLst>
                <a:tab pos="295910" algn="l"/>
              </a:tabLst>
            </a:pPr>
            <a:r>
              <a:rPr sz="2200" spc="80" dirty="0">
                <a:latin typeface="Trebuchet MS"/>
                <a:cs typeface="Trebuchet MS"/>
              </a:rPr>
              <a:t>Public </a:t>
            </a:r>
            <a:r>
              <a:rPr sz="2200" spc="150" dirty="0">
                <a:latin typeface="Trebuchet MS"/>
                <a:cs typeface="Trebuchet MS"/>
              </a:rPr>
              <a:t>Key </a:t>
            </a:r>
            <a:r>
              <a:rPr sz="2200" spc="100" dirty="0">
                <a:latin typeface="Trebuchet MS"/>
                <a:cs typeface="Trebuchet MS"/>
              </a:rPr>
              <a:t>Infrastructure </a:t>
            </a:r>
            <a:r>
              <a:rPr sz="2200" spc="95" dirty="0">
                <a:latin typeface="Trebuchet MS"/>
                <a:cs typeface="Trebuchet MS"/>
              </a:rPr>
              <a:t>(PKI)</a:t>
            </a:r>
            <a:r>
              <a:rPr sz="2200" b="1" spc="95" dirty="0">
                <a:latin typeface="Trebuchet MS"/>
                <a:cs typeface="Trebuchet MS"/>
              </a:rPr>
              <a:t>: </a:t>
            </a:r>
            <a:r>
              <a:rPr sz="2200" spc="120" dirty="0">
                <a:latin typeface="Trebuchet MS"/>
                <a:cs typeface="Trebuchet MS"/>
              </a:rPr>
              <a:t>integrated </a:t>
            </a:r>
            <a:r>
              <a:rPr sz="2200" spc="200" dirty="0">
                <a:latin typeface="Trebuchet MS"/>
                <a:cs typeface="Trebuchet MS"/>
              </a:rPr>
              <a:t>system </a:t>
            </a:r>
            <a:r>
              <a:rPr sz="2200" spc="60" dirty="0">
                <a:latin typeface="Trebuchet MS"/>
                <a:cs typeface="Trebuchet MS"/>
              </a:rPr>
              <a:t>of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software,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encryption</a:t>
            </a:r>
            <a:r>
              <a:rPr sz="2200" spc="60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methodologies,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protocols,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legal </a:t>
            </a:r>
            <a:r>
              <a:rPr sz="2200" spc="-655" dirty="0">
                <a:latin typeface="Trebuchet MS"/>
                <a:cs typeface="Trebuchet MS"/>
              </a:rPr>
              <a:t> </a:t>
            </a:r>
            <a:r>
              <a:rPr sz="2200" spc="175" dirty="0">
                <a:latin typeface="Trebuchet MS"/>
                <a:cs typeface="Trebuchet MS"/>
              </a:rPr>
              <a:t>agreements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110" dirty="0">
                <a:solidFill>
                  <a:srgbClr val="BF0000"/>
                </a:solidFill>
                <a:latin typeface="Trebuchet MS"/>
                <a:cs typeface="Trebuchet MS"/>
              </a:rPr>
              <a:t>(CPS)</a:t>
            </a:r>
            <a:r>
              <a:rPr sz="2200" spc="110" dirty="0">
                <a:latin typeface="Trebuchet MS"/>
                <a:cs typeface="Trebuchet MS"/>
              </a:rPr>
              <a:t>,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90" dirty="0">
                <a:latin typeface="Trebuchet MS"/>
                <a:cs typeface="Trebuchet MS"/>
              </a:rPr>
              <a:t>and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third-party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services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enabling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users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110" dirty="0">
                <a:solidFill>
                  <a:srgbClr val="BF0000"/>
                </a:solidFill>
                <a:latin typeface="Trebuchet MS"/>
                <a:cs typeface="Trebuchet MS"/>
              </a:rPr>
              <a:t>(relying</a:t>
            </a:r>
            <a:r>
              <a:rPr sz="22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05" dirty="0">
                <a:solidFill>
                  <a:srgbClr val="BF0000"/>
                </a:solidFill>
                <a:latin typeface="Trebuchet MS"/>
                <a:cs typeface="Trebuchet MS"/>
              </a:rPr>
              <a:t>parties)</a:t>
            </a:r>
            <a:r>
              <a:rPr sz="2200" spc="7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to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communicate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securely</a:t>
            </a:r>
            <a:endParaRPr sz="2200">
              <a:latin typeface="Trebuchet MS"/>
              <a:cs typeface="Trebuchet MS"/>
            </a:endParaRPr>
          </a:p>
          <a:p>
            <a:pPr marL="295275" marR="42545" indent="-270510">
              <a:lnSpc>
                <a:spcPct val="100800"/>
              </a:lnSpc>
              <a:spcBef>
                <a:spcPts val="944"/>
              </a:spcBef>
              <a:buClr>
                <a:srgbClr val="003366"/>
              </a:buClr>
              <a:buChar char="▪"/>
              <a:tabLst>
                <a:tab pos="295275" algn="l"/>
                <a:tab pos="295910" algn="l"/>
              </a:tabLst>
            </a:pPr>
            <a:r>
              <a:rPr sz="2200" spc="105" dirty="0">
                <a:latin typeface="Trebuchet MS"/>
                <a:cs typeface="Trebuchet MS"/>
              </a:rPr>
              <a:t>PKI </a:t>
            </a:r>
            <a:r>
              <a:rPr sz="2200" spc="210" dirty="0">
                <a:latin typeface="Trebuchet MS"/>
                <a:cs typeface="Trebuchet MS"/>
              </a:rPr>
              <a:t>systems </a:t>
            </a:r>
            <a:r>
              <a:rPr sz="2200" spc="190" dirty="0">
                <a:latin typeface="Trebuchet MS"/>
                <a:cs typeface="Trebuchet MS"/>
              </a:rPr>
              <a:t>based </a:t>
            </a:r>
            <a:r>
              <a:rPr sz="2200" spc="185" dirty="0">
                <a:latin typeface="Trebuchet MS"/>
                <a:cs typeface="Trebuchet MS"/>
              </a:rPr>
              <a:t>on </a:t>
            </a:r>
            <a:r>
              <a:rPr sz="2200" spc="105" dirty="0">
                <a:latin typeface="Trebuchet MS"/>
                <a:cs typeface="Trebuchet MS"/>
              </a:rPr>
              <a:t>public-key </a:t>
            </a:r>
            <a:r>
              <a:rPr sz="2200" spc="150" dirty="0">
                <a:latin typeface="Trebuchet MS"/>
                <a:cs typeface="Trebuchet MS"/>
              </a:rPr>
              <a:t>cryptosystems; </a:t>
            </a:r>
            <a:r>
              <a:rPr sz="2200" spc="155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include</a:t>
            </a:r>
            <a:r>
              <a:rPr sz="2200" spc="60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digital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certificates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190" dirty="0">
                <a:latin typeface="Trebuchet MS"/>
                <a:cs typeface="Trebuchet MS"/>
              </a:rPr>
              <a:t>and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certificate</a:t>
            </a:r>
            <a:r>
              <a:rPr sz="2200" spc="60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authorities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(CAs)</a:t>
            </a:r>
            <a:endParaRPr sz="2200">
              <a:latin typeface="Trebuchet MS"/>
              <a:cs typeface="Trebuchet MS"/>
            </a:endParaRPr>
          </a:p>
          <a:p>
            <a:pPr marL="610870" lvl="1" indent="-225425">
              <a:lnSpc>
                <a:spcPct val="100000"/>
              </a:lnSpc>
              <a:spcBef>
                <a:spcPts val="960"/>
              </a:spcBef>
              <a:buClr>
                <a:srgbClr val="003366"/>
              </a:buClr>
              <a:buChar char="▪"/>
              <a:tabLst>
                <a:tab pos="610870" algn="l"/>
              </a:tabLst>
            </a:pPr>
            <a:r>
              <a:rPr sz="2050" spc="15" dirty="0">
                <a:solidFill>
                  <a:srgbClr val="BF0000"/>
                </a:solidFill>
                <a:latin typeface="Trebuchet MS"/>
                <a:cs typeface="Trebuchet MS"/>
              </a:rPr>
              <a:t>Two</a:t>
            </a:r>
            <a:r>
              <a:rPr sz="2050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135" dirty="0">
                <a:solidFill>
                  <a:srgbClr val="BF0000"/>
                </a:solidFill>
                <a:latin typeface="Trebuchet MS"/>
                <a:cs typeface="Trebuchet MS"/>
              </a:rPr>
              <a:t>CA’s</a:t>
            </a:r>
            <a:r>
              <a:rPr sz="205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114" dirty="0">
                <a:solidFill>
                  <a:srgbClr val="BF0000"/>
                </a:solidFill>
                <a:latin typeface="Trebuchet MS"/>
                <a:cs typeface="Trebuchet MS"/>
              </a:rPr>
              <a:t>were</a:t>
            </a:r>
            <a:r>
              <a:rPr sz="2050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160" dirty="0">
                <a:solidFill>
                  <a:srgbClr val="BF0000"/>
                </a:solidFill>
                <a:latin typeface="Trebuchet MS"/>
                <a:cs typeface="Trebuchet MS"/>
              </a:rPr>
              <a:t>compromised</a:t>
            </a:r>
            <a:r>
              <a:rPr sz="205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80" dirty="0">
                <a:solidFill>
                  <a:srgbClr val="BF0000"/>
                </a:solidFill>
                <a:latin typeface="Trebuchet MS"/>
                <a:cs typeface="Trebuchet MS"/>
              </a:rPr>
              <a:t>in</a:t>
            </a:r>
            <a:r>
              <a:rPr sz="2050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225" dirty="0">
                <a:solidFill>
                  <a:srgbClr val="BF0000"/>
                </a:solidFill>
                <a:latin typeface="Trebuchet MS"/>
                <a:cs typeface="Trebuchet MS"/>
              </a:rPr>
              <a:t>2011</a:t>
            </a:r>
            <a:r>
              <a:rPr sz="2050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110" dirty="0">
                <a:solidFill>
                  <a:srgbClr val="BF0000"/>
                </a:solidFill>
                <a:latin typeface="Trebuchet MS"/>
                <a:cs typeface="Trebuchet MS"/>
              </a:rPr>
              <a:t>(Diginotar)</a:t>
            </a:r>
            <a:endParaRPr sz="2050">
              <a:latin typeface="Trebuchet MS"/>
              <a:cs typeface="Trebuchet MS"/>
            </a:endParaRPr>
          </a:p>
          <a:p>
            <a:pPr marL="610870" lvl="1" indent="-225425">
              <a:lnSpc>
                <a:spcPct val="100000"/>
              </a:lnSpc>
              <a:spcBef>
                <a:spcPts val="969"/>
              </a:spcBef>
              <a:buClr>
                <a:srgbClr val="003366"/>
              </a:buClr>
              <a:buChar char="▪"/>
              <a:tabLst>
                <a:tab pos="610870" algn="l"/>
              </a:tabLst>
            </a:pPr>
            <a:r>
              <a:rPr sz="2050" spc="155" dirty="0">
                <a:solidFill>
                  <a:srgbClr val="BF0000"/>
                </a:solidFill>
                <a:latin typeface="Trebuchet MS"/>
                <a:cs typeface="Trebuchet MS"/>
              </a:rPr>
              <a:t>Browsers</a:t>
            </a:r>
            <a:r>
              <a:rPr sz="205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114" dirty="0">
                <a:solidFill>
                  <a:srgbClr val="BF0000"/>
                </a:solidFill>
                <a:latin typeface="Trebuchet MS"/>
                <a:cs typeface="Trebuchet MS"/>
              </a:rPr>
              <a:t>prepopulated</a:t>
            </a:r>
            <a:r>
              <a:rPr sz="2050" spc="4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80" dirty="0">
                <a:solidFill>
                  <a:srgbClr val="BF0000"/>
                </a:solidFill>
                <a:latin typeface="Trebuchet MS"/>
                <a:cs typeface="Trebuchet MS"/>
              </a:rPr>
              <a:t>with</a:t>
            </a:r>
            <a:r>
              <a:rPr sz="2050" spc="4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105" dirty="0">
                <a:solidFill>
                  <a:srgbClr val="BF0000"/>
                </a:solidFill>
                <a:latin typeface="Trebuchet MS"/>
                <a:cs typeface="Trebuchet MS"/>
              </a:rPr>
              <a:t>trusted</a:t>
            </a:r>
            <a:r>
              <a:rPr sz="2050" spc="4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105" dirty="0">
                <a:solidFill>
                  <a:srgbClr val="BF0000"/>
                </a:solidFill>
                <a:latin typeface="Trebuchet MS"/>
                <a:cs typeface="Trebuchet MS"/>
              </a:rPr>
              <a:t>roots</a:t>
            </a:r>
            <a:endParaRPr sz="2050">
              <a:latin typeface="Trebuchet MS"/>
              <a:cs typeface="Trebuchet MS"/>
            </a:endParaRPr>
          </a:p>
          <a:p>
            <a:pPr marL="295275" marR="46990" indent="-270510">
              <a:lnSpc>
                <a:spcPct val="100800"/>
              </a:lnSpc>
              <a:spcBef>
                <a:spcPts val="940"/>
              </a:spcBef>
              <a:buClr>
                <a:srgbClr val="003366"/>
              </a:buClr>
              <a:buChar char="▪"/>
              <a:tabLst>
                <a:tab pos="295275" algn="l"/>
                <a:tab pos="295910" algn="l"/>
              </a:tabLst>
            </a:pPr>
            <a:r>
              <a:rPr sz="2200" spc="100" dirty="0">
                <a:latin typeface="Trebuchet MS"/>
                <a:cs typeface="Trebuchet MS"/>
              </a:rPr>
              <a:t>Equifax,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GlobalSign,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DigiCert,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215" dirty="0">
                <a:latin typeface="Trebuchet MS"/>
                <a:cs typeface="Trebuchet MS"/>
              </a:rPr>
              <a:t>GoDaddy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90" dirty="0">
                <a:latin typeface="Trebuchet MS"/>
                <a:cs typeface="Trebuchet MS"/>
              </a:rPr>
              <a:t>and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Verisign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are </a:t>
            </a:r>
            <a:r>
              <a:rPr sz="2200" spc="80" dirty="0">
                <a:latin typeface="Trebuchet MS"/>
                <a:cs typeface="Trebuchet MS"/>
              </a:rPr>
              <a:t>“Root </a:t>
            </a:r>
            <a:r>
              <a:rPr sz="2200" spc="114" dirty="0">
                <a:latin typeface="Trebuchet MS"/>
                <a:cs typeface="Trebuchet MS"/>
              </a:rPr>
              <a:t>CA’s” </a:t>
            </a:r>
            <a:r>
              <a:rPr sz="2200" spc="185" dirty="0">
                <a:latin typeface="Trebuchet MS"/>
                <a:cs typeface="Trebuchet MS"/>
              </a:rPr>
              <a:t>and </a:t>
            </a:r>
            <a:r>
              <a:rPr sz="2200" spc="195" dirty="0">
                <a:latin typeface="Trebuchet MS"/>
                <a:cs typeface="Trebuchet MS"/>
              </a:rPr>
              <a:t>must </a:t>
            </a:r>
            <a:r>
              <a:rPr sz="2200" spc="220" dirty="0">
                <a:latin typeface="Trebuchet MS"/>
                <a:cs typeface="Trebuchet MS"/>
              </a:rPr>
              <a:t>pass </a:t>
            </a:r>
            <a:r>
              <a:rPr sz="2200" spc="135" dirty="0">
                <a:latin typeface="Trebuchet MS"/>
                <a:cs typeface="Trebuchet MS"/>
              </a:rPr>
              <a:t>audits </a:t>
            </a:r>
            <a:r>
              <a:rPr sz="2200" spc="195" dirty="0">
                <a:latin typeface="Trebuchet MS"/>
                <a:cs typeface="Trebuchet MS"/>
              </a:rPr>
              <a:t>by </a:t>
            </a:r>
            <a:r>
              <a:rPr sz="2200" spc="105" dirty="0">
                <a:latin typeface="Trebuchet MS"/>
                <a:cs typeface="Trebuchet MS"/>
              </a:rPr>
              <a:t>external </a:t>
            </a:r>
            <a:r>
              <a:rPr sz="2200" spc="110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security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firms</a:t>
            </a:r>
            <a:endParaRPr sz="22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014238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7205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Cryptography</a:t>
            </a:r>
            <a:r>
              <a:rPr spc="40" dirty="0"/>
              <a:t> </a:t>
            </a:r>
            <a:r>
              <a:rPr spc="75" dirty="0"/>
              <a:t>Tools</a:t>
            </a:r>
            <a:r>
              <a:rPr spc="40" dirty="0"/>
              <a:t> </a:t>
            </a:r>
            <a:r>
              <a:rPr spc="18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" y="1329690"/>
            <a:ext cx="7860030" cy="493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68580" indent="-342900">
              <a:lnSpc>
                <a:spcPct val="100000"/>
              </a:lnSpc>
              <a:spcBef>
                <a:spcPts val="100"/>
              </a:spcBef>
              <a:buClr>
                <a:srgbClr val="003366"/>
              </a:buClr>
              <a:buChar char="▪"/>
              <a:tabLst>
                <a:tab pos="418465" algn="l"/>
                <a:tab pos="419100" algn="l"/>
              </a:tabLst>
            </a:pPr>
            <a:r>
              <a:rPr sz="2800" spc="125" dirty="0">
                <a:latin typeface="Trebuchet MS"/>
                <a:cs typeface="Trebuchet MS"/>
              </a:rPr>
              <a:t>PKI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protects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information</a:t>
            </a:r>
            <a:r>
              <a:rPr sz="2800" spc="50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assets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in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several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ways: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66"/>
              </a:buClr>
              <a:buFont typeface="Trebuchet MS"/>
              <a:buChar char="▪"/>
            </a:pPr>
            <a:endParaRPr sz="2800">
              <a:latin typeface="Trebuchet MS"/>
              <a:cs typeface="Trebuchet MS"/>
            </a:endParaRPr>
          </a:p>
          <a:p>
            <a:pPr marL="819150" lvl="1" indent="-285750">
              <a:lnSpc>
                <a:spcPct val="100000"/>
              </a:lnSpc>
              <a:buClr>
                <a:srgbClr val="003366"/>
              </a:buClr>
              <a:buChar char="▪"/>
              <a:tabLst>
                <a:tab pos="819150" algn="l"/>
              </a:tabLst>
            </a:pPr>
            <a:r>
              <a:rPr sz="2600" spc="125" dirty="0">
                <a:latin typeface="Trebuchet MS"/>
                <a:cs typeface="Trebuchet MS"/>
              </a:rPr>
              <a:t>Authentication</a:t>
            </a:r>
            <a:endParaRPr sz="2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3366"/>
              </a:buClr>
              <a:buFont typeface="Trebuchet MS"/>
              <a:buChar char="▪"/>
            </a:pPr>
            <a:endParaRPr sz="2800">
              <a:latin typeface="Trebuchet MS"/>
              <a:cs typeface="Trebuchet MS"/>
            </a:endParaRPr>
          </a:p>
          <a:p>
            <a:pPr marL="819150" lvl="1" indent="-285750">
              <a:lnSpc>
                <a:spcPct val="100000"/>
              </a:lnSpc>
              <a:buClr>
                <a:srgbClr val="003366"/>
              </a:buClr>
              <a:buChar char="▪"/>
              <a:tabLst>
                <a:tab pos="819150" algn="l"/>
              </a:tabLst>
            </a:pPr>
            <a:r>
              <a:rPr sz="2600" spc="114" dirty="0">
                <a:latin typeface="Trebuchet MS"/>
                <a:cs typeface="Trebuchet MS"/>
              </a:rPr>
              <a:t>Integrity</a:t>
            </a:r>
            <a:endParaRPr sz="2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3366"/>
              </a:buClr>
              <a:buFont typeface="Trebuchet MS"/>
              <a:buChar char="▪"/>
            </a:pPr>
            <a:endParaRPr sz="2800">
              <a:latin typeface="Trebuchet MS"/>
              <a:cs typeface="Trebuchet MS"/>
            </a:endParaRPr>
          </a:p>
          <a:p>
            <a:pPr marL="819150" lvl="1" indent="-285750">
              <a:lnSpc>
                <a:spcPct val="100000"/>
              </a:lnSpc>
              <a:buClr>
                <a:srgbClr val="003366"/>
              </a:buClr>
              <a:buChar char="▪"/>
              <a:tabLst>
                <a:tab pos="819150" algn="l"/>
              </a:tabLst>
            </a:pPr>
            <a:r>
              <a:rPr sz="2600" spc="135" dirty="0">
                <a:latin typeface="Trebuchet MS"/>
                <a:cs typeface="Trebuchet MS"/>
              </a:rPr>
              <a:t>Privacy</a:t>
            </a:r>
            <a:endParaRPr sz="2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03366"/>
              </a:buClr>
              <a:buFont typeface="Trebuchet MS"/>
              <a:buChar char="▪"/>
            </a:pPr>
            <a:endParaRPr sz="2800">
              <a:latin typeface="Trebuchet MS"/>
              <a:cs typeface="Trebuchet MS"/>
            </a:endParaRPr>
          </a:p>
          <a:p>
            <a:pPr marL="819150" lvl="1" indent="-285750">
              <a:lnSpc>
                <a:spcPct val="100000"/>
              </a:lnSpc>
              <a:buClr>
                <a:srgbClr val="003366"/>
              </a:buClr>
              <a:buChar char="▪"/>
              <a:tabLst>
                <a:tab pos="819150" algn="l"/>
              </a:tabLst>
            </a:pPr>
            <a:r>
              <a:rPr sz="2600" spc="125" dirty="0">
                <a:latin typeface="Trebuchet MS"/>
                <a:cs typeface="Trebuchet MS"/>
              </a:rPr>
              <a:t>Authorization</a:t>
            </a:r>
            <a:endParaRPr sz="2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3366"/>
              </a:buClr>
              <a:buFont typeface="Trebuchet MS"/>
              <a:buChar char="▪"/>
            </a:pPr>
            <a:endParaRPr sz="2800">
              <a:latin typeface="Trebuchet MS"/>
              <a:cs typeface="Trebuchet MS"/>
            </a:endParaRPr>
          </a:p>
          <a:p>
            <a:pPr marL="819150" lvl="1" indent="-285750">
              <a:lnSpc>
                <a:spcPct val="100000"/>
              </a:lnSpc>
              <a:spcBef>
                <a:spcPts val="5"/>
              </a:spcBef>
              <a:buClr>
                <a:srgbClr val="003366"/>
              </a:buClr>
              <a:buChar char="▪"/>
              <a:tabLst>
                <a:tab pos="819150" algn="l"/>
              </a:tabLst>
            </a:pPr>
            <a:r>
              <a:rPr sz="2600" spc="150" dirty="0">
                <a:latin typeface="Trebuchet MS"/>
                <a:cs typeface="Trebuchet MS"/>
              </a:rPr>
              <a:t>Nonrepudiation</a:t>
            </a:r>
            <a:endParaRPr sz="2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175648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6896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Hybrid</a:t>
            </a:r>
            <a:r>
              <a:rPr spc="20" dirty="0"/>
              <a:t> </a:t>
            </a:r>
            <a:r>
              <a:rPr spc="254" dirty="0"/>
              <a:t>Cryptography</a:t>
            </a:r>
            <a:r>
              <a:rPr spc="25" dirty="0"/>
              <a:t> </a:t>
            </a:r>
            <a:r>
              <a:rPr spc="35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404619"/>
            <a:ext cx="7192009" cy="4806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9725" marR="232410" indent="-314960" algn="just">
              <a:lnSpc>
                <a:spcPct val="1012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40360" algn="l"/>
              </a:tabLst>
            </a:pPr>
            <a:r>
              <a:rPr sz="2550" spc="195" dirty="0">
                <a:latin typeface="Trebuchet MS"/>
                <a:cs typeface="Trebuchet MS"/>
              </a:rPr>
              <a:t>Asymmetric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50" dirty="0">
                <a:latin typeface="Trebuchet MS"/>
                <a:cs typeface="Trebuchet MS"/>
              </a:rPr>
              <a:t>encryption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95" dirty="0">
                <a:latin typeface="Trebuchet MS"/>
                <a:cs typeface="Trebuchet MS"/>
              </a:rPr>
              <a:t>more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10" dirty="0">
                <a:latin typeface="Trebuchet MS"/>
                <a:cs typeface="Trebuchet MS"/>
              </a:rPr>
              <a:t>often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235" dirty="0">
                <a:latin typeface="Trebuchet MS"/>
                <a:cs typeface="Trebuchet MS"/>
              </a:rPr>
              <a:t>used </a:t>
            </a:r>
            <a:r>
              <a:rPr sz="2550" spc="-755" dirty="0">
                <a:latin typeface="Trebuchet MS"/>
                <a:cs typeface="Trebuchet MS"/>
              </a:rPr>
              <a:t> </a:t>
            </a:r>
            <a:r>
              <a:rPr sz="2550" spc="105" dirty="0">
                <a:latin typeface="Trebuchet MS"/>
                <a:cs typeface="Trebuchet MS"/>
              </a:rPr>
              <a:t>with</a:t>
            </a:r>
            <a:r>
              <a:rPr sz="2550" spc="50" dirty="0">
                <a:latin typeface="Trebuchet MS"/>
                <a:cs typeface="Trebuchet MS"/>
              </a:rPr>
              <a:t> </a:t>
            </a:r>
            <a:r>
              <a:rPr sz="2550" spc="190" dirty="0">
                <a:latin typeface="Trebuchet MS"/>
                <a:cs typeface="Trebuchet MS"/>
              </a:rPr>
              <a:t>symmetric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90" dirty="0">
                <a:latin typeface="Trebuchet MS"/>
                <a:cs typeface="Trebuchet MS"/>
              </a:rPr>
              <a:t>key</a:t>
            </a:r>
            <a:r>
              <a:rPr sz="2550" spc="50" dirty="0">
                <a:latin typeface="Trebuchet MS"/>
                <a:cs typeface="Trebuchet MS"/>
              </a:rPr>
              <a:t> </a:t>
            </a:r>
            <a:r>
              <a:rPr sz="2550" spc="125" dirty="0">
                <a:latin typeface="Trebuchet MS"/>
                <a:cs typeface="Trebuchet MS"/>
              </a:rPr>
              <a:t>encryption,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40" dirty="0">
                <a:latin typeface="Trebuchet MS"/>
                <a:cs typeface="Trebuchet MS"/>
              </a:rPr>
              <a:t>creating </a:t>
            </a:r>
            <a:r>
              <a:rPr sz="2550" spc="-755" dirty="0">
                <a:latin typeface="Trebuchet MS"/>
                <a:cs typeface="Trebuchet MS"/>
              </a:rPr>
              <a:t> </a:t>
            </a:r>
            <a:r>
              <a:rPr sz="2550" spc="160" dirty="0">
                <a:latin typeface="Trebuchet MS"/>
                <a:cs typeface="Trebuchet MS"/>
              </a:rPr>
              <a:t>hybrid</a:t>
            </a:r>
            <a:r>
              <a:rPr sz="2550" spc="25" dirty="0">
                <a:latin typeface="Trebuchet MS"/>
                <a:cs typeface="Trebuchet MS"/>
              </a:rPr>
              <a:t> </a:t>
            </a:r>
            <a:r>
              <a:rPr sz="2550" spc="240" dirty="0">
                <a:latin typeface="Trebuchet MS"/>
                <a:cs typeface="Trebuchet MS"/>
              </a:rPr>
              <a:t>system</a:t>
            </a:r>
            <a:endParaRPr sz="2550">
              <a:latin typeface="Trebuchet MS"/>
              <a:cs typeface="Trebuchet MS"/>
            </a:endParaRPr>
          </a:p>
          <a:p>
            <a:pPr marL="708660" lvl="1" indent="-263525" algn="just">
              <a:lnSpc>
                <a:spcPct val="100000"/>
              </a:lnSpc>
              <a:spcBef>
                <a:spcPts val="1110"/>
              </a:spcBef>
              <a:buClr>
                <a:srgbClr val="003366"/>
              </a:buClr>
              <a:buChar char="▪"/>
              <a:tabLst>
                <a:tab pos="708660" algn="l"/>
              </a:tabLst>
            </a:pPr>
            <a:r>
              <a:rPr sz="2400" spc="145" dirty="0">
                <a:latin typeface="Trebuchet MS"/>
                <a:cs typeface="Trebuchet MS"/>
              </a:rPr>
              <a:t>Conventional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encryption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is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faster</a:t>
            </a:r>
            <a:endParaRPr sz="2400">
              <a:latin typeface="Trebuchet MS"/>
              <a:cs typeface="Trebuchet MS"/>
            </a:endParaRPr>
          </a:p>
          <a:p>
            <a:pPr marL="708660" lvl="1" indent="-263525" algn="just">
              <a:lnSpc>
                <a:spcPct val="100000"/>
              </a:lnSpc>
              <a:spcBef>
                <a:spcPts val="1110"/>
              </a:spcBef>
              <a:buClr>
                <a:srgbClr val="003366"/>
              </a:buClr>
              <a:buChar char="▪"/>
              <a:tabLst>
                <a:tab pos="708660" algn="l"/>
              </a:tabLst>
            </a:pPr>
            <a:r>
              <a:rPr sz="2400" spc="125" dirty="0">
                <a:latin typeface="Trebuchet MS"/>
                <a:cs typeface="Trebuchet MS"/>
              </a:rPr>
              <a:t>Don’t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want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to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“overuse”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key.</a:t>
            </a:r>
            <a:endParaRPr sz="2400">
              <a:latin typeface="Trebuchet MS"/>
              <a:cs typeface="Trebuchet MS"/>
            </a:endParaRPr>
          </a:p>
          <a:p>
            <a:pPr marL="708660" marR="49530" lvl="1" indent="-262890" algn="just">
              <a:lnSpc>
                <a:spcPct val="100299"/>
              </a:lnSpc>
              <a:spcBef>
                <a:spcPts val="1100"/>
              </a:spcBef>
              <a:buClr>
                <a:srgbClr val="003366"/>
              </a:buClr>
              <a:buChar char="▪"/>
              <a:tabLst>
                <a:tab pos="708660" algn="l"/>
              </a:tabLst>
            </a:pPr>
            <a:r>
              <a:rPr sz="2400" spc="110" dirty="0">
                <a:latin typeface="Trebuchet MS"/>
                <a:cs typeface="Trebuchet MS"/>
              </a:rPr>
              <a:t>PKI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or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digital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certificates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used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agree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on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symmetric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‘session’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  <a:p>
            <a:pPr marL="339725" marR="17780" indent="-314960">
              <a:lnSpc>
                <a:spcPct val="101299"/>
              </a:lnSpc>
              <a:spcBef>
                <a:spcPts val="1090"/>
              </a:spcBef>
              <a:buClr>
                <a:srgbClr val="003366"/>
              </a:buClr>
              <a:buChar char="▪"/>
              <a:tabLst>
                <a:tab pos="339725" algn="l"/>
                <a:tab pos="340360" algn="l"/>
              </a:tabLst>
            </a:pPr>
            <a:r>
              <a:rPr sz="2550" spc="120" dirty="0">
                <a:latin typeface="Trebuchet MS"/>
                <a:cs typeface="Trebuchet MS"/>
              </a:rPr>
              <a:t>Diffie-Hellman </a:t>
            </a:r>
            <a:r>
              <a:rPr sz="2550" spc="180" dirty="0">
                <a:latin typeface="Trebuchet MS"/>
                <a:cs typeface="Trebuchet MS"/>
              </a:rPr>
              <a:t>Key </a:t>
            </a:r>
            <a:r>
              <a:rPr sz="2550" spc="229" dirty="0">
                <a:latin typeface="Trebuchet MS"/>
                <a:cs typeface="Trebuchet MS"/>
              </a:rPr>
              <a:t>Exchange </a:t>
            </a:r>
            <a:r>
              <a:rPr sz="2550" spc="165" dirty="0">
                <a:latin typeface="Trebuchet MS"/>
                <a:cs typeface="Trebuchet MS"/>
              </a:rPr>
              <a:t>method: </a:t>
            </a:r>
            <a:r>
              <a:rPr sz="2550" spc="170" dirty="0">
                <a:latin typeface="Trebuchet MS"/>
                <a:cs typeface="Trebuchet MS"/>
              </a:rPr>
              <a:t> </a:t>
            </a:r>
            <a:r>
              <a:rPr sz="2550" spc="270" dirty="0">
                <a:latin typeface="Trebuchet MS"/>
                <a:cs typeface="Trebuchet MS"/>
              </a:rPr>
              <a:t>means </a:t>
            </a:r>
            <a:r>
              <a:rPr sz="2550" spc="80" dirty="0">
                <a:latin typeface="Trebuchet MS"/>
                <a:cs typeface="Trebuchet MS"/>
              </a:rPr>
              <a:t>for </a:t>
            </a:r>
            <a:r>
              <a:rPr sz="2550" spc="180" dirty="0">
                <a:latin typeface="Trebuchet MS"/>
                <a:cs typeface="Trebuchet MS"/>
              </a:rPr>
              <a:t>secure </a:t>
            </a:r>
            <a:r>
              <a:rPr sz="2550" spc="114" dirty="0">
                <a:latin typeface="Trebuchet MS"/>
                <a:cs typeface="Trebuchet MS"/>
              </a:rPr>
              <a:t>distribution </a:t>
            </a:r>
            <a:r>
              <a:rPr sz="2550" spc="90" dirty="0">
                <a:latin typeface="Trebuchet MS"/>
                <a:cs typeface="Trebuchet MS"/>
              </a:rPr>
              <a:t>of </a:t>
            </a:r>
            <a:r>
              <a:rPr sz="2550" spc="135" dirty="0">
                <a:latin typeface="Trebuchet MS"/>
                <a:cs typeface="Trebuchet MS"/>
              </a:rPr>
              <a:t>secret </a:t>
            </a:r>
            <a:r>
              <a:rPr sz="2550" spc="140" dirty="0">
                <a:latin typeface="Trebuchet MS"/>
                <a:cs typeface="Trebuchet MS"/>
              </a:rPr>
              <a:t> </a:t>
            </a:r>
            <a:r>
              <a:rPr sz="2550" spc="160" dirty="0">
                <a:latin typeface="Trebuchet MS"/>
                <a:cs typeface="Trebuchet MS"/>
              </a:rPr>
              <a:t>keys;</a:t>
            </a:r>
            <a:r>
              <a:rPr sz="2550" spc="25" dirty="0">
                <a:latin typeface="Trebuchet MS"/>
                <a:cs typeface="Trebuchet MS"/>
              </a:rPr>
              <a:t> </a:t>
            </a:r>
            <a:r>
              <a:rPr sz="2550" spc="160" dirty="0">
                <a:latin typeface="Trebuchet MS"/>
                <a:cs typeface="Trebuchet MS"/>
              </a:rPr>
              <a:t>provided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50" dirty="0">
                <a:latin typeface="Trebuchet MS"/>
                <a:cs typeface="Trebuchet MS"/>
              </a:rPr>
              <a:t>foundation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80" dirty="0">
                <a:latin typeface="Trebuchet MS"/>
                <a:cs typeface="Trebuchet MS"/>
              </a:rPr>
              <a:t>for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210" dirty="0">
                <a:latin typeface="Trebuchet MS"/>
                <a:cs typeface="Trebuchet MS"/>
              </a:rPr>
              <a:t>subsequent </a:t>
            </a:r>
            <a:r>
              <a:rPr sz="2550" spc="-755" dirty="0">
                <a:latin typeface="Trebuchet MS"/>
                <a:cs typeface="Trebuchet MS"/>
              </a:rPr>
              <a:t> </a:t>
            </a:r>
            <a:r>
              <a:rPr sz="2550" spc="195" dirty="0">
                <a:latin typeface="Trebuchet MS"/>
                <a:cs typeface="Trebuchet MS"/>
              </a:rPr>
              <a:t>developments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14" dirty="0">
                <a:latin typeface="Trebuchet MS"/>
                <a:cs typeface="Trebuchet MS"/>
              </a:rPr>
              <a:t>in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130" dirty="0">
                <a:latin typeface="Trebuchet MS"/>
                <a:cs typeface="Trebuchet MS"/>
              </a:rPr>
              <a:t>public-key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50" dirty="0">
                <a:latin typeface="Trebuchet MS"/>
                <a:cs typeface="Trebuchet MS"/>
              </a:rPr>
              <a:t>encryption</a:t>
            </a:r>
            <a:endParaRPr sz="25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240859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13079"/>
            <a:ext cx="6615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Diffie</a:t>
            </a:r>
            <a:r>
              <a:rPr spc="40" dirty="0"/>
              <a:t> </a:t>
            </a:r>
            <a:r>
              <a:rPr spc="225" dirty="0"/>
              <a:t>Hellman</a:t>
            </a:r>
            <a:r>
              <a:rPr spc="40" dirty="0"/>
              <a:t> </a:t>
            </a:r>
            <a:r>
              <a:rPr spc="235" dirty="0"/>
              <a:t>Key</a:t>
            </a:r>
            <a:r>
              <a:rPr spc="40" dirty="0"/>
              <a:t> </a:t>
            </a:r>
            <a:r>
              <a:rPr spc="305" dirty="0"/>
              <a:t>Exchange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840" y="1404619"/>
            <a:ext cx="7771130" cy="4820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0200" marR="118110" indent="-304800">
              <a:lnSpc>
                <a:spcPct val="100000"/>
              </a:lnSpc>
              <a:spcBef>
                <a:spcPts val="90"/>
              </a:spcBef>
              <a:buClr>
                <a:srgbClr val="003366"/>
              </a:buClr>
              <a:buSzPct val="97674"/>
              <a:buChar char="▪"/>
              <a:tabLst>
                <a:tab pos="329565" algn="l"/>
                <a:tab pos="330200" algn="l"/>
              </a:tabLst>
            </a:pPr>
            <a:r>
              <a:rPr sz="2150" spc="75" dirty="0">
                <a:latin typeface="Trebuchet MS"/>
                <a:cs typeface="Trebuchet MS"/>
              </a:rPr>
              <a:t>Alice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and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90" dirty="0">
                <a:latin typeface="Trebuchet MS"/>
                <a:cs typeface="Trebuchet MS"/>
              </a:rPr>
              <a:t>Bob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25" dirty="0">
                <a:latin typeface="Trebuchet MS"/>
                <a:cs typeface="Trebuchet MS"/>
              </a:rPr>
              <a:t>want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65" dirty="0">
                <a:latin typeface="Trebuchet MS"/>
                <a:cs typeface="Trebuchet MS"/>
              </a:rPr>
              <a:t>to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50" dirty="0">
                <a:latin typeface="Trebuchet MS"/>
                <a:cs typeface="Trebuchet MS"/>
              </a:rPr>
              <a:t>agree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170" dirty="0">
                <a:latin typeface="Trebuchet MS"/>
                <a:cs typeface="Trebuchet MS"/>
              </a:rPr>
              <a:t>on</a:t>
            </a:r>
            <a:r>
              <a:rPr sz="2150" spc="20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secret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40" dirty="0">
                <a:latin typeface="Trebuchet MS"/>
                <a:cs typeface="Trebuchet MS"/>
              </a:rPr>
              <a:t>key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05" dirty="0">
                <a:latin typeface="Trebuchet MS"/>
                <a:cs typeface="Trebuchet MS"/>
              </a:rPr>
              <a:t>but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have </a:t>
            </a:r>
            <a:r>
              <a:rPr sz="2150" spc="-630" dirty="0">
                <a:latin typeface="Trebuchet MS"/>
                <a:cs typeface="Trebuchet MS"/>
              </a:rPr>
              <a:t> </a:t>
            </a:r>
            <a:r>
              <a:rPr sz="2150" spc="120" dirty="0">
                <a:latin typeface="Trebuchet MS"/>
                <a:cs typeface="Trebuchet MS"/>
              </a:rPr>
              <a:t>only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an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20" dirty="0">
                <a:latin typeface="Trebuchet MS"/>
                <a:cs typeface="Trebuchet MS"/>
              </a:rPr>
              <a:t>insecure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45" dirty="0">
                <a:latin typeface="Trebuchet MS"/>
                <a:cs typeface="Trebuchet MS"/>
              </a:rPr>
              <a:t>communications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channel.</a:t>
            </a:r>
            <a:endParaRPr sz="2150">
              <a:latin typeface="Trebuchet MS"/>
              <a:cs typeface="Trebuchet MS"/>
            </a:endParaRPr>
          </a:p>
          <a:p>
            <a:pPr marL="330200" marR="282575" indent="-304800">
              <a:lnSpc>
                <a:spcPct val="100000"/>
              </a:lnSpc>
              <a:spcBef>
                <a:spcPts val="790"/>
              </a:spcBef>
              <a:buClr>
                <a:srgbClr val="003366"/>
              </a:buClr>
              <a:buSzPct val="97674"/>
              <a:buChar char="▪"/>
              <a:tabLst>
                <a:tab pos="329565" algn="l"/>
                <a:tab pos="330200" algn="l"/>
              </a:tabLst>
            </a:pPr>
            <a:r>
              <a:rPr sz="2150" spc="145" dirty="0">
                <a:latin typeface="Trebuchet MS"/>
                <a:cs typeface="Trebuchet MS"/>
              </a:rPr>
              <a:t>They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50" dirty="0">
                <a:latin typeface="Trebuchet MS"/>
                <a:cs typeface="Trebuchet MS"/>
              </a:rPr>
              <a:t>agree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70" dirty="0">
                <a:latin typeface="Trebuchet MS"/>
                <a:cs typeface="Trebuchet MS"/>
              </a:rPr>
              <a:t>on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35" dirty="0">
                <a:latin typeface="Trebuchet MS"/>
                <a:cs typeface="Trebuchet MS"/>
              </a:rPr>
              <a:t>finite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75" dirty="0">
                <a:latin typeface="Trebuchet MS"/>
                <a:cs typeface="Trebuchet MS"/>
              </a:rPr>
              <a:t>cyclic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55" dirty="0">
                <a:latin typeface="Trebuchet MS"/>
                <a:cs typeface="Trebuchet MS"/>
              </a:rPr>
              <a:t>group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70" dirty="0">
                <a:latin typeface="Trebuchet MS"/>
                <a:cs typeface="Trebuchet MS"/>
              </a:rPr>
              <a:t>and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40" dirty="0">
                <a:latin typeface="Trebuchet MS"/>
                <a:cs typeface="Trebuchet MS"/>
              </a:rPr>
              <a:t>generating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120" dirty="0">
                <a:latin typeface="Trebuchet MS"/>
                <a:cs typeface="Trebuchet MS"/>
              </a:rPr>
              <a:t>element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55" dirty="0">
                <a:latin typeface="Trebuchet MS"/>
                <a:cs typeface="Trebuchet MS"/>
              </a:rPr>
              <a:t>of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80" dirty="0">
                <a:latin typeface="Trebuchet MS"/>
                <a:cs typeface="Trebuchet MS"/>
              </a:rPr>
              <a:t>that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group.</a:t>
            </a:r>
            <a:endParaRPr sz="2150">
              <a:latin typeface="Trebuchet MS"/>
              <a:cs typeface="Trebuchet MS"/>
            </a:endParaRPr>
          </a:p>
          <a:p>
            <a:pPr marL="685800" marR="613410" lvl="1" indent="-254000">
              <a:lnSpc>
                <a:spcPct val="100600"/>
              </a:lnSpc>
              <a:spcBef>
                <a:spcPts val="725"/>
              </a:spcBef>
              <a:buClr>
                <a:srgbClr val="003366"/>
              </a:buClr>
              <a:buChar char="▪"/>
              <a:tabLst>
                <a:tab pos="685165" algn="l"/>
                <a:tab pos="685800" algn="l"/>
              </a:tabLst>
            </a:pPr>
            <a:r>
              <a:rPr sz="1950" spc="125" dirty="0">
                <a:latin typeface="Trebuchet MS"/>
                <a:cs typeface="Trebuchet MS"/>
              </a:rPr>
              <a:t>Usually</a:t>
            </a:r>
            <a:r>
              <a:rPr sz="1950" spc="30" dirty="0">
                <a:latin typeface="Trebuchet MS"/>
                <a:cs typeface="Trebuchet MS"/>
              </a:rPr>
              <a:t> </a:t>
            </a:r>
            <a:r>
              <a:rPr sz="1950" spc="175" dirty="0">
                <a:latin typeface="Trebuchet MS"/>
                <a:cs typeface="Trebuchet MS"/>
              </a:rPr>
              <a:t>a</a:t>
            </a:r>
            <a:r>
              <a:rPr sz="1950" spc="50" dirty="0">
                <a:latin typeface="Trebuchet MS"/>
                <a:cs typeface="Trebuchet MS"/>
              </a:rPr>
              <a:t> </a:t>
            </a:r>
            <a:r>
              <a:rPr sz="1950" spc="80" dirty="0">
                <a:latin typeface="Trebuchet MS"/>
                <a:cs typeface="Trebuchet MS"/>
              </a:rPr>
              <a:t>multiplicative</a:t>
            </a:r>
            <a:r>
              <a:rPr sz="1950" spc="35" dirty="0">
                <a:latin typeface="Trebuchet MS"/>
                <a:cs typeface="Trebuchet MS"/>
              </a:rPr>
              <a:t> </a:t>
            </a:r>
            <a:r>
              <a:rPr sz="1950" spc="145" dirty="0">
                <a:latin typeface="Trebuchet MS"/>
                <a:cs typeface="Trebuchet MS"/>
              </a:rPr>
              <a:t>group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of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120" dirty="0">
                <a:latin typeface="Trebuchet MS"/>
                <a:cs typeface="Trebuchet MS"/>
              </a:rPr>
              <a:t>integers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150" dirty="0">
                <a:latin typeface="Trebuchet MS"/>
                <a:cs typeface="Trebuchet MS"/>
              </a:rPr>
              <a:t>modulo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-5" dirty="0">
                <a:latin typeface="Trebuchet MS"/>
                <a:cs typeface="Trebuchet MS"/>
              </a:rPr>
              <a:t>P, </a:t>
            </a:r>
            <a:r>
              <a:rPr sz="1950" spc="-570" dirty="0">
                <a:latin typeface="Trebuchet MS"/>
                <a:cs typeface="Trebuchet MS"/>
              </a:rPr>
              <a:t> </a:t>
            </a:r>
            <a:r>
              <a:rPr sz="1950" spc="120" dirty="0">
                <a:latin typeface="Trebuchet MS"/>
                <a:cs typeface="Trebuchet MS"/>
              </a:rPr>
              <a:t>where </a:t>
            </a:r>
            <a:r>
              <a:rPr sz="1950" spc="90" dirty="0">
                <a:latin typeface="Trebuchet MS"/>
                <a:cs typeface="Trebuchet MS"/>
              </a:rPr>
              <a:t>P </a:t>
            </a:r>
            <a:r>
              <a:rPr sz="1950" spc="110" dirty="0">
                <a:latin typeface="Trebuchet MS"/>
                <a:cs typeface="Trebuchet MS"/>
              </a:rPr>
              <a:t>is </a:t>
            </a:r>
            <a:r>
              <a:rPr sz="1950" spc="175" dirty="0">
                <a:latin typeface="Trebuchet MS"/>
                <a:cs typeface="Trebuchet MS"/>
              </a:rPr>
              <a:t>a </a:t>
            </a:r>
            <a:r>
              <a:rPr sz="1950" spc="110" dirty="0">
                <a:latin typeface="Trebuchet MS"/>
                <a:cs typeface="Trebuchet MS"/>
              </a:rPr>
              <a:t>large </a:t>
            </a:r>
            <a:r>
              <a:rPr sz="1950" spc="120" dirty="0">
                <a:latin typeface="Trebuchet MS"/>
                <a:cs typeface="Trebuchet MS"/>
              </a:rPr>
              <a:t>prime </a:t>
            </a:r>
            <a:r>
              <a:rPr sz="1950" spc="165" dirty="0">
                <a:latin typeface="Trebuchet MS"/>
                <a:cs typeface="Trebuchet MS"/>
              </a:rPr>
              <a:t>number </a:t>
            </a:r>
            <a:r>
              <a:rPr sz="1950" spc="170" dirty="0">
                <a:latin typeface="Trebuchet MS"/>
                <a:cs typeface="Trebuchet MS"/>
              </a:rPr>
              <a:t>and </a:t>
            </a:r>
            <a:r>
              <a:rPr sz="1950" spc="175" dirty="0">
                <a:latin typeface="Trebuchet MS"/>
                <a:cs typeface="Trebuchet MS"/>
              </a:rPr>
              <a:t>a </a:t>
            </a:r>
            <a:r>
              <a:rPr sz="1950" spc="135" dirty="0">
                <a:latin typeface="Trebuchet MS"/>
                <a:cs typeface="Trebuchet MS"/>
              </a:rPr>
              <a:t>generating </a:t>
            </a:r>
            <a:r>
              <a:rPr sz="1950" spc="-575" dirty="0">
                <a:latin typeface="Trebuchet MS"/>
                <a:cs typeface="Trebuchet MS"/>
              </a:rPr>
              <a:t> </a:t>
            </a:r>
            <a:r>
              <a:rPr sz="1950" spc="125" dirty="0">
                <a:latin typeface="Trebuchet MS"/>
                <a:cs typeface="Trebuchet MS"/>
              </a:rPr>
              <a:t>element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G.</a:t>
            </a:r>
            <a:endParaRPr sz="1950">
              <a:latin typeface="Trebuchet MS"/>
              <a:cs typeface="Trebuchet MS"/>
            </a:endParaRPr>
          </a:p>
          <a:p>
            <a:pPr marL="330200" marR="412750" indent="-304800">
              <a:lnSpc>
                <a:spcPts val="2570"/>
              </a:lnSpc>
              <a:spcBef>
                <a:spcPts val="895"/>
              </a:spcBef>
              <a:buClr>
                <a:srgbClr val="003366"/>
              </a:buClr>
              <a:buSzPct val="97674"/>
              <a:buChar char="▪"/>
              <a:tabLst>
                <a:tab pos="329565" algn="l"/>
                <a:tab pos="330200" algn="l"/>
              </a:tabLst>
            </a:pPr>
            <a:r>
              <a:rPr sz="2150" spc="145" dirty="0">
                <a:latin typeface="Trebuchet MS"/>
                <a:cs typeface="Trebuchet MS"/>
              </a:rPr>
              <a:t>They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must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215" dirty="0">
                <a:latin typeface="Trebuchet MS"/>
                <a:cs typeface="Trebuchet MS"/>
              </a:rPr>
              <a:t>assume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the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85" dirty="0">
                <a:latin typeface="Trebuchet MS"/>
                <a:cs typeface="Trebuchet MS"/>
              </a:rPr>
              <a:t>attacker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knows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90" dirty="0">
                <a:latin typeface="Trebuchet MS"/>
                <a:cs typeface="Trebuchet MS"/>
              </a:rPr>
              <a:t>P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and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200" dirty="0">
                <a:latin typeface="Trebuchet MS"/>
                <a:cs typeface="Trebuchet MS"/>
              </a:rPr>
              <a:t>G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and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185" dirty="0">
                <a:latin typeface="Trebuchet MS"/>
                <a:cs typeface="Trebuchet MS"/>
              </a:rPr>
              <a:t>any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220" dirty="0">
                <a:latin typeface="Trebuchet MS"/>
                <a:cs typeface="Trebuchet MS"/>
              </a:rPr>
              <a:t>message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25" dirty="0">
                <a:latin typeface="Trebuchet MS"/>
                <a:cs typeface="Trebuchet MS"/>
              </a:rPr>
              <a:t>they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30" dirty="0">
                <a:latin typeface="Trebuchet MS"/>
                <a:cs typeface="Trebuchet MS"/>
              </a:rPr>
              <a:t>exchange.</a:t>
            </a:r>
            <a:endParaRPr sz="2150">
              <a:latin typeface="Trebuchet MS"/>
              <a:cs typeface="Trebuchet MS"/>
            </a:endParaRPr>
          </a:p>
          <a:p>
            <a:pPr marL="330200" indent="-304800">
              <a:lnSpc>
                <a:spcPct val="100000"/>
              </a:lnSpc>
              <a:spcBef>
                <a:spcPts val="705"/>
              </a:spcBef>
              <a:buClr>
                <a:srgbClr val="003366"/>
              </a:buClr>
              <a:buSzPct val="97674"/>
              <a:buChar char="▪"/>
              <a:tabLst>
                <a:tab pos="329565" algn="l"/>
                <a:tab pos="330200" algn="l"/>
              </a:tabLst>
            </a:pPr>
            <a:r>
              <a:rPr sz="2150" spc="75" dirty="0">
                <a:latin typeface="Trebuchet MS"/>
                <a:cs typeface="Trebuchet MS"/>
              </a:rPr>
              <a:t>Alice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and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90" dirty="0">
                <a:latin typeface="Trebuchet MS"/>
                <a:cs typeface="Trebuchet MS"/>
              </a:rPr>
              <a:t>Bob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50" dirty="0">
                <a:latin typeface="Trebuchet MS"/>
                <a:cs typeface="Trebuchet MS"/>
              </a:rPr>
              <a:t>each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65" dirty="0">
                <a:latin typeface="Trebuchet MS"/>
                <a:cs typeface="Trebuchet MS"/>
              </a:rPr>
              <a:t>choose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secret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80" dirty="0">
                <a:latin typeface="Trebuchet MS"/>
                <a:cs typeface="Trebuchet MS"/>
              </a:rPr>
              <a:t>integer,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and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60" dirty="0">
                <a:latin typeface="Trebuchet MS"/>
                <a:cs typeface="Trebuchet MS"/>
              </a:rPr>
              <a:t>b</a:t>
            </a:r>
            <a:endParaRPr sz="2150">
              <a:latin typeface="Trebuchet MS"/>
              <a:cs typeface="Trebuchet MS"/>
            </a:endParaRPr>
          </a:p>
          <a:p>
            <a:pPr marL="685800" lvl="1" indent="-254000">
              <a:lnSpc>
                <a:spcPct val="100000"/>
              </a:lnSpc>
              <a:spcBef>
                <a:spcPts val="750"/>
              </a:spcBef>
              <a:buClr>
                <a:srgbClr val="003366"/>
              </a:buClr>
              <a:buChar char="▪"/>
              <a:tabLst>
                <a:tab pos="685165" algn="l"/>
                <a:tab pos="685800" algn="l"/>
              </a:tabLst>
            </a:pPr>
            <a:r>
              <a:rPr sz="1950" spc="80" dirty="0">
                <a:latin typeface="Trebuchet MS"/>
                <a:cs typeface="Trebuchet MS"/>
              </a:rPr>
              <a:t>Alice</a:t>
            </a:r>
            <a:r>
              <a:rPr sz="1950" spc="20" dirty="0">
                <a:latin typeface="Trebuchet MS"/>
                <a:cs typeface="Trebuchet MS"/>
              </a:rPr>
              <a:t> </a:t>
            </a:r>
            <a:r>
              <a:rPr sz="1950" spc="185" dirty="0">
                <a:latin typeface="Trebuchet MS"/>
                <a:cs typeface="Trebuchet MS"/>
              </a:rPr>
              <a:t>sends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spc="180" dirty="0">
                <a:latin typeface="Trebuchet MS"/>
                <a:cs typeface="Trebuchet MS"/>
              </a:rPr>
              <a:t>Bob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spc="160" dirty="0">
                <a:latin typeface="Trebuchet MS"/>
                <a:cs typeface="Trebuchet MS"/>
              </a:rPr>
              <a:t>G</a:t>
            </a:r>
            <a:r>
              <a:rPr sz="1725" spc="240" baseline="16908" dirty="0">
                <a:latin typeface="Trebuchet MS"/>
                <a:cs typeface="Trebuchet MS"/>
              </a:rPr>
              <a:t>a</a:t>
            </a:r>
            <a:r>
              <a:rPr sz="1725" spc="390" baseline="16908" dirty="0">
                <a:latin typeface="Trebuchet MS"/>
                <a:cs typeface="Trebuchet MS"/>
              </a:rPr>
              <a:t> </a:t>
            </a:r>
            <a:r>
              <a:rPr sz="1950" spc="200" dirty="0">
                <a:latin typeface="Trebuchet MS"/>
                <a:cs typeface="Trebuchet MS"/>
              </a:rPr>
              <a:t>mod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spc="90" dirty="0">
                <a:latin typeface="Trebuchet MS"/>
                <a:cs typeface="Trebuchet MS"/>
              </a:rPr>
              <a:t>P</a:t>
            </a:r>
            <a:endParaRPr sz="1950">
              <a:latin typeface="Trebuchet MS"/>
              <a:cs typeface="Trebuchet MS"/>
            </a:endParaRPr>
          </a:p>
          <a:p>
            <a:pPr marL="685800" lvl="1" indent="-254000">
              <a:lnSpc>
                <a:spcPct val="100000"/>
              </a:lnSpc>
              <a:spcBef>
                <a:spcPts val="740"/>
              </a:spcBef>
              <a:buClr>
                <a:srgbClr val="003366"/>
              </a:buClr>
              <a:buChar char="▪"/>
              <a:tabLst>
                <a:tab pos="685165" algn="l"/>
                <a:tab pos="685800" algn="l"/>
              </a:tabLst>
            </a:pPr>
            <a:r>
              <a:rPr sz="1950" spc="185" dirty="0">
                <a:latin typeface="Trebuchet MS"/>
                <a:cs typeface="Trebuchet MS"/>
              </a:rPr>
              <a:t>Bob</a:t>
            </a:r>
            <a:r>
              <a:rPr sz="1950" spc="20" dirty="0">
                <a:latin typeface="Trebuchet MS"/>
                <a:cs typeface="Trebuchet MS"/>
              </a:rPr>
              <a:t> </a:t>
            </a:r>
            <a:r>
              <a:rPr sz="1950" spc="185" dirty="0">
                <a:latin typeface="Trebuchet MS"/>
                <a:cs typeface="Trebuchet MS"/>
              </a:rPr>
              <a:t>sends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spc="80" dirty="0">
                <a:latin typeface="Trebuchet MS"/>
                <a:cs typeface="Trebuchet MS"/>
              </a:rPr>
              <a:t>Alice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spc="155" dirty="0">
                <a:latin typeface="Trebuchet MS"/>
                <a:cs typeface="Trebuchet MS"/>
              </a:rPr>
              <a:t>G</a:t>
            </a:r>
            <a:r>
              <a:rPr sz="1725" spc="232" baseline="16908" dirty="0">
                <a:latin typeface="Trebuchet MS"/>
                <a:cs typeface="Trebuchet MS"/>
              </a:rPr>
              <a:t>b</a:t>
            </a:r>
            <a:r>
              <a:rPr sz="1725" spc="382" baseline="16908" dirty="0">
                <a:latin typeface="Trebuchet MS"/>
                <a:cs typeface="Trebuchet MS"/>
              </a:rPr>
              <a:t> </a:t>
            </a:r>
            <a:r>
              <a:rPr sz="1950" spc="200" dirty="0">
                <a:latin typeface="Trebuchet MS"/>
                <a:cs typeface="Trebuchet MS"/>
              </a:rPr>
              <a:t>mod</a:t>
            </a:r>
            <a:r>
              <a:rPr sz="1950" spc="30" dirty="0">
                <a:latin typeface="Trebuchet MS"/>
                <a:cs typeface="Trebuchet MS"/>
              </a:rPr>
              <a:t> </a:t>
            </a:r>
            <a:r>
              <a:rPr sz="1950" spc="90" dirty="0">
                <a:latin typeface="Trebuchet MS"/>
                <a:cs typeface="Trebuchet MS"/>
              </a:rPr>
              <a:t>P</a:t>
            </a:r>
            <a:endParaRPr sz="1950">
              <a:latin typeface="Trebuchet MS"/>
              <a:cs typeface="Trebuchet MS"/>
            </a:endParaRPr>
          </a:p>
          <a:p>
            <a:pPr marL="330200" indent="-304800">
              <a:lnSpc>
                <a:spcPct val="100000"/>
              </a:lnSpc>
              <a:spcBef>
                <a:spcPts val="800"/>
              </a:spcBef>
              <a:buClr>
                <a:srgbClr val="003366"/>
              </a:buClr>
              <a:buSzPct val="97674"/>
              <a:buChar char="▪"/>
              <a:tabLst>
                <a:tab pos="329565" algn="l"/>
                <a:tab pos="330200" algn="l"/>
              </a:tabLst>
            </a:pPr>
            <a:r>
              <a:rPr sz="2150" spc="140" dirty="0">
                <a:latin typeface="Trebuchet MS"/>
                <a:cs typeface="Trebuchet MS"/>
              </a:rPr>
              <a:t>Both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45" dirty="0">
                <a:latin typeface="Trebuchet MS"/>
                <a:cs typeface="Trebuchet MS"/>
              </a:rPr>
              <a:t>compute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40" dirty="0">
                <a:latin typeface="Trebuchet MS"/>
                <a:cs typeface="Trebuchet MS"/>
              </a:rPr>
              <a:t>G</a:t>
            </a:r>
            <a:r>
              <a:rPr sz="1875" spc="209" baseline="15555" dirty="0">
                <a:latin typeface="Trebuchet MS"/>
                <a:cs typeface="Trebuchet MS"/>
              </a:rPr>
              <a:t>ab</a:t>
            </a:r>
            <a:r>
              <a:rPr sz="1875" spc="472" baseline="15555" dirty="0">
                <a:latin typeface="Trebuchet MS"/>
                <a:cs typeface="Trebuchet MS"/>
              </a:rPr>
              <a:t> </a:t>
            </a:r>
            <a:r>
              <a:rPr sz="2150" spc="204" dirty="0">
                <a:latin typeface="Trebuchet MS"/>
                <a:cs typeface="Trebuchet MS"/>
              </a:rPr>
              <a:t>mod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90" dirty="0">
                <a:latin typeface="Trebuchet MS"/>
                <a:cs typeface="Trebuchet MS"/>
              </a:rPr>
              <a:t>P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14" dirty="0">
                <a:latin typeface="Trebuchet MS"/>
                <a:cs typeface="Trebuchet MS"/>
              </a:rPr>
              <a:t>which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0" dirty="0">
                <a:latin typeface="Trebuchet MS"/>
                <a:cs typeface="Trebuchet MS"/>
              </a:rPr>
              <a:t>will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50" dirty="0">
                <a:latin typeface="Trebuchet MS"/>
                <a:cs typeface="Trebuchet MS"/>
              </a:rPr>
              <a:t>be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65" dirty="0">
                <a:latin typeface="Trebuchet MS"/>
                <a:cs typeface="Trebuchet MS"/>
              </a:rPr>
              <a:t>their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05" dirty="0">
                <a:latin typeface="Trebuchet MS"/>
                <a:cs typeface="Trebuchet MS"/>
              </a:rPr>
              <a:t>secret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45" dirty="0">
                <a:latin typeface="Trebuchet MS"/>
                <a:cs typeface="Trebuchet MS"/>
              </a:rPr>
              <a:t>key</a:t>
            </a:r>
            <a:endParaRPr sz="21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94422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3521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Steganography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710690"/>
            <a:ext cx="7489190" cy="433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Clr>
                <a:srgbClr val="003366"/>
              </a:buClr>
              <a:buChar char="▪"/>
              <a:tabLst>
                <a:tab pos="380365" algn="l"/>
                <a:tab pos="381000" algn="l"/>
              </a:tabLst>
            </a:pPr>
            <a:r>
              <a:rPr sz="2800" spc="175" dirty="0">
                <a:latin typeface="Trebuchet MS"/>
                <a:cs typeface="Trebuchet MS"/>
              </a:rPr>
              <a:t>Process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of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hiding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information;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in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use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for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a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long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time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3366"/>
              </a:buClr>
              <a:buFont typeface="Trebuchet MS"/>
              <a:buChar char="▪"/>
            </a:pPr>
            <a:endParaRPr sz="3000">
              <a:latin typeface="Trebuchet MS"/>
              <a:cs typeface="Trebuchet MS"/>
            </a:endParaRPr>
          </a:p>
          <a:p>
            <a:pPr marL="381000" marR="92075" indent="-342900">
              <a:lnSpc>
                <a:spcPct val="100000"/>
              </a:lnSpc>
              <a:buClr>
                <a:srgbClr val="003366"/>
              </a:buClr>
              <a:buChar char="▪"/>
              <a:tabLst>
                <a:tab pos="380365" algn="l"/>
                <a:tab pos="381000" algn="l"/>
              </a:tabLst>
            </a:pPr>
            <a:r>
              <a:rPr sz="2800" spc="229" dirty="0">
                <a:latin typeface="Trebuchet MS"/>
                <a:cs typeface="Trebuchet MS"/>
              </a:rPr>
              <a:t>Most </a:t>
            </a:r>
            <a:r>
              <a:rPr sz="2800" spc="160" dirty="0">
                <a:latin typeface="Trebuchet MS"/>
                <a:cs typeface="Trebuchet MS"/>
              </a:rPr>
              <a:t>popular </a:t>
            </a:r>
            <a:r>
              <a:rPr sz="2800" spc="204" dirty="0">
                <a:latin typeface="Trebuchet MS"/>
                <a:cs typeface="Trebuchet MS"/>
              </a:rPr>
              <a:t>modern </a:t>
            </a:r>
            <a:r>
              <a:rPr sz="2800" spc="180" dirty="0">
                <a:latin typeface="Trebuchet MS"/>
                <a:cs typeface="Trebuchet MS"/>
              </a:rPr>
              <a:t>version </a:t>
            </a:r>
            <a:r>
              <a:rPr sz="2800" spc="185" dirty="0">
                <a:latin typeface="Trebuchet MS"/>
                <a:cs typeface="Trebuchet MS"/>
              </a:rPr>
              <a:t>hides </a:t>
            </a:r>
            <a:r>
              <a:rPr sz="2800" spc="19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information </a:t>
            </a:r>
            <a:r>
              <a:rPr sz="2800" spc="105" dirty="0">
                <a:latin typeface="Trebuchet MS"/>
                <a:cs typeface="Trebuchet MS"/>
              </a:rPr>
              <a:t>within </a:t>
            </a:r>
            <a:r>
              <a:rPr sz="2800" spc="75" dirty="0">
                <a:latin typeface="Trebuchet MS"/>
                <a:cs typeface="Trebuchet MS"/>
              </a:rPr>
              <a:t>files </a:t>
            </a:r>
            <a:r>
              <a:rPr sz="2800" spc="190" dirty="0">
                <a:latin typeface="Trebuchet MS"/>
                <a:cs typeface="Trebuchet MS"/>
              </a:rPr>
              <a:t>appearing </a:t>
            </a:r>
            <a:r>
              <a:rPr sz="2800" spc="90" dirty="0">
                <a:latin typeface="Trebuchet MS"/>
                <a:cs typeface="Trebuchet MS"/>
              </a:rPr>
              <a:t>to </a:t>
            </a:r>
            <a:r>
              <a:rPr sz="2800" spc="95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contain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digital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pictures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or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other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45" dirty="0">
                <a:latin typeface="Trebuchet MS"/>
                <a:cs typeface="Trebuchet MS"/>
              </a:rPr>
              <a:t>images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3366"/>
              </a:buClr>
              <a:buFont typeface="Trebuchet MS"/>
              <a:buChar char="▪"/>
            </a:pPr>
            <a:endParaRPr sz="30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buClr>
                <a:srgbClr val="003366"/>
              </a:buClr>
              <a:buChar char="▪"/>
              <a:tabLst>
                <a:tab pos="380365" algn="l"/>
                <a:tab pos="381000" algn="l"/>
              </a:tabLst>
            </a:pPr>
            <a:r>
              <a:rPr sz="2800" spc="305" dirty="0">
                <a:latin typeface="Trebuchet MS"/>
                <a:cs typeface="Trebuchet MS"/>
              </a:rPr>
              <a:t>Some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applications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hide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90" dirty="0">
                <a:latin typeface="Trebuchet MS"/>
                <a:cs typeface="Trebuchet MS"/>
              </a:rPr>
              <a:t>messages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in</a:t>
            </a:r>
            <a:endParaRPr sz="2800">
              <a:latin typeface="Trebuchet MS"/>
              <a:cs typeface="Trebuchet MS"/>
            </a:endParaRPr>
          </a:p>
          <a:p>
            <a:pPr marL="381000" marR="156845">
              <a:lnSpc>
                <a:spcPct val="100000"/>
              </a:lnSpc>
              <a:spcBef>
                <a:spcPts val="10"/>
              </a:spcBef>
            </a:pPr>
            <a:r>
              <a:rPr sz="2800" spc="105" dirty="0">
                <a:latin typeface="Trebuchet MS"/>
                <a:cs typeface="Trebuchet MS"/>
              </a:rPr>
              <a:t>.bmp,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.wav,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.mp3,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and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.au</a:t>
            </a:r>
            <a:r>
              <a:rPr sz="2800" spc="40" dirty="0">
                <a:latin typeface="Trebuchet MS"/>
                <a:cs typeface="Trebuchet MS"/>
              </a:rPr>
              <a:t> files,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85" dirty="0">
                <a:latin typeface="Trebuchet MS"/>
                <a:cs typeface="Trebuchet MS"/>
              </a:rPr>
              <a:t>as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well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80" dirty="0">
                <a:latin typeface="Trebuchet MS"/>
                <a:cs typeface="Trebuchet MS"/>
              </a:rPr>
              <a:t>as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in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unused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20" dirty="0">
                <a:latin typeface="Trebuchet MS"/>
                <a:cs typeface="Trebuchet MS"/>
              </a:rPr>
              <a:t>space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on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340" dirty="0">
                <a:latin typeface="Trebuchet MS"/>
                <a:cs typeface="Trebuchet MS"/>
              </a:rPr>
              <a:t>CDs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and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340" dirty="0">
                <a:latin typeface="Trebuchet MS"/>
                <a:cs typeface="Trebuchet MS"/>
              </a:rPr>
              <a:t>DVDs</a:t>
            </a:r>
            <a:endParaRPr sz="2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624333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796" y="720599"/>
            <a:ext cx="7980045" cy="334707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30"/>
              </a:spcBef>
            </a:pPr>
            <a:r>
              <a:rPr sz="1400" spc="155" dirty="0"/>
              <a:t>Protocols</a:t>
            </a:r>
            <a:r>
              <a:rPr sz="1400" spc="15" dirty="0"/>
              <a:t> </a:t>
            </a:r>
            <a:r>
              <a:rPr sz="1400" spc="95" dirty="0"/>
              <a:t>for</a:t>
            </a:r>
            <a:r>
              <a:rPr lang="en-US" sz="1400" spc="95" dirty="0"/>
              <a:t> Secure Communications</a:t>
            </a:r>
            <a:endParaRPr sz="1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623060"/>
            <a:ext cx="8035290" cy="47840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30200" marR="645160" indent="-304800">
              <a:lnSpc>
                <a:spcPct val="89700"/>
              </a:lnSpc>
              <a:spcBef>
                <a:spcPts val="355"/>
              </a:spcBef>
              <a:buClr>
                <a:srgbClr val="003366"/>
              </a:buClr>
              <a:buSzPct val="97674"/>
              <a:buChar char="▪"/>
              <a:tabLst>
                <a:tab pos="329565" algn="l"/>
                <a:tab pos="330200" algn="l"/>
              </a:tabLst>
            </a:pPr>
            <a:r>
              <a:rPr sz="2150" spc="150" dirty="0">
                <a:latin typeface="Trebuchet MS"/>
                <a:cs typeface="Trebuchet MS"/>
              </a:rPr>
              <a:t>Secure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30" dirty="0">
                <a:latin typeface="Trebuchet MS"/>
                <a:cs typeface="Trebuchet MS"/>
              </a:rPr>
              <a:t>Socket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35" dirty="0">
                <a:latin typeface="Trebuchet MS"/>
                <a:cs typeface="Trebuchet MS"/>
              </a:rPr>
              <a:t>Layer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70" dirty="0">
                <a:latin typeface="Trebuchet MS"/>
                <a:cs typeface="Trebuchet MS"/>
              </a:rPr>
              <a:t>(SSL)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70" dirty="0">
                <a:latin typeface="Trebuchet MS"/>
                <a:cs typeface="Trebuchet MS"/>
              </a:rPr>
              <a:t>protocol: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200" dirty="0">
                <a:latin typeface="Trebuchet MS"/>
                <a:cs typeface="Trebuchet MS"/>
              </a:rPr>
              <a:t>uses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90" dirty="0">
                <a:latin typeface="Trebuchet MS"/>
                <a:cs typeface="Trebuchet MS"/>
              </a:rPr>
              <a:t>public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45" dirty="0">
                <a:latin typeface="Trebuchet MS"/>
                <a:cs typeface="Trebuchet MS"/>
              </a:rPr>
              <a:t>key </a:t>
            </a:r>
            <a:r>
              <a:rPr sz="2150" spc="-630" dirty="0">
                <a:latin typeface="Trebuchet MS"/>
                <a:cs typeface="Trebuchet MS"/>
              </a:rPr>
              <a:t> </a:t>
            </a:r>
            <a:r>
              <a:rPr sz="2150" spc="114" dirty="0">
                <a:latin typeface="Trebuchet MS"/>
                <a:cs typeface="Trebuchet MS"/>
              </a:rPr>
              <a:t>encryption </a:t>
            </a:r>
            <a:r>
              <a:rPr sz="2150" spc="65" dirty="0">
                <a:latin typeface="Trebuchet MS"/>
                <a:cs typeface="Trebuchet MS"/>
              </a:rPr>
              <a:t>to </a:t>
            </a:r>
            <a:r>
              <a:rPr sz="2150" spc="135" dirty="0">
                <a:latin typeface="Trebuchet MS"/>
                <a:cs typeface="Trebuchet MS"/>
              </a:rPr>
              <a:t>secure </a:t>
            </a:r>
            <a:r>
              <a:rPr sz="2150" spc="130" dirty="0">
                <a:latin typeface="Trebuchet MS"/>
                <a:cs typeface="Trebuchet MS"/>
              </a:rPr>
              <a:t>channel </a:t>
            </a:r>
            <a:r>
              <a:rPr sz="2150" spc="140" dirty="0">
                <a:latin typeface="Trebuchet MS"/>
                <a:cs typeface="Trebuchet MS"/>
              </a:rPr>
              <a:t>over </a:t>
            </a:r>
            <a:r>
              <a:rPr sz="2150" spc="90" dirty="0">
                <a:latin typeface="Trebuchet MS"/>
                <a:cs typeface="Trebuchet MS"/>
              </a:rPr>
              <a:t>public </a:t>
            </a:r>
            <a:r>
              <a:rPr sz="2150" spc="60" dirty="0">
                <a:latin typeface="Trebuchet MS"/>
                <a:cs typeface="Trebuchet MS"/>
              </a:rPr>
              <a:t>Internet; </a:t>
            </a:r>
            <a:r>
              <a:rPr sz="2150" spc="65" dirty="0">
                <a:latin typeface="Trebuchet MS"/>
                <a:cs typeface="Trebuchet MS"/>
              </a:rPr>
              <a:t> </a:t>
            </a:r>
            <a:r>
              <a:rPr sz="2150" spc="130" dirty="0">
                <a:latin typeface="Trebuchet MS"/>
                <a:cs typeface="Trebuchet MS"/>
              </a:rPr>
              <a:t>operates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85" dirty="0">
                <a:latin typeface="Trebuchet MS"/>
                <a:cs typeface="Trebuchet MS"/>
              </a:rPr>
              <a:t>at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the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80" dirty="0">
                <a:latin typeface="Trebuchet MS"/>
                <a:cs typeface="Trebuchet MS"/>
              </a:rPr>
              <a:t>Transport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layer</a:t>
            </a:r>
            <a:endParaRPr sz="2150">
              <a:latin typeface="Trebuchet MS"/>
              <a:cs typeface="Trebuchet MS"/>
            </a:endParaRPr>
          </a:p>
          <a:p>
            <a:pPr marL="330200" marR="17780" indent="-304800">
              <a:lnSpc>
                <a:spcPct val="89800"/>
              </a:lnSpc>
              <a:spcBef>
                <a:spcPts val="1200"/>
              </a:spcBef>
              <a:buClr>
                <a:srgbClr val="003366"/>
              </a:buClr>
              <a:buSzPct val="97674"/>
              <a:buChar char="▪"/>
              <a:tabLst>
                <a:tab pos="329565" algn="l"/>
                <a:tab pos="330200" algn="l"/>
              </a:tabLst>
            </a:pPr>
            <a:r>
              <a:rPr sz="2150" spc="80" dirty="0">
                <a:latin typeface="Trebuchet MS"/>
                <a:cs typeface="Trebuchet MS"/>
              </a:rPr>
              <a:t>Transport </a:t>
            </a:r>
            <a:r>
              <a:rPr sz="2150" spc="135" dirty="0">
                <a:latin typeface="Trebuchet MS"/>
                <a:cs typeface="Trebuchet MS"/>
              </a:rPr>
              <a:t>Layer </a:t>
            </a:r>
            <a:r>
              <a:rPr sz="2150" spc="120" dirty="0">
                <a:latin typeface="Trebuchet MS"/>
                <a:cs typeface="Trebuchet MS"/>
              </a:rPr>
              <a:t>Security </a:t>
            </a:r>
            <a:r>
              <a:rPr sz="2150" spc="114" dirty="0">
                <a:latin typeface="Trebuchet MS"/>
                <a:cs typeface="Trebuchet MS"/>
              </a:rPr>
              <a:t>(TLS) </a:t>
            </a:r>
            <a:r>
              <a:rPr sz="2150" spc="120" dirty="0">
                <a:latin typeface="Trebuchet MS"/>
                <a:cs typeface="Trebuchet MS"/>
              </a:rPr>
              <a:t>replaces </a:t>
            </a:r>
            <a:r>
              <a:rPr sz="2150" spc="250" dirty="0">
                <a:latin typeface="Trebuchet MS"/>
                <a:cs typeface="Trebuchet MS"/>
              </a:rPr>
              <a:t>SSL </a:t>
            </a:r>
            <a:r>
              <a:rPr sz="2150" spc="170" dirty="0">
                <a:latin typeface="Trebuchet MS"/>
                <a:cs typeface="Trebuchet MS"/>
              </a:rPr>
              <a:t>and </a:t>
            </a:r>
            <a:r>
              <a:rPr sz="2150" spc="135" dirty="0">
                <a:latin typeface="Trebuchet MS"/>
                <a:cs typeface="Trebuchet MS"/>
              </a:rPr>
              <a:t>also </a:t>
            </a:r>
            <a:r>
              <a:rPr sz="2150" spc="140" dirty="0">
                <a:latin typeface="Trebuchet MS"/>
                <a:cs typeface="Trebuchet MS"/>
              </a:rPr>
              <a:t> </a:t>
            </a:r>
            <a:r>
              <a:rPr sz="2150" spc="200" dirty="0">
                <a:latin typeface="Trebuchet MS"/>
                <a:cs typeface="Trebuchet MS"/>
              </a:rPr>
              <a:t>uses</a:t>
            </a:r>
            <a:r>
              <a:rPr sz="2150" spc="20" dirty="0">
                <a:latin typeface="Trebuchet MS"/>
                <a:cs typeface="Trebuchet MS"/>
              </a:rPr>
              <a:t> </a:t>
            </a:r>
            <a:r>
              <a:rPr sz="2150" spc="150" dirty="0">
                <a:latin typeface="Trebuchet MS"/>
                <a:cs typeface="Trebuchet MS"/>
              </a:rPr>
              <a:t>asymmetric</a:t>
            </a:r>
            <a:r>
              <a:rPr sz="2150" spc="15" dirty="0">
                <a:latin typeface="Trebuchet MS"/>
                <a:cs typeface="Trebuchet MS"/>
              </a:rPr>
              <a:t> </a:t>
            </a:r>
            <a:r>
              <a:rPr sz="2150" spc="145" dirty="0">
                <a:latin typeface="Trebuchet MS"/>
                <a:cs typeface="Trebuchet MS"/>
              </a:rPr>
              <a:t>cryptography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50" dirty="0">
                <a:latin typeface="Trebuchet MS"/>
                <a:cs typeface="Trebuchet MS"/>
              </a:rPr>
              <a:t>for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authentication</a:t>
            </a:r>
            <a:r>
              <a:rPr sz="2150" spc="20" dirty="0">
                <a:latin typeface="Trebuchet MS"/>
                <a:cs typeface="Trebuchet MS"/>
              </a:rPr>
              <a:t> </a:t>
            </a:r>
            <a:r>
              <a:rPr sz="2150" spc="55" dirty="0">
                <a:latin typeface="Trebuchet MS"/>
                <a:cs typeface="Trebuchet MS"/>
              </a:rPr>
              <a:t>of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40" dirty="0">
                <a:latin typeface="Trebuchet MS"/>
                <a:cs typeface="Trebuchet MS"/>
              </a:rPr>
              <a:t>key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130" dirty="0">
                <a:latin typeface="Trebuchet MS"/>
                <a:cs typeface="Trebuchet MS"/>
              </a:rPr>
              <a:t>exchange, </a:t>
            </a:r>
            <a:r>
              <a:rPr sz="2150" spc="145" dirty="0">
                <a:latin typeface="Trebuchet MS"/>
                <a:cs typeface="Trebuchet MS"/>
              </a:rPr>
              <a:t>symmetric </a:t>
            </a:r>
            <a:r>
              <a:rPr sz="2150" spc="114" dirty="0">
                <a:latin typeface="Trebuchet MS"/>
                <a:cs typeface="Trebuchet MS"/>
              </a:rPr>
              <a:t>encryption </a:t>
            </a:r>
            <a:r>
              <a:rPr sz="2150" spc="50" dirty="0">
                <a:latin typeface="Trebuchet MS"/>
                <a:cs typeface="Trebuchet MS"/>
              </a:rPr>
              <a:t>for </a:t>
            </a:r>
            <a:r>
              <a:rPr sz="2150" spc="60" dirty="0">
                <a:latin typeface="Trebuchet MS"/>
                <a:cs typeface="Trebuchet MS"/>
              </a:rPr>
              <a:t>confidentiality, </a:t>
            </a:r>
            <a:r>
              <a:rPr sz="2150" spc="175" dirty="0">
                <a:latin typeface="Trebuchet MS"/>
                <a:cs typeface="Trebuchet MS"/>
              </a:rPr>
              <a:t>and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220" dirty="0">
                <a:latin typeface="Trebuchet MS"/>
                <a:cs typeface="Trebuchet MS"/>
              </a:rPr>
              <a:t>message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authentication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60" dirty="0">
                <a:latin typeface="Trebuchet MS"/>
                <a:cs typeface="Trebuchet MS"/>
              </a:rPr>
              <a:t>codes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50" dirty="0">
                <a:latin typeface="Trebuchet MS"/>
                <a:cs typeface="Trebuchet MS"/>
              </a:rPr>
              <a:t>for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220" dirty="0">
                <a:latin typeface="Trebuchet MS"/>
                <a:cs typeface="Trebuchet MS"/>
              </a:rPr>
              <a:t>message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85" dirty="0">
                <a:latin typeface="Trebuchet MS"/>
                <a:cs typeface="Trebuchet MS"/>
              </a:rPr>
              <a:t>integrity</a:t>
            </a:r>
            <a:endParaRPr sz="2150">
              <a:latin typeface="Trebuchet MS"/>
              <a:cs typeface="Trebuchet MS"/>
            </a:endParaRPr>
          </a:p>
          <a:p>
            <a:pPr marL="330200" marR="224154" indent="-304800">
              <a:lnSpc>
                <a:spcPct val="89800"/>
              </a:lnSpc>
              <a:spcBef>
                <a:spcPts val="1195"/>
              </a:spcBef>
              <a:buClr>
                <a:srgbClr val="003366"/>
              </a:buClr>
              <a:buSzPct val="97674"/>
              <a:buChar char="▪"/>
              <a:tabLst>
                <a:tab pos="329565" algn="l"/>
                <a:tab pos="330200" algn="l"/>
              </a:tabLst>
            </a:pPr>
            <a:r>
              <a:rPr sz="2150" spc="150" dirty="0">
                <a:latin typeface="Trebuchet MS"/>
                <a:cs typeface="Trebuchet MS"/>
              </a:rPr>
              <a:t>Secure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Hypertext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65" dirty="0">
                <a:latin typeface="Trebuchet MS"/>
                <a:cs typeface="Trebuchet MS"/>
              </a:rPr>
              <a:t>Transfer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70" dirty="0">
                <a:latin typeface="Trebuchet MS"/>
                <a:cs typeface="Trebuchet MS"/>
              </a:rPr>
              <a:t>Protocol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75" dirty="0">
                <a:latin typeface="Trebuchet MS"/>
                <a:cs typeface="Trebuchet MS"/>
              </a:rPr>
              <a:t>(S-HTTP):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30" dirty="0">
                <a:latin typeface="Trebuchet MS"/>
                <a:cs typeface="Trebuchet MS"/>
              </a:rPr>
              <a:t>extended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135" dirty="0">
                <a:latin typeface="Trebuchet MS"/>
                <a:cs typeface="Trebuchet MS"/>
              </a:rPr>
              <a:t>version </a:t>
            </a:r>
            <a:r>
              <a:rPr sz="2150" spc="55" dirty="0">
                <a:latin typeface="Trebuchet MS"/>
                <a:cs typeface="Trebuchet MS"/>
              </a:rPr>
              <a:t>of </a:t>
            </a:r>
            <a:r>
              <a:rPr sz="2150" spc="110" dirty="0">
                <a:latin typeface="Trebuchet MS"/>
                <a:cs typeface="Trebuchet MS"/>
              </a:rPr>
              <a:t>Hypertext </a:t>
            </a:r>
            <a:r>
              <a:rPr sz="2150" spc="65" dirty="0">
                <a:latin typeface="Trebuchet MS"/>
                <a:cs typeface="Trebuchet MS"/>
              </a:rPr>
              <a:t>Transfer </a:t>
            </a:r>
            <a:r>
              <a:rPr sz="2150" spc="55" dirty="0">
                <a:latin typeface="Trebuchet MS"/>
                <a:cs typeface="Trebuchet MS"/>
              </a:rPr>
              <a:t>Protocol; </a:t>
            </a:r>
            <a:r>
              <a:rPr sz="2150" spc="130" dirty="0">
                <a:latin typeface="Trebuchet MS"/>
                <a:cs typeface="Trebuchet MS"/>
              </a:rPr>
              <a:t>provides </a:t>
            </a:r>
            <a:r>
              <a:rPr sz="2150" spc="50" dirty="0">
                <a:latin typeface="Trebuchet MS"/>
                <a:cs typeface="Trebuchet MS"/>
              </a:rPr>
              <a:t>for </a:t>
            </a:r>
            <a:r>
              <a:rPr sz="2150" spc="55" dirty="0">
                <a:latin typeface="Trebuchet MS"/>
                <a:cs typeface="Trebuchet MS"/>
              </a:rPr>
              <a:t> </a:t>
            </a:r>
            <a:r>
              <a:rPr sz="2150" spc="114" dirty="0">
                <a:latin typeface="Trebuchet MS"/>
                <a:cs typeface="Trebuchet MS"/>
              </a:rPr>
              <a:t>encryption </a:t>
            </a:r>
            <a:r>
              <a:rPr sz="2150" spc="55" dirty="0">
                <a:latin typeface="Trebuchet MS"/>
                <a:cs typeface="Trebuchet MS"/>
              </a:rPr>
              <a:t>of </a:t>
            </a:r>
            <a:r>
              <a:rPr sz="2150" spc="95" dirty="0">
                <a:latin typeface="Trebuchet MS"/>
                <a:cs typeface="Trebuchet MS"/>
              </a:rPr>
              <a:t>individual </a:t>
            </a:r>
            <a:r>
              <a:rPr sz="2150" spc="220" dirty="0">
                <a:latin typeface="Trebuchet MS"/>
                <a:cs typeface="Trebuchet MS"/>
              </a:rPr>
              <a:t>messages </a:t>
            </a:r>
            <a:r>
              <a:rPr sz="2150" spc="125" dirty="0">
                <a:latin typeface="Trebuchet MS"/>
                <a:cs typeface="Trebuchet MS"/>
              </a:rPr>
              <a:t>between </a:t>
            </a:r>
            <a:r>
              <a:rPr sz="2150" spc="55" dirty="0">
                <a:latin typeface="Trebuchet MS"/>
                <a:cs typeface="Trebuchet MS"/>
              </a:rPr>
              <a:t>client </a:t>
            </a:r>
            <a:r>
              <a:rPr sz="2150" spc="175" dirty="0">
                <a:latin typeface="Trebuchet MS"/>
                <a:cs typeface="Trebuchet MS"/>
              </a:rPr>
              <a:t>and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135" dirty="0">
                <a:latin typeface="Trebuchet MS"/>
                <a:cs typeface="Trebuchet MS"/>
              </a:rPr>
              <a:t>server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55" dirty="0">
                <a:latin typeface="Trebuchet MS"/>
                <a:cs typeface="Trebuchet MS"/>
              </a:rPr>
              <a:t>across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80" dirty="0">
                <a:latin typeface="Trebuchet MS"/>
                <a:cs typeface="Trebuchet MS"/>
              </a:rPr>
              <a:t>Internet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70" dirty="0">
                <a:latin typeface="Trebuchet MS"/>
                <a:cs typeface="Trebuchet MS"/>
              </a:rPr>
              <a:t>using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75" dirty="0">
                <a:latin typeface="Trebuchet MS"/>
                <a:cs typeface="Trebuchet MS"/>
              </a:rPr>
              <a:t>virtual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14" dirty="0">
                <a:latin typeface="Trebuchet MS"/>
                <a:cs typeface="Trebuchet MS"/>
              </a:rPr>
              <a:t>connection</a:t>
            </a:r>
            <a:endParaRPr sz="2150">
              <a:latin typeface="Trebuchet MS"/>
              <a:cs typeface="Trebuchet MS"/>
            </a:endParaRPr>
          </a:p>
          <a:p>
            <a:pPr marL="685800" marR="898525" lvl="1" indent="-254000">
              <a:lnSpc>
                <a:spcPts val="2320"/>
              </a:lnSpc>
              <a:spcBef>
                <a:spcPts val="1225"/>
              </a:spcBef>
              <a:buClr>
                <a:srgbClr val="003366"/>
              </a:buClr>
              <a:buSzPct val="97674"/>
              <a:buChar char="▪"/>
              <a:tabLst>
                <a:tab pos="685165" algn="l"/>
                <a:tab pos="685800" algn="l"/>
              </a:tabLst>
            </a:pPr>
            <a:r>
              <a:rPr sz="2150" spc="110" dirty="0">
                <a:latin typeface="Trebuchet MS"/>
                <a:cs typeface="Trebuchet MS"/>
              </a:rPr>
              <a:t>S-HTTP is </a:t>
            </a:r>
            <a:r>
              <a:rPr sz="2150" spc="100" dirty="0">
                <a:latin typeface="Trebuchet MS"/>
                <a:cs typeface="Trebuchet MS"/>
              </a:rPr>
              <a:t>the </a:t>
            </a:r>
            <a:r>
              <a:rPr sz="2150" spc="95" dirty="0">
                <a:latin typeface="Trebuchet MS"/>
                <a:cs typeface="Trebuchet MS"/>
              </a:rPr>
              <a:t>application </a:t>
            </a:r>
            <a:r>
              <a:rPr sz="2150" spc="55" dirty="0">
                <a:latin typeface="Trebuchet MS"/>
                <a:cs typeface="Trebuchet MS"/>
              </a:rPr>
              <a:t>of </a:t>
            </a:r>
            <a:r>
              <a:rPr sz="2150" spc="250" dirty="0">
                <a:latin typeface="Trebuchet MS"/>
                <a:cs typeface="Trebuchet MS"/>
              </a:rPr>
              <a:t>SSL </a:t>
            </a:r>
            <a:r>
              <a:rPr sz="2150" spc="140" dirty="0">
                <a:latin typeface="Trebuchet MS"/>
                <a:cs typeface="Trebuchet MS"/>
              </a:rPr>
              <a:t>over </a:t>
            </a:r>
            <a:r>
              <a:rPr sz="2150" spc="90" dirty="0">
                <a:latin typeface="Trebuchet MS"/>
                <a:cs typeface="Trebuchet MS"/>
              </a:rPr>
              <a:t>HTTP </a:t>
            </a:r>
            <a:r>
              <a:rPr sz="2150" spc="95" dirty="0">
                <a:latin typeface="Trebuchet MS"/>
                <a:cs typeface="Trebuchet MS"/>
              </a:rPr>
              <a:t> </a:t>
            </a:r>
            <a:r>
              <a:rPr sz="2150" spc="90" dirty="0">
                <a:latin typeface="Trebuchet MS"/>
                <a:cs typeface="Trebuchet MS"/>
              </a:rPr>
              <a:t>(application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70" dirty="0">
                <a:latin typeface="Trebuchet MS"/>
                <a:cs typeface="Trebuchet MS"/>
              </a:rPr>
              <a:t>and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transport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layer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25" dirty="0">
                <a:latin typeface="Trebuchet MS"/>
                <a:cs typeface="Trebuchet MS"/>
              </a:rPr>
              <a:t>work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05" dirty="0">
                <a:latin typeface="Trebuchet MS"/>
                <a:cs typeface="Trebuchet MS"/>
              </a:rPr>
              <a:t>together)</a:t>
            </a:r>
            <a:endParaRPr sz="2150">
              <a:latin typeface="Trebuchet MS"/>
              <a:cs typeface="Trebuchet MS"/>
            </a:endParaRPr>
          </a:p>
          <a:p>
            <a:pPr marL="685800" lvl="1" indent="-254000">
              <a:lnSpc>
                <a:spcPct val="100000"/>
              </a:lnSpc>
              <a:spcBef>
                <a:spcPts val="894"/>
              </a:spcBef>
              <a:buClr>
                <a:srgbClr val="003366"/>
              </a:buClr>
              <a:buSzPct val="97674"/>
              <a:buChar char="▪"/>
              <a:tabLst>
                <a:tab pos="685165" algn="l"/>
                <a:tab pos="685800" algn="l"/>
              </a:tabLst>
            </a:pPr>
            <a:r>
              <a:rPr sz="2150" spc="80" dirty="0">
                <a:latin typeface="Trebuchet MS"/>
                <a:cs typeface="Trebuchet MS"/>
              </a:rPr>
              <a:t>Variation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55" dirty="0">
                <a:latin typeface="Trebuchet MS"/>
                <a:cs typeface="Trebuchet MS"/>
              </a:rPr>
              <a:t>of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the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50" dirty="0">
                <a:latin typeface="Trebuchet MS"/>
                <a:cs typeface="Trebuchet MS"/>
              </a:rPr>
              <a:t>more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20" dirty="0">
                <a:latin typeface="Trebuchet MS"/>
                <a:cs typeface="Trebuchet MS"/>
              </a:rPr>
              <a:t>popular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35" dirty="0">
                <a:latin typeface="Trebuchet MS"/>
                <a:cs typeface="Trebuchet MS"/>
              </a:rPr>
              <a:t>HTTPS</a:t>
            </a:r>
            <a:endParaRPr sz="21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626331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5480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Internet</a:t>
            </a:r>
            <a:r>
              <a:rPr spc="45" dirty="0"/>
              <a:t> </a:t>
            </a:r>
            <a:r>
              <a:rPr spc="120" dirty="0"/>
              <a:t>Protocol</a:t>
            </a:r>
            <a:r>
              <a:rPr spc="45" dirty="0"/>
              <a:t> </a:t>
            </a:r>
            <a:r>
              <a:rPr spc="260" dirty="0"/>
              <a:t>Layers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450" y="3539490"/>
            <a:ext cx="269113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Transport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6985" algn="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Datalink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22710" y="3117910"/>
          <a:ext cx="5257798" cy="289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telnet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 vert="vert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FTP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 vert="vert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2700">
                      <a:solidFill>
                        <a:srgbClr val="330000"/>
                      </a:solidFill>
                      <a:prstDash val="solid"/>
                    </a:lnT>
                    <a:lnB w="12700">
                      <a:solidFill>
                        <a:srgbClr val="33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SMTP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 vert="vert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2700">
                      <a:solidFill>
                        <a:srgbClr val="330000"/>
                      </a:solidFill>
                      <a:prstDash val="solid"/>
                    </a:lnT>
                    <a:lnB w="12700">
                      <a:solidFill>
                        <a:srgbClr val="33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HTTP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 vert="vert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2700">
                      <a:solidFill>
                        <a:srgbClr val="330000"/>
                      </a:solidFill>
                      <a:prstDash val="solid"/>
                    </a:lnT>
                    <a:lnB w="12700">
                      <a:solidFill>
                        <a:srgbClr val="33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RPC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0" marB="0" vert="vert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2700">
                      <a:solidFill>
                        <a:srgbClr val="330000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3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33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gridSpan="4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TCP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33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33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UDP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12700">
                      <a:solidFill>
                        <a:srgbClr val="330000"/>
                      </a:solidFill>
                      <a:prstDash val="solid"/>
                    </a:lnR>
                    <a:lnB w="19050">
                      <a:solidFill>
                        <a:srgbClr val="33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33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69">
                <a:tc gridSpan="6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sz="24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ICMP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9050">
                      <a:solidFill>
                        <a:srgbClr val="330000"/>
                      </a:solidFill>
                      <a:prstDash val="solid"/>
                    </a:lnT>
                    <a:lnB w="19050">
                      <a:solidFill>
                        <a:srgbClr val="33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ARP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2700">
                      <a:solidFill>
                        <a:srgbClr val="330000"/>
                      </a:solidFill>
                      <a:prstDash val="solid"/>
                    </a:lnT>
                    <a:lnB w="19050">
                      <a:solidFill>
                        <a:srgbClr val="33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gridSpan="7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MAC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Link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9050">
                      <a:solidFill>
                        <a:srgbClr val="330000"/>
                      </a:solidFill>
                      <a:prstDash val="solid"/>
                    </a:lnT>
                    <a:lnB w="19050">
                      <a:solidFill>
                        <a:srgbClr val="33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470">
                <a:tc gridSpan="7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Physical</a:t>
                      </a:r>
                    </a:p>
                  </a:txBody>
                  <a:tcPr marL="0" marR="0" marT="45719" marB="0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9050">
                      <a:solidFill>
                        <a:srgbClr val="330000"/>
                      </a:solidFill>
                      <a:prstDash val="solid"/>
                    </a:lnT>
                    <a:lnB w="12700">
                      <a:solidFill>
                        <a:srgbClr val="33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3229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09" rIns="0" bIns="0" rtlCol="0">
            <a:spAutoFit/>
          </a:bodyPr>
          <a:lstStyle/>
          <a:p>
            <a:pPr marL="86360" marR="508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Protocols </a:t>
            </a:r>
            <a:r>
              <a:rPr spc="95" dirty="0"/>
              <a:t>for </a:t>
            </a:r>
            <a:r>
              <a:rPr spc="254" dirty="0"/>
              <a:t>Secure </a:t>
            </a:r>
            <a:r>
              <a:rPr spc="260" dirty="0"/>
              <a:t> Communications</a:t>
            </a:r>
            <a:r>
              <a:rPr spc="25" dirty="0"/>
              <a:t> </a:t>
            </a:r>
            <a:r>
              <a:rPr spc="18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480819"/>
            <a:ext cx="7425690" cy="4725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2580" indent="-297180">
              <a:lnSpc>
                <a:spcPct val="100000"/>
              </a:lnSpc>
              <a:spcBef>
                <a:spcPts val="90"/>
              </a:spcBef>
              <a:buClr>
                <a:srgbClr val="003366"/>
              </a:buClr>
              <a:buSzPct val="97959"/>
              <a:buChar char="▪"/>
              <a:tabLst>
                <a:tab pos="321945" algn="l"/>
                <a:tab pos="322580" algn="l"/>
              </a:tabLst>
            </a:pPr>
            <a:r>
              <a:rPr sz="2450" spc="180" dirty="0">
                <a:latin typeface="Trebuchet MS"/>
                <a:cs typeface="Trebuchet MS"/>
              </a:rPr>
              <a:t>Securing</a:t>
            </a:r>
            <a:r>
              <a:rPr sz="2450" spc="40" dirty="0">
                <a:latin typeface="Trebuchet MS"/>
                <a:cs typeface="Trebuchet MS"/>
              </a:rPr>
              <a:t> </a:t>
            </a:r>
            <a:r>
              <a:rPr sz="2450" spc="105" dirty="0">
                <a:latin typeface="Trebuchet MS"/>
                <a:cs typeface="Trebuchet MS"/>
              </a:rPr>
              <a:t>e-mail</a:t>
            </a:r>
            <a:r>
              <a:rPr sz="2450" spc="45" dirty="0">
                <a:latin typeface="Trebuchet MS"/>
                <a:cs typeface="Trebuchet MS"/>
              </a:rPr>
              <a:t> </a:t>
            </a:r>
            <a:r>
              <a:rPr sz="2450" spc="85" dirty="0">
                <a:latin typeface="Trebuchet MS"/>
                <a:cs typeface="Trebuchet MS"/>
              </a:rPr>
              <a:t>with</a:t>
            </a:r>
            <a:r>
              <a:rPr sz="2450" spc="35" dirty="0">
                <a:latin typeface="Trebuchet MS"/>
                <a:cs typeface="Trebuchet MS"/>
              </a:rPr>
              <a:t> </a:t>
            </a:r>
            <a:r>
              <a:rPr sz="2450" spc="110" dirty="0">
                <a:latin typeface="Trebuchet MS"/>
                <a:cs typeface="Trebuchet MS"/>
              </a:rPr>
              <a:t>S/MIME,</a:t>
            </a:r>
            <a:r>
              <a:rPr sz="2450" spc="35" dirty="0">
                <a:latin typeface="Trebuchet MS"/>
                <a:cs typeface="Trebuchet MS"/>
              </a:rPr>
              <a:t> </a:t>
            </a:r>
            <a:r>
              <a:rPr sz="2450" spc="145" dirty="0">
                <a:latin typeface="Trebuchet MS"/>
                <a:cs typeface="Trebuchet MS"/>
              </a:rPr>
              <a:t>PEM,</a:t>
            </a:r>
            <a:r>
              <a:rPr sz="2450" spc="35" dirty="0">
                <a:latin typeface="Trebuchet MS"/>
                <a:cs typeface="Trebuchet MS"/>
              </a:rPr>
              <a:t> </a:t>
            </a:r>
            <a:r>
              <a:rPr sz="2450" spc="195" dirty="0">
                <a:latin typeface="Trebuchet MS"/>
                <a:cs typeface="Trebuchet MS"/>
              </a:rPr>
              <a:t>and</a:t>
            </a:r>
            <a:r>
              <a:rPr sz="2450" spc="55" dirty="0">
                <a:latin typeface="Trebuchet MS"/>
                <a:cs typeface="Trebuchet MS"/>
              </a:rPr>
              <a:t> </a:t>
            </a:r>
            <a:r>
              <a:rPr sz="2450" spc="145" dirty="0">
                <a:latin typeface="Trebuchet MS"/>
                <a:cs typeface="Trebuchet MS"/>
              </a:rPr>
              <a:t>PGP</a:t>
            </a:r>
            <a:endParaRPr sz="2450">
              <a:latin typeface="Trebuchet MS"/>
              <a:cs typeface="Trebuchet MS"/>
            </a:endParaRPr>
          </a:p>
          <a:p>
            <a:pPr marL="670560" marR="81915" lvl="1" indent="-247650">
              <a:lnSpc>
                <a:spcPct val="101099"/>
              </a:lnSpc>
              <a:spcBef>
                <a:spcPts val="2260"/>
              </a:spcBef>
              <a:buClr>
                <a:srgbClr val="003366"/>
              </a:buClr>
              <a:buChar char="▪"/>
              <a:tabLst>
                <a:tab pos="670560" algn="l"/>
              </a:tabLst>
            </a:pPr>
            <a:r>
              <a:rPr sz="2250" spc="170" dirty="0">
                <a:latin typeface="Trebuchet MS"/>
                <a:cs typeface="Trebuchet MS"/>
              </a:rPr>
              <a:t>Secure </a:t>
            </a:r>
            <a:r>
              <a:rPr sz="2250" spc="145" dirty="0">
                <a:latin typeface="Trebuchet MS"/>
                <a:cs typeface="Trebuchet MS"/>
              </a:rPr>
              <a:t>Multipurpose </a:t>
            </a:r>
            <a:r>
              <a:rPr sz="2250" spc="100" dirty="0">
                <a:latin typeface="Trebuchet MS"/>
                <a:cs typeface="Trebuchet MS"/>
              </a:rPr>
              <a:t>Internet </a:t>
            </a:r>
            <a:r>
              <a:rPr sz="2250" spc="130" dirty="0">
                <a:latin typeface="Trebuchet MS"/>
                <a:cs typeface="Trebuchet MS"/>
              </a:rPr>
              <a:t>Mail </a:t>
            </a:r>
            <a:r>
              <a:rPr sz="2250" spc="170" dirty="0">
                <a:latin typeface="Trebuchet MS"/>
                <a:cs typeface="Trebuchet MS"/>
              </a:rPr>
              <a:t>Extensions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110" dirty="0">
                <a:latin typeface="Trebuchet MS"/>
                <a:cs typeface="Trebuchet MS"/>
              </a:rPr>
              <a:t>(S/MIME):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135" dirty="0">
                <a:latin typeface="Trebuchet MS"/>
                <a:cs typeface="Trebuchet MS"/>
              </a:rPr>
              <a:t>builds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185" dirty="0">
                <a:latin typeface="Trebuchet MS"/>
                <a:cs typeface="Trebuchet MS"/>
              </a:rPr>
              <a:t>on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150" dirty="0">
                <a:latin typeface="Trebuchet MS"/>
                <a:cs typeface="Trebuchet MS"/>
              </a:rPr>
              <a:t>Multipurpose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100" dirty="0">
                <a:latin typeface="Trebuchet MS"/>
                <a:cs typeface="Trebuchet MS"/>
              </a:rPr>
              <a:t>Internet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130" dirty="0">
                <a:latin typeface="Trebuchet MS"/>
                <a:cs typeface="Trebuchet MS"/>
              </a:rPr>
              <a:t>Mail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170" dirty="0">
                <a:latin typeface="Trebuchet MS"/>
                <a:cs typeface="Trebuchet MS"/>
              </a:rPr>
              <a:t>Extensions</a:t>
            </a:r>
            <a:r>
              <a:rPr sz="2250" spc="50" dirty="0">
                <a:latin typeface="Trebuchet MS"/>
                <a:cs typeface="Trebuchet MS"/>
              </a:rPr>
              <a:t> </a:t>
            </a:r>
            <a:r>
              <a:rPr sz="2250" spc="185" dirty="0">
                <a:latin typeface="Trebuchet MS"/>
                <a:cs typeface="Trebuchet MS"/>
              </a:rPr>
              <a:t>(MIME)</a:t>
            </a:r>
            <a:r>
              <a:rPr sz="2250" spc="50" dirty="0">
                <a:latin typeface="Trebuchet MS"/>
                <a:cs typeface="Trebuchet MS"/>
              </a:rPr>
              <a:t> </a:t>
            </a:r>
            <a:r>
              <a:rPr sz="2250" spc="170" dirty="0">
                <a:latin typeface="Trebuchet MS"/>
                <a:cs typeface="Trebuchet MS"/>
              </a:rPr>
              <a:t>encoding</a:t>
            </a:r>
            <a:r>
              <a:rPr sz="2250" spc="55" dirty="0">
                <a:latin typeface="Trebuchet MS"/>
                <a:cs typeface="Trebuchet MS"/>
              </a:rPr>
              <a:t> </a:t>
            </a:r>
            <a:r>
              <a:rPr sz="2250" spc="114" dirty="0">
                <a:latin typeface="Trebuchet MS"/>
                <a:cs typeface="Trebuchet MS"/>
              </a:rPr>
              <a:t>format</a:t>
            </a:r>
            <a:r>
              <a:rPr sz="2250" spc="55" dirty="0">
                <a:latin typeface="Trebuchet MS"/>
                <a:cs typeface="Trebuchet MS"/>
              </a:rPr>
              <a:t> </a:t>
            </a:r>
            <a:r>
              <a:rPr sz="2250" spc="204" dirty="0">
                <a:latin typeface="Trebuchet MS"/>
                <a:cs typeface="Trebuchet MS"/>
              </a:rPr>
              <a:t>by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180" dirty="0">
                <a:latin typeface="Trebuchet MS"/>
                <a:cs typeface="Trebuchet MS"/>
              </a:rPr>
              <a:t>adding </a:t>
            </a:r>
            <a:r>
              <a:rPr sz="2250" spc="-660" dirty="0">
                <a:latin typeface="Trebuchet MS"/>
                <a:cs typeface="Trebuchet MS"/>
              </a:rPr>
              <a:t> </a:t>
            </a:r>
            <a:r>
              <a:rPr sz="2250" spc="135" dirty="0">
                <a:latin typeface="Trebuchet MS"/>
                <a:cs typeface="Trebuchet MS"/>
              </a:rPr>
              <a:t>encryption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200" dirty="0">
                <a:latin typeface="Trebuchet MS"/>
                <a:cs typeface="Trebuchet MS"/>
              </a:rPr>
              <a:t>and</a:t>
            </a:r>
            <a:r>
              <a:rPr sz="2250" spc="50" dirty="0">
                <a:latin typeface="Trebuchet MS"/>
                <a:cs typeface="Trebuchet MS"/>
              </a:rPr>
              <a:t> </a:t>
            </a:r>
            <a:r>
              <a:rPr sz="2250" spc="120" dirty="0">
                <a:latin typeface="Trebuchet MS"/>
                <a:cs typeface="Trebuchet MS"/>
              </a:rPr>
              <a:t>authentication</a:t>
            </a:r>
            <a:endParaRPr sz="2250">
              <a:latin typeface="Trebuchet MS"/>
              <a:cs typeface="Trebuchet MS"/>
            </a:endParaRPr>
          </a:p>
          <a:p>
            <a:pPr marL="670560" marR="17780" lvl="1" indent="-247650">
              <a:lnSpc>
                <a:spcPct val="101000"/>
              </a:lnSpc>
              <a:spcBef>
                <a:spcPts val="2260"/>
              </a:spcBef>
              <a:buClr>
                <a:srgbClr val="003366"/>
              </a:buClr>
              <a:buChar char="▪"/>
              <a:tabLst>
                <a:tab pos="670560" algn="l"/>
              </a:tabLst>
            </a:pPr>
            <a:r>
              <a:rPr sz="2250" spc="130" dirty="0">
                <a:latin typeface="Trebuchet MS"/>
                <a:cs typeface="Trebuchet MS"/>
              </a:rPr>
              <a:t>Privacy </a:t>
            </a:r>
            <a:r>
              <a:rPr sz="2250" spc="190" dirty="0">
                <a:latin typeface="Trebuchet MS"/>
                <a:cs typeface="Trebuchet MS"/>
              </a:rPr>
              <a:t>Enhanced </a:t>
            </a:r>
            <a:r>
              <a:rPr sz="2250" spc="130" dirty="0">
                <a:latin typeface="Trebuchet MS"/>
                <a:cs typeface="Trebuchet MS"/>
              </a:rPr>
              <a:t>Mail </a:t>
            </a:r>
            <a:r>
              <a:rPr sz="2250" spc="125" dirty="0">
                <a:latin typeface="Trebuchet MS"/>
                <a:cs typeface="Trebuchet MS"/>
              </a:rPr>
              <a:t>(PEM): </a:t>
            </a:r>
            <a:r>
              <a:rPr sz="2250" spc="170" dirty="0">
                <a:latin typeface="Trebuchet MS"/>
                <a:cs typeface="Trebuchet MS"/>
              </a:rPr>
              <a:t>proposed </a:t>
            </a:r>
            <a:r>
              <a:rPr sz="2250" spc="229" dirty="0">
                <a:latin typeface="Trebuchet MS"/>
                <a:cs typeface="Trebuchet MS"/>
              </a:rPr>
              <a:t>as </a:t>
            </a:r>
            <a:r>
              <a:rPr sz="2250" spc="235" dirty="0">
                <a:latin typeface="Trebuchet MS"/>
                <a:cs typeface="Trebuchet MS"/>
              </a:rPr>
              <a:t> </a:t>
            </a:r>
            <a:r>
              <a:rPr sz="2250" spc="160" dirty="0">
                <a:latin typeface="Trebuchet MS"/>
                <a:cs typeface="Trebuchet MS"/>
              </a:rPr>
              <a:t>standard </a:t>
            </a:r>
            <a:r>
              <a:rPr sz="2250" spc="85" dirty="0">
                <a:latin typeface="Trebuchet MS"/>
                <a:cs typeface="Trebuchet MS"/>
              </a:rPr>
              <a:t>to </a:t>
            </a:r>
            <a:r>
              <a:rPr sz="2250" spc="110" dirty="0">
                <a:latin typeface="Trebuchet MS"/>
                <a:cs typeface="Trebuchet MS"/>
              </a:rPr>
              <a:t>function </a:t>
            </a:r>
            <a:r>
              <a:rPr sz="2250" spc="90" dirty="0">
                <a:latin typeface="Trebuchet MS"/>
                <a:cs typeface="Trebuchet MS"/>
              </a:rPr>
              <a:t>with </a:t>
            </a:r>
            <a:r>
              <a:rPr sz="2250" spc="114" dirty="0">
                <a:latin typeface="Trebuchet MS"/>
                <a:cs typeface="Trebuchet MS"/>
              </a:rPr>
              <a:t>public-key </a:t>
            </a:r>
            <a:r>
              <a:rPr sz="2250" spc="120" dirty="0">
                <a:latin typeface="Trebuchet MS"/>
                <a:cs typeface="Trebuchet MS"/>
              </a:rPr>
              <a:t> </a:t>
            </a:r>
            <a:r>
              <a:rPr sz="2250" spc="165" dirty="0">
                <a:latin typeface="Trebuchet MS"/>
                <a:cs typeface="Trebuchet MS"/>
              </a:rPr>
              <a:t>cryptosystems;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150" dirty="0">
                <a:latin typeface="Trebuchet MS"/>
                <a:cs typeface="Trebuchet MS"/>
              </a:rPr>
              <a:t>also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229" dirty="0">
                <a:latin typeface="Trebuchet MS"/>
                <a:cs typeface="Trebuchet MS"/>
              </a:rPr>
              <a:t>uses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305" dirty="0">
                <a:latin typeface="Trebuchet MS"/>
                <a:cs typeface="Trebuchet MS"/>
              </a:rPr>
              <a:t>3DES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170" dirty="0">
                <a:latin typeface="Trebuchet MS"/>
                <a:cs typeface="Trebuchet MS"/>
              </a:rPr>
              <a:t>symmetric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160" dirty="0">
                <a:latin typeface="Trebuchet MS"/>
                <a:cs typeface="Trebuchet MS"/>
              </a:rPr>
              <a:t>key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135" dirty="0">
                <a:latin typeface="Trebuchet MS"/>
                <a:cs typeface="Trebuchet MS"/>
              </a:rPr>
              <a:t>encryption</a:t>
            </a:r>
            <a:endParaRPr sz="2250">
              <a:latin typeface="Trebuchet MS"/>
              <a:cs typeface="Trebuchet MS"/>
            </a:endParaRPr>
          </a:p>
          <a:p>
            <a:pPr marL="670560" marR="561340" lvl="1" indent="-247650">
              <a:lnSpc>
                <a:spcPct val="101099"/>
              </a:lnSpc>
              <a:spcBef>
                <a:spcPts val="2260"/>
              </a:spcBef>
              <a:buClr>
                <a:srgbClr val="003366"/>
              </a:buClr>
              <a:buChar char="▪"/>
              <a:tabLst>
                <a:tab pos="670560" algn="l"/>
              </a:tabLst>
            </a:pPr>
            <a:r>
              <a:rPr sz="2250" spc="80" dirty="0">
                <a:latin typeface="Trebuchet MS"/>
                <a:cs typeface="Trebuchet MS"/>
              </a:rPr>
              <a:t>Pretty</a:t>
            </a:r>
            <a:r>
              <a:rPr sz="2250" spc="50" dirty="0">
                <a:latin typeface="Trebuchet MS"/>
                <a:cs typeface="Trebuchet MS"/>
              </a:rPr>
              <a:t> </a:t>
            </a:r>
            <a:r>
              <a:rPr sz="2250" spc="190" dirty="0">
                <a:latin typeface="Trebuchet MS"/>
                <a:cs typeface="Trebuchet MS"/>
              </a:rPr>
              <a:t>Good</a:t>
            </a:r>
            <a:r>
              <a:rPr sz="2250" spc="50" dirty="0">
                <a:latin typeface="Trebuchet MS"/>
                <a:cs typeface="Trebuchet MS"/>
              </a:rPr>
              <a:t> </a:t>
            </a:r>
            <a:r>
              <a:rPr sz="2250" spc="130" dirty="0">
                <a:latin typeface="Trebuchet MS"/>
                <a:cs typeface="Trebuchet MS"/>
              </a:rPr>
              <a:t>Privacy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85" dirty="0">
                <a:latin typeface="Trebuchet MS"/>
                <a:cs typeface="Trebuchet MS"/>
              </a:rPr>
              <a:t>(PGP):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175" dirty="0">
                <a:latin typeface="Trebuchet MS"/>
                <a:cs typeface="Trebuchet MS"/>
              </a:rPr>
              <a:t>can</a:t>
            </a:r>
            <a:r>
              <a:rPr sz="2250" spc="50" dirty="0">
                <a:latin typeface="Trebuchet MS"/>
                <a:cs typeface="Trebuchet MS"/>
              </a:rPr>
              <a:t> </a:t>
            </a:r>
            <a:r>
              <a:rPr sz="2250" spc="215" dirty="0">
                <a:latin typeface="Trebuchet MS"/>
                <a:cs typeface="Trebuchet MS"/>
              </a:rPr>
              <a:t>use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150" dirty="0">
                <a:latin typeface="Trebuchet MS"/>
                <a:cs typeface="Trebuchet MS"/>
              </a:rPr>
              <a:t>several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different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140" dirty="0">
                <a:latin typeface="Trebuchet MS"/>
                <a:cs typeface="Trebuchet MS"/>
              </a:rPr>
              <a:t>ciphers</a:t>
            </a:r>
            <a:r>
              <a:rPr sz="2250" spc="50" dirty="0">
                <a:latin typeface="Trebuchet MS"/>
                <a:cs typeface="Trebuchet MS"/>
              </a:rPr>
              <a:t> </a:t>
            </a:r>
            <a:r>
              <a:rPr sz="2250" spc="65" dirty="0">
                <a:latin typeface="Trebuchet MS"/>
                <a:cs typeface="Trebuchet MS"/>
              </a:rPr>
              <a:t>for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250" dirty="0">
                <a:latin typeface="Trebuchet MS"/>
                <a:cs typeface="Trebuchet MS"/>
              </a:rPr>
              <a:t>message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170" dirty="0">
                <a:latin typeface="Trebuchet MS"/>
                <a:cs typeface="Trebuchet MS"/>
              </a:rPr>
              <a:t>encoding</a:t>
            </a:r>
            <a:endParaRPr sz="22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02232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0760" y="1670050"/>
            <a:ext cx="7225665" cy="28498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76225" marR="194945" indent="-251460">
              <a:lnSpc>
                <a:spcPct val="90000"/>
              </a:lnSpc>
              <a:spcBef>
                <a:spcPts val="365"/>
              </a:spcBef>
              <a:buClr>
                <a:srgbClr val="003366"/>
              </a:buClr>
              <a:buSzPct val="97826"/>
              <a:buChar char="▪"/>
              <a:tabLst>
                <a:tab pos="276860" algn="l"/>
              </a:tabLst>
            </a:pPr>
            <a:r>
              <a:rPr sz="2300" spc="165" dirty="0">
                <a:latin typeface="Trebuchet MS"/>
                <a:cs typeface="Trebuchet MS"/>
              </a:rPr>
              <a:t>Secure </a:t>
            </a:r>
            <a:r>
              <a:rPr sz="2300" spc="85" dirty="0">
                <a:latin typeface="Trebuchet MS"/>
                <a:cs typeface="Trebuchet MS"/>
              </a:rPr>
              <a:t>Electronic </a:t>
            </a:r>
            <a:r>
              <a:rPr sz="2300" spc="110" dirty="0">
                <a:latin typeface="Trebuchet MS"/>
                <a:cs typeface="Trebuchet MS"/>
              </a:rPr>
              <a:t>Transactions (SET): </a:t>
            </a:r>
            <a:r>
              <a:rPr sz="2300" spc="114" dirty="0">
                <a:latin typeface="Trebuchet MS"/>
                <a:cs typeface="Trebuchet MS"/>
              </a:rPr>
              <a:t> </a:t>
            </a:r>
            <a:r>
              <a:rPr sz="2300" spc="150" dirty="0">
                <a:latin typeface="Trebuchet MS"/>
                <a:cs typeface="Trebuchet MS"/>
              </a:rPr>
              <a:t>developed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200" dirty="0">
                <a:latin typeface="Trebuchet MS"/>
                <a:cs typeface="Trebuchet MS"/>
              </a:rPr>
              <a:t>by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60" dirty="0">
                <a:latin typeface="Trebuchet MS"/>
                <a:cs typeface="Trebuchet MS"/>
              </a:rPr>
              <a:t>MasterCard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90" dirty="0">
                <a:latin typeface="Trebuchet MS"/>
                <a:cs typeface="Trebuchet MS"/>
              </a:rPr>
              <a:t>and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210" dirty="0">
                <a:latin typeface="Trebuchet MS"/>
                <a:cs typeface="Trebuchet MS"/>
              </a:rPr>
              <a:t>VISA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85" dirty="0">
                <a:latin typeface="Trebuchet MS"/>
                <a:cs typeface="Trebuchet MS"/>
              </a:rPr>
              <a:t>in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250" dirty="0">
                <a:latin typeface="Trebuchet MS"/>
                <a:cs typeface="Trebuchet MS"/>
              </a:rPr>
              <a:t>1997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to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provide </a:t>
            </a:r>
            <a:r>
              <a:rPr sz="2300" spc="90" dirty="0">
                <a:latin typeface="Trebuchet MS"/>
                <a:cs typeface="Trebuchet MS"/>
              </a:rPr>
              <a:t>protection </a:t>
            </a:r>
            <a:r>
              <a:rPr sz="2300" spc="105" dirty="0">
                <a:latin typeface="Trebuchet MS"/>
                <a:cs typeface="Trebuchet MS"/>
              </a:rPr>
              <a:t>from </a:t>
            </a:r>
            <a:r>
              <a:rPr sz="2300" spc="80" dirty="0">
                <a:latin typeface="Trebuchet MS"/>
                <a:cs typeface="Trebuchet MS"/>
              </a:rPr>
              <a:t>electronic </a:t>
            </a:r>
            <a:r>
              <a:rPr sz="2300" spc="185" dirty="0">
                <a:latin typeface="Trebuchet MS"/>
                <a:cs typeface="Trebuchet MS"/>
              </a:rPr>
              <a:t>payment </a:t>
            </a:r>
            <a:r>
              <a:rPr sz="2300" spc="190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fraud</a:t>
            </a:r>
            <a:endParaRPr sz="2300">
              <a:latin typeface="Trebuchet MS"/>
              <a:cs typeface="Trebuchet MS"/>
            </a:endParaRPr>
          </a:p>
          <a:p>
            <a:pPr marL="276225" marR="17780" indent="-251460">
              <a:lnSpc>
                <a:spcPts val="2480"/>
              </a:lnSpc>
              <a:spcBef>
                <a:spcPts val="1095"/>
              </a:spcBef>
              <a:buClr>
                <a:srgbClr val="003366"/>
              </a:buClr>
              <a:buSzPct val="97826"/>
              <a:buChar char="▪"/>
              <a:tabLst>
                <a:tab pos="276860" algn="l"/>
              </a:tabLst>
            </a:pPr>
            <a:r>
              <a:rPr sz="2300" spc="220" dirty="0">
                <a:latin typeface="Trebuchet MS"/>
                <a:cs typeface="Trebuchet MS"/>
              </a:rPr>
              <a:t>Uses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280" dirty="0">
                <a:latin typeface="Trebuchet MS"/>
                <a:cs typeface="Trebuchet MS"/>
              </a:rPr>
              <a:t>RSA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for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55" dirty="0">
                <a:latin typeface="Trebuchet MS"/>
                <a:cs typeface="Trebuchet MS"/>
              </a:rPr>
              <a:t>key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180" dirty="0">
                <a:latin typeface="Trebuchet MS"/>
                <a:cs typeface="Trebuchet MS"/>
              </a:rPr>
              <a:t>exchange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90" dirty="0">
                <a:latin typeface="Trebuchet MS"/>
                <a:cs typeface="Trebuchet MS"/>
              </a:rPr>
              <a:t>and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305" dirty="0">
                <a:latin typeface="Trebuchet MS"/>
                <a:cs typeface="Trebuchet MS"/>
              </a:rPr>
              <a:t>DES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to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30" dirty="0">
                <a:latin typeface="Trebuchet MS"/>
                <a:cs typeface="Trebuchet MS"/>
              </a:rPr>
              <a:t>encrypt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credit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card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100" dirty="0">
                <a:latin typeface="Trebuchet MS"/>
                <a:cs typeface="Trebuchet MS"/>
              </a:rPr>
              <a:t>information</a:t>
            </a:r>
            <a:endParaRPr sz="2300">
              <a:latin typeface="Trebuchet MS"/>
              <a:cs typeface="Trebuchet MS"/>
            </a:endParaRPr>
          </a:p>
          <a:p>
            <a:pPr marL="276225" marR="29845" indent="-251460">
              <a:lnSpc>
                <a:spcPts val="2480"/>
              </a:lnSpc>
              <a:spcBef>
                <a:spcPts val="1060"/>
              </a:spcBef>
              <a:buClr>
                <a:srgbClr val="003366"/>
              </a:buClr>
              <a:buSzPct val="97826"/>
              <a:buChar char="▪"/>
              <a:tabLst>
                <a:tab pos="276860" algn="l"/>
              </a:tabLst>
            </a:pPr>
            <a:r>
              <a:rPr sz="2300" spc="125" dirty="0">
                <a:latin typeface="Trebuchet MS"/>
                <a:cs typeface="Trebuchet MS"/>
              </a:rPr>
              <a:t>Provides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security</a:t>
            </a:r>
            <a:r>
              <a:rPr sz="2300" spc="60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for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both</a:t>
            </a:r>
            <a:r>
              <a:rPr sz="2300" spc="55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Internet-based</a:t>
            </a:r>
            <a:r>
              <a:rPr sz="2300" spc="65" dirty="0">
                <a:latin typeface="Trebuchet MS"/>
                <a:cs typeface="Trebuchet MS"/>
              </a:rPr>
              <a:t> credit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card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35" dirty="0">
                <a:latin typeface="Trebuchet MS"/>
                <a:cs typeface="Trebuchet MS"/>
              </a:rPr>
              <a:t>transactions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90" dirty="0">
                <a:latin typeface="Trebuchet MS"/>
                <a:cs typeface="Trebuchet MS"/>
              </a:rPr>
              <a:t>and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credit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card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45" dirty="0">
                <a:latin typeface="Trebuchet MS"/>
                <a:cs typeface="Trebuchet MS"/>
              </a:rPr>
              <a:t>swipe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65450" y="5516879"/>
            <a:ext cx="1003300" cy="622300"/>
            <a:chOff x="2965450" y="5516879"/>
            <a:chExt cx="1003300" cy="622300"/>
          </a:xfrm>
        </p:grpSpPr>
        <p:sp>
          <p:nvSpPr>
            <p:cNvPr id="5" name="object 5"/>
            <p:cNvSpPr/>
            <p:nvPr/>
          </p:nvSpPr>
          <p:spPr>
            <a:xfrm>
              <a:off x="2971800" y="5523229"/>
              <a:ext cx="990600" cy="609600"/>
            </a:xfrm>
            <a:custGeom>
              <a:avLst/>
              <a:gdLst/>
              <a:ahLst/>
              <a:cxnLst/>
              <a:rect l="l" t="t" r="r" b="b"/>
              <a:pathLst>
                <a:path w="990600" h="609600">
                  <a:moveTo>
                    <a:pt x="495300" y="0"/>
                  </a:moveTo>
                  <a:lnTo>
                    <a:pt x="436221" y="1988"/>
                  </a:lnTo>
                  <a:lnTo>
                    <a:pt x="379489" y="7819"/>
                  </a:lnTo>
                  <a:lnTo>
                    <a:pt x="325428" y="17294"/>
                  </a:lnTo>
                  <a:lnTo>
                    <a:pt x="274364" y="30213"/>
                  </a:lnTo>
                  <a:lnTo>
                    <a:pt x="226621" y="46375"/>
                  </a:lnTo>
                  <a:lnTo>
                    <a:pt x="182524" y="65580"/>
                  </a:lnTo>
                  <a:lnTo>
                    <a:pt x="142398" y="87630"/>
                  </a:lnTo>
                  <a:lnTo>
                    <a:pt x="106568" y="112322"/>
                  </a:lnTo>
                  <a:lnTo>
                    <a:pt x="75359" y="139459"/>
                  </a:lnTo>
                  <a:lnTo>
                    <a:pt x="49096" y="168839"/>
                  </a:lnTo>
                  <a:lnTo>
                    <a:pt x="12707" y="233531"/>
                  </a:lnTo>
                  <a:lnTo>
                    <a:pt x="0" y="304800"/>
                  </a:lnTo>
                  <a:lnTo>
                    <a:pt x="3231" y="341156"/>
                  </a:lnTo>
                  <a:lnTo>
                    <a:pt x="28104" y="409336"/>
                  </a:lnTo>
                  <a:lnTo>
                    <a:pt x="75359" y="470140"/>
                  </a:lnTo>
                  <a:lnTo>
                    <a:pt x="106568" y="497277"/>
                  </a:lnTo>
                  <a:lnTo>
                    <a:pt x="142398" y="521970"/>
                  </a:lnTo>
                  <a:lnTo>
                    <a:pt x="182524" y="544019"/>
                  </a:lnTo>
                  <a:lnTo>
                    <a:pt x="226621" y="563224"/>
                  </a:lnTo>
                  <a:lnTo>
                    <a:pt x="274364" y="579386"/>
                  </a:lnTo>
                  <a:lnTo>
                    <a:pt x="325428" y="592305"/>
                  </a:lnTo>
                  <a:lnTo>
                    <a:pt x="379489" y="601780"/>
                  </a:lnTo>
                  <a:lnTo>
                    <a:pt x="436221" y="607611"/>
                  </a:lnTo>
                  <a:lnTo>
                    <a:pt x="495300" y="609600"/>
                  </a:lnTo>
                  <a:lnTo>
                    <a:pt x="554378" y="607611"/>
                  </a:lnTo>
                  <a:lnTo>
                    <a:pt x="611110" y="601780"/>
                  </a:lnTo>
                  <a:lnTo>
                    <a:pt x="665171" y="592305"/>
                  </a:lnTo>
                  <a:lnTo>
                    <a:pt x="716235" y="579386"/>
                  </a:lnTo>
                  <a:lnTo>
                    <a:pt x="763978" y="563224"/>
                  </a:lnTo>
                  <a:lnTo>
                    <a:pt x="808075" y="544019"/>
                  </a:lnTo>
                  <a:lnTo>
                    <a:pt x="848201" y="521970"/>
                  </a:lnTo>
                  <a:lnTo>
                    <a:pt x="884031" y="497277"/>
                  </a:lnTo>
                  <a:lnTo>
                    <a:pt x="915240" y="470140"/>
                  </a:lnTo>
                  <a:lnTo>
                    <a:pt x="941503" y="440760"/>
                  </a:lnTo>
                  <a:lnTo>
                    <a:pt x="977892" y="376068"/>
                  </a:lnTo>
                  <a:lnTo>
                    <a:pt x="990600" y="304800"/>
                  </a:lnTo>
                  <a:lnTo>
                    <a:pt x="987368" y="268443"/>
                  </a:lnTo>
                  <a:lnTo>
                    <a:pt x="962495" y="200263"/>
                  </a:lnTo>
                  <a:lnTo>
                    <a:pt x="915240" y="139459"/>
                  </a:lnTo>
                  <a:lnTo>
                    <a:pt x="884031" y="112322"/>
                  </a:lnTo>
                  <a:lnTo>
                    <a:pt x="848201" y="87630"/>
                  </a:lnTo>
                  <a:lnTo>
                    <a:pt x="808075" y="65580"/>
                  </a:lnTo>
                  <a:lnTo>
                    <a:pt x="763978" y="46375"/>
                  </a:lnTo>
                  <a:lnTo>
                    <a:pt x="716235" y="30213"/>
                  </a:lnTo>
                  <a:lnTo>
                    <a:pt x="665171" y="17294"/>
                  </a:lnTo>
                  <a:lnTo>
                    <a:pt x="611110" y="7819"/>
                  </a:lnTo>
                  <a:lnTo>
                    <a:pt x="554378" y="1988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5523229"/>
              <a:ext cx="990600" cy="609600"/>
            </a:xfrm>
            <a:custGeom>
              <a:avLst/>
              <a:gdLst/>
              <a:ahLst/>
              <a:cxnLst/>
              <a:rect l="l" t="t" r="r" b="b"/>
              <a:pathLst>
                <a:path w="990600" h="609600">
                  <a:moveTo>
                    <a:pt x="495300" y="0"/>
                  </a:moveTo>
                  <a:lnTo>
                    <a:pt x="554378" y="1988"/>
                  </a:lnTo>
                  <a:lnTo>
                    <a:pt x="611110" y="7819"/>
                  </a:lnTo>
                  <a:lnTo>
                    <a:pt x="665171" y="17294"/>
                  </a:lnTo>
                  <a:lnTo>
                    <a:pt x="716235" y="30213"/>
                  </a:lnTo>
                  <a:lnTo>
                    <a:pt x="763978" y="46375"/>
                  </a:lnTo>
                  <a:lnTo>
                    <a:pt x="808075" y="65580"/>
                  </a:lnTo>
                  <a:lnTo>
                    <a:pt x="848201" y="87630"/>
                  </a:lnTo>
                  <a:lnTo>
                    <a:pt x="884031" y="112322"/>
                  </a:lnTo>
                  <a:lnTo>
                    <a:pt x="915240" y="139459"/>
                  </a:lnTo>
                  <a:lnTo>
                    <a:pt x="941503" y="168839"/>
                  </a:lnTo>
                  <a:lnTo>
                    <a:pt x="977892" y="233531"/>
                  </a:lnTo>
                  <a:lnTo>
                    <a:pt x="990600" y="304800"/>
                  </a:lnTo>
                  <a:lnTo>
                    <a:pt x="987368" y="341156"/>
                  </a:lnTo>
                  <a:lnTo>
                    <a:pt x="962495" y="409336"/>
                  </a:lnTo>
                  <a:lnTo>
                    <a:pt x="915240" y="470140"/>
                  </a:lnTo>
                  <a:lnTo>
                    <a:pt x="884031" y="497277"/>
                  </a:lnTo>
                  <a:lnTo>
                    <a:pt x="848201" y="521970"/>
                  </a:lnTo>
                  <a:lnTo>
                    <a:pt x="808075" y="544019"/>
                  </a:lnTo>
                  <a:lnTo>
                    <a:pt x="763978" y="563224"/>
                  </a:lnTo>
                  <a:lnTo>
                    <a:pt x="716235" y="579386"/>
                  </a:lnTo>
                  <a:lnTo>
                    <a:pt x="665171" y="592305"/>
                  </a:lnTo>
                  <a:lnTo>
                    <a:pt x="611110" y="601780"/>
                  </a:lnTo>
                  <a:lnTo>
                    <a:pt x="554378" y="607611"/>
                  </a:lnTo>
                  <a:lnTo>
                    <a:pt x="495300" y="609600"/>
                  </a:lnTo>
                  <a:lnTo>
                    <a:pt x="436221" y="607611"/>
                  </a:lnTo>
                  <a:lnTo>
                    <a:pt x="379489" y="601780"/>
                  </a:lnTo>
                  <a:lnTo>
                    <a:pt x="325428" y="592305"/>
                  </a:lnTo>
                  <a:lnTo>
                    <a:pt x="274364" y="579386"/>
                  </a:lnTo>
                  <a:lnTo>
                    <a:pt x="226621" y="563224"/>
                  </a:lnTo>
                  <a:lnTo>
                    <a:pt x="182524" y="544019"/>
                  </a:lnTo>
                  <a:lnTo>
                    <a:pt x="142398" y="521970"/>
                  </a:lnTo>
                  <a:lnTo>
                    <a:pt x="106568" y="497277"/>
                  </a:lnTo>
                  <a:lnTo>
                    <a:pt x="75359" y="470140"/>
                  </a:lnTo>
                  <a:lnTo>
                    <a:pt x="49096" y="440760"/>
                  </a:lnTo>
                  <a:lnTo>
                    <a:pt x="12707" y="376068"/>
                  </a:lnTo>
                  <a:lnTo>
                    <a:pt x="0" y="304800"/>
                  </a:lnTo>
                  <a:lnTo>
                    <a:pt x="3231" y="268443"/>
                  </a:lnTo>
                  <a:lnTo>
                    <a:pt x="28104" y="200263"/>
                  </a:lnTo>
                  <a:lnTo>
                    <a:pt x="75359" y="139459"/>
                  </a:lnTo>
                  <a:lnTo>
                    <a:pt x="106568" y="112322"/>
                  </a:lnTo>
                  <a:lnTo>
                    <a:pt x="142398" y="87630"/>
                  </a:lnTo>
                  <a:lnTo>
                    <a:pt x="182524" y="65580"/>
                  </a:lnTo>
                  <a:lnTo>
                    <a:pt x="226621" y="46375"/>
                  </a:lnTo>
                  <a:lnTo>
                    <a:pt x="274364" y="30213"/>
                  </a:lnTo>
                  <a:lnTo>
                    <a:pt x="325428" y="17294"/>
                  </a:lnTo>
                  <a:lnTo>
                    <a:pt x="379489" y="7819"/>
                  </a:lnTo>
                  <a:lnTo>
                    <a:pt x="436221" y="1988"/>
                  </a:lnTo>
                  <a:lnTo>
                    <a:pt x="495300" y="0"/>
                  </a:lnTo>
                  <a:close/>
                </a:path>
              </a:pathLst>
            </a:custGeom>
            <a:ln w="12579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94050" y="5646420"/>
            <a:ext cx="955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st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5310" y="4528880"/>
            <a:ext cx="3517779" cy="2233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63309" y="5240020"/>
            <a:ext cx="969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erc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9559" y="6109970"/>
            <a:ext cx="5213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36650" y="5110479"/>
            <a:ext cx="1896110" cy="811530"/>
            <a:chOff x="1136650" y="5110479"/>
            <a:chExt cx="1896110" cy="811530"/>
          </a:xfrm>
        </p:grpSpPr>
        <p:sp>
          <p:nvSpPr>
            <p:cNvPr id="12" name="object 12"/>
            <p:cNvSpPr/>
            <p:nvPr/>
          </p:nvSpPr>
          <p:spPr>
            <a:xfrm>
              <a:off x="1143000" y="5116829"/>
              <a:ext cx="1600200" cy="798830"/>
            </a:xfrm>
            <a:custGeom>
              <a:avLst/>
              <a:gdLst/>
              <a:ahLst/>
              <a:cxnLst/>
              <a:rect l="l" t="t" r="r" b="b"/>
              <a:pathLst>
                <a:path w="1600200" h="798829">
                  <a:moveTo>
                    <a:pt x="1022911" y="721360"/>
                  </a:moveTo>
                  <a:lnTo>
                    <a:pt x="607060" y="721360"/>
                  </a:lnTo>
                  <a:lnTo>
                    <a:pt x="638848" y="747471"/>
                  </a:lnTo>
                  <a:lnTo>
                    <a:pt x="676818" y="768929"/>
                  </a:lnTo>
                  <a:lnTo>
                    <a:pt x="719622" y="785093"/>
                  </a:lnTo>
                  <a:lnTo>
                    <a:pt x="765840" y="795284"/>
                  </a:lnTo>
                  <a:lnTo>
                    <a:pt x="814069" y="798830"/>
                  </a:lnTo>
                  <a:lnTo>
                    <a:pt x="868103" y="794737"/>
                  </a:lnTo>
                  <a:lnTo>
                    <a:pt x="918680" y="783025"/>
                  </a:lnTo>
                  <a:lnTo>
                    <a:pt x="964247" y="764540"/>
                  </a:lnTo>
                  <a:lnTo>
                    <a:pt x="1003252" y="740127"/>
                  </a:lnTo>
                  <a:lnTo>
                    <a:pt x="1022911" y="721360"/>
                  </a:lnTo>
                  <a:close/>
                </a:path>
                <a:path w="1600200" h="798829">
                  <a:moveTo>
                    <a:pt x="389890" y="72390"/>
                  </a:moveTo>
                  <a:lnTo>
                    <a:pt x="338306" y="76619"/>
                  </a:lnTo>
                  <a:lnTo>
                    <a:pt x="288686" y="88602"/>
                  </a:lnTo>
                  <a:lnTo>
                    <a:pt x="242996" y="107282"/>
                  </a:lnTo>
                  <a:lnTo>
                    <a:pt x="203200" y="131603"/>
                  </a:lnTo>
                  <a:lnTo>
                    <a:pt x="171261" y="160508"/>
                  </a:lnTo>
                  <a:lnTo>
                    <a:pt x="149145" y="192940"/>
                  </a:lnTo>
                  <a:lnTo>
                    <a:pt x="138816" y="227843"/>
                  </a:lnTo>
                  <a:lnTo>
                    <a:pt x="142240" y="264160"/>
                  </a:lnTo>
                  <a:lnTo>
                    <a:pt x="85724" y="276046"/>
                  </a:lnTo>
                  <a:lnTo>
                    <a:pt x="40639" y="300196"/>
                  </a:lnTo>
                  <a:lnTo>
                    <a:pt x="10794" y="333632"/>
                  </a:lnTo>
                  <a:lnTo>
                    <a:pt x="0" y="373380"/>
                  </a:lnTo>
                  <a:lnTo>
                    <a:pt x="5159" y="402709"/>
                  </a:lnTo>
                  <a:lnTo>
                    <a:pt x="20320" y="428942"/>
                  </a:lnTo>
                  <a:lnTo>
                    <a:pt x="45005" y="450889"/>
                  </a:lnTo>
                  <a:lnTo>
                    <a:pt x="78740" y="467360"/>
                  </a:lnTo>
                  <a:lnTo>
                    <a:pt x="60007" y="484068"/>
                  </a:lnTo>
                  <a:lnTo>
                    <a:pt x="46037" y="501967"/>
                  </a:lnTo>
                  <a:lnTo>
                    <a:pt x="37306" y="521295"/>
                  </a:lnTo>
                  <a:lnTo>
                    <a:pt x="34290" y="542290"/>
                  </a:lnTo>
                  <a:lnTo>
                    <a:pt x="41584" y="576458"/>
                  </a:lnTo>
                  <a:lnTo>
                    <a:pt x="63388" y="606237"/>
                  </a:lnTo>
                  <a:lnTo>
                    <a:pt x="99578" y="629980"/>
                  </a:lnTo>
                  <a:lnTo>
                    <a:pt x="150032" y="646043"/>
                  </a:lnTo>
                  <a:lnTo>
                    <a:pt x="214630" y="652780"/>
                  </a:lnTo>
                  <a:lnTo>
                    <a:pt x="243028" y="680749"/>
                  </a:lnTo>
                  <a:lnTo>
                    <a:pt x="277988" y="704661"/>
                  </a:lnTo>
                  <a:lnTo>
                    <a:pt x="318452" y="724058"/>
                  </a:lnTo>
                  <a:lnTo>
                    <a:pt x="363361" y="738481"/>
                  </a:lnTo>
                  <a:lnTo>
                    <a:pt x="411656" y="747471"/>
                  </a:lnTo>
                  <a:lnTo>
                    <a:pt x="462280" y="750570"/>
                  </a:lnTo>
                  <a:lnTo>
                    <a:pt x="531336" y="748506"/>
                  </a:lnTo>
                  <a:lnTo>
                    <a:pt x="565150" y="742632"/>
                  </a:lnTo>
                  <a:lnTo>
                    <a:pt x="583723" y="733425"/>
                  </a:lnTo>
                  <a:lnTo>
                    <a:pt x="607060" y="721360"/>
                  </a:lnTo>
                  <a:lnTo>
                    <a:pt x="1022911" y="721360"/>
                  </a:lnTo>
                  <a:lnTo>
                    <a:pt x="1034144" y="710635"/>
                  </a:lnTo>
                  <a:lnTo>
                    <a:pt x="1055370" y="676910"/>
                  </a:lnTo>
                  <a:lnTo>
                    <a:pt x="1282129" y="676910"/>
                  </a:lnTo>
                  <a:lnTo>
                    <a:pt x="1319371" y="657383"/>
                  </a:lnTo>
                  <a:lnTo>
                    <a:pt x="1352691" y="628085"/>
                  </a:lnTo>
                  <a:lnTo>
                    <a:pt x="1374157" y="593495"/>
                  </a:lnTo>
                  <a:lnTo>
                    <a:pt x="1381760" y="554990"/>
                  </a:lnTo>
                  <a:lnTo>
                    <a:pt x="1440715" y="543977"/>
                  </a:lnTo>
                  <a:lnTo>
                    <a:pt x="1493143" y="524462"/>
                  </a:lnTo>
                  <a:lnTo>
                    <a:pt x="1537176" y="497681"/>
                  </a:lnTo>
                  <a:lnTo>
                    <a:pt x="1570942" y="464867"/>
                  </a:lnTo>
                  <a:lnTo>
                    <a:pt x="1592574" y="427255"/>
                  </a:lnTo>
                  <a:lnTo>
                    <a:pt x="1600200" y="386080"/>
                  </a:lnTo>
                  <a:lnTo>
                    <a:pt x="1596270" y="358576"/>
                  </a:lnTo>
                  <a:lnTo>
                    <a:pt x="1584960" y="331787"/>
                  </a:lnTo>
                  <a:lnTo>
                    <a:pt x="1566981" y="306427"/>
                  </a:lnTo>
                  <a:lnTo>
                    <a:pt x="1543050" y="283210"/>
                  </a:lnTo>
                  <a:lnTo>
                    <a:pt x="1550987" y="269875"/>
                  </a:lnTo>
                  <a:lnTo>
                    <a:pt x="1556067" y="256540"/>
                  </a:lnTo>
                  <a:lnTo>
                    <a:pt x="1558766" y="243205"/>
                  </a:lnTo>
                  <a:lnTo>
                    <a:pt x="1559560" y="229870"/>
                  </a:lnTo>
                  <a:lnTo>
                    <a:pt x="1548923" y="186055"/>
                  </a:lnTo>
                  <a:lnTo>
                    <a:pt x="1519237" y="147955"/>
                  </a:lnTo>
                  <a:lnTo>
                    <a:pt x="1473835" y="118427"/>
                  </a:lnTo>
                  <a:lnTo>
                    <a:pt x="1416050" y="100330"/>
                  </a:lnTo>
                  <a:lnTo>
                    <a:pt x="1414162" y="96520"/>
                  </a:lnTo>
                  <a:lnTo>
                    <a:pt x="515619" y="96520"/>
                  </a:lnTo>
                  <a:lnTo>
                    <a:pt x="486687" y="86320"/>
                  </a:lnTo>
                  <a:lnTo>
                    <a:pt x="455612" y="78740"/>
                  </a:lnTo>
                  <a:lnTo>
                    <a:pt x="423108" y="74017"/>
                  </a:lnTo>
                  <a:lnTo>
                    <a:pt x="389890" y="72390"/>
                  </a:lnTo>
                  <a:close/>
                </a:path>
                <a:path w="1600200" h="798829">
                  <a:moveTo>
                    <a:pt x="1282129" y="676910"/>
                  </a:moveTo>
                  <a:lnTo>
                    <a:pt x="1055370" y="676910"/>
                  </a:lnTo>
                  <a:lnTo>
                    <a:pt x="1081246" y="686911"/>
                  </a:lnTo>
                  <a:lnTo>
                    <a:pt x="1109027" y="694055"/>
                  </a:lnTo>
                  <a:lnTo>
                    <a:pt x="1138237" y="698341"/>
                  </a:lnTo>
                  <a:lnTo>
                    <a:pt x="1168400" y="699770"/>
                  </a:lnTo>
                  <a:lnTo>
                    <a:pt x="1225214" y="694601"/>
                  </a:lnTo>
                  <a:lnTo>
                    <a:pt x="1276208" y="680014"/>
                  </a:lnTo>
                  <a:lnTo>
                    <a:pt x="1282129" y="676910"/>
                  </a:lnTo>
                  <a:close/>
                </a:path>
                <a:path w="1600200" h="798829">
                  <a:moveTo>
                    <a:pt x="692150" y="24130"/>
                  </a:moveTo>
                  <a:lnTo>
                    <a:pt x="637956" y="29011"/>
                  </a:lnTo>
                  <a:lnTo>
                    <a:pt x="589121" y="43180"/>
                  </a:lnTo>
                  <a:lnTo>
                    <a:pt x="547667" y="65920"/>
                  </a:lnTo>
                  <a:lnTo>
                    <a:pt x="515619" y="96520"/>
                  </a:lnTo>
                  <a:lnTo>
                    <a:pt x="1414162" y="96520"/>
                  </a:lnTo>
                  <a:lnTo>
                    <a:pt x="1399763" y="67462"/>
                  </a:lnTo>
                  <a:lnTo>
                    <a:pt x="1394519" y="62230"/>
                  </a:lnTo>
                  <a:lnTo>
                    <a:pt x="830580" y="62230"/>
                  </a:lnTo>
                  <a:lnTo>
                    <a:pt x="799663" y="46275"/>
                  </a:lnTo>
                  <a:lnTo>
                    <a:pt x="765175" y="34607"/>
                  </a:lnTo>
                  <a:lnTo>
                    <a:pt x="728781" y="27225"/>
                  </a:lnTo>
                  <a:lnTo>
                    <a:pt x="692150" y="24130"/>
                  </a:lnTo>
                  <a:close/>
                </a:path>
                <a:path w="1600200" h="798829">
                  <a:moveTo>
                    <a:pt x="974089" y="0"/>
                  </a:moveTo>
                  <a:lnTo>
                    <a:pt x="929699" y="4187"/>
                  </a:lnTo>
                  <a:lnTo>
                    <a:pt x="889476" y="16351"/>
                  </a:lnTo>
                  <a:lnTo>
                    <a:pt x="855682" y="35897"/>
                  </a:lnTo>
                  <a:lnTo>
                    <a:pt x="830580" y="62230"/>
                  </a:lnTo>
                  <a:lnTo>
                    <a:pt x="1394519" y="62230"/>
                  </a:lnTo>
                  <a:lnTo>
                    <a:pt x="1375427" y="43180"/>
                  </a:lnTo>
                  <a:lnTo>
                    <a:pt x="1101089" y="43180"/>
                  </a:lnTo>
                  <a:lnTo>
                    <a:pt x="1076067" y="25181"/>
                  </a:lnTo>
                  <a:lnTo>
                    <a:pt x="1045686" y="11588"/>
                  </a:lnTo>
                  <a:lnTo>
                    <a:pt x="1011257" y="2996"/>
                  </a:lnTo>
                  <a:lnTo>
                    <a:pt x="974089" y="0"/>
                  </a:lnTo>
                  <a:close/>
                </a:path>
                <a:path w="1600200" h="798829">
                  <a:moveTo>
                    <a:pt x="1239520" y="0"/>
                  </a:moveTo>
                  <a:lnTo>
                    <a:pt x="1200209" y="2996"/>
                  </a:lnTo>
                  <a:lnTo>
                    <a:pt x="1163161" y="11588"/>
                  </a:lnTo>
                  <a:lnTo>
                    <a:pt x="1129684" y="25181"/>
                  </a:lnTo>
                  <a:lnTo>
                    <a:pt x="1101089" y="43180"/>
                  </a:lnTo>
                  <a:lnTo>
                    <a:pt x="1375427" y="43180"/>
                  </a:lnTo>
                  <a:lnTo>
                    <a:pt x="1372016" y="39776"/>
                  </a:lnTo>
                  <a:lnTo>
                    <a:pt x="1334759" y="18491"/>
                  </a:lnTo>
                  <a:lnTo>
                    <a:pt x="1289944" y="4826"/>
                  </a:lnTo>
                  <a:lnTo>
                    <a:pt x="123952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3000" y="5116829"/>
              <a:ext cx="1600200" cy="798830"/>
            </a:xfrm>
            <a:custGeom>
              <a:avLst/>
              <a:gdLst/>
              <a:ahLst/>
              <a:cxnLst/>
              <a:rect l="l" t="t" r="r" b="b"/>
              <a:pathLst>
                <a:path w="1600200" h="798829">
                  <a:moveTo>
                    <a:pt x="142240" y="264160"/>
                  </a:moveTo>
                  <a:lnTo>
                    <a:pt x="149145" y="192940"/>
                  </a:lnTo>
                  <a:lnTo>
                    <a:pt x="171261" y="160508"/>
                  </a:lnTo>
                  <a:lnTo>
                    <a:pt x="203200" y="131603"/>
                  </a:lnTo>
                  <a:lnTo>
                    <a:pt x="242996" y="107282"/>
                  </a:lnTo>
                  <a:lnTo>
                    <a:pt x="288686" y="88602"/>
                  </a:lnTo>
                  <a:lnTo>
                    <a:pt x="338306" y="76619"/>
                  </a:lnTo>
                  <a:lnTo>
                    <a:pt x="389890" y="72390"/>
                  </a:lnTo>
                  <a:lnTo>
                    <a:pt x="423108" y="74017"/>
                  </a:lnTo>
                  <a:lnTo>
                    <a:pt x="455612" y="78740"/>
                  </a:lnTo>
                  <a:lnTo>
                    <a:pt x="486687" y="86320"/>
                  </a:lnTo>
                  <a:lnTo>
                    <a:pt x="515619" y="96520"/>
                  </a:lnTo>
                  <a:lnTo>
                    <a:pt x="547667" y="65920"/>
                  </a:lnTo>
                  <a:lnTo>
                    <a:pt x="589121" y="43180"/>
                  </a:lnTo>
                  <a:lnTo>
                    <a:pt x="637956" y="29011"/>
                  </a:lnTo>
                  <a:lnTo>
                    <a:pt x="692150" y="24130"/>
                  </a:lnTo>
                  <a:lnTo>
                    <a:pt x="728781" y="27225"/>
                  </a:lnTo>
                  <a:lnTo>
                    <a:pt x="765175" y="34607"/>
                  </a:lnTo>
                  <a:lnTo>
                    <a:pt x="799663" y="46275"/>
                  </a:lnTo>
                  <a:lnTo>
                    <a:pt x="830580" y="62230"/>
                  </a:lnTo>
                  <a:lnTo>
                    <a:pt x="855682" y="35897"/>
                  </a:lnTo>
                  <a:lnTo>
                    <a:pt x="889476" y="16351"/>
                  </a:lnTo>
                  <a:lnTo>
                    <a:pt x="929699" y="4187"/>
                  </a:lnTo>
                  <a:lnTo>
                    <a:pt x="974089" y="0"/>
                  </a:lnTo>
                  <a:lnTo>
                    <a:pt x="1011257" y="2996"/>
                  </a:lnTo>
                  <a:lnTo>
                    <a:pt x="1045686" y="11588"/>
                  </a:lnTo>
                  <a:lnTo>
                    <a:pt x="1076067" y="25181"/>
                  </a:lnTo>
                  <a:lnTo>
                    <a:pt x="1101089" y="43180"/>
                  </a:lnTo>
                  <a:lnTo>
                    <a:pt x="1129684" y="25181"/>
                  </a:lnTo>
                  <a:lnTo>
                    <a:pt x="1163161" y="11588"/>
                  </a:lnTo>
                  <a:lnTo>
                    <a:pt x="1200209" y="2996"/>
                  </a:lnTo>
                  <a:lnTo>
                    <a:pt x="1239520" y="0"/>
                  </a:lnTo>
                  <a:lnTo>
                    <a:pt x="1289944" y="4826"/>
                  </a:lnTo>
                  <a:lnTo>
                    <a:pt x="1334759" y="18491"/>
                  </a:lnTo>
                  <a:lnTo>
                    <a:pt x="1372016" y="39776"/>
                  </a:lnTo>
                  <a:lnTo>
                    <a:pt x="1399763" y="67462"/>
                  </a:lnTo>
                  <a:lnTo>
                    <a:pt x="1416050" y="100330"/>
                  </a:lnTo>
                  <a:lnTo>
                    <a:pt x="1473835" y="118427"/>
                  </a:lnTo>
                  <a:lnTo>
                    <a:pt x="1519237" y="147955"/>
                  </a:lnTo>
                  <a:lnTo>
                    <a:pt x="1548923" y="186055"/>
                  </a:lnTo>
                  <a:lnTo>
                    <a:pt x="1559560" y="229870"/>
                  </a:lnTo>
                  <a:lnTo>
                    <a:pt x="1558766" y="243205"/>
                  </a:lnTo>
                  <a:lnTo>
                    <a:pt x="1556067" y="256540"/>
                  </a:lnTo>
                  <a:lnTo>
                    <a:pt x="1550987" y="269875"/>
                  </a:lnTo>
                  <a:lnTo>
                    <a:pt x="1543050" y="283210"/>
                  </a:lnTo>
                  <a:lnTo>
                    <a:pt x="1566981" y="306427"/>
                  </a:lnTo>
                  <a:lnTo>
                    <a:pt x="1584960" y="331787"/>
                  </a:lnTo>
                  <a:lnTo>
                    <a:pt x="1596270" y="358576"/>
                  </a:lnTo>
                  <a:lnTo>
                    <a:pt x="1600200" y="386080"/>
                  </a:lnTo>
                  <a:lnTo>
                    <a:pt x="1592574" y="427255"/>
                  </a:lnTo>
                  <a:lnTo>
                    <a:pt x="1570942" y="464867"/>
                  </a:lnTo>
                  <a:lnTo>
                    <a:pt x="1537176" y="497681"/>
                  </a:lnTo>
                  <a:lnTo>
                    <a:pt x="1493143" y="524462"/>
                  </a:lnTo>
                  <a:lnTo>
                    <a:pt x="1440715" y="543977"/>
                  </a:lnTo>
                  <a:lnTo>
                    <a:pt x="1381760" y="554990"/>
                  </a:lnTo>
                  <a:lnTo>
                    <a:pt x="1374157" y="593495"/>
                  </a:lnTo>
                  <a:lnTo>
                    <a:pt x="1352691" y="628085"/>
                  </a:lnTo>
                  <a:lnTo>
                    <a:pt x="1319371" y="657383"/>
                  </a:lnTo>
                  <a:lnTo>
                    <a:pt x="1276208" y="680014"/>
                  </a:lnTo>
                  <a:lnTo>
                    <a:pt x="1225214" y="694601"/>
                  </a:lnTo>
                  <a:lnTo>
                    <a:pt x="1168400" y="699770"/>
                  </a:lnTo>
                  <a:lnTo>
                    <a:pt x="1138237" y="698341"/>
                  </a:lnTo>
                  <a:lnTo>
                    <a:pt x="1109027" y="694055"/>
                  </a:lnTo>
                  <a:lnTo>
                    <a:pt x="1081246" y="686911"/>
                  </a:lnTo>
                  <a:lnTo>
                    <a:pt x="1055370" y="676910"/>
                  </a:lnTo>
                  <a:lnTo>
                    <a:pt x="1034144" y="710635"/>
                  </a:lnTo>
                  <a:lnTo>
                    <a:pt x="1003252" y="740127"/>
                  </a:lnTo>
                  <a:lnTo>
                    <a:pt x="964247" y="764540"/>
                  </a:lnTo>
                  <a:lnTo>
                    <a:pt x="918680" y="783025"/>
                  </a:lnTo>
                  <a:lnTo>
                    <a:pt x="868103" y="794737"/>
                  </a:lnTo>
                  <a:lnTo>
                    <a:pt x="814069" y="798830"/>
                  </a:lnTo>
                  <a:lnTo>
                    <a:pt x="765840" y="795284"/>
                  </a:lnTo>
                  <a:lnTo>
                    <a:pt x="719622" y="785093"/>
                  </a:lnTo>
                  <a:lnTo>
                    <a:pt x="676818" y="768929"/>
                  </a:lnTo>
                  <a:lnTo>
                    <a:pt x="638830" y="747461"/>
                  </a:lnTo>
                  <a:lnTo>
                    <a:pt x="607060" y="721360"/>
                  </a:lnTo>
                  <a:lnTo>
                    <a:pt x="583723" y="733425"/>
                  </a:lnTo>
                  <a:lnTo>
                    <a:pt x="565150" y="742632"/>
                  </a:lnTo>
                  <a:lnTo>
                    <a:pt x="531336" y="748506"/>
                  </a:lnTo>
                  <a:lnTo>
                    <a:pt x="462280" y="750570"/>
                  </a:lnTo>
                  <a:lnTo>
                    <a:pt x="411656" y="747471"/>
                  </a:lnTo>
                  <a:lnTo>
                    <a:pt x="363361" y="738481"/>
                  </a:lnTo>
                  <a:lnTo>
                    <a:pt x="318452" y="724058"/>
                  </a:lnTo>
                  <a:lnTo>
                    <a:pt x="277988" y="704661"/>
                  </a:lnTo>
                  <a:lnTo>
                    <a:pt x="243028" y="680749"/>
                  </a:lnTo>
                  <a:lnTo>
                    <a:pt x="214630" y="652780"/>
                  </a:lnTo>
                  <a:lnTo>
                    <a:pt x="150032" y="646043"/>
                  </a:lnTo>
                  <a:lnTo>
                    <a:pt x="99578" y="629980"/>
                  </a:lnTo>
                  <a:lnTo>
                    <a:pt x="63388" y="606237"/>
                  </a:lnTo>
                  <a:lnTo>
                    <a:pt x="41584" y="576458"/>
                  </a:lnTo>
                  <a:lnTo>
                    <a:pt x="34290" y="542290"/>
                  </a:lnTo>
                  <a:lnTo>
                    <a:pt x="37306" y="521295"/>
                  </a:lnTo>
                  <a:lnTo>
                    <a:pt x="46037" y="501967"/>
                  </a:lnTo>
                  <a:lnTo>
                    <a:pt x="60007" y="484068"/>
                  </a:lnTo>
                  <a:lnTo>
                    <a:pt x="78740" y="467360"/>
                  </a:lnTo>
                  <a:lnTo>
                    <a:pt x="45005" y="450889"/>
                  </a:lnTo>
                  <a:lnTo>
                    <a:pt x="20320" y="428942"/>
                  </a:lnTo>
                  <a:lnTo>
                    <a:pt x="5159" y="402709"/>
                  </a:lnTo>
                  <a:lnTo>
                    <a:pt x="0" y="373380"/>
                  </a:lnTo>
                  <a:lnTo>
                    <a:pt x="10794" y="333632"/>
                  </a:lnTo>
                  <a:lnTo>
                    <a:pt x="40639" y="300196"/>
                  </a:lnTo>
                  <a:lnTo>
                    <a:pt x="85724" y="276046"/>
                  </a:lnTo>
                  <a:lnTo>
                    <a:pt x="142240" y="264160"/>
                  </a:lnTo>
                  <a:close/>
                </a:path>
                <a:path w="1600200" h="798829">
                  <a:moveTo>
                    <a:pt x="142240" y="264160"/>
                  </a:moveTo>
                  <a:lnTo>
                    <a:pt x="144045" y="271740"/>
                  </a:lnTo>
                  <a:lnTo>
                    <a:pt x="147161" y="279082"/>
                  </a:lnTo>
                  <a:lnTo>
                    <a:pt x="150991" y="285948"/>
                  </a:lnTo>
                  <a:lnTo>
                    <a:pt x="154940" y="292100"/>
                  </a:lnTo>
                </a:path>
                <a:path w="1600200" h="798829">
                  <a:moveTo>
                    <a:pt x="515619" y="96520"/>
                  </a:moveTo>
                  <a:lnTo>
                    <a:pt x="529292" y="101917"/>
                  </a:lnTo>
                  <a:lnTo>
                    <a:pt x="543083" y="108267"/>
                  </a:lnTo>
                  <a:lnTo>
                    <a:pt x="556160" y="115093"/>
                  </a:lnTo>
                  <a:lnTo>
                    <a:pt x="567689" y="121920"/>
                  </a:lnTo>
                </a:path>
                <a:path w="1600200" h="798829">
                  <a:moveTo>
                    <a:pt x="830580" y="62230"/>
                  </a:moveTo>
                  <a:lnTo>
                    <a:pt x="826254" y="68361"/>
                  </a:lnTo>
                  <a:lnTo>
                    <a:pt x="822642" y="75088"/>
                  </a:lnTo>
                  <a:lnTo>
                    <a:pt x="819507" y="82053"/>
                  </a:lnTo>
                  <a:lnTo>
                    <a:pt x="816610" y="88900"/>
                  </a:lnTo>
                </a:path>
                <a:path w="1600200" h="798829">
                  <a:moveTo>
                    <a:pt x="1101089" y="43180"/>
                  </a:moveTo>
                  <a:lnTo>
                    <a:pt x="1093569" y="49728"/>
                  </a:lnTo>
                  <a:lnTo>
                    <a:pt x="1087596" y="57467"/>
                  </a:lnTo>
                  <a:lnTo>
                    <a:pt x="1082337" y="65682"/>
                  </a:lnTo>
                  <a:lnTo>
                    <a:pt x="1076960" y="73660"/>
                  </a:lnTo>
                </a:path>
                <a:path w="1600200" h="798829">
                  <a:moveTo>
                    <a:pt x="1416050" y="100330"/>
                  </a:moveTo>
                  <a:lnTo>
                    <a:pt x="1417915" y="106243"/>
                  </a:lnTo>
                  <a:lnTo>
                    <a:pt x="1420495" y="113347"/>
                  </a:lnTo>
                  <a:lnTo>
                    <a:pt x="1422122" y="119975"/>
                  </a:lnTo>
                  <a:lnTo>
                    <a:pt x="1421130" y="124460"/>
                  </a:lnTo>
                </a:path>
                <a:path w="1600200" h="798829">
                  <a:moveTo>
                    <a:pt x="1543050" y="283210"/>
                  </a:moveTo>
                  <a:lnTo>
                    <a:pt x="1532751" y="297021"/>
                  </a:lnTo>
                  <a:lnTo>
                    <a:pt x="1520666" y="309880"/>
                  </a:lnTo>
                  <a:lnTo>
                    <a:pt x="1506438" y="321786"/>
                  </a:lnTo>
                  <a:lnTo>
                    <a:pt x="1489710" y="332740"/>
                  </a:lnTo>
                </a:path>
                <a:path w="1600200" h="798829">
                  <a:moveTo>
                    <a:pt x="1381760" y="554990"/>
                  </a:moveTo>
                  <a:lnTo>
                    <a:pt x="1378604" y="525422"/>
                  </a:lnTo>
                  <a:lnTo>
                    <a:pt x="1358423" y="487997"/>
                  </a:lnTo>
                  <a:lnTo>
                    <a:pt x="1319430" y="451048"/>
                  </a:lnTo>
                  <a:lnTo>
                    <a:pt x="1259839" y="422910"/>
                  </a:lnTo>
                </a:path>
                <a:path w="1600200" h="798829">
                  <a:moveTo>
                    <a:pt x="1055370" y="676910"/>
                  </a:moveTo>
                  <a:lnTo>
                    <a:pt x="1058723" y="667781"/>
                  </a:lnTo>
                  <a:lnTo>
                    <a:pt x="1061243" y="659130"/>
                  </a:lnTo>
                  <a:lnTo>
                    <a:pt x="1063049" y="650478"/>
                  </a:lnTo>
                  <a:lnTo>
                    <a:pt x="1064260" y="641350"/>
                  </a:lnTo>
                </a:path>
                <a:path w="1600200" h="798829">
                  <a:moveTo>
                    <a:pt x="608330" y="721360"/>
                  </a:moveTo>
                  <a:lnTo>
                    <a:pt x="600412" y="713700"/>
                  </a:lnTo>
                  <a:lnTo>
                    <a:pt x="593566" y="705802"/>
                  </a:lnTo>
                  <a:lnTo>
                    <a:pt x="587434" y="697428"/>
                  </a:lnTo>
                  <a:lnTo>
                    <a:pt x="581660" y="688340"/>
                  </a:lnTo>
                </a:path>
                <a:path w="1600200" h="798829">
                  <a:moveTo>
                    <a:pt x="214630" y="652780"/>
                  </a:moveTo>
                  <a:lnTo>
                    <a:pt x="225107" y="650875"/>
                  </a:lnTo>
                  <a:lnTo>
                    <a:pt x="235585" y="648970"/>
                  </a:lnTo>
                  <a:lnTo>
                    <a:pt x="246062" y="647065"/>
                  </a:lnTo>
                  <a:lnTo>
                    <a:pt x="256540" y="645160"/>
                  </a:lnTo>
                </a:path>
                <a:path w="1600200" h="798829">
                  <a:moveTo>
                    <a:pt x="78740" y="467360"/>
                  </a:moveTo>
                  <a:lnTo>
                    <a:pt x="97690" y="473829"/>
                  </a:lnTo>
                  <a:lnTo>
                    <a:pt x="118903" y="479107"/>
                  </a:lnTo>
                  <a:lnTo>
                    <a:pt x="143212" y="482004"/>
                  </a:lnTo>
                  <a:lnTo>
                    <a:pt x="171450" y="481330"/>
                  </a:lnTo>
                </a:path>
              </a:pathLst>
            </a:custGeom>
            <a:ln w="1257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45080" y="5687059"/>
              <a:ext cx="266700" cy="133350"/>
            </a:xfrm>
            <a:custGeom>
              <a:avLst/>
              <a:gdLst/>
              <a:ahLst/>
              <a:cxnLst/>
              <a:rect l="l" t="t" r="r" b="b"/>
              <a:pathLst>
                <a:path w="266700" h="133350">
                  <a:moveTo>
                    <a:pt x="133350" y="0"/>
                  </a:moveTo>
                  <a:lnTo>
                    <a:pt x="80367" y="5159"/>
                  </a:lnTo>
                  <a:lnTo>
                    <a:pt x="38100" y="19367"/>
                  </a:lnTo>
                  <a:lnTo>
                    <a:pt x="10120" y="40719"/>
                  </a:lnTo>
                  <a:lnTo>
                    <a:pt x="0" y="67309"/>
                  </a:lnTo>
                  <a:lnTo>
                    <a:pt x="10120" y="93166"/>
                  </a:lnTo>
                  <a:lnTo>
                    <a:pt x="38100" y="114141"/>
                  </a:lnTo>
                  <a:lnTo>
                    <a:pt x="80367" y="128210"/>
                  </a:lnTo>
                  <a:lnTo>
                    <a:pt x="133350" y="133349"/>
                  </a:lnTo>
                  <a:lnTo>
                    <a:pt x="185797" y="128210"/>
                  </a:lnTo>
                  <a:lnTo>
                    <a:pt x="228123" y="114141"/>
                  </a:lnTo>
                  <a:lnTo>
                    <a:pt x="256401" y="93166"/>
                  </a:lnTo>
                  <a:lnTo>
                    <a:pt x="266700" y="67309"/>
                  </a:lnTo>
                  <a:lnTo>
                    <a:pt x="256401" y="40719"/>
                  </a:lnTo>
                  <a:lnTo>
                    <a:pt x="228123" y="19367"/>
                  </a:lnTo>
                  <a:lnTo>
                    <a:pt x="185797" y="5159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45080" y="5687059"/>
              <a:ext cx="266700" cy="133350"/>
            </a:xfrm>
            <a:custGeom>
              <a:avLst/>
              <a:gdLst/>
              <a:ahLst/>
              <a:cxnLst/>
              <a:rect l="l" t="t" r="r" b="b"/>
              <a:pathLst>
                <a:path w="266700" h="133350">
                  <a:moveTo>
                    <a:pt x="133350" y="0"/>
                  </a:moveTo>
                  <a:lnTo>
                    <a:pt x="185797" y="5159"/>
                  </a:lnTo>
                  <a:lnTo>
                    <a:pt x="228123" y="19367"/>
                  </a:lnTo>
                  <a:lnTo>
                    <a:pt x="256401" y="40719"/>
                  </a:lnTo>
                  <a:lnTo>
                    <a:pt x="266700" y="67309"/>
                  </a:lnTo>
                  <a:lnTo>
                    <a:pt x="256401" y="93166"/>
                  </a:lnTo>
                  <a:lnTo>
                    <a:pt x="228123" y="114141"/>
                  </a:lnTo>
                  <a:lnTo>
                    <a:pt x="185797" y="128210"/>
                  </a:lnTo>
                  <a:lnTo>
                    <a:pt x="133350" y="133349"/>
                  </a:lnTo>
                  <a:lnTo>
                    <a:pt x="80367" y="128210"/>
                  </a:lnTo>
                  <a:lnTo>
                    <a:pt x="38100" y="114141"/>
                  </a:lnTo>
                  <a:lnTo>
                    <a:pt x="10120" y="93166"/>
                  </a:lnTo>
                  <a:lnTo>
                    <a:pt x="0" y="67309"/>
                  </a:lnTo>
                  <a:lnTo>
                    <a:pt x="10120" y="40719"/>
                  </a:lnTo>
                  <a:lnTo>
                    <a:pt x="38100" y="19367"/>
                  </a:lnTo>
                  <a:lnTo>
                    <a:pt x="80367" y="5159"/>
                  </a:lnTo>
                  <a:lnTo>
                    <a:pt x="133350" y="0"/>
                  </a:lnTo>
                  <a:close/>
                </a:path>
              </a:pathLst>
            </a:custGeom>
            <a:ln w="1257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9770" y="5760780"/>
              <a:ext cx="272929" cy="12052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88060" y="4359655"/>
            <a:ext cx="3827779" cy="12134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880"/>
              </a:spcBef>
            </a:pPr>
            <a:r>
              <a:rPr sz="2300" spc="210" dirty="0">
                <a:latin typeface="Trebuchet MS"/>
                <a:cs typeface="Trebuchet MS"/>
              </a:rPr>
              <a:t>systems</a:t>
            </a:r>
            <a:r>
              <a:rPr sz="2300" spc="20" dirty="0">
                <a:latin typeface="Trebuchet MS"/>
                <a:cs typeface="Trebuchet MS"/>
              </a:rPr>
              <a:t> </a:t>
            </a:r>
            <a:r>
              <a:rPr sz="2300" spc="85" dirty="0">
                <a:latin typeface="Trebuchet MS"/>
                <a:cs typeface="Trebuchet MS"/>
              </a:rPr>
              <a:t>in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retail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135" dirty="0">
                <a:latin typeface="Trebuchet MS"/>
                <a:cs typeface="Trebuchet MS"/>
              </a:rPr>
              <a:t>stores</a:t>
            </a:r>
            <a:endParaRPr sz="2300">
              <a:latin typeface="Trebuchet MS"/>
              <a:cs typeface="Trebuchet MS"/>
            </a:endParaRPr>
          </a:p>
          <a:p>
            <a:pPr marL="289560" indent="-251460">
              <a:lnSpc>
                <a:spcPct val="100000"/>
              </a:lnSpc>
              <a:spcBef>
                <a:spcPts val="780"/>
              </a:spcBef>
              <a:buClr>
                <a:srgbClr val="003366"/>
              </a:buClr>
              <a:buSzPct val="97826"/>
              <a:buChar char="▪"/>
              <a:tabLst>
                <a:tab pos="289560" algn="l"/>
              </a:tabLst>
            </a:pPr>
            <a:r>
              <a:rPr sz="2300" spc="135" dirty="0">
                <a:latin typeface="Trebuchet MS"/>
                <a:cs typeface="Trebuchet MS"/>
              </a:rPr>
              <a:t>Replaced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95" dirty="0">
                <a:latin typeface="Trebuchet MS"/>
                <a:cs typeface="Trebuchet MS"/>
              </a:rPr>
              <a:t>by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195" dirty="0">
                <a:latin typeface="Trebuchet MS"/>
                <a:cs typeface="Trebuchet MS"/>
              </a:rPr>
              <a:t>3-D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165" dirty="0">
                <a:latin typeface="Trebuchet MS"/>
                <a:cs typeface="Trebuchet MS"/>
              </a:rPr>
              <a:t>Secure</a:t>
            </a:r>
            <a:endParaRPr sz="2300">
              <a:latin typeface="Trebuchet MS"/>
              <a:cs typeface="Trebuchet MS"/>
            </a:endParaRPr>
          </a:p>
          <a:p>
            <a:pPr marL="46609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trust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1450" y="5547359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r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han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85050" y="4692650"/>
            <a:ext cx="1106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credit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card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good?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8480" y="5918200"/>
            <a:ext cx="17678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Is this really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 price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approved?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17620" y="5420359"/>
            <a:ext cx="2266950" cy="656590"/>
          </a:xfrm>
          <a:custGeom>
            <a:avLst/>
            <a:gdLst/>
            <a:ahLst/>
            <a:cxnLst/>
            <a:rect l="l" t="t" r="r" b="b"/>
            <a:pathLst>
              <a:path w="2266950" h="656589">
                <a:moveTo>
                  <a:pt x="0" y="190499"/>
                </a:moveTo>
                <a:lnTo>
                  <a:pt x="2122169" y="0"/>
                </a:lnTo>
              </a:path>
              <a:path w="2266950" h="656589">
                <a:moveTo>
                  <a:pt x="2014219" y="656589"/>
                </a:moveTo>
                <a:lnTo>
                  <a:pt x="2266950" y="2158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25" name="object 2"/>
          <p:cNvSpPr txBox="1">
            <a:spLocks/>
          </p:cNvSpPr>
          <p:nvPr/>
        </p:nvSpPr>
        <p:spPr>
          <a:xfrm>
            <a:off x="526796" y="720599"/>
            <a:ext cx="7980045" cy="334707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>
            <a:lvl1pPr>
              <a:defRPr sz="1450" b="0" i="1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6360">
              <a:spcBef>
                <a:spcPts val="930"/>
              </a:spcBef>
            </a:pPr>
            <a:r>
              <a:rPr lang="en-US" sz="1400" spc="155"/>
              <a:t>Protocols</a:t>
            </a:r>
            <a:r>
              <a:rPr lang="en-US" sz="1400" spc="15"/>
              <a:t> </a:t>
            </a:r>
            <a:r>
              <a:rPr lang="en-US" sz="1400" spc="95"/>
              <a:t>for Secure Communications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514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1" y="444500"/>
            <a:ext cx="5110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414355"/>
                </a:solidFill>
              </a:rPr>
              <a:t>How</a:t>
            </a:r>
            <a:r>
              <a:rPr sz="4000" spc="-3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Blockchain</a:t>
            </a:r>
            <a:r>
              <a:rPr sz="4000" spc="-100" dirty="0">
                <a:solidFill>
                  <a:srgbClr val="414355"/>
                </a:solidFill>
              </a:rPr>
              <a:t> </a:t>
            </a:r>
            <a:r>
              <a:rPr sz="4000" spc="-55" dirty="0">
                <a:solidFill>
                  <a:srgbClr val="414355"/>
                </a:solidFill>
              </a:rPr>
              <a:t>Works?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18550" y="342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676400"/>
            <a:ext cx="6934200" cy="38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254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26796" y="720599"/>
            <a:ext cx="7980045" cy="334707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30"/>
              </a:spcBef>
            </a:pPr>
            <a:r>
              <a:rPr sz="1400" spc="155" dirty="0"/>
              <a:t>Protocols</a:t>
            </a:r>
            <a:r>
              <a:rPr sz="1400" spc="15" dirty="0"/>
              <a:t> </a:t>
            </a:r>
            <a:r>
              <a:rPr sz="1400" spc="95" dirty="0"/>
              <a:t>for</a:t>
            </a:r>
            <a:r>
              <a:rPr lang="en-US" sz="1400" spc="95" dirty="0"/>
              <a:t> Secure Communications</a:t>
            </a:r>
            <a:endParaRPr sz="1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86740" y="1328420"/>
            <a:ext cx="7792084" cy="51130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18135" marR="474345" indent="-280670">
              <a:lnSpc>
                <a:spcPts val="2620"/>
              </a:lnSpc>
              <a:spcBef>
                <a:spcPts val="305"/>
              </a:spcBef>
              <a:buClr>
                <a:srgbClr val="003366"/>
              </a:buClr>
              <a:buChar char="▪"/>
              <a:tabLst>
                <a:tab pos="318135" algn="l"/>
                <a:tab pos="318770" algn="l"/>
              </a:tabLst>
            </a:pPr>
            <a:r>
              <a:rPr sz="2300" spc="170" dirty="0">
                <a:latin typeface="Trebuchet MS"/>
                <a:cs typeface="Trebuchet MS"/>
              </a:rPr>
              <a:t>Securing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Wireless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50" dirty="0">
                <a:latin typeface="Trebuchet MS"/>
                <a:cs typeface="Trebuchet MS"/>
              </a:rPr>
              <a:t>Networks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with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WEP,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60" dirty="0">
                <a:latin typeface="Trebuchet MS"/>
                <a:cs typeface="Trebuchet MS"/>
              </a:rPr>
              <a:t>WPA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95" dirty="0">
                <a:latin typeface="Trebuchet MS"/>
                <a:cs typeface="Trebuchet MS"/>
              </a:rPr>
              <a:t>and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180" dirty="0">
                <a:latin typeface="Trebuchet MS"/>
                <a:cs typeface="Trebuchet MS"/>
              </a:rPr>
              <a:t>WPA2</a:t>
            </a:r>
            <a:endParaRPr sz="2300" dirty="0">
              <a:latin typeface="Trebuchet MS"/>
              <a:cs typeface="Trebuchet MS"/>
            </a:endParaRPr>
          </a:p>
          <a:p>
            <a:pPr marL="645795" marR="311785" lvl="1" indent="-233679">
              <a:lnSpc>
                <a:spcPts val="2450"/>
              </a:lnSpc>
              <a:spcBef>
                <a:spcPts val="915"/>
              </a:spcBef>
              <a:buClr>
                <a:srgbClr val="003366"/>
              </a:buClr>
              <a:buChar char="▪"/>
              <a:tabLst>
                <a:tab pos="646430" algn="l"/>
              </a:tabLst>
            </a:pPr>
            <a:r>
              <a:rPr sz="2100" spc="130" dirty="0">
                <a:latin typeface="Trebuchet MS"/>
                <a:cs typeface="Trebuchet MS"/>
              </a:rPr>
              <a:t>Wired </a:t>
            </a:r>
            <a:r>
              <a:rPr sz="2100" spc="140" dirty="0">
                <a:latin typeface="Trebuchet MS"/>
                <a:cs typeface="Trebuchet MS"/>
              </a:rPr>
              <a:t>Equivalent </a:t>
            </a:r>
            <a:r>
              <a:rPr sz="2100" spc="135" dirty="0">
                <a:latin typeface="Trebuchet MS"/>
                <a:cs typeface="Trebuchet MS"/>
              </a:rPr>
              <a:t>Privacy </a:t>
            </a:r>
            <a:r>
              <a:rPr sz="2100" spc="125" dirty="0">
                <a:latin typeface="Trebuchet MS"/>
                <a:cs typeface="Trebuchet MS"/>
              </a:rPr>
              <a:t>(WEP): </a:t>
            </a:r>
            <a:r>
              <a:rPr sz="2100" spc="130" dirty="0">
                <a:latin typeface="Trebuchet MS"/>
                <a:cs typeface="Trebuchet MS"/>
              </a:rPr>
              <a:t>early attempt </a:t>
            </a:r>
            <a:r>
              <a:rPr sz="2100" spc="85" dirty="0">
                <a:latin typeface="Trebuchet MS"/>
                <a:cs typeface="Trebuchet MS"/>
              </a:rPr>
              <a:t>to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provide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security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with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200" dirty="0">
                <a:latin typeface="Trebuchet MS"/>
                <a:cs typeface="Trebuchet MS"/>
              </a:rPr>
              <a:t>802.11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network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protocol</a:t>
            </a:r>
            <a:endParaRPr sz="2100" dirty="0">
              <a:latin typeface="Trebuchet MS"/>
              <a:cs typeface="Trebuchet MS"/>
            </a:endParaRPr>
          </a:p>
          <a:p>
            <a:pPr marL="975360" lvl="2" indent="-187960">
              <a:lnSpc>
                <a:spcPct val="100000"/>
              </a:lnSpc>
              <a:spcBef>
                <a:spcPts val="620"/>
              </a:spcBef>
              <a:buClr>
                <a:srgbClr val="003366"/>
              </a:buClr>
              <a:buChar char="▪"/>
              <a:tabLst>
                <a:tab pos="975360" algn="l"/>
              </a:tabLst>
            </a:pPr>
            <a:r>
              <a:rPr sz="1800" spc="165" dirty="0">
                <a:latin typeface="Trebuchet MS"/>
                <a:cs typeface="Trebuchet MS"/>
              </a:rPr>
              <a:t>Used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165" dirty="0">
                <a:latin typeface="Trebuchet MS"/>
                <a:cs typeface="Trebuchet MS"/>
              </a:rPr>
              <a:t>RC4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in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60" dirty="0">
                <a:latin typeface="Trebuchet MS"/>
                <a:cs typeface="Trebuchet MS"/>
              </a:rPr>
              <a:t>an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insecure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160" dirty="0">
                <a:latin typeface="Trebuchet MS"/>
                <a:cs typeface="Trebuchet MS"/>
              </a:rPr>
              <a:t>way</a:t>
            </a:r>
            <a:endParaRPr sz="1800" dirty="0">
              <a:latin typeface="Trebuchet MS"/>
              <a:cs typeface="Trebuchet MS"/>
            </a:endParaRPr>
          </a:p>
          <a:p>
            <a:pPr marL="645795" marR="532765" lvl="1" indent="-233679">
              <a:lnSpc>
                <a:spcPts val="2440"/>
              </a:lnSpc>
              <a:spcBef>
                <a:spcPts val="985"/>
              </a:spcBef>
              <a:buClr>
                <a:srgbClr val="003366"/>
              </a:buClr>
              <a:buChar char="▪"/>
              <a:tabLst>
                <a:tab pos="646430" algn="l"/>
              </a:tabLst>
            </a:pPr>
            <a:r>
              <a:rPr sz="2100" spc="45" dirty="0">
                <a:latin typeface="Trebuchet MS"/>
                <a:cs typeface="Trebuchet MS"/>
              </a:rPr>
              <a:t>Wi-Fi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Protected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Access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(WPA):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created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to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resolve </a:t>
            </a:r>
            <a:r>
              <a:rPr sz="2100" spc="-61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issues </a:t>
            </a:r>
            <a:r>
              <a:rPr sz="2100" spc="95" dirty="0">
                <a:latin typeface="Trebuchet MS"/>
                <a:cs typeface="Trebuchet MS"/>
              </a:rPr>
              <a:t>with </a:t>
            </a:r>
            <a:r>
              <a:rPr sz="2100" spc="225" dirty="0">
                <a:latin typeface="Trebuchet MS"/>
                <a:cs typeface="Trebuchet MS"/>
              </a:rPr>
              <a:t>WEP </a:t>
            </a:r>
            <a:r>
              <a:rPr sz="2100" spc="114" dirty="0">
                <a:latin typeface="Trebuchet MS"/>
                <a:cs typeface="Trebuchet MS"/>
              </a:rPr>
              <a:t>(but </a:t>
            </a:r>
            <a:r>
              <a:rPr sz="2100" spc="200" dirty="0">
                <a:latin typeface="Trebuchet MS"/>
                <a:cs typeface="Trebuchet MS"/>
              </a:rPr>
              <a:t>had </a:t>
            </a:r>
            <a:r>
              <a:rPr sz="2100" spc="85" dirty="0">
                <a:latin typeface="Trebuchet MS"/>
                <a:cs typeface="Trebuchet MS"/>
              </a:rPr>
              <a:t>to </a:t>
            </a:r>
            <a:r>
              <a:rPr sz="2100" spc="180" dirty="0">
                <a:latin typeface="Trebuchet MS"/>
                <a:cs typeface="Trebuchet MS"/>
              </a:rPr>
              <a:t>be </a:t>
            </a:r>
            <a:r>
              <a:rPr sz="2100" spc="120" dirty="0">
                <a:latin typeface="Trebuchet MS"/>
                <a:cs typeface="Trebuchet MS"/>
              </a:rPr>
              <a:t>similar </a:t>
            </a:r>
            <a:r>
              <a:rPr sz="2100" spc="75" dirty="0">
                <a:latin typeface="Trebuchet MS"/>
                <a:cs typeface="Trebuchet MS"/>
              </a:rPr>
              <a:t>for </a:t>
            </a:r>
            <a:r>
              <a:rPr sz="2100" spc="8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compatibility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reasons)</a:t>
            </a:r>
            <a:endParaRPr sz="2100" dirty="0">
              <a:latin typeface="Trebuchet MS"/>
              <a:cs typeface="Trebuchet MS"/>
            </a:endParaRPr>
          </a:p>
          <a:p>
            <a:pPr marL="646430" lvl="1" indent="-233679">
              <a:lnSpc>
                <a:spcPct val="100000"/>
              </a:lnSpc>
              <a:spcBef>
                <a:spcPts val="785"/>
              </a:spcBef>
              <a:buClr>
                <a:srgbClr val="003366"/>
              </a:buClr>
              <a:buChar char="▪"/>
              <a:tabLst>
                <a:tab pos="646430" algn="l"/>
              </a:tabLst>
            </a:pPr>
            <a:r>
              <a:rPr sz="2100" spc="195" dirty="0">
                <a:latin typeface="Trebuchet MS"/>
                <a:cs typeface="Trebuchet MS"/>
              </a:rPr>
              <a:t>WPA2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is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the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real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solution;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uses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254" dirty="0">
                <a:latin typeface="Trebuchet MS"/>
                <a:cs typeface="Trebuchet MS"/>
              </a:rPr>
              <a:t>AES</a:t>
            </a:r>
            <a:endParaRPr sz="2100" dirty="0">
              <a:latin typeface="Trebuchet MS"/>
              <a:cs typeface="Trebuchet MS"/>
            </a:endParaRPr>
          </a:p>
          <a:p>
            <a:pPr marL="318135" marR="30480" indent="-280670">
              <a:lnSpc>
                <a:spcPct val="95000"/>
              </a:lnSpc>
              <a:spcBef>
                <a:spcPts val="1295"/>
              </a:spcBef>
              <a:buClr>
                <a:srgbClr val="003366"/>
              </a:buClr>
              <a:buChar char="▪"/>
              <a:tabLst>
                <a:tab pos="318135" algn="l"/>
                <a:tab pos="318770" algn="l"/>
              </a:tabLst>
            </a:pPr>
            <a:r>
              <a:rPr sz="2300" spc="100" dirty="0">
                <a:latin typeface="Trebuchet MS"/>
                <a:cs typeface="Trebuchet MS"/>
              </a:rPr>
              <a:t>Bluetooth: </a:t>
            </a:r>
            <a:r>
              <a:rPr sz="2300" spc="165" dirty="0">
                <a:latin typeface="Trebuchet MS"/>
                <a:cs typeface="Trebuchet MS"/>
              </a:rPr>
              <a:t>de </a:t>
            </a:r>
            <a:r>
              <a:rPr sz="2300" spc="85" dirty="0">
                <a:latin typeface="Trebuchet MS"/>
                <a:cs typeface="Trebuchet MS"/>
              </a:rPr>
              <a:t>facto </a:t>
            </a:r>
            <a:r>
              <a:rPr sz="2300" spc="135" dirty="0">
                <a:latin typeface="Trebuchet MS"/>
                <a:cs typeface="Trebuchet MS"/>
              </a:rPr>
              <a:t>industry </a:t>
            </a:r>
            <a:r>
              <a:rPr sz="2300" spc="150" dirty="0">
                <a:latin typeface="Trebuchet MS"/>
                <a:cs typeface="Trebuchet MS"/>
              </a:rPr>
              <a:t>standard </a:t>
            </a:r>
            <a:r>
              <a:rPr sz="2300" spc="55" dirty="0">
                <a:latin typeface="Trebuchet MS"/>
                <a:cs typeface="Trebuchet MS"/>
              </a:rPr>
              <a:t>for </a:t>
            </a:r>
            <a:r>
              <a:rPr sz="2300" spc="135" dirty="0">
                <a:latin typeface="Trebuchet MS"/>
                <a:cs typeface="Trebuchet MS"/>
              </a:rPr>
              <a:t>short </a:t>
            </a:r>
            <a:r>
              <a:rPr sz="2300" spc="140" dirty="0">
                <a:latin typeface="Trebuchet MS"/>
                <a:cs typeface="Trebuchet MS"/>
              </a:rPr>
              <a:t> </a:t>
            </a:r>
            <a:r>
              <a:rPr sz="2300" spc="180" dirty="0">
                <a:latin typeface="Trebuchet MS"/>
                <a:cs typeface="Trebuchet MS"/>
              </a:rPr>
              <a:t>range </a:t>
            </a:r>
            <a:r>
              <a:rPr sz="2300" spc="114" dirty="0">
                <a:latin typeface="Trebuchet MS"/>
                <a:cs typeface="Trebuchet MS"/>
              </a:rPr>
              <a:t>wireless </a:t>
            </a:r>
            <a:r>
              <a:rPr sz="2300" spc="160" dirty="0">
                <a:latin typeface="Trebuchet MS"/>
                <a:cs typeface="Trebuchet MS"/>
              </a:rPr>
              <a:t>communications </a:t>
            </a:r>
            <a:r>
              <a:rPr sz="2300" spc="140" dirty="0">
                <a:latin typeface="Trebuchet MS"/>
                <a:cs typeface="Trebuchet MS"/>
              </a:rPr>
              <a:t>between </a:t>
            </a:r>
            <a:r>
              <a:rPr sz="2300" spc="125" dirty="0">
                <a:latin typeface="Trebuchet MS"/>
                <a:cs typeface="Trebuchet MS"/>
              </a:rPr>
              <a:t>devices; </a:t>
            </a:r>
            <a:r>
              <a:rPr sz="2300" spc="130" dirty="0">
                <a:latin typeface="Trebuchet MS"/>
                <a:cs typeface="Trebuchet MS"/>
              </a:rPr>
              <a:t> </a:t>
            </a:r>
            <a:r>
              <a:rPr sz="2300" spc="175" dirty="0">
                <a:latin typeface="Trebuchet MS"/>
                <a:cs typeface="Trebuchet MS"/>
              </a:rPr>
              <a:t>can </a:t>
            </a:r>
            <a:r>
              <a:rPr sz="2300" spc="165" dirty="0">
                <a:latin typeface="Trebuchet MS"/>
                <a:cs typeface="Trebuchet MS"/>
              </a:rPr>
              <a:t>be </a:t>
            </a:r>
            <a:r>
              <a:rPr sz="2300" spc="100" dirty="0">
                <a:latin typeface="Trebuchet MS"/>
                <a:cs typeface="Trebuchet MS"/>
              </a:rPr>
              <a:t>exploited </a:t>
            </a:r>
            <a:r>
              <a:rPr sz="2300" spc="200" dirty="0">
                <a:latin typeface="Trebuchet MS"/>
                <a:cs typeface="Trebuchet MS"/>
              </a:rPr>
              <a:t>by </a:t>
            </a:r>
            <a:r>
              <a:rPr sz="2300" spc="190" dirty="0">
                <a:latin typeface="Trebuchet MS"/>
                <a:cs typeface="Trebuchet MS"/>
              </a:rPr>
              <a:t>anyone </a:t>
            </a:r>
            <a:r>
              <a:rPr sz="2300" spc="85" dirty="0">
                <a:latin typeface="Trebuchet MS"/>
                <a:cs typeface="Trebuchet MS"/>
              </a:rPr>
              <a:t>within </a:t>
            </a:r>
            <a:r>
              <a:rPr sz="2300" spc="125" dirty="0">
                <a:latin typeface="Trebuchet MS"/>
                <a:cs typeface="Trebuchet MS"/>
              </a:rPr>
              <a:t>approximately </a:t>
            </a:r>
            <a:r>
              <a:rPr sz="2300" spc="130" dirty="0">
                <a:latin typeface="Trebuchet MS"/>
                <a:cs typeface="Trebuchet MS"/>
              </a:rPr>
              <a:t> </a:t>
            </a:r>
            <a:r>
              <a:rPr sz="2300" spc="250" dirty="0">
                <a:latin typeface="Trebuchet MS"/>
                <a:cs typeface="Trebuchet MS"/>
              </a:rPr>
              <a:t>30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foot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30" dirty="0">
                <a:latin typeface="Trebuchet MS"/>
                <a:cs typeface="Trebuchet MS"/>
              </a:rPr>
              <a:t>range,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70" dirty="0">
                <a:latin typeface="Trebuchet MS"/>
                <a:cs typeface="Trebuchet MS"/>
              </a:rPr>
              <a:t>unless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suitable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security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105" dirty="0">
                <a:latin typeface="Trebuchet MS"/>
                <a:cs typeface="Trebuchet MS"/>
              </a:rPr>
              <a:t>controls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are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145" dirty="0">
                <a:latin typeface="Trebuchet MS"/>
                <a:cs typeface="Trebuchet MS"/>
              </a:rPr>
              <a:t>implemented</a:t>
            </a:r>
            <a:endParaRPr sz="23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687610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09" rIns="0" bIns="0" rtlCol="0">
            <a:spAutoFit/>
          </a:bodyPr>
          <a:lstStyle/>
          <a:p>
            <a:pPr marL="86360" marR="508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Protocols </a:t>
            </a:r>
            <a:r>
              <a:rPr spc="95" dirty="0"/>
              <a:t>for </a:t>
            </a:r>
            <a:r>
              <a:rPr spc="254" dirty="0"/>
              <a:t>Secure </a:t>
            </a:r>
            <a:r>
              <a:rPr spc="260" dirty="0"/>
              <a:t> Communications</a:t>
            </a:r>
            <a:r>
              <a:rPr spc="25" dirty="0"/>
              <a:t> </a:t>
            </a:r>
            <a:r>
              <a:rPr spc="18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482090"/>
            <a:ext cx="7602220" cy="470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indent="-287020">
              <a:lnSpc>
                <a:spcPct val="100000"/>
              </a:lnSpc>
              <a:spcBef>
                <a:spcPts val="100"/>
              </a:spcBef>
              <a:buClr>
                <a:srgbClr val="003366"/>
              </a:buClr>
              <a:buChar char="▪"/>
              <a:tabLst>
                <a:tab pos="311785" algn="l"/>
                <a:tab pos="312420" algn="l"/>
                <a:tab pos="4476115" algn="l"/>
              </a:tabLst>
            </a:pPr>
            <a:r>
              <a:rPr sz="2350" spc="180" dirty="0">
                <a:latin typeface="Trebuchet MS"/>
                <a:cs typeface="Trebuchet MS"/>
              </a:rPr>
              <a:t>Securing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-5" dirty="0">
                <a:latin typeface="Trebuchet MS"/>
                <a:cs typeface="Trebuchet MS"/>
              </a:rPr>
              <a:t>TCP/IP</a:t>
            </a:r>
            <a:r>
              <a:rPr sz="2350" spc="60" dirty="0">
                <a:latin typeface="Trebuchet MS"/>
                <a:cs typeface="Trebuchet MS"/>
              </a:rPr>
              <a:t> </a:t>
            </a:r>
            <a:r>
              <a:rPr sz="2350" spc="90" dirty="0">
                <a:latin typeface="Trebuchet MS"/>
                <a:cs typeface="Trebuchet MS"/>
              </a:rPr>
              <a:t>with</a:t>
            </a:r>
            <a:r>
              <a:rPr sz="2350" spc="55" dirty="0">
                <a:latin typeface="Trebuchet MS"/>
                <a:cs typeface="Trebuchet MS"/>
              </a:rPr>
              <a:t> </a:t>
            </a:r>
            <a:r>
              <a:rPr sz="2350" spc="160" dirty="0">
                <a:latin typeface="Trebuchet MS"/>
                <a:cs typeface="Trebuchet MS"/>
              </a:rPr>
              <a:t>IPSec	</a:t>
            </a:r>
            <a:r>
              <a:rPr sz="2350" spc="125" dirty="0">
                <a:latin typeface="Trebuchet MS"/>
                <a:cs typeface="Trebuchet MS"/>
              </a:rPr>
              <a:t>(network</a:t>
            </a:r>
            <a:r>
              <a:rPr sz="2350" spc="5" dirty="0">
                <a:latin typeface="Trebuchet MS"/>
                <a:cs typeface="Trebuchet MS"/>
              </a:rPr>
              <a:t> </a:t>
            </a:r>
            <a:r>
              <a:rPr sz="2350" spc="114" dirty="0">
                <a:latin typeface="Trebuchet MS"/>
                <a:cs typeface="Trebuchet MS"/>
              </a:rPr>
              <a:t>layer)</a:t>
            </a:r>
            <a:endParaRPr sz="2350">
              <a:latin typeface="Trebuchet MS"/>
              <a:cs typeface="Trebuchet MS"/>
            </a:endParaRPr>
          </a:p>
          <a:p>
            <a:pPr marL="648335" marR="31115" lvl="1" indent="-240029">
              <a:lnSpc>
                <a:spcPct val="100000"/>
              </a:lnSpc>
              <a:spcBef>
                <a:spcPts val="1900"/>
              </a:spcBef>
              <a:buClr>
                <a:srgbClr val="003366"/>
              </a:buClr>
              <a:buSzPct val="97727"/>
              <a:buChar char="▪"/>
              <a:tabLst>
                <a:tab pos="648970" algn="l"/>
              </a:tabLst>
            </a:pPr>
            <a:r>
              <a:rPr sz="2200" spc="80" dirty="0">
                <a:latin typeface="Trebuchet MS"/>
                <a:cs typeface="Trebuchet MS"/>
              </a:rPr>
              <a:t>Internet </a:t>
            </a:r>
            <a:r>
              <a:rPr sz="2200" spc="70" dirty="0">
                <a:latin typeface="Trebuchet MS"/>
                <a:cs typeface="Trebuchet MS"/>
              </a:rPr>
              <a:t>Protocol </a:t>
            </a:r>
            <a:r>
              <a:rPr sz="2200" spc="125" dirty="0">
                <a:latin typeface="Trebuchet MS"/>
                <a:cs typeface="Trebuchet MS"/>
              </a:rPr>
              <a:t>Security </a:t>
            </a:r>
            <a:r>
              <a:rPr sz="2200" spc="90" dirty="0">
                <a:latin typeface="Trebuchet MS"/>
                <a:cs typeface="Trebuchet MS"/>
              </a:rPr>
              <a:t>(IPSec): </a:t>
            </a:r>
            <a:r>
              <a:rPr sz="2200" spc="160" dirty="0">
                <a:latin typeface="Trebuchet MS"/>
                <a:cs typeface="Trebuchet MS"/>
              </a:rPr>
              <a:t>open </a:t>
            </a:r>
            <a:r>
              <a:rPr sz="2200" spc="135" dirty="0">
                <a:latin typeface="Trebuchet MS"/>
                <a:cs typeface="Trebuchet MS"/>
              </a:rPr>
              <a:t>source </a:t>
            </a:r>
            <a:r>
              <a:rPr sz="2200" spc="140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protocol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to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secure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communications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across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90" dirty="0">
                <a:latin typeface="Trebuchet MS"/>
                <a:cs typeface="Trebuchet MS"/>
              </a:rPr>
              <a:t>any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0" dirty="0">
                <a:latin typeface="Trebuchet MS"/>
                <a:cs typeface="Trebuchet MS"/>
              </a:rPr>
              <a:t>IP-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based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network</a:t>
            </a:r>
            <a:endParaRPr sz="2200">
              <a:latin typeface="Trebuchet MS"/>
              <a:cs typeface="Trebuchet MS"/>
            </a:endParaRPr>
          </a:p>
          <a:p>
            <a:pPr marL="648335" marR="17780" lvl="1" indent="-240029">
              <a:lnSpc>
                <a:spcPct val="100000"/>
              </a:lnSpc>
              <a:spcBef>
                <a:spcPts val="1900"/>
              </a:spcBef>
              <a:buClr>
                <a:srgbClr val="003366"/>
              </a:buClr>
              <a:buSzPct val="97727"/>
              <a:buChar char="▪"/>
              <a:tabLst>
                <a:tab pos="648970" algn="l"/>
              </a:tabLst>
            </a:pPr>
            <a:r>
              <a:rPr sz="2200" spc="140" dirty="0">
                <a:latin typeface="Trebuchet MS"/>
                <a:cs typeface="Trebuchet MS"/>
              </a:rPr>
              <a:t>IPSec </a:t>
            </a:r>
            <a:r>
              <a:rPr sz="2200" spc="160" dirty="0">
                <a:latin typeface="Trebuchet MS"/>
                <a:cs typeface="Trebuchet MS"/>
              </a:rPr>
              <a:t>designed </a:t>
            </a:r>
            <a:r>
              <a:rPr sz="2200" spc="75" dirty="0">
                <a:latin typeface="Trebuchet MS"/>
                <a:cs typeface="Trebuchet MS"/>
              </a:rPr>
              <a:t>to protect </a:t>
            </a:r>
            <a:r>
              <a:rPr sz="2200" spc="125" dirty="0">
                <a:latin typeface="Trebuchet MS"/>
                <a:cs typeface="Trebuchet MS"/>
              </a:rPr>
              <a:t>data </a:t>
            </a:r>
            <a:r>
              <a:rPr sz="2200" spc="65" dirty="0">
                <a:latin typeface="Trebuchet MS"/>
                <a:cs typeface="Trebuchet MS"/>
              </a:rPr>
              <a:t>integrity, </a:t>
            </a:r>
            <a:r>
              <a:rPr sz="2200" spc="150" dirty="0">
                <a:latin typeface="Trebuchet MS"/>
                <a:cs typeface="Trebuchet MS"/>
              </a:rPr>
              <a:t>user </a:t>
            </a:r>
            <a:r>
              <a:rPr sz="2200" spc="155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confidentiality,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75" dirty="0">
                <a:latin typeface="Trebuchet MS"/>
                <a:cs typeface="Trebuchet MS"/>
              </a:rPr>
              <a:t>and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95" dirty="0">
                <a:latin typeface="Trebuchet MS"/>
                <a:cs typeface="Trebuchet MS"/>
              </a:rPr>
              <a:t>authenticity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at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60" dirty="0">
                <a:latin typeface="Trebuchet MS"/>
                <a:cs typeface="Trebuchet MS"/>
              </a:rPr>
              <a:t>IP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packet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level</a:t>
            </a:r>
            <a:endParaRPr sz="2200">
              <a:latin typeface="Trebuchet MS"/>
              <a:cs typeface="Trebuchet MS"/>
            </a:endParaRPr>
          </a:p>
          <a:p>
            <a:pPr marL="648335" marR="167640" lvl="1" indent="-240029">
              <a:lnSpc>
                <a:spcPct val="100000"/>
              </a:lnSpc>
              <a:spcBef>
                <a:spcPts val="1900"/>
              </a:spcBef>
              <a:buClr>
                <a:srgbClr val="003366"/>
              </a:buClr>
              <a:buSzPct val="97727"/>
              <a:buChar char="▪"/>
              <a:tabLst>
                <a:tab pos="648970" algn="l"/>
              </a:tabLst>
            </a:pPr>
            <a:r>
              <a:rPr sz="2200" spc="140" dirty="0">
                <a:latin typeface="Trebuchet MS"/>
                <a:cs typeface="Trebuchet MS"/>
              </a:rPr>
              <a:t>IPSec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65" dirty="0">
                <a:latin typeface="Trebuchet MS"/>
                <a:cs typeface="Trebuchet MS"/>
              </a:rPr>
              <a:t>combines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several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50" dirty="0">
                <a:latin typeface="Trebuchet MS"/>
                <a:cs typeface="Trebuchet MS"/>
              </a:rPr>
              <a:t>different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40" dirty="0">
                <a:latin typeface="Trebuchet MS"/>
                <a:cs typeface="Trebuchet MS"/>
              </a:rPr>
              <a:t>cryptosystems: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Diffie-Hellman; </a:t>
            </a:r>
            <a:r>
              <a:rPr sz="2200" spc="95" dirty="0">
                <a:latin typeface="Trebuchet MS"/>
                <a:cs typeface="Trebuchet MS"/>
              </a:rPr>
              <a:t>public </a:t>
            </a:r>
            <a:r>
              <a:rPr sz="2200" spc="145" dirty="0">
                <a:latin typeface="Trebuchet MS"/>
                <a:cs typeface="Trebuchet MS"/>
              </a:rPr>
              <a:t>key </a:t>
            </a:r>
            <a:r>
              <a:rPr sz="2200" spc="125" dirty="0">
                <a:latin typeface="Trebuchet MS"/>
                <a:cs typeface="Trebuchet MS"/>
              </a:rPr>
              <a:t>cryptography; </a:t>
            </a:r>
            <a:r>
              <a:rPr sz="2200" spc="114" dirty="0">
                <a:latin typeface="Trebuchet MS"/>
                <a:cs typeface="Trebuchet MS"/>
              </a:rPr>
              <a:t>bulk </a:t>
            </a:r>
            <a:r>
              <a:rPr sz="2200" spc="12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encryption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algorithms;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75" dirty="0">
                <a:latin typeface="Trebuchet MS"/>
                <a:cs typeface="Trebuchet MS"/>
              </a:rPr>
              <a:t>digital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certificates</a:t>
            </a:r>
            <a:endParaRPr sz="2200">
              <a:latin typeface="Trebuchet MS"/>
              <a:cs typeface="Trebuchet MS"/>
            </a:endParaRPr>
          </a:p>
          <a:p>
            <a:pPr marL="648335" marR="652145" lvl="1" indent="-240029">
              <a:lnSpc>
                <a:spcPct val="100000"/>
              </a:lnSpc>
              <a:spcBef>
                <a:spcPts val="1900"/>
              </a:spcBef>
              <a:buClr>
                <a:srgbClr val="003366"/>
              </a:buClr>
              <a:buSzPct val="97727"/>
              <a:buChar char="▪"/>
              <a:tabLst>
                <a:tab pos="648970" algn="l"/>
              </a:tabLst>
            </a:pPr>
            <a:r>
              <a:rPr sz="2200" spc="140" dirty="0">
                <a:latin typeface="Trebuchet MS"/>
                <a:cs typeface="Trebuchet MS"/>
              </a:rPr>
              <a:t>IPv6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starting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to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be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85" dirty="0">
                <a:latin typeface="Trebuchet MS"/>
                <a:cs typeface="Trebuchet MS"/>
              </a:rPr>
              <a:t>used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since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they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ran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out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50" dirty="0">
                <a:latin typeface="Trebuchet MS"/>
                <a:cs typeface="Trebuchet MS"/>
              </a:rPr>
              <a:t>of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70" dirty="0">
                <a:latin typeface="Trebuchet MS"/>
                <a:cs typeface="Trebuchet MS"/>
              </a:rPr>
              <a:t>addresses</a:t>
            </a:r>
            <a:endParaRPr sz="22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321627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3160" y="1681479"/>
            <a:ext cx="7061200" cy="41662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5270" marR="78740" indent="-242570">
              <a:lnSpc>
                <a:spcPct val="100800"/>
              </a:lnSpc>
              <a:spcBef>
                <a:spcPts val="85"/>
              </a:spcBef>
              <a:buClr>
                <a:srgbClr val="003366"/>
              </a:buClr>
              <a:buChar char="▪"/>
              <a:tabLst>
                <a:tab pos="255270" algn="l"/>
              </a:tabLst>
            </a:pPr>
            <a:r>
              <a:rPr sz="2200" spc="70" dirty="0">
                <a:latin typeface="Trebuchet MS"/>
                <a:cs typeface="Trebuchet MS"/>
              </a:rPr>
              <a:t>Pretty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85" dirty="0">
                <a:latin typeface="Trebuchet MS"/>
                <a:cs typeface="Trebuchet MS"/>
              </a:rPr>
              <a:t>Good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Privacy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(PGP):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hybrid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cryptosystem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75" dirty="0">
                <a:latin typeface="Trebuchet MS"/>
                <a:cs typeface="Trebuchet MS"/>
              </a:rPr>
              <a:t>designed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in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254" dirty="0">
                <a:latin typeface="Trebuchet MS"/>
                <a:cs typeface="Trebuchet MS"/>
              </a:rPr>
              <a:t>1991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195" dirty="0">
                <a:latin typeface="Trebuchet MS"/>
                <a:cs typeface="Trebuchet MS"/>
              </a:rPr>
              <a:t>by</a:t>
            </a:r>
            <a:r>
              <a:rPr sz="2200" spc="70" dirty="0">
                <a:latin typeface="Trebuchet MS"/>
                <a:cs typeface="Trebuchet MS"/>
              </a:rPr>
              <a:t> </a:t>
            </a:r>
            <a:r>
              <a:rPr sz="2200" u="heavy" spc="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Phil</a:t>
            </a:r>
            <a:r>
              <a:rPr sz="2200" u="heavy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200" u="heavy" spc="2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Zimmermann</a:t>
            </a:r>
            <a:endParaRPr sz="2200">
              <a:latin typeface="Trebuchet MS"/>
              <a:cs typeface="Trebuchet MS"/>
            </a:endParaRPr>
          </a:p>
          <a:p>
            <a:pPr marL="255270" marR="5080" indent="-242570">
              <a:lnSpc>
                <a:spcPct val="100899"/>
              </a:lnSpc>
              <a:spcBef>
                <a:spcPts val="1110"/>
              </a:spcBef>
              <a:buClr>
                <a:srgbClr val="003366"/>
              </a:buClr>
              <a:buChar char="▪"/>
              <a:tabLst>
                <a:tab pos="255270" algn="l"/>
              </a:tabLst>
            </a:pPr>
            <a:r>
              <a:rPr sz="2200" spc="175" dirty="0">
                <a:latin typeface="Trebuchet MS"/>
                <a:cs typeface="Trebuchet MS"/>
              </a:rPr>
              <a:t>Combined </a:t>
            </a:r>
            <a:r>
              <a:rPr sz="2200" spc="145" dirty="0">
                <a:latin typeface="Trebuchet MS"/>
                <a:cs typeface="Trebuchet MS"/>
              </a:rPr>
              <a:t>best </a:t>
            </a:r>
            <a:r>
              <a:rPr sz="2200" spc="114" dirty="0">
                <a:latin typeface="Trebuchet MS"/>
                <a:cs typeface="Trebuchet MS"/>
              </a:rPr>
              <a:t>available </a:t>
            </a:r>
            <a:r>
              <a:rPr sz="2200" spc="135" dirty="0">
                <a:latin typeface="Trebuchet MS"/>
                <a:cs typeface="Trebuchet MS"/>
              </a:rPr>
              <a:t>cryptographic </a:t>
            </a:r>
            <a:r>
              <a:rPr sz="2200" spc="140" dirty="0">
                <a:latin typeface="Trebuchet MS"/>
                <a:cs typeface="Trebuchet MS"/>
              </a:rPr>
              <a:t> algorithms </a:t>
            </a:r>
            <a:r>
              <a:rPr sz="2200" spc="80" dirty="0">
                <a:latin typeface="Trebuchet MS"/>
                <a:cs typeface="Trebuchet MS"/>
              </a:rPr>
              <a:t>to </a:t>
            </a:r>
            <a:r>
              <a:rPr sz="2200" spc="185" dirty="0">
                <a:latin typeface="Trebuchet MS"/>
                <a:cs typeface="Trebuchet MS"/>
              </a:rPr>
              <a:t>become </a:t>
            </a:r>
            <a:r>
              <a:rPr sz="2200" spc="170" dirty="0">
                <a:latin typeface="Trebuchet MS"/>
                <a:cs typeface="Trebuchet MS"/>
              </a:rPr>
              <a:t>open </a:t>
            </a:r>
            <a:r>
              <a:rPr sz="2200" spc="150" dirty="0">
                <a:latin typeface="Trebuchet MS"/>
                <a:cs typeface="Trebuchet MS"/>
              </a:rPr>
              <a:t>source </a:t>
            </a:r>
            <a:r>
              <a:rPr sz="2200" i="1" spc="175" dirty="0">
                <a:latin typeface="Trebuchet MS"/>
                <a:cs typeface="Trebuchet MS"/>
              </a:rPr>
              <a:t>de </a:t>
            </a:r>
            <a:r>
              <a:rPr sz="2200" i="1" spc="80" dirty="0">
                <a:latin typeface="Trebuchet MS"/>
                <a:cs typeface="Trebuchet MS"/>
              </a:rPr>
              <a:t>facto </a:t>
            </a:r>
            <a:r>
              <a:rPr sz="2200" i="1" spc="85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standard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60" dirty="0">
                <a:latin typeface="Trebuchet MS"/>
                <a:cs typeface="Trebuchet MS"/>
              </a:rPr>
              <a:t>for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encryption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85" dirty="0">
                <a:latin typeface="Trebuchet MS"/>
                <a:cs typeface="Trebuchet MS"/>
              </a:rPr>
              <a:t>and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authentication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of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e-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mail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90" dirty="0">
                <a:latin typeface="Trebuchet MS"/>
                <a:cs typeface="Trebuchet MS"/>
              </a:rPr>
              <a:t>and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5" dirty="0">
                <a:latin typeface="Trebuchet MS"/>
                <a:cs typeface="Trebuchet MS"/>
              </a:rPr>
              <a:t>file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storage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applications</a:t>
            </a:r>
            <a:endParaRPr sz="2200">
              <a:latin typeface="Trebuchet MS"/>
              <a:cs typeface="Trebuchet MS"/>
            </a:endParaRPr>
          </a:p>
          <a:p>
            <a:pPr marL="255270" marR="5080" indent="-242570">
              <a:lnSpc>
                <a:spcPct val="100800"/>
              </a:lnSpc>
              <a:spcBef>
                <a:spcPts val="1105"/>
              </a:spcBef>
              <a:buClr>
                <a:srgbClr val="003366"/>
              </a:buClr>
              <a:buChar char="▪"/>
              <a:tabLst>
                <a:tab pos="255270" algn="l"/>
              </a:tabLst>
            </a:pPr>
            <a:r>
              <a:rPr sz="2200" spc="95" dirty="0">
                <a:latin typeface="Trebuchet MS"/>
                <a:cs typeface="Trebuchet MS"/>
              </a:rPr>
              <a:t>Freeware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85" dirty="0">
                <a:latin typeface="Trebuchet MS"/>
                <a:cs typeface="Trebuchet MS"/>
              </a:rPr>
              <a:t>and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low-cost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commercial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PGP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versions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are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available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60" dirty="0">
                <a:latin typeface="Trebuchet MS"/>
                <a:cs typeface="Trebuchet MS"/>
              </a:rPr>
              <a:t>for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235" dirty="0">
                <a:latin typeface="Trebuchet MS"/>
                <a:cs typeface="Trebuchet MS"/>
              </a:rPr>
              <a:t>many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platforms</a:t>
            </a:r>
            <a:endParaRPr sz="2200">
              <a:latin typeface="Trebuchet MS"/>
              <a:cs typeface="Trebuchet MS"/>
            </a:endParaRPr>
          </a:p>
          <a:p>
            <a:pPr marL="255270" marR="255270" indent="-242570">
              <a:lnSpc>
                <a:spcPct val="100899"/>
              </a:lnSpc>
              <a:spcBef>
                <a:spcPts val="1110"/>
              </a:spcBef>
              <a:buClr>
                <a:srgbClr val="003366"/>
              </a:buClr>
              <a:buChar char="▪"/>
              <a:tabLst>
                <a:tab pos="255270" algn="l"/>
              </a:tabLst>
            </a:pPr>
            <a:r>
              <a:rPr sz="2200" spc="145" dirty="0">
                <a:latin typeface="Trebuchet MS"/>
                <a:cs typeface="Trebuchet MS"/>
              </a:rPr>
              <a:t>PGP </a:t>
            </a:r>
            <a:r>
              <a:rPr sz="2200" spc="125" dirty="0">
                <a:latin typeface="Trebuchet MS"/>
                <a:cs typeface="Trebuchet MS"/>
              </a:rPr>
              <a:t>security </a:t>
            </a:r>
            <a:r>
              <a:rPr sz="2200" spc="114" dirty="0">
                <a:latin typeface="Trebuchet MS"/>
                <a:cs typeface="Trebuchet MS"/>
              </a:rPr>
              <a:t>solution </a:t>
            </a:r>
            <a:r>
              <a:rPr sz="2200" spc="140" dirty="0">
                <a:latin typeface="Trebuchet MS"/>
                <a:cs typeface="Trebuchet MS"/>
              </a:rPr>
              <a:t>provides </a:t>
            </a:r>
            <a:r>
              <a:rPr sz="2200" spc="145" dirty="0">
                <a:latin typeface="Trebuchet MS"/>
                <a:cs typeface="Trebuchet MS"/>
              </a:rPr>
              <a:t>six </a:t>
            </a:r>
            <a:r>
              <a:rPr sz="2200" spc="125" dirty="0">
                <a:latin typeface="Trebuchet MS"/>
                <a:cs typeface="Trebuchet MS"/>
              </a:rPr>
              <a:t>services: </a:t>
            </a:r>
            <a:r>
              <a:rPr sz="2200" spc="130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authentication </a:t>
            </a:r>
            <a:r>
              <a:rPr sz="2200" spc="200" dirty="0">
                <a:latin typeface="Trebuchet MS"/>
                <a:cs typeface="Trebuchet MS"/>
              </a:rPr>
              <a:t>by </a:t>
            </a:r>
            <a:r>
              <a:rPr sz="2200" spc="85" dirty="0">
                <a:latin typeface="Trebuchet MS"/>
                <a:cs typeface="Trebuchet MS"/>
              </a:rPr>
              <a:t>digital </a:t>
            </a:r>
            <a:r>
              <a:rPr sz="2200" spc="130" dirty="0">
                <a:latin typeface="Trebuchet MS"/>
                <a:cs typeface="Trebuchet MS"/>
              </a:rPr>
              <a:t>signatures; </a:t>
            </a:r>
            <a:r>
              <a:rPr sz="2200" spc="235" dirty="0">
                <a:latin typeface="Trebuchet MS"/>
                <a:cs typeface="Trebuchet MS"/>
              </a:rPr>
              <a:t>message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encryption;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compression;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00" dirty="0">
                <a:latin typeface="Trebuchet MS"/>
                <a:cs typeface="Trebuchet MS"/>
              </a:rPr>
              <a:t>e-mail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compatibility;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2208529"/>
            <a:ext cx="748029" cy="10147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5730" y="5843095"/>
            <a:ext cx="4618990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90"/>
              </a:lnSpc>
            </a:pPr>
            <a:r>
              <a:rPr sz="2200" spc="140" dirty="0">
                <a:latin typeface="Trebuchet MS"/>
                <a:cs typeface="Trebuchet MS"/>
              </a:rPr>
              <a:t>segmentation;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key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204" dirty="0">
                <a:latin typeface="Trebuchet MS"/>
                <a:cs typeface="Trebuchet MS"/>
              </a:rPr>
              <a:t>management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26796" y="720599"/>
            <a:ext cx="7980045" cy="334707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30"/>
              </a:spcBef>
            </a:pPr>
            <a:r>
              <a:rPr sz="1400" spc="155" dirty="0"/>
              <a:t>Protocols</a:t>
            </a:r>
            <a:r>
              <a:rPr sz="1400" spc="15" dirty="0"/>
              <a:t> </a:t>
            </a:r>
            <a:r>
              <a:rPr sz="1400" spc="95" dirty="0"/>
              <a:t>for</a:t>
            </a:r>
            <a:r>
              <a:rPr lang="en-US" sz="1400" spc="95" dirty="0"/>
              <a:t> Secure Communications</a:t>
            </a:r>
            <a:endParaRPr sz="14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7348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7543800" cy="170052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1869" y="2931160"/>
            <a:ext cx="7141209" cy="281178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latin typeface="Times New Roman"/>
                <a:cs typeface="Times New Roman"/>
              </a:rPr>
              <a:t>PGP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Digital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Envelopes</a:t>
            </a:r>
            <a:endParaRPr sz="2400">
              <a:latin typeface="Times New Roman"/>
              <a:cs typeface="Times New Roman"/>
            </a:endParaRPr>
          </a:p>
          <a:p>
            <a:pPr marL="12700" marR="578485">
              <a:lnSpc>
                <a:spcPct val="100000"/>
              </a:lnSpc>
              <a:spcBef>
                <a:spcPts val="59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First, the </a:t>
            </a:r>
            <a:r>
              <a:rPr sz="2400" spc="-5" dirty="0">
                <a:latin typeface="Times New Roman"/>
                <a:cs typeface="Times New Roman"/>
              </a:rPr>
              <a:t>message </a:t>
            </a:r>
            <a:r>
              <a:rPr sz="2400" dirty="0">
                <a:latin typeface="Times New Roman"/>
                <a:cs typeface="Times New Roman"/>
              </a:rPr>
              <a:t>itself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encoded </a:t>
            </a:r>
            <a:r>
              <a:rPr sz="2400" spc="-5" dirty="0">
                <a:latin typeface="Times New Roman"/>
                <a:cs typeface="Times New Roman"/>
              </a:rPr>
              <a:t>using symmetric </a:t>
            </a:r>
            <a:r>
              <a:rPr sz="2400" dirty="0">
                <a:latin typeface="Times New Roman"/>
                <a:cs typeface="Times New Roman"/>
              </a:rPr>
              <a:t> encryption, and then this </a:t>
            </a:r>
            <a:r>
              <a:rPr sz="2400" spc="-5" dirty="0">
                <a:latin typeface="Times New Roman"/>
                <a:cs typeface="Times New Roman"/>
              </a:rPr>
              <a:t>session </a:t>
            </a:r>
            <a:r>
              <a:rPr sz="2400" dirty="0">
                <a:latin typeface="Times New Roman"/>
                <a:cs typeface="Times New Roman"/>
              </a:rPr>
              <a:t>key to decode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encrypted 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recipient’s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 </a:t>
            </a:r>
            <a:r>
              <a:rPr sz="2400" spc="-35" dirty="0">
                <a:latin typeface="Times New Roman"/>
                <a:cs typeface="Times New Roman"/>
              </a:rPr>
              <a:t>key.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This technique </a:t>
            </a:r>
            <a:r>
              <a:rPr sz="2400" spc="-5" dirty="0">
                <a:latin typeface="Times New Roman"/>
                <a:cs typeface="Times New Roman"/>
              </a:rPr>
              <a:t>overcomes one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problems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public-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5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slower</a:t>
            </a:r>
            <a:r>
              <a:rPr sz="2400" dirty="0">
                <a:latin typeface="Times New Roman"/>
                <a:cs typeface="Times New Roman"/>
              </a:rPr>
              <a:t> than </a:t>
            </a:r>
            <a:r>
              <a:rPr sz="2400" spc="-5" dirty="0">
                <a:latin typeface="Times New Roman"/>
                <a:cs typeface="Times New Roman"/>
              </a:rPr>
              <a:t>symmetric </a:t>
            </a:r>
            <a:r>
              <a:rPr sz="2400" dirty="0">
                <a:latin typeface="Times New Roman"/>
                <a:cs typeface="Times New Roman"/>
              </a:rPr>
              <a:t> encryption.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Because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protected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5750728"/>
            <a:ext cx="542417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little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overhead.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659925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7104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5995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Attacks</a:t>
            </a:r>
            <a:r>
              <a:rPr spc="35" dirty="0"/>
              <a:t> </a:t>
            </a:r>
            <a:r>
              <a:rPr spc="285" dirty="0"/>
              <a:t>on</a:t>
            </a:r>
            <a:r>
              <a:rPr spc="40" dirty="0"/>
              <a:t> </a:t>
            </a:r>
            <a:r>
              <a:rPr spc="275" dirty="0"/>
              <a:t>Cryptosystems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3330" y="5797661"/>
            <a:ext cx="1365250" cy="39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40"/>
              </a:lnSpc>
            </a:pPr>
            <a:r>
              <a:rPr sz="2500" spc="220" dirty="0">
                <a:latin typeface="Trebuchet MS"/>
                <a:cs typeface="Trebuchet MS"/>
              </a:rPr>
              <a:t>p</a:t>
            </a:r>
            <a:r>
              <a:rPr sz="2500" spc="210" dirty="0">
                <a:latin typeface="Trebuchet MS"/>
                <a:cs typeface="Trebuchet MS"/>
              </a:rPr>
              <a:t>a</a:t>
            </a:r>
            <a:r>
              <a:rPr sz="2500" spc="-15" dirty="0">
                <a:latin typeface="Trebuchet MS"/>
                <a:cs typeface="Trebuchet MS"/>
              </a:rPr>
              <a:t>tt</a:t>
            </a:r>
            <a:r>
              <a:rPr sz="2500" spc="140" dirty="0">
                <a:latin typeface="Trebuchet MS"/>
                <a:cs typeface="Trebuchet MS"/>
              </a:rPr>
              <a:t>e</a:t>
            </a:r>
            <a:r>
              <a:rPr sz="2500" spc="50" dirty="0">
                <a:latin typeface="Trebuchet MS"/>
                <a:cs typeface="Trebuchet MS"/>
              </a:rPr>
              <a:t>r</a:t>
            </a:r>
            <a:r>
              <a:rPr sz="2500" spc="220" dirty="0">
                <a:latin typeface="Trebuchet MS"/>
                <a:cs typeface="Trebuchet MS"/>
              </a:rPr>
              <a:t>n</a:t>
            </a:r>
            <a:r>
              <a:rPr sz="2500" spc="300" dirty="0">
                <a:latin typeface="Trebuchet MS"/>
                <a:cs typeface="Trebuchet MS"/>
              </a:rPr>
              <a:t>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05889"/>
            <a:ext cx="7673975" cy="44316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91490" marR="1004569" indent="-478790">
              <a:lnSpc>
                <a:spcPts val="2720"/>
              </a:lnSpc>
              <a:spcBef>
                <a:spcPts val="440"/>
              </a:spcBef>
              <a:buClr>
                <a:srgbClr val="003366"/>
              </a:buClr>
              <a:buChar char="▪"/>
              <a:tabLst>
                <a:tab pos="490855" algn="l"/>
                <a:tab pos="491490" algn="l"/>
              </a:tabLst>
            </a:pPr>
            <a:r>
              <a:rPr sz="2500" spc="150" dirty="0">
                <a:latin typeface="Trebuchet MS"/>
                <a:cs typeface="Trebuchet MS"/>
              </a:rPr>
              <a:t>Attacks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210" dirty="0">
                <a:latin typeface="Trebuchet MS"/>
                <a:cs typeface="Trebuchet MS"/>
              </a:rPr>
              <a:t>on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190" dirty="0">
                <a:latin typeface="Trebuchet MS"/>
                <a:cs typeface="Trebuchet MS"/>
              </a:rPr>
              <a:t>cryptosystems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fall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95" dirty="0">
                <a:latin typeface="Trebuchet MS"/>
                <a:cs typeface="Trebuchet MS"/>
              </a:rPr>
              <a:t>into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05" dirty="0">
                <a:latin typeface="Trebuchet MS"/>
                <a:cs typeface="Trebuchet MS"/>
              </a:rPr>
              <a:t>four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165" dirty="0">
                <a:latin typeface="Trebuchet MS"/>
                <a:cs typeface="Trebuchet MS"/>
              </a:rPr>
              <a:t>general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155" dirty="0">
                <a:latin typeface="Trebuchet MS"/>
                <a:cs typeface="Trebuchet MS"/>
              </a:rPr>
              <a:t>categories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rebuchet MS"/>
              <a:cs typeface="Trebuchet MS"/>
            </a:endParaRPr>
          </a:p>
          <a:p>
            <a:pPr marL="491490" marR="171450" indent="-478790">
              <a:lnSpc>
                <a:spcPts val="2720"/>
              </a:lnSpc>
              <a:buClr>
                <a:srgbClr val="003366"/>
              </a:buClr>
              <a:buAutoNum type="arabicPeriod"/>
              <a:tabLst>
                <a:tab pos="490855" algn="l"/>
                <a:tab pos="491490" algn="l"/>
                <a:tab pos="1741805" algn="l"/>
                <a:tab pos="3726815" algn="l"/>
              </a:tabLst>
            </a:pPr>
            <a:r>
              <a:rPr sz="2500" spc="120" dirty="0">
                <a:latin typeface="Trebuchet MS"/>
                <a:cs typeface="Trebuchet MS"/>
              </a:rPr>
              <a:t>Man-in-the-middle:	</a:t>
            </a:r>
            <a:r>
              <a:rPr sz="2500" spc="170" dirty="0">
                <a:latin typeface="Trebuchet MS"/>
                <a:cs typeface="Trebuchet MS"/>
              </a:rPr>
              <a:t>get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plaintext/ciphertext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114" dirty="0">
                <a:latin typeface="Trebuchet MS"/>
                <a:cs typeface="Trebuchet MS"/>
              </a:rPr>
              <a:t>pair</a:t>
            </a:r>
            <a:r>
              <a:rPr sz="2500" spc="50" dirty="0">
                <a:latin typeface="Trebuchet MS"/>
                <a:cs typeface="Trebuchet MS"/>
              </a:rPr>
              <a:t> </a:t>
            </a:r>
            <a:r>
              <a:rPr sz="2500" spc="120" dirty="0">
                <a:latin typeface="Trebuchet MS"/>
                <a:cs typeface="Trebuchet MS"/>
              </a:rPr>
              <a:t>or	</a:t>
            </a:r>
            <a:r>
              <a:rPr sz="2500" spc="110" dirty="0">
                <a:latin typeface="Trebuchet MS"/>
                <a:cs typeface="Trebuchet MS"/>
              </a:rPr>
              <a:t>trick-you-into-revealing-the-key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366"/>
              </a:buClr>
              <a:buFont typeface="Trebuchet MS"/>
              <a:buAutoNum type="arabicPeriod"/>
            </a:pPr>
            <a:endParaRPr sz="2400">
              <a:latin typeface="Trebuchet MS"/>
              <a:cs typeface="Trebuchet MS"/>
            </a:endParaRPr>
          </a:p>
          <a:p>
            <a:pPr marL="491490" indent="-478790">
              <a:lnSpc>
                <a:spcPct val="100000"/>
              </a:lnSpc>
              <a:buClr>
                <a:srgbClr val="003366"/>
              </a:buClr>
              <a:buAutoNum type="arabicPeriod"/>
              <a:tabLst>
                <a:tab pos="490855" algn="l"/>
                <a:tab pos="491490" algn="l"/>
              </a:tabLst>
            </a:pPr>
            <a:r>
              <a:rPr sz="2500" spc="110" dirty="0">
                <a:latin typeface="Trebuchet MS"/>
                <a:cs typeface="Trebuchet MS"/>
              </a:rPr>
              <a:t>Correlation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150" dirty="0">
                <a:latin typeface="Trebuchet MS"/>
                <a:cs typeface="Trebuchet MS"/>
              </a:rPr>
              <a:t>attacks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220" dirty="0">
                <a:latin typeface="Trebuchet MS"/>
                <a:cs typeface="Trebuchet MS"/>
              </a:rPr>
              <a:t>and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95" dirty="0">
                <a:latin typeface="Trebuchet MS"/>
                <a:cs typeface="Trebuchet MS"/>
              </a:rPr>
              <a:t>statistical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180" dirty="0">
                <a:latin typeface="Trebuchet MS"/>
                <a:cs typeface="Trebuchet MS"/>
              </a:rPr>
              <a:t>analysis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366"/>
              </a:buClr>
              <a:buFont typeface="Trebuchet MS"/>
              <a:buAutoNum type="arabicPeriod"/>
            </a:pPr>
            <a:endParaRPr sz="2700">
              <a:latin typeface="Trebuchet MS"/>
              <a:cs typeface="Trebuchet MS"/>
            </a:endParaRPr>
          </a:p>
          <a:p>
            <a:pPr marL="491490" marR="5080" indent="-478790">
              <a:lnSpc>
                <a:spcPts val="2730"/>
              </a:lnSpc>
              <a:spcBef>
                <a:spcPts val="5"/>
              </a:spcBef>
              <a:buClr>
                <a:srgbClr val="003366"/>
              </a:buClr>
              <a:buAutoNum type="arabicPeriod"/>
              <a:tabLst>
                <a:tab pos="490855" algn="l"/>
                <a:tab pos="491490" algn="l"/>
              </a:tabLst>
            </a:pPr>
            <a:r>
              <a:rPr sz="2500" spc="145" dirty="0">
                <a:latin typeface="Trebuchet MS"/>
                <a:cs typeface="Trebuchet MS"/>
              </a:rPr>
              <a:t>Dictionary </a:t>
            </a:r>
            <a:r>
              <a:rPr sz="2500" spc="100" dirty="0">
                <a:latin typeface="Trebuchet MS"/>
                <a:cs typeface="Trebuchet MS"/>
              </a:rPr>
              <a:t>attack: </a:t>
            </a:r>
            <a:r>
              <a:rPr sz="2500" spc="70" dirty="0">
                <a:latin typeface="Trebuchet MS"/>
                <a:cs typeface="Trebuchet MS"/>
              </a:rPr>
              <a:t>for </a:t>
            </a:r>
            <a:r>
              <a:rPr sz="2500" spc="150" dirty="0">
                <a:latin typeface="Trebuchet MS"/>
                <a:cs typeface="Trebuchet MS"/>
              </a:rPr>
              <a:t>short </a:t>
            </a:r>
            <a:r>
              <a:rPr sz="2500" spc="210" dirty="0">
                <a:latin typeface="Trebuchet MS"/>
                <a:cs typeface="Trebuchet MS"/>
              </a:rPr>
              <a:t>phrases </a:t>
            </a:r>
            <a:r>
              <a:rPr sz="2500" spc="125" dirty="0">
                <a:latin typeface="Trebuchet MS"/>
                <a:cs typeface="Trebuchet MS"/>
              </a:rPr>
              <a:t>or </a:t>
            </a:r>
            <a:r>
              <a:rPr sz="2500" spc="130" dirty="0">
                <a:latin typeface="Trebuchet MS"/>
                <a:cs typeface="Trebuchet MS"/>
              </a:rPr>
              <a:t> </a:t>
            </a:r>
            <a:r>
              <a:rPr sz="2500" spc="210" dirty="0">
                <a:latin typeface="Trebuchet MS"/>
                <a:cs typeface="Trebuchet MS"/>
              </a:rPr>
              <a:t>passwords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55" dirty="0">
                <a:latin typeface="Trebuchet MS"/>
                <a:cs typeface="Trebuchet MS"/>
              </a:rPr>
              <a:t>where</a:t>
            </a:r>
            <a:r>
              <a:rPr sz="2500" spc="55" dirty="0">
                <a:latin typeface="Trebuchet MS"/>
                <a:cs typeface="Trebuchet MS"/>
              </a:rPr>
              <a:t> </a:t>
            </a:r>
            <a:r>
              <a:rPr sz="2500" spc="135" dirty="0">
                <a:latin typeface="Trebuchet MS"/>
                <a:cs typeface="Trebuchet MS"/>
              </a:rPr>
              <a:t>the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180" dirty="0">
                <a:latin typeface="Trebuchet MS"/>
                <a:cs typeface="Trebuchet MS"/>
              </a:rPr>
              <a:t>cryptosystem</a:t>
            </a:r>
            <a:r>
              <a:rPr sz="2500" spc="50" dirty="0">
                <a:latin typeface="Trebuchet MS"/>
                <a:cs typeface="Trebuchet MS"/>
              </a:rPr>
              <a:t> </a:t>
            </a:r>
            <a:r>
              <a:rPr sz="2500" spc="140" dirty="0">
                <a:latin typeface="Trebuchet MS"/>
                <a:cs typeface="Trebuchet MS"/>
              </a:rPr>
              <a:t>is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204" dirty="0">
                <a:latin typeface="Trebuchet MS"/>
                <a:cs typeface="Trebuchet MS"/>
              </a:rPr>
              <a:t>known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3366"/>
              </a:buClr>
              <a:buFont typeface="Trebuchet MS"/>
              <a:buAutoNum type="arabicPeriod"/>
            </a:pPr>
            <a:endParaRPr sz="2400">
              <a:latin typeface="Trebuchet MS"/>
              <a:cs typeface="Trebuchet MS"/>
            </a:endParaRPr>
          </a:p>
          <a:p>
            <a:pPr marL="491490" indent="-478790">
              <a:lnSpc>
                <a:spcPct val="100000"/>
              </a:lnSpc>
              <a:buClr>
                <a:srgbClr val="003366"/>
              </a:buClr>
              <a:buAutoNum type="arabicPeriod"/>
              <a:tabLst>
                <a:tab pos="490855" algn="l"/>
                <a:tab pos="491490" algn="l"/>
              </a:tabLst>
            </a:pPr>
            <a:r>
              <a:rPr sz="2500" spc="150" dirty="0">
                <a:latin typeface="Trebuchet MS"/>
                <a:cs typeface="Trebuchet MS"/>
              </a:rPr>
              <a:t>Timing</a:t>
            </a:r>
            <a:r>
              <a:rPr sz="2500" spc="30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attack: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85" dirty="0">
                <a:latin typeface="Trebuchet MS"/>
                <a:cs typeface="Trebuchet MS"/>
              </a:rPr>
              <a:t>deduce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90" dirty="0">
                <a:latin typeface="Trebuchet MS"/>
                <a:cs typeface="Trebuchet MS"/>
              </a:rPr>
              <a:t>info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30" dirty="0">
                <a:latin typeface="Trebuchet MS"/>
                <a:cs typeface="Trebuchet MS"/>
              </a:rPr>
              <a:t>from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150" dirty="0">
                <a:latin typeface="Trebuchet MS"/>
                <a:cs typeface="Trebuchet MS"/>
              </a:rPr>
              <a:t>timing</a:t>
            </a:r>
            <a:endParaRPr sz="25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749411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3009" y="6582409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51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057400"/>
            <a:ext cx="4762500" cy="37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44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5756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Man-in-the-Middle</a:t>
            </a:r>
            <a:r>
              <a:rPr spc="15" dirty="0"/>
              <a:t> </a:t>
            </a:r>
            <a:r>
              <a:rPr spc="165" dirty="0"/>
              <a:t>Attack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252219"/>
            <a:ext cx="7733665" cy="47466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01625" marR="272415" indent="-276860">
              <a:lnSpc>
                <a:spcPts val="2590"/>
              </a:lnSpc>
              <a:spcBef>
                <a:spcPts val="295"/>
              </a:spcBef>
              <a:buClr>
                <a:srgbClr val="003366"/>
              </a:buClr>
              <a:buChar char="▪"/>
              <a:tabLst>
                <a:tab pos="301625" algn="l"/>
                <a:tab pos="302260" algn="l"/>
              </a:tabLst>
            </a:pPr>
            <a:r>
              <a:rPr sz="2250" spc="160" dirty="0">
                <a:latin typeface="Trebuchet MS"/>
                <a:cs typeface="Trebuchet MS"/>
              </a:rPr>
              <a:t>Anytime </a:t>
            </a:r>
            <a:r>
              <a:rPr sz="2250" spc="204" dirty="0">
                <a:latin typeface="Trebuchet MS"/>
                <a:cs typeface="Trebuchet MS"/>
              </a:rPr>
              <a:t>an </a:t>
            </a:r>
            <a:r>
              <a:rPr sz="2250" spc="100" dirty="0">
                <a:latin typeface="Trebuchet MS"/>
                <a:cs typeface="Trebuchet MS"/>
              </a:rPr>
              <a:t>attacker </a:t>
            </a:r>
            <a:r>
              <a:rPr sz="2250" spc="105" dirty="0">
                <a:latin typeface="Trebuchet MS"/>
                <a:cs typeface="Trebuchet MS"/>
              </a:rPr>
              <a:t>intercepts </a:t>
            </a:r>
            <a:r>
              <a:rPr sz="2250" spc="245" dirty="0">
                <a:latin typeface="Trebuchet MS"/>
                <a:cs typeface="Trebuchet MS"/>
              </a:rPr>
              <a:t>messages </a:t>
            </a:r>
            <a:r>
              <a:rPr sz="2250" spc="70" dirty="0">
                <a:latin typeface="Trebuchet MS"/>
                <a:cs typeface="Trebuchet MS"/>
              </a:rPr>
              <a:t>of </a:t>
            </a:r>
            <a:r>
              <a:rPr sz="2250" spc="114" dirty="0">
                <a:latin typeface="Trebuchet MS"/>
                <a:cs typeface="Trebuchet MS"/>
              </a:rPr>
              <a:t>two </a:t>
            </a:r>
            <a:r>
              <a:rPr sz="2250" spc="120" dirty="0">
                <a:latin typeface="Trebuchet MS"/>
                <a:cs typeface="Trebuchet MS"/>
              </a:rPr>
              <a:t> </a:t>
            </a:r>
            <a:r>
              <a:rPr sz="2250" spc="110" dirty="0">
                <a:latin typeface="Trebuchet MS"/>
                <a:cs typeface="Trebuchet MS"/>
              </a:rPr>
              <a:t>legitimate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120" dirty="0">
                <a:latin typeface="Trebuchet MS"/>
                <a:cs typeface="Trebuchet MS"/>
              </a:rPr>
              <a:t>parties</a:t>
            </a:r>
            <a:r>
              <a:rPr sz="2250" spc="20" dirty="0">
                <a:latin typeface="Trebuchet MS"/>
                <a:cs typeface="Trebuchet MS"/>
              </a:rPr>
              <a:t> </a:t>
            </a:r>
            <a:r>
              <a:rPr sz="2250" spc="85" dirty="0">
                <a:latin typeface="Trebuchet MS"/>
                <a:cs typeface="Trebuchet MS"/>
              </a:rPr>
              <a:t>to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trick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175" dirty="0">
                <a:latin typeface="Trebuchet MS"/>
                <a:cs typeface="Trebuchet MS"/>
              </a:rPr>
              <a:t>them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into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145" dirty="0">
                <a:latin typeface="Trebuchet MS"/>
                <a:cs typeface="Trebuchet MS"/>
              </a:rPr>
              <a:t>accepting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150" dirty="0">
                <a:latin typeface="Trebuchet MS"/>
                <a:cs typeface="Trebuchet MS"/>
              </a:rPr>
              <a:t>his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240" dirty="0">
                <a:latin typeface="Trebuchet MS"/>
                <a:cs typeface="Trebuchet MS"/>
              </a:rPr>
              <a:t>message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235" dirty="0">
                <a:latin typeface="Trebuchet MS"/>
                <a:cs typeface="Trebuchet MS"/>
              </a:rPr>
              <a:t>as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legitimate.</a:t>
            </a:r>
            <a:endParaRPr sz="2250">
              <a:latin typeface="Trebuchet MS"/>
              <a:cs typeface="Trebuchet MS"/>
            </a:endParaRPr>
          </a:p>
          <a:p>
            <a:pPr marL="301625" marR="397510" indent="-276860">
              <a:lnSpc>
                <a:spcPct val="95700"/>
              </a:lnSpc>
              <a:spcBef>
                <a:spcPts val="1070"/>
              </a:spcBef>
              <a:buClr>
                <a:srgbClr val="003366"/>
              </a:buClr>
              <a:buChar char="▪"/>
              <a:tabLst>
                <a:tab pos="301625" algn="l"/>
                <a:tab pos="302260" algn="l"/>
              </a:tabLst>
            </a:pPr>
            <a:r>
              <a:rPr sz="2250" spc="95" dirty="0">
                <a:latin typeface="Trebuchet MS"/>
                <a:cs typeface="Trebuchet MS"/>
              </a:rPr>
              <a:t>Intercept </a:t>
            </a:r>
            <a:r>
              <a:rPr sz="2250" spc="160" dirty="0">
                <a:latin typeface="Trebuchet MS"/>
                <a:cs typeface="Trebuchet MS"/>
              </a:rPr>
              <a:t>transmission </a:t>
            </a:r>
            <a:r>
              <a:rPr sz="2250" spc="75" dirty="0">
                <a:latin typeface="Trebuchet MS"/>
                <a:cs typeface="Trebuchet MS"/>
              </a:rPr>
              <a:t>of </a:t>
            </a:r>
            <a:r>
              <a:rPr sz="2250" spc="105" dirty="0">
                <a:latin typeface="Trebuchet MS"/>
                <a:cs typeface="Trebuchet MS"/>
              </a:rPr>
              <a:t>public </a:t>
            </a:r>
            <a:r>
              <a:rPr sz="2250" spc="160" dirty="0">
                <a:latin typeface="Trebuchet MS"/>
                <a:cs typeface="Trebuchet MS"/>
              </a:rPr>
              <a:t>key </a:t>
            </a:r>
            <a:r>
              <a:rPr sz="2250" spc="114" dirty="0">
                <a:latin typeface="Trebuchet MS"/>
                <a:cs typeface="Trebuchet MS"/>
              </a:rPr>
              <a:t>or </a:t>
            </a:r>
            <a:r>
              <a:rPr sz="2250" spc="110" dirty="0">
                <a:latin typeface="Trebuchet MS"/>
                <a:cs typeface="Trebuchet MS"/>
              </a:rPr>
              <a:t>insert </a:t>
            </a:r>
            <a:r>
              <a:rPr sz="2250" spc="114" dirty="0">
                <a:latin typeface="Trebuchet MS"/>
                <a:cs typeface="Trebuchet MS"/>
              </a:rPr>
              <a:t> </a:t>
            </a:r>
            <a:r>
              <a:rPr sz="2250" spc="185" dirty="0">
                <a:latin typeface="Trebuchet MS"/>
                <a:cs typeface="Trebuchet MS"/>
              </a:rPr>
              <a:t>known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160" dirty="0">
                <a:latin typeface="Trebuchet MS"/>
                <a:cs typeface="Trebuchet MS"/>
              </a:rPr>
              <a:t>key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110" dirty="0">
                <a:latin typeface="Trebuchet MS"/>
                <a:cs typeface="Trebuchet MS"/>
              </a:rPr>
              <a:t>structure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95" dirty="0">
                <a:latin typeface="Trebuchet MS"/>
                <a:cs typeface="Trebuchet MS"/>
              </a:rPr>
              <a:t>in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130" dirty="0">
                <a:latin typeface="Trebuchet MS"/>
                <a:cs typeface="Trebuchet MS"/>
              </a:rPr>
              <a:t>place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of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145" dirty="0">
                <a:latin typeface="Trebuchet MS"/>
                <a:cs typeface="Trebuchet MS"/>
              </a:rPr>
              <a:t>requested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110" dirty="0">
                <a:latin typeface="Trebuchet MS"/>
                <a:cs typeface="Trebuchet MS"/>
              </a:rPr>
              <a:t>public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160" dirty="0">
                <a:latin typeface="Trebuchet MS"/>
                <a:cs typeface="Trebuchet MS"/>
              </a:rPr>
              <a:t>key</a:t>
            </a:r>
            <a:endParaRPr sz="2250">
              <a:latin typeface="Trebuchet MS"/>
              <a:cs typeface="Trebuchet MS"/>
            </a:endParaRPr>
          </a:p>
          <a:p>
            <a:pPr marL="301625" marR="222250" indent="-276860">
              <a:lnSpc>
                <a:spcPct val="95800"/>
              </a:lnSpc>
              <a:spcBef>
                <a:spcPts val="1135"/>
              </a:spcBef>
              <a:buClr>
                <a:srgbClr val="003366"/>
              </a:buClr>
              <a:buChar char="▪"/>
              <a:tabLst>
                <a:tab pos="301625" algn="l"/>
                <a:tab pos="302260" algn="l"/>
              </a:tabLst>
            </a:pPr>
            <a:r>
              <a:rPr sz="2250" spc="114" dirty="0">
                <a:latin typeface="Trebuchet MS"/>
                <a:cs typeface="Trebuchet MS"/>
              </a:rPr>
              <a:t>From </a:t>
            </a:r>
            <a:r>
              <a:rPr sz="2250" spc="105" dirty="0">
                <a:latin typeface="Trebuchet MS"/>
                <a:cs typeface="Trebuchet MS"/>
              </a:rPr>
              <a:t>victim’s </a:t>
            </a:r>
            <a:r>
              <a:rPr sz="2250" spc="114" dirty="0">
                <a:latin typeface="Trebuchet MS"/>
                <a:cs typeface="Trebuchet MS"/>
              </a:rPr>
              <a:t>perspective, </a:t>
            </a:r>
            <a:r>
              <a:rPr sz="2250" spc="145" dirty="0">
                <a:latin typeface="Trebuchet MS"/>
                <a:cs typeface="Trebuchet MS"/>
              </a:rPr>
              <a:t>encrypted </a:t>
            </a:r>
            <a:r>
              <a:rPr sz="2250" spc="150" dirty="0">
                <a:latin typeface="Trebuchet MS"/>
                <a:cs typeface="Trebuchet MS"/>
              </a:rPr>
              <a:t> </a:t>
            </a:r>
            <a:r>
              <a:rPr sz="2250" spc="160" dirty="0">
                <a:latin typeface="Trebuchet MS"/>
                <a:cs typeface="Trebuchet MS"/>
              </a:rPr>
              <a:t>communication</a:t>
            </a:r>
            <a:r>
              <a:rPr sz="2250" spc="20" dirty="0">
                <a:latin typeface="Trebuchet MS"/>
                <a:cs typeface="Trebuchet MS"/>
              </a:rPr>
              <a:t> </a:t>
            </a:r>
            <a:r>
              <a:rPr sz="2250" spc="180" dirty="0">
                <a:latin typeface="Trebuchet MS"/>
                <a:cs typeface="Trebuchet MS"/>
              </a:rPr>
              <a:t>appears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85" dirty="0">
                <a:latin typeface="Trebuchet MS"/>
                <a:cs typeface="Trebuchet MS"/>
              </a:rPr>
              <a:t>to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175" dirty="0">
                <a:latin typeface="Trebuchet MS"/>
                <a:cs typeface="Trebuchet MS"/>
              </a:rPr>
              <a:t>be</a:t>
            </a:r>
            <a:r>
              <a:rPr sz="2250" spc="15" dirty="0">
                <a:latin typeface="Trebuchet MS"/>
                <a:cs typeface="Trebuchet MS"/>
              </a:rPr>
              <a:t> </a:t>
            </a:r>
            <a:r>
              <a:rPr sz="2250" spc="135" dirty="0">
                <a:latin typeface="Trebuchet MS"/>
                <a:cs typeface="Trebuchet MS"/>
              </a:rPr>
              <a:t>occurring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110" dirty="0">
                <a:latin typeface="Trebuchet MS"/>
                <a:cs typeface="Trebuchet MS"/>
              </a:rPr>
              <a:t>normally, </a:t>
            </a:r>
            <a:r>
              <a:rPr sz="2250" spc="-660" dirty="0">
                <a:latin typeface="Trebuchet MS"/>
                <a:cs typeface="Trebuchet MS"/>
              </a:rPr>
              <a:t> </a:t>
            </a:r>
            <a:r>
              <a:rPr sz="2250" spc="125" dirty="0">
                <a:latin typeface="Trebuchet MS"/>
                <a:cs typeface="Trebuchet MS"/>
              </a:rPr>
              <a:t>but </a:t>
            </a:r>
            <a:r>
              <a:rPr sz="2250" spc="100" dirty="0">
                <a:latin typeface="Trebuchet MS"/>
                <a:cs typeface="Trebuchet MS"/>
              </a:rPr>
              <a:t>in </a:t>
            </a:r>
            <a:r>
              <a:rPr sz="2250" spc="70" dirty="0">
                <a:latin typeface="Trebuchet MS"/>
                <a:cs typeface="Trebuchet MS"/>
              </a:rPr>
              <a:t>fact </a:t>
            </a:r>
            <a:r>
              <a:rPr sz="2250" spc="100" dirty="0">
                <a:latin typeface="Trebuchet MS"/>
                <a:cs typeface="Trebuchet MS"/>
              </a:rPr>
              <a:t>attacker </a:t>
            </a:r>
            <a:r>
              <a:rPr sz="2250" spc="135" dirty="0">
                <a:latin typeface="Trebuchet MS"/>
                <a:cs typeface="Trebuchet MS"/>
              </a:rPr>
              <a:t>receives </a:t>
            </a:r>
            <a:r>
              <a:rPr sz="2250" spc="175" dirty="0">
                <a:latin typeface="Trebuchet MS"/>
                <a:cs typeface="Trebuchet MS"/>
              </a:rPr>
              <a:t>each </a:t>
            </a:r>
            <a:r>
              <a:rPr sz="2250" spc="145" dirty="0">
                <a:latin typeface="Trebuchet MS"/>
                <a:cs typeface="Trebuchet MS"/>
              </a:rPr>
              <a:t>encrypted </a:t>
            </a:r>
            <a:r>
              <a:rPr sz="2250" spc="150" dirty="0">
                <a:latin typeface="Trebuchet MS"/>
                <a:cs typeface="Trebuchet MS"/>
              </a:rPr>
              <a:t> </a:t>
            </a:r>
            <a:r>
              <a:rPr sz="2250" spc="195" dirty="0">
                <a:latin typeface="Trebuchet MS"/>
                <a:cs typeface="Trebuchet MS"/>
              </a:rPr>
              <a:t>message, </a:t>
            </a:r>
            <a:r>
              <a:rPr sz="2250" spc="140" dirty="0">
                <a:latin typeface="Trebuchet MS"/>
                <a:cs typeface="Trebuchet MS"/>
              </a:rPr>
              <a:t>decodes, </a:t>
            </a:r>
            <a:r>
              <a:rPr sz="2250" spc="120" dirty="0">
                <a:latin typeface="Trebuchet MS"/>
                <a:cs typeface="Trebuchet MS"/>
              </a:rPr>
              <a:t>encrypts, </a:t>
            </a:r>
            <a:r>
              <a:rPr sz="2250" spc="195" dirty="0">
                <a:latin typeface="Trebuchet MS"/>
                <a:cs typeface="Trebuchet MS"/>
              </a:rPr>
              <a:t>and </a:t>
            </a:r>
            <a:r>
              <a:rPr sz="2250" spc="215" dirty="0">
                <a:latin typeface="Trebuchet MS"/>
                <a:cs typeface="Trebuchet MS"/>
              </a:rPr>
              <a:t>sends </a:t>
            </a:r>
            <a:r>
              <a:rPr sz="2250" spc="80" dirty="0">
                <a:latin typeface="Trebuchet MS"/>
                <a:cs typeface="Trebuchet MS"/>
              </a:rPr>
              <a:t>to </a:t>
            </a:r>
            <a:r>
              <a:rPr sz="2250" spc="85" dirty="0">
                <a:latin typeface="Trebuchet MS"/>
                <a:cs typeface="Trebuchet MS"/>
              </a:rPr>
              <a:t> </a:t>
            </a:r>
            <a:r>
              <a:rPr sz="2250" spc="110" dirty="0">
                <a:latin typeface="Trebuchet MS"/>
                <a:cs typeface="Trebuchet MS"/>
              </a:rPr>
              <a:t>originally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135" dirty="0">
                <a:latin typeface="Trebuchet MS"/>
                <a:cs typeface="Trebuchet MS"/>
              </a:rPr>
              <a:t>intended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recipient</a:t>
            </a:r>
            <a:endParaRPr sz="2250">
              <a:latin typeface="Trebuchet MS"/>
              <a:cs typeface="Trebuchet MS"/>
            </a:endParaRPr>
          </a:p>
          <a:p>
            <a:pPr marL="301625" marR="17780" indent="-276860">
              <a:lnSpc>
                <a:spcPts val="2590"/>
              </a:lnSpc>
              <a:spcBef>
                <a:spcPts val="1195"/>
              </a:spcBef>
              <a:buClr>
                <a:srgbClr val="003366"/>
              </a:buClr>
              <a:buChar char="▪"/>
              <a:tabLst>
                <a:tab pos="301625" algn="l"/>
                <a:tab pos="302260" algn="l"/>
              </a:tabLst>
            </a:pPr>
            <a:r>
              <a:rPr sz="2250" spc="150" dirty="0">
                <a:latin typeface="Trebuchet MS"/>
                <a:cs typeface="Trebuchet MS"/>
              </a:rPr>
              <a:t>Establishment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of</a:t>
            </a:r>
            <a:r>
              <a:rPr sz="2250" spc="55" dirty="0">
                <a:latin typeface="Trebuchet MS"/>
                <a:cs typeface="Trebuchet MS"/>
              </a:rPr>
              <a:t> </a:t>
            </a:r>
            <a:r>
              <a:rPr sz="2250" spc="105" dirty="0">
                <a:latin typeface="Trebuchet MS"/>
                <a:cs typeface="Trebuchet MS"/>
              </a:rPr>
              <a:t>public</a:t>
            </a:r>
            <a:r>
              <a:rPr sz="2250" spc="50" dirty="0">
                <a:latin typeface="Trebuchet MS"/>
                <a:cs typeface="Trebuchet MS"/>
              </a:rPr>
              <a:t> </a:t>
            </a:r>
            <a:r>
              <a:rPr sz="2250" spc="185" dirty="0">
                <a:latin typeface="Trebuchet MS"/>
                <a:cs typeface="Trebuchet MS"/>
              </a:rPr>
              <a:t>keys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with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digital</a:t>
            </a:r>
            <a:r>
              <a:rPr sz="2250" spc="55" dirty="0">
                <a:latin typeface="Trebuchet MS"/>
                <a:cs typeface="Trebuchet MS"/>
              </a:rPr>
              <a:t> </a:t>
            </a:r>
            <a:r>
              <a:rPr sz="2250" spc="155" dirty="0">
                <a:latin typeface="Trebuchet MS"/>
                <a:cs typeface="Trebuchet MS"/>
              </a:rPr>
              <a:t>signatures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180" dirty="0">
                <a:latin typeface="Trebuchet MS"/>
                <a:cs typeface="Trebuchet MS"/>
              </a:rPr>
              <a:t>can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135" dirty="0">
                <a:latin typeface="Trebuchet MS"/>
                <a:cs typeface="Trebuchet MS"/>
              </a:rPr>
              <a:t>prevent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85" dirty="0">
                <a:latin typeface="Trebuchet MS"/>
                <a:cs typeface="Trebuchet MS"/>
              </a:rPr>
              <a:t>traditional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120" dirty="0">
                <a:latin typeface="Trebuchet MS"/>
                <a:cs typeface="Trebuchet MS"/>
              </a:rPr>
              <a:t>man-in-the-middle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114" dirty="0">
                <a:latin typeface="Trebuchet MS"/>
                <a:cs typeface="Trebuchet MS"/>
              </a:rPr>
              <a:t>attack</a:t>
            </a:r>
            <a:endParaRPr sz="22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71869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09" rIns="0" bIns="0" rtlCol="0">
            <a:spAutoFit/>
          </a:bodyPr>
          <a:lstStyle/>
          <a:p>
            <a:pPr marL="162560" marR="508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Correlation</a:t>
            </a:r>
            <a:r>
              <a:rPr spc="50" dirty="0"/>
              <a:t> </a:t>
            </a:r>
            <a:r>
              <a:rPr spc="200" dirty="0"/>
              <a:t>Attacks</a:t>
            </a:r>
            <a:r>
              <a:rPr spc="40" dirty="0"/>
              <a:t> </a:t>
            </a:r>
            <a:r>
              <a:rPr spc="300" dirty="0"/>
              <a:t>and</a:t>
            </a:r>
            <a:r>
              <a:rPr spc="45" dirty="0"/>
              <a:t> </a:t>
            </a:r>
            <a:r>
              <a:rPr spc="200" dirty="0"/>
              <a:t>Classical </a:t>
            </a:r>
            <a:r>
              <a:rPr spc="-1065" dirty="0"/>
              <a:t> </a:t>
            </a:r>
            <a:r>
              <a:rPr spc="229" dirty="0"/>
              <a:t>Cryptanalysis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557019"/>
            <a:ext cx="7730490" cy="4622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935" marR="30480" indent="-331470">
              <a:lnSpc>
                <a:spcPct val="1008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68935" algn="l"/>
                <a:tab pos="369570" algn="l"/>
              </a:tabLst>
            </a:pPr>
            <a:r>
              <a:rPr sz="2700" spc="120" dirty="0">
                <a:latin typeface="Trebuchet MS"/>
                <a:cs typeface="Trebuchet MS"/>
              </a:rPr>
              <a:t>Collection </a:t>
            </a:r>
            <a:r>
              <a:rPr sz="2700" spc="80" dirty="0">
                <a:latin typeface="Trebuchet MS"/>
                <a:cs typeface="Trebuchet MS"/>
              </a:rPr>
              <a:t>of </a:t>
            </a:r>
            <a:r>
              <a:rPr sz="2700" spc="110" dirty="0">
                <a:latin typeface="Trebuchet MS"/>
                <a:cs typeface="Trebuchet MS"/>
              </a:rPr>
              <a:t>brute-force </a:t>
            </a:r>
            <a:r>
              <a:rPr sz="2700" spc="225" dirty="0">
                <a:latin typeface="Trebuchet MS"/>
                <a:cs typeface="Trebuchet MS"/>
              </a:rPr>
              <a:t>methods </a:t>
            </a:r>
            <a:r>
              <a:rPr sz="2700" spc="120" dirty="0">
                <a:latin typeface="Trebuchet MS"/>
                <a:cs typeface="Trebuchet MS"/>
              </a:rPr>
              <a:t>that </a:t>
            </a:r>
            <a:r>
              <a:rPr sz="2700" spc="125" dirty="0">
                <a:latin typeface="Trebuchet MS"/>
                <a:cs typeface="Trebuchet MS"/>
              </a:rPr>
              <a:t> </a:t>
            </a:r>
            <a:r>
              <a:rPr sz="2700" spc="150" dirty="0">
                <a:latin typeface="Trebuchet MS"/>
                <a:cs typeface="Trebuchet MS"/>
              </a:rPr>
              <a:t>attempt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to</a:t>
            </a:r>
            <a:r>
              <a:rPr sz="2700" spc="55" dirty="0">
                <a:latin typeface="Trebuchet MS"/>
                <a:cs typeface="Trebuchet MS"/>
              </a:rPr>
              <a:t> </a:t>
            </a:r>
            <a:r>
              <a:rPr sz="2700" spc="204" dirty="0">
                <a:latin typeface="Trebuchet MS"/>
                <a:cs typeface="Trebuchet MS"/>
              </a:rPr>
              <a:t>deduce</a:t>
            </a:r>
            <a:r>
              <a:rPr sz="2700" spc="60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statistical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145" dirty="0">
                <a:latin typeface="Trebuchet MS"/>
                <a:cs typeface="Trebuchet MS"/>
              </a:rPr>
              <a:t>relationships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180" dirty="0">
                <a:latin typeface="Trebuchet MS"/>
                <a:cs typeface="Trebuchet MS"/>
              </a:rPr>
              <a:t>between </a:t>
            </a:r>
            <a:r>
              <a:rPr sz="2700" spc="135" dirty="0">
                <a:latin typeface="Trebuchet MS"/>
                <a:cs typeface="Trebuchet MS"/>
              </a:rPr>
              <a:t>structure </a:t>
            </a:r>
            <a:r>
              <a:rPr sz="2700" spc="85" dirty="0">
                <a:latin typeface="Trebuchet MS"/>
                <a:cs typeface="Trebuchet MS"/>
              </a:rPr>
              <a:t>of </a:t>
            </a:r>
            <a:r>
              <a:rPr sz="2700" spc="229" dirty="0">
                <a:latin typeface="Trebuchet MS"/>
                <a:cs typeface="Trebuchet MS"/>
              </a:rPr>
              <a:t>unknown </a:t>
            </a:r>
            <a:r>
              <a:rPr sz="2700" spc="190" dirty="0">
                <a:latin typeface="Trebuchet MS"/>
                <a:cs typeface="Trebuchet MS"/>
              </a:rPr>
              <a:t>key </a:t>
            </a:r>
            <a:r>
              <a:rPr sz="2700" spc="235" dirty="0">
                <a:latin typeface="Trebuchet MS"/>
                <a:cs typeface="Trebuchet MS"/>
              </a:rPr>
              <a:t>and </a:t>
            </a:r>
            <a:r>
              <a:rPr sz="2700" spc="240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ciphertext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66"/>
              </a:buClr>
              <a:buFont typeface="Trebuchet MS"/>
              <a:buChar char="▪"/>
            </a:pPr>
            <a:endParaRPr sz="2900">
              <a:latin typeface="Trebuchet MS"/>
              <a:cs typeface="Trebuchet MS"/>
            </a:endParaRPr>
          </a:p>
          <a:p>
            <a:pPr marL="368935" marR="234315" indent="-331470">
              <a:lnSpc>
                <a:spcPct val="100899"/>
              </a:lnSpc>
              <a:spcBef>
                <a:spcPts val="5"/>
              </a:spcBef>
              <a:buClr>
                <a:srgbClr val="003366"/>
              </a:buClr>
              <a:buChar char="▪"/>
              <a:tabLst>
                <a:tab pos="368935" algn="l"/>
                <a:tab pos="369570" algn="l"/>
              </a:tabLst>
            </a:pPr>
            <a:r>
              <a:rPr sz="2700" spc="90" dirty="0">
                <a:latin typeface="Trebuchet MS"/>
                <a:cs typeface="Trebuchet MS"/>
              </a:rPr>
              <a:t>Differential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235" dirty="0">
                <a:latin typeface="Trebuchet MS"/>
                <a:cs typeface="Trebuchet MS"/>
              </a:rPr>
              <a:t>and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linear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175" dirty="0">
                <a:latin typeface="Trebuchet MS"/>
                <a:cs typeface="Trebuchet MS"/>
              </a:rPr>
              <a:t>cryptanalysis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240" dirty="0">
                <a:latin typeface="Trebuchet MS"/>
                <a:cs typeface="Trebuchet MS"/>
              </a:rPr>
              <a:t>have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215" dirty="0">
                <a:latin typeface="Trebuchet MS"/>
                <a:cs typeface="Trebuchet MS"/>
              </a:rPr>
              <a:t>been</a:t>
            </a:r>
            <a:r>
              <a:rPr sz="2700" spc="40" dirty="0">
                <a:latin typeface="Trebuchet MS"/>
                <a:cs typeface="Trebuchet MS"/>
              </a:rPr>
              <a:t> </a:t>
            </a:r>
            <a:r>
              <a:rPr sz="2700" spc="245" dirty="0">
                <a:latin typeface="Trebuchet MS"/>
                <a:cs typeface="Trebuchet MS"/>
              </a:rPr>
              <a:t>used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to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220" dirty="0">
                <a:latin typeface="Trebuchet MS"/>
                <a:cs typeface="Trebuchet MS"/>
              </a:rPr>
              <a:t>mount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185" dirty="0">
                <a:latin typeface="Trebuchet MS"/>
                <a:cs typeface="Trebuchet MS"/>
              </a:rPr>
              <a:t>successful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165" dirty="0">
                <a:latin typeface="Trebuchet MS"/>
                <a:cs typeface="Trebuchet MS"/>
              </a:rPr>
              <a:t>attacks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3366"/>
              </a:buClr>
              <a:buFont typeface="Trebuchet MS"/>
              <a:buChar char="▪"/>
            </a:pPr>
            <a:endParaRPr sz="2900">
              <a:latin typeface="Trebuchet MS"/>
              <a:cs typeface="Trebuchet MS"/>
            </a:endParaRPr>
          </a:p>
          <a:p>
            <a:pPr marL="368935" marR="115570" indent="-331470">
              <a:lnSpc>
                <a:spcPct val="100899"/>
              </a:lnSpc>
              <a:buClr>
                <a:srgbClr val="003366"/>
              </a:buClr>
              <a:buChar char="▪"/>
              <a:tabLst>
                <a:tab pos="368935" algn="l"/>
                <a:tab pos="369570" algn="l"/>
              </a:tabLst>
            </a:pPr>
            <a:r>
              <a:rPr sz="2700" spc="120" dirty="0">
                <a:latin typeface="Trebuchet MS"/>
                <a:cs typeface="Trebuchet MS"/>
              </a:rPr>
              <a:t>Correlation </a:t>
            </a:r>
            <a:r>
              <a:rPr sz="2700" spc="165" dirty="0">
                <a:latin typeface="Trebuchet MS"/>
                <a:cs typeface="Trebuchet MS"/>
              </a:rPr>
              <a:t>attacks </a:t>
            </a:r>
            <a:r>
              <a:rPr sz="2700" spc="215" dirty="0">
                <a:latin typeface="Trebuchet MS"/>
                <a:cs typeface="Trebuchet MS"/>
              </a:rPr>
              <a:t>can </a:t>
            </a:r>
            <a:r>
              <a:rPr sz="2700" spc="175" dirty="0">
                <a:latin typeface="Trebuchet MS"/>
                <a:cs typeface="Trebuchet MS"/>
              </a:rPr>
              <a:t>only </a:t>
            </a:r>
            <a:r>
              <a:rPr sz="2700" spc="210" dirty="0">
                <a:latin typeface="Trebuchet MS"/>
                <a:cs typeface="Trebuchet MS"/>
              </a:rPr>
              <a:t>be </a:t>
            </a:r>
            <a:r>
              <a:rPr sz="2700" spc="245" dirty="0">
                <a:latin typeface="Trebuchet MS"/>
                <a:cs typeface="Trebuchet MS"/>
              </a:rPr>
              <a:t>used </a:t>
            </a:r>
            <a:r>
              <a:rPr sz="2700" spc="229" dirty="0">
                <a:latin typeface="Trebuchet MS"/>
                <a:cs typeface="Trebuchet MS"/>
              </a:rPr>
              <a:t>on 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certain</a:t>
            </a:r>
            <a:r>
              <a:rPr sz="2700" spc="35" dirty="0">
                <a:latin typeface="Trebuchet MS"/>
                <a:cs typeface="Trebuchet MS"/>
              </a:rPr>
              <a:t> </a:t>
            </a:r>
            <a:r>
              <a:rPr sz="2700" spc="195" dirty="0">
                <a:latin typeface="Trebuchet MS"/>
                <a:cs typeface="Trebuchet MS"/>
              </a:rPr>
              <a:t>stream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170" dirty="0">
                <a:latin typeface="Trebuchet MS"/>
                <a:cs typeface="Trebuchet MS"/>
              </a:rPr>
              <a:t>ciphers</a:t>
            </a:r>
            <a:r>
              <a:rPr sz="2700" spc="40" dirty="0">
                <a:latin typeface="Trebuchet MS"/>
                <a:cs typeface="Trebuchet MS"/>
              </a:rPr>
              <a:t> </a:t>
            </a:r>
            <a:r>
              <a:rPr sz="2700" spc="170" dirty="0">
                <a:latin typeface="Trebuchet MS"/>
                <a:cs typeface="Trebuchet MS"/>
              </a:rPr>
              <a:t>where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280" dirty="0">
                <a:latin typeface="Trebuchet MS"/>
                <a:cs typeface="Trebuchet MS"/>
              </a:rPr>
              <a:t>some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of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145" dirty="0">
                <a:latin typeface="Trebuchet MS"/>
                <a:cs typeface="Trebuchet MS"/>
              </a:rPr>
              <a:t>the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plaintext</a:t>
            </a:r>
            <a:r>
              <a:rPr sz="2700" spc="35" dirty="0">
                <a:latin typeface="Trebuchet MS"/>
                <a:cs typeface="Trebuchet MS"/>
              </a:rPr>
              <a:t> </a:t>
            </a:r>
            <a:r>
              <a:rPr sz="2700" spc="155" dirty="0">
                <a:latin typeface="Trebuchet MS"/>
                <a:cs typeface="Trebuchet MS"/>
              </a:rPr>
              <a:t>is</a:t>
            </a:r>
            <a:r>
              <a:rPr sz="2700" spc="30" dirty="0">
                <a:latin typeface="Trebuchet MS"/>
                <a:cs typeface="Trebuchet MS"/>
              </a:rPr>
              <a:t> </a:t>
            </a:r>
            <a:r>
              <a:rPr sz="2700" spc="225" dirty="0">
                <a:latin typeface="Trebuchet MS"/>
                <a:cs typeface="Trebuchet MS"/>
              </a:rPr>
              <a:t>known</a:t>
            </a:r>
            <a:r>
              <a:rPr sz="2700" spc="55" dirty="0">
                <a:latin typeface="Trebuchet MS"/>
                <a:cs typeface="Trebuchet MS"/>
              </a:rPr>
              <a:t> </a:t>
            </a:r>
            <a:r>
              <a:rPr sz="2700" spc="135" dirty="0">
                <a:latin typeface="Trebuchet MS"/>
                <a:cs typeface="Trebuchet MS"/>
              </a:rPr>
              <a:t>or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215" dirty="0">
                <a:latin typeface="Trebuchet MS"/>
                <a:cs typeface="Trebuchet MS"/>
              </a:rPr>
              <a:t>can</a:t>
            </a:r>
            <a:r>
              <a:rPr sz="2700" spc="55" dirty="0">
                <a:latin typeface="Trebuchet MS"/>
                <a:cs typeface="Trebuchet MS"/>
              </a:rPr>
              <a:t> </a:t>
            </a:r>
            <a:r>
              <a:rPr sz="2700" spc="204" dirty="0">
                <a:latin typeface="Trebuchet MS"/>
                <a:cs typeface="Trebuchet MS"/>
              </a:rPr>
              <a:t>be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265" dirty="0">
                <a:latin typeface="Trebuchet MS"/>
                <a:cs typeface="Trebuchet MS"/>
              </a:rPr>
              <a:t>guessed</a:t>
            </a:r>
            <a:endParaRPr sz="2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396208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420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Dictionary</a:t>
            </a:r>
            <a:r>
              <a:rPr spc="5" dirty="0"/>
              <a:t> </a:t>
            </a:r>
            <a:r>
              <a:rPr spc="200" dirty="0"/>
              <a:t>Attacks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640" y="1252219"/>
            <a:ext cx="7462520" cy="5125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9725" marR="347980" indent="-314960">
              <a:lnSpc>
                <a:spcPct val="1012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39725" algn="l"/>
                <a:tab pos="340360" algn="l"/>
              </a:tabLst>
            </a:pPr>
            <a:r>
              <a:rPr sz="2550" spc="155" dirty="0">
                <a:latin typeface="Trebuchet MS"/>
                <a:cs typeface="Trebuchet MS"/>
              </a:rPr>
              <a:t>Origin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90" dirty="0">
                <a:latin typeface="Trebuchet MS"/>
                <a:cs typeface="Trebuchet MS"/>
              </a:rPr>
              <a:t>of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65" dirty="0">
                <a:latin typeface="Trebuchet MS"/>
                <a:cs typeface="Trebuchet MS"/>
              </a:rPr>
              <a:t>phrase: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14" dirty="0">
                <a:latin typeface="Trebuchet MS"/>
                <a:cs typeface="Trebuchet MS"/>
              </a:rPr>
              <a:t>Attacker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175" dirty="0">
                <a:latin typeface="Trebuchet MS"/>
                <a:cs typeface="Trebuchet MS"/>
              </a:rPr>
              <a:t>encrypts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95" dirty="0">
                <a:latin typeface="Trebuchet MS"/>
                <a:cs typeface="Trebuchet MS"/>
              </a:rPr>
              <a:t>every </a:t>
            </a:r>
            <a:r>
              <a:rPr sz="2550" spc="-750" dirty="0">
                <a:latin typeface="Trebuchet MS"/>
                <a:cs typeface="Trebuchet MS"/>
              </a:rPr>
              <a:t> </a:t>
            </a:r>
            <a:r>
              <a:rPr sz="2550" spc="160" dirty="0">
                <a:latin typeface="Trebuchet MS"/>
                <a:cs typeface="Trebuchet MS"/>
              </a:rPr>
              <a:t>word </a:t>
            </a:r>
            <a:r>
              <a:rPr sz="2550" spc="114" dirty="0">
                <a:latin typeface="Trebuchet MS"/>
                <a:cs typeface="Trebuchet MS"/>
              </a:rPr>
              <a:t>in </a:t>
            </a:r>
            <a:r>
              <a:rPr sz="2550" spc="240" dirty="0">
                <a:latin typeface="Trebuchet MS"/>
                <a:cs typeface="Trebuchet MS"/>
              </a:rPr>
              <a:t>a </a:t>
            </a:r>
            <a:r>
              <a:rPr sz="2550" spc="130" dirty="0">
                <a:latin typeface="Trebuchet MS"/>
                <a:cs typeface="Trebuchet MS"/>
              </a:rPr>
              <a:t>dictionary </a:t>
            </a:r>
            <a:r>
              <a:rPr sz="2550" spc="225" dirty="0">
                <a:latin typeface="Trebuchet MS"/>
                <a:cs typeface="Trebuchet MS"/>
              </a:rPr>
              <a:t>using </a:t>
            </a:r>
            <a:r>
              <a:rPr sz="2550" spc="280" dirty="0">
                <a:latin typeface="Trebuchet MS"/>
                <a:cs typeface="Trebuchet MS"/>
              </a:rPr>
              <a:t>same </a:t>
            </a:r>
            <a:r>
              <a:rPr sz="2550" spc="285" dirty="0">
                <a:latin typeface="Trebuchet MS"/>
                <a:cs typeface="Trebuchet MS"/>
              </a:rPr>
              <a:t> </a:t>
            </a:r>
            <a:r>
              <a:rPr sz="2550" spc="190" dirty="0">
                <a:latin typeface="Trebuchet MS"/>
                <a:cs typeface="Trebuchet MS"/>
              </a:rPr>
              <a:t>cryptosystem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235" dirty="0">
                <a:latin typeface="Trebuchet MS"/>
                <a:cs typeface="Trebuchet MS"/>
              </a:rPr>
              <a:t>used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235" dirty="0">
                <a:latin typeface="Trebuchet MS"/>
                <a:cs typeface="Trebuchet MS"/>
              </a:rPr>
              <a:t>by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30" dirty="0">
                <a:latin typeface="Trebuchet MS"/>
                <a:cs typeface="Trebuchet MS"/>
              </a:rPr>
              <a:t>target</a:t>
            </a:r>
            <a:endParaRPr sz="2550">
              <a:latin typeface="Trebuchet MS"/>
              <a:cs typeface="Trebuchet MS"/>
            </a:endParaRPr>
          </a:p>
          <a:p>
            <a:pPr marL="339725" marR="147955" indent="-314960">
              <a:lnSpc>
                <a:spcPct val="101299"/>
              </a:lnSpc>
              <a:spcBef>
                <a:spcPts val="2570"/>
              </a:spcBef>
              <a:buClr>
                <a:srgbClr val="003366"/>
              </a:buClr>
              <a:buChar char="▪"/>
              <a:tabLst>
                <a:tab pos="339725" algn="l"/>
                <a:tab pos="340360" algn="l"/>
              </a:tabLst>
            </a:pPr>
            <a:r>
              <a:rPr sz="2550" spc="155" dirty="0">
                <a:latin typeface="Trebuchet MS"/>
                <a:cs typeface="Trebuchet MS"/>
              </a:rPr>
              <a:t>Dictionary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160" dirty="0">
                <a:latin typeface="Trebuchet MS"/>
                <a:cs typeface="Trebuchet MS"/>
              </a:rPr>
              <a:t>attacks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204" dirty="0">
                <a:latin typeface="Trebuchet MS"/>
                <a:cs typeface="Trebuchet MS"/>
              </a:rPr>
              <a:t>can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200" dirty="0">
                <a:latin typeface="Trebuchet MS"/>
                <a:cs typeface="Trebuchet MS"/>
              </a:rPr>
              <a:t>be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80" dirty="0">
                <a:latin typeface="Trebuchet MS"/>
                <a:cs typeface="Trebuchet MS"/>
              </a:rPr>
              <a:t>successful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215" dirty="0">
                <a:latin typeface="Trebuchet MS"/>
                <a:cs typeface="Trebuchet MS"/>
              </a:rPr>
              <a:t>when </a:t>
            </a:r>
            <a:r>
              <a:rPr sz="2550" spc="-755" dirty="0">
                <a:latin typeface="Trebuchet MS"/>
                <a:cs typeface="Trebuchet MS"/>
              </a:rPr>
              <a:t> </a:t>
            </a:r>
            <a:r>
              <a:rPr sz="2550" spc="140" dirty="0">
                <a:latin typeface="Trebuchet MS"/>
                <a:cs typeface="Trebuchet MS"/>
              </a:rPr>
              <a:t>the </a:t>
            </a:r>
            <a:r>
              <a:rPr sz="2550" spc="120" dirty="0">
                <a:latin typeface="Trebuchet MS"/>
                <a:cs typeface="Trebuchet MS"/>
              </a:rPr>
              <a:t>ciphertext </a:t>
            </a:r>
            <a:r>
              <a:rPr sz="2550" spc="185" dirty="0">
                <a:latin typeface="Trebuchet MS"/>
                <a:cs typeface="Trebuchet MS"/>
              </a:rPr>
              <a:t>consists </a:t>
            </a:r>
            <a:r>
              <a:rPr sz="2550" spc="85" dirty="0">
                <a:latin typeface="Trebuchet MS"/>
                <a:cs typeface="Trebuchet MS"/>
              </a:rPr>
              <a:t>of </a:t>
            </a:r>
            <a:r>
              <a:rPr sz="2550" spc="105" dirty="0">
                <a:latin typeface="Trebuchet MS"/>
                <a:cs typeface="Trebuchet MS"/>
              </a:rPr>
              <a:t>relatively </a:t>
            </a:r>
            <a:r>
              <a:rPr sz="2550" spc="114" dirty="0">
                <a:latin typeface="Trebuchet MS"/>
                <a:cs typeface="Trebuchet MS"/>
              </a:rPr>
              <a:t>few </a:t>
            </a:r>
            <a:r>
              <a:rPr sz="2550" spc="120" dirty="0">
                <a:latin typeface="Trebuchet MS"/>
                <a:cs typeface="Trebuchet MS"/>
              </a:rPr>
              <a:t> </a:t>
            </a:r>
            <a:r>
              <a:rPr sz="2550" spc="160" dirty="0">
                <a:latin typeface="Trebuchet MS"/>
                <a:cs typeface="Trebuchet MS"/>
              </a:rPr>
              <a:t>characters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40" dirty="0">
                <a:latin typeface="Trebuchet MS"/>
                <a:cs typeface="Trebuchet MS"/>
              </a:rPr>
              <a:t>(e.g.,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95" dirty="0">
                <a:latin typeface="Trebuchet MS"/>
                <a:cs typeface="Trebuchet MS"/>
              </a:rPr>
              <a:t>usernames,</a:t>
            </a:r>
            <a:r>
              <a:rPr sz="2550" spc="50" dirty="0">
                <a:latin typeface="Trebuchet MS"/>
                <a:cs typeface="Trebuchet MS"/>
              </a:rPr>
              <a:t> </a:t>
            </a:r>
            <a:r>
              <a:rPr sz="2550" spc="204" dirty="0">
                <a:latin typeface="Trebuchet MS"/>
                <a:cs typeface="Trebuchet MS"/>
              </a:rPr>
              <a:t>passwords)</a:t>
            </a:r>
            <a:endParaRPr sz="2550">
              <a:latin typeface="Trebuchet MS"/>
              <a:cs typeface="Trebuchet MS"/>
            </a:endParaRPr>
          </a:p>
          <a:p>
            <a:pPr marL="340360" indent="-314960">
              <a:lnSpc>
                <a:spcPct val="100000"/>
              </a:lnSpc>
              <a:spcBef>
                <a:spcPts val="2610"/>
              </a:spcBef>
              <a:buClr>
                <a:srgbClr val="003366"/>
              </a:buClr>
              <a:buChar char="▪"/>
              <a:tabLst>
                <a:tab pos="339725" algn="l"/>
                <a:tab pos="340360" algn="l"/>
              </a:tabLst>
            </a:pPr>
            <a:r>
              <a:rPr sz="2550" spc="225" dirty="0">
                <a:latin typeface="Trebuchet MS"/>
                <a:cs typeface="Trebuchet MS"/>
              </a:rPr>
              <a:t>UNIX</a:t>
            </a:r>
            <a:r>
              <a:rPr sz="2550" spc="25" dirty="0">
                <a:latin typeface="Trebuchet MS"/>
                <a:cs typeface="Trebuchet MS"/>
              </a:rPr>
              <a:t> </a:t>
            </a:r>
            <a:r>
              <a:rPr sz="2550" spc="210" dirty="0">
                <a:latin typeface="Trebuchet MS"/>
                <a:cs typeface="Trebuchet MS"/>
              </a:rPr>
              <a:t>password</a:t>
            </a:r>
            <a:r>
              <a:rPr sz="2550" spc="2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file:</a:t>
            </a:r>
            <a:endParaRPr sz="2550">
              <a:latin typeface="Trebuchet MS"/>
              <a:cs typeface="Trebuchet MS"/>
            </a:endParaRPr>
          </a:p>
          <a:p>
            <a:pPr marL="708660" lvl="1" indent="-263525">
              <a:lnSpc>
                <a:spcPct val="100000"/>
              </a:lnSpc>
              <a:spcBef>
                <a:spcPts val="610"/>
              </a:spcBef>
              <a:buClr>
                <a:srgbClr val="003366"/>
              </a:buClr>
              <a:buChar char="▪"/>
              <a:tabLst>
                <a:tab pos="708660" algn="l"/>
              </a:tabLst>
            </a:pPr>
            <a:r>
              <a:rPr sz="2400" spc="50" dirty="0">
                <a:latin typeface="Trebuchet MS"/>
                <a:cs typeface="Trebuchet MS"/>
              </a:rPr>
              <a:t>Your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password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is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not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stored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35" dirty="0">
                <a:latin typeface="Trebuchet MS"/>
                <a:cs typeface="Trebuchet MS"/>
              </a:rPr>
              <a:t>as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clear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text</a:t>
            </a:r>
            <a:endParaRPr sz="2400">
              <a:latin typeface="Trebuchet MS"/>
              <a:cs typeface="Trebuchet MS"/>
            </a:endParaRPr>
          </a:p>
          <a:p>
            <a:pPr marL="708660" marR="17780" lvl="1" indent="-262890">
              <a:lnSpc>
                <a:spcPct val="100000"/>
              </a:lnSpc>
              <a:spcBef>
                <a:spcPts val="600"/>
              </a:spcBef>
              <a:buClr>
                <a:srgbClr val="003366"/>
              </a:buClr>
              <a:buChar char="▪"/>
              <a:tabLst>
                <a:tab pos="708660" algn="l"/>
              </a:tabLst>
            </a:pPr>
            <a:r>
              <a:rPr sz="2400" spc="165" dirty="0">
                <a:latin typeface="Trebuchet MS"/>
                <a:cs typeface="Trebuchet MS"/>
              </a:rPr>
              <a:t>your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password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is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used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40" dirty="0">
                <a:latin typeface="Trebuchet MS"/>
                <a:cs typeface="Trebuchet MS"/>
              </a:rPr>
              <a:t>as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key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encrypt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85" dirty="0">
                <a:latin typeface="Trebuchet MS"/>
                <a:cs typeface="Trebuchet MS"/>
              </a:rPr>
              <a:t>known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value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which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stored.</a:t>
            </a:r>
            <a:endParaRPr sz="2400">
              <a:latin typeface="Trebuchet MS"/>
              <a:cs typeface="Trebuchet MS"/>
            </a:endParaRPr>
          </a:p>
          <a:p>
            <a:pPr marL="708660" lvl="1" indent="-263525">
              <a:lnSpc>
                <a:spcPct val="100000"/>
              </a:lnSpc>
              <a:spcBef>
                <a:spcPts val="600"/>
              </a:spcBef>
              <a:buClr>
                <a:srgbClr val="003366"/>
              </a:buClr>
              <a:buChar char="▪"/>
              <a:tabLst>
                <a:tab pos="708660" algn="l"/>
              </a:tabLst>
            </a:pPr>
            <a:r>
              <a:rPr sz="2400" spc="114" dirty="0">
                <a:latin typeface="Trebuchet MS"/>
                <a:cs typeface="Trebuchet MS"/>
              </a:rPr>
              <a:t>Vulnerable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dictionary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attacks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870265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3406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Timing</a:t>
            </a:r>
            <a:r>
              <a:rPr spc="-25" dirty="0"/>
              <a:t> </a:t>
            </a:r>
            <a:r>
              <a:rPr spc="200" dirty="0"/>
              <a:t>Attacks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404620"/>
            <a:ext cx="7581265" cy="4829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30480" indent="-318770">
              <a:lnSpc>
                <a:spcPct val="100400"/>
              </a:lnSpc>
              <a:spcBef>
                <a:spcPts val="95"/>
              </a:spcBef>
              <a:buClr>
                <a:srgbClr val="003366"/>
              </a:buClr>
              <a:buChar char="▪"/>
              <a:tabLst>
                <a:tab pos="356235" algn="l"/>
                <a:tab pos="356870" algn="l"/>
              </a:tabLst>
            </a:pPr>
            <a:r>
              <a:rPr sz="2600" spc="110" dirty="0">
                <a:latin typeface="Trebuchet MS"/>
                <a:cs typeface="Trebuchet MS"/>
              </a:rPr>
              <a:t>Attacker </a:t>
            </a:r>
            <a:r>
              <a:rPr sz="2600" spc="210" dirty="0">
                <a:latin typeface="Trebuchet MS"/>
                <a:cs typeface="Trebuchet MS"/>
              </a:rPr>
              <a:t>eavesdrops </a:t>
            </a:r>
            <a:r>
              <a:rPr sz="2600" spc="175" dirty="0">
                <a:latin typeface="Trebuchet MS"/>
                <a:cs typeface="Trebuchet MS"/>
              </a:rPr>
              <a:t>during </a:t>
            </a:r>
            <a:r>
              <a:rPr sz="2600" spc="114" dirty="0">
                <a:latin typeface="Trebuchet MS"/>
                <a:cs typeface="Trebuchet MS"/>
              </a:rPr>
              <a:t>victim’s </a:t>
            </a:r>
            <a:r>
              <a:rPr sz="2600" spc="120" dirty="0">
                <a:latin typeface="Trebuchet MS"/>
                <a:cs typeface="Trebuchet MS"/>
              </a:rPr>
              <a:t> </a:t>
            </a:r>
            <a:r>
              <a:rPr sz="2600" spc="180" dirty="0">
                <a:latin typeface="Trebuchet MS"/>
                <a:cs typeface="Trebuchet MS"/>
              </a:rPr>
              <a:t>session; </a:t>
            </a:r>
            <a:r>
              <a:rPr sz="2600" spc="254" dirty="0">
                <a:latin typeface="Trebuchet MS"/>
                <a:cs typeface="Trebuchet MS"/>
              </a:rPr>
              <a:t>uses </a:t>
            </a:r>
            <a:r>
              <a:rPr sz="2600" spc="100" dirty="0">
                <a:latin typeface="Trebuchet MS"/>
                <a:cs typeface="Trebuchet MS"/>
              </a:rPr>
              <a:t>statistical </a:t>
            </a:r>
            <a:r>
              <a:rPr sz="2600" spc="190" dirty="0">
                <a:latin typeface="Trebuchet MS"/>
                <a:cs typeface="Trebuchet MS"/>
              </a:rPr>
              <a:t>analysis </a:t>
            </a:r>
            <a:r>
              <a:rPr sz="2600" spc="70" dirty="0">
                <a:latin typeface="Trebuchet MS"/>
                <a:cs typeface="Trebuchet MS"/>
              </a:rPr>
              <a:t>of </a:t>
            </a:r>
            <a:r>
              <a:rPr sz="2600" spc="155" dirty="0">
                <a:latin typeface="Trebuchet MS"/>
                <a:cs typeface="Trebuchet MS"/>
              </a:rPr>
              <a:t>user’s </a:t>
            </a:r>
            <a:r>
              <a:rPr sz="2600" spc="160" dirty="0">
                <a:latin typeface="Trebuchet MS"/>
                <a:cs typeface="Trebuchet MS"/>
              </a:rPr>
              <a:t> </a:t>
            </a:r>
            <a:r>
              <a:rPr sz="2600" spc="170" dirty="0">
                <a:latin typeface="Trebuchet MS"/>
                <a:cs typeface="Trebuchet MS"/>
              </a:rPr>
              <a:t>typing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spc="140" dirty="0">
                <a:latin typeface="Trebuchet MS"/>
                <a:cs typeface="Trebuchet MS"/>
              </a:rPr>
              <a:t>patterns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225" dirty="0">
                <a:latin typeface="Trebuchet MS"/>
                <a:cs typeface="Trebuchet MS"/>
              </a:rPr>
              <a:t>and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inter-keystroke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timings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90" dirty="0">
                <a:latin typeface="Trebuchet MS"/>
                <a:cs typeface="Trebuchet MS"/>
              </a:rPr>
              <a:t>to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discern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60" dirty="0">
                <a:latin typeface="Trebuchet MS"/>
                <a:cs typeface="Trebuchet MS"/>
              </a:rPr>
              <a:t>sensitive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session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25" dirty="0">
                <a:latin typeface="Trebuchet MS"/>
                <a:cs typeface="Trebuchet MS"/>
              </a:rPr>
              <a:t>information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366"/>
              </a:buClr>
              <a:buFont typeface="Trebuchet MS"/>
              <a:buChar char="▪"/>
            </a:pPr>
            <a:endParaRPr sz="2750">
              <a:latin typeface="Trebuchet MS"/>
              <a:cs typeface="Trebuchet MS"/>
            </a:endParaRPr>
          </a:p>
          <a:p>
            <a:pPr marL="356235" marR="208915" indent="-318770">
              <a:lnSpc>
                <a:spcPct val="100499"/>
              </a:lnSpc>
              <a:buClr>
                <a:srgbClr val="003366"/>
              </a:buClr>
              <a:buChar char="▪"/>
              <a:tabLst>
                <a:tab pos="356235" algn="l"/>
                <a:tab pos="356870" algn="l"/>
              </a:tabLst>
            </a:pPr>
            <a:r>
              <a:rPr sz="2600" spc="240" dirty="0">
                <a:latin typeface="Trebuchet MS"/>
                <a:cs typeface="Trebuchet MS"/>
              </a:rPr>
              <a:t>Can </a:t>
            </a:r>
            <a:r>
              <a:rPr sz="2600" spc="195" dirty="0">
                <a:latin typeface="Trebuchet MS"/>
                <a:cs typeface="Trebuchet MS"/>
              </a:rPr>
              <a:t>be </a:t>
            </a:r>
            <a:r>
              <a:rPr sz="2600" spc="235" dirty="0">
                <a:latin typeface="Trebuchet MS"/>
                <a:cs typeface="Trebuchet MS"/>
              </a:rPr>
              <a:t>used </a:t>
            </a:r>
            <a:r>
              <a:rPr sz="2600" spc="90" dirty="0">
                <a:latin typeface="Trebuchet MS"/>
                <a:cs typeface="Trebuchet MS"/>
              </a:rPr>
              <a:t>to </a:t>
            </a:r>
            <a:r>
              <a:rPr sz="2600" spc="200" dirty="0">
                <a:latin typeface="Trebuchet MS"/>
                <a:cs typeface="Trebuchet MS"/>
              </a:rPr>
              <a:t>gain </a:t>
            </a:r>
            <a:r>
              <a:rPr sz="2600" spc="125" dirty="0">
                <a:latin typeface="Trebuchet MS"/>
                <a:cs typeface="Trebuchet MS"/>
              </a:rPr>
              <a:t>information </a:t>
            </a:r>
            <a:r>
              <a:rPr sz="2600" spc="170" dirty="0">
                <a:latin typeface="Trebuchet MS"/>
                <a:cs typeface="Trebuchet MS"/>
              </a:rPr>
              <a:t>about </a:t>
            </a:r>
            <a:r>
              <a:rPr sz="2600" spc="175" dirty="0">
                <a:latin typeface="Trebuchet MS"/>
                <a:cs typeface="Trebuchet MS"/>
              </a:rPr>
              <a:t> </a:t>
            </a:r>
            <a:r>
              <a:rPr sz="2600" spc="145" dirty="0">
                <a:latin typeface="Trebuchet MS"/>
                <a:cs typeface="Trebuchet MS"/>
              </a:rPr>
              <a:t>encryption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80" dirty="0">
                <a:latin typeface="Trebuchet MS"/>
                <a:cs typeface="Trebuchet MS"/>
              </a:rPr>
              <a:t>key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220" dirty="0">
                <a:latin typeface="Trebuchet MS"/>
                <a:cs typeface="Trebuchet MS"/>
              </a:rPr>
              <a:t>and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possibly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190" dirty="0">
                <a:latin typeface="Trebuchet MS"/>
                <a:cs typeface="Trebuchet MS"/>
              </a:rPr>
              <a:t>cryptosystem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in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spc="235" dirty="0">
                <a:latin typeface="Trebuchet MS"/>
                <a:cs typeface="Trebuchet MS"/>
              </a:rPr>
              <a:t>use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3366"/>
              </a:buClr>
              <a:buFont typeface="Trebuchet MS"/>
              <a:buChar char="▪"/>
            </a:pPr>
            <a:endParaRPr sz="2800">
              <a:latin typeface="Trebuchet MS"/>
              <a:cs typeface="Trebuchet MS"/>
            </a:endParaRPr>
          </a:p>
          <a:p>
            <a:pPr marL="356235" marR="177800" indent="-318770">
              <a:lnSpc>
                <a:spcPct val="100299"/>
              </a:lnSpc>
              <a:buClr>
                <a:srgbClr val="003366"/>
              </a:buClr>
              <a:buChar char="▪"/>
              <a:tabLst>
                <a:tab pos="356235" algn="l"/>
                <a:tab pos="356870" algn="l"/>
              </a:tabLst>
            </a:pPr>
            <a:r>
              <a:rPr sz="2600" spc="130" dirty="0">
                <a:latin typeface="Trebuchet MS"/>
                <a:cs typeface="Trebuchet MS"/>
              </a:rPr>
              <a:t>Information</a:t>
            </a:r>
            <a:r>
              <a:rPr sz="2600" spc="25" dirty="0">
                <a:latin typeface="Trebuchet MS"/>
                <a:cs typeface="Trebuchet MS"/>
              </a:rPr>
              <a:t> </a:t>
            </a:r>
            <a:r>
              <a:rPr sz="2600" spc="225" dirty="0">
                <a:latin typeface="Trebuchet MS"/>
                <a:cs typeface="Trebuchet MS"/>
              </a:rPr>
              <a:t>does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not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spc="165" dirty="0">
                <a:latin typeface="Trebuchet MS"/>
                <a:cs typeface="Trebuchet MS"/>
              </a:rPr>
              <a:t>break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encryption</a:t>
            </a:r>
            <a:r>
              <a:rPr sz="2600" spc="25" dirty="0">
                <a:latin typeface="Trebuchet MS"/>
                <a:cs typeface="Trebuchet MS"/>
              </a:rPr>
              <a:t> </a:t>
            </a:r>
            <a:r>
              <a:rPr sz="2600" spc="140" dirty="0">
                <a:latin typeface="Trebuchet MS"/>
                <a:cs typeface="Trebuchet MS"/>
              </a:rPr>
              <a:t>but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235" dirty="0">
                <a:latin typeface="Trebuchet MS"/>
                <a:cs typeface="Trebuchet MS"/>
              </a:rPr>
              <a:t>adds </a:t>
            </a:r>
            <a:r>
              <a:rPr sz="2600" spc="90" dirty="0">
                <a:latin typeface="Trebuchet MS"/>
                <a:cs typeface="Trebuchet MS"/>
              </a:rPr>
              <a:t>to </a:t>
            </a:r>
            <a:r>
              <a:rPr sz="2600" spc="190" dirty="0">
                <a:latin typeface="Trebuchet MS"/>
                <a:cs typeface="Trebuchet MS"/>
              </a:rPr>
              <a:t>knowledge </a:t>
            </a:r>
            <a:r>
              <a:rPr sz="2600" spc="110" dirty="0">
                <a:latin typeface="Trebuchet MS"/>
                <a:cs typeface="Trebuchet MS"/>
              </a:rPr>
              <a:t>that </a:t>
            </a:r>
            <a:r>
              <a:rPr sz="2600" spc="200" dirty="0">
                <a:latin typeface="Trebuchet MS"/>
                <a:cs typeface="Trebuchet MS"/>
              </a:rPr>
              <a:t>can </a:t>
            </a:r>
            <a:r>
              <a:rPr sz="2600" spc="190" dirty="0">
                <a:latin typeface="Trebuchet MS"/>
                <a:cs typeface="Trebuchet MS"/>
              </a:rPr>
              <a:t>be </a:t>
            </a:r>
            <a:r>
              <a:rPr sz="2600" spc="229" dirty="0">
                <a:latin typeface="Trebuchet MS"/>
                <a:cs typeface="Trebuchet MS"/>
              </a:rPr>
              <a:t>used </a:t>
            </a:r>
            <a:r>
              <a:rPr sz="2600" spc="105" dirty="0">
                <a:latin typeface="Trebuchet MS"/>
                <a:cs typeface="Trebuchet MS"/>
              </a:rPr>
              <a:t>in </a:t>
            </a:r>
            <a:r>
              <a:rPr sz="2600" spc="110" dirty="0">
                <a:latin typeface="Trebuchet MS"/>
                <a:cs typeface="Trebuchet MS"/>
              </a:rPr>
              <a:t> </a:t>
            </a:r>
            <a:r>
              <a:rPr sz="2600" spc="130" dirty="0">
                <a:latin typeface="Trebuchet MS"/>
                <a:cs typeface="Trebuchet MS"/>
              </a:rPr>
              <a:t>other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55" dirty="0">
                <a:latin typeface="Trebuchet MS"/>
                <a:cs typeface="Trebuchet MS"/>
              </a:rPr>
              <a:t>attacks</a:t>
            </a:r>
            <a:endParaRPr sz="2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5833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1" y="1678940"/>
            <a:ext cx="8025130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Alice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wants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she </a:t>
            </a:r>
            <a:r>
              <a:rPr sz="2400" spc="-5" dirty="0">
                <a:latin typeface="Times New Roman"/>
                <a:cs typeface="Times New Roman"/>
              </a:rPr>
              <a:t>broadcasts </a:t>
            </a:r>
            <a:r>
              <a:rPr sz="2400" dirty="0">
                <a:latin typeface="Times New Roman"/>
                <a:cs typeface="Times New Roman"/>
              </a:rPr>
              <a:t>the action information as a transaction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all nodes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networks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7380" y="3747075"/>
            <a:ext cx="3390626" cy="19572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42622"/>
            <a:ext cx="80219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56045" algn="l"/>
              </a:tabLst>
            </a:pPr>
            <a:r>
              <a:rPr sz="3200" dirty="0"/>
              <a:t>B</a:t>
            </a:r>
            <a:r>
              <a:rPr sz="3200" spc="-5" dirty="0"/>
              <a:t>l</a:t>
            </a:r>
            <a:r>
              <a:rPr sz="3200" dirty="0"/>
              <a:t>ock</a:t>
            </a:r>
            <a:r>
              <a:rPr lang="en-US" sz="3200" dirty="0"/>
              <a:t> </a:t>
            </a:r>
            <a:r>
              <a:rPr sz="3200" spc="-5" dirty="0"/>
              <a:t>c</a:t>
            </a:r>
            <a:r>
              <a:rPr sz="3200" dirty="0"/>
              <a:t>ha</a:t>
            </a:r>
            <a:r>
              <a:rPr sz="3200" spc="-5" dirty="0"/>
              <a:t>i</a:t>
            </a:r>
            <a:r>
              <a:rPr sz="3200" dirty="0"/>
              <a:t>n</a:t>
            </a:r>
            <a:r>
              <a:rPr lang="en-US" sz="3200" dirty="0"/>
              <a:t> example: </a:t>
            </a:r>
            <a:r>
              <a:rPr sz="3200" dirty="0"/>
              <a:t>pee</a:t>
            </a:r>
            <a:r>
              <a:rPr sz="3200" spc="-85" dirty="0"/>
              <a:t>r</a:t>
            </a:r>
            <a:r>
              <a:rPr sz="3200" spc="-5" dirty="0"/>
              <a:t>-t</a:t>
            </a:r>
            <a:r>
              <a:rPr sz="3200" dirty="0"/>
              <a:t>o-p</a:t>
            </a:r>
            <a:r>
              <a:rPr sz="3200" spc="-5" dirty="0"/>
              <a:t>e</a:t>
            </a:r>
            <a:r>
              <a:rPr sz="3200" dirty="0"/>
              <a:t>er</a:t>
            </a:r>
            <a:r>
              <a:rPr lang="en-US" sz="3200" dirty="0"/>
              <a:t> </a:t>
            </a:r>
            <a:r>
              <a:rPr sz="3200" spc="-5" dirty="0"/>
              <a:t>s</a:t>
            </a:r>
            <a:r>
              <a:rPr sz="3200" dirty="0"/>
              <a:t>y</a:t>
            </a:r>
            <a:r>
              <a:rPr sz="3200" spc="-5" dirty="0"/>
              <a:t>s</a:t>
            </a:r>
            <a:r>
              <a:rPr sz="3200" spc="5" dirty="0"/>
              <a:t>t</a:t>
            </a:r>
            <a:r>
              <a:rPr sz="3200" spc="-5" dirty="0"/>
              <a:t>em</a:t>
            </a:r>
          </a:p>
        </p:txBody>
      </p:sp>
      <p:sp>
        <p:nvSpPr>
          <p:cNvPr id="5" name="object 5"/>
          <p:cNvSpPr/>
          <p:nvPr/>
        </p:nvSpPr>
        <p:spPr>
          <a:xfrm>
            <a:off x="1645920" y="4646929"/>
            <a:ext cx="1905000" cy="400050"/>
          </a:xfrm>
          <a:custGeom>
            <a:avLst/>
            <a:gdLst/>
            <a:ahLst/>
            <a:cxnLst/>
            <a:rect l="l" t="t" r="r" b="b"/>
            <a:pathLst>
              <a:path w="1905000" h="400050">
                <a:moveTo>
                  <a:pt x="1905000" y="0"/>
                </a:moveTo>
                <a:lnTo>
                  <a:pt x="0" y="0"/>
                </a:lnTo>
                <a:lnTo>
                  <a:pt x="0" y="400050"/>
                </a:lnTo>
                <a:lnTo>
                  <a:pt x="952500" y="400050"/>
                </a:lnTo>
                <a:lnTo>
                  <a:pt x="1905000" y="400050"/>
                </a:lnTo>
                <a:lnTo>
                  <a:pt x="19050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5920" y="4646929"/>
            <a:ext cx="1905000" cy="324448"/>
          </a:xfrm>
          <a:prstGeom prst="rect">
            <a:avLst/>
          </a:prstGeom>
          <a:ln w="19048">
            <a:solidFill>
              <a:srgbClr val="666666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latin typeface="Times New Roman"/>
                <a:cs typeface="Times New Roman"/>
              </a:rPr>
              <a:t>H(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5920" y="4269740"/>
            <a:ext cx="1905000" cy="377190"/>
          </a:xfrm>
          <a:custGeom>
            <a:avLst/>
            <a:gdLst/>
            <a:ahLst/>
            <a:cxnLst/>
            <a:rect l="l" t="t" r="r" b="b"/>
            <a:pathLst>
              <a:path w="1905000" h="377189">
                <a:moveTo>
                  <a:pt x="1905000" y="0"/>
                </a:moveTo>
                <a:lnTo>
                  <a:pt x="0" y="0"/>
                </a:lnTo>
                <a:lnTo>
                  <a:pt x="0" y="377190"/>
                </a:lnTo>
                <a:lnTo>
                  <a:pt x="952500" y="377190"/>
                </a:lnTo>
                <a:lnTo>
                  <a:pt x="1905000" y="377190"/>
                </a:lnTo>
                <a:lnTo>
                  <a:pt x="1905000" y="0"/>
                </a:lnTo>
                <a:close/>
              </a:path>
            </a:pathLst>
          </a:custGeom>
          <a:solidFill>
            <a:srgbClr val="FBE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45920" y="4269741"/>
            <a:ext cx="1905000" cy="314189"/>
          </a:xfrm>
          <a:prstGeom prst="rect">
            <a:avLst/>
          </a:prstGeom>
          <a:ln w="19048">
            <a:solidFill>
              <a:srgbClr val="666666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530"/>
              </a:spcBef>
            </a:pPr>
            <a:r>
              <a:rPr sz="1600" spc="5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g</a:t>
            </a:r>
            <a:r>
              <a:rPr sz="1600" spc="5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880" y="3962400"/>
            <a:ext cx="980439" cy="141732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538160" y="4150359"/>
            <a:ext cx="1156335" cy="1049020"/>
            <a:chOff x="3538160" y="4150359"/>
            <a:chExt cx="1156335" cy="1049020"/>
          </a:xfrm>
        </p:grpSpPr>
        <p:sp>
          <p:nvSpPr>
            <p:cNvPr id="11" name="object 11"/>
            <p:cNvSpPr/>
            <p:nvPr/>
          </p:nvSpPr>
          <p:spPr>
            <a:xfrm>
              <a:off x="3550919" y="4185919"/>
              <a:ext cx="1073150" cy="271780"/>
            </a:xfrm>
            <a:custGeom>
              <a:avLst/>
              <a:gdLst/>
              <a:ahLst/>
              <a:cxnLst/>
              <a:rect l="l" t="t" r="r" b="b"/>
              <a:pathLst>
                <a:path w="1073150" h="271779">
                  <a:moveTo>
                    <a:pt x="0" y="271779"/>
                  </a:moveTo>
                  <a:lnTo>
                    <a:pt x="1073150" y="0"/>
                  </a:lnTo>
                </a:path>
              </a:pathLst>
            </a:custGeom>
            <a:ln w="2551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10099" y="4150359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19050" y="73659"/>
                  </a:lnTo>
                  <a:lnTo>
                    <a:pt x="83820" y="17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0919" y="4646929"/>
              <a:ext cx="995680" cy="22860"/>
            </a:xfrm>
            <a:custGeom>
              <a:avLst/>
              <a:gdLst/>
              <a:ahLst/>
              <a:cxnLst/>
              <a:rect l="l" t="t" r="r" b="b"/>
              <a:pathLst>
                <a:path w="995679" h="22860">
                  <a:moveTo>
                    <a:pt x="0" y="0"/>
                  </a:moveTo>
                  <a:lnTo>
                    <a:pt x="995679" y="22860"/>
                  </a:lnTo>
                </a:path>
              </a:pathLst>
            </a:custGeom>
            <a:ln w="2551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40249" y="4630419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70" h="77470">
                  <a:moveTo>
                    <a:pt x="1270" y="0"/>
                  </a:moveTo>
                  <a:lnTo>
                    <a:pt x="0" y="77469"/>
                  </a:lnTo>
                  <a:lnTo>
                    <a:pt x="77470" y="40639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0919" y="4846319"/>
              <a:ext cx="1074420" cy="318770"/>
            </a:xfrm>
            <a:custGeom>
              <a:avLst/>
              <a:gdLst/>
              <a:ahLst/>
              <a:cxnLst/>
              <a:rect l="l" t="t" r="r" b="b"/>
              <a:pathLst>
                <a:path w="1074420" h="318770">
                  <a:moveTo>
                    <a:pt x="0" y="0"/>
                  </a:moveTo>
                  <a:lnTo>
                    <a:pt x="1074419" y="318769"/>
                  </a:lnTo>
                </a:path>
              </a:pathLst>
            </a:custGeom>
            <a:ln w="2551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10099" y="5125719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21589" y="0"/>
                  </a:moveTo>
                  <a:lnTo>
                    <a:pt x="0" y="73659"/>
                  </a:lnTo>
                  <a:lnTo>
                    <a:pt x="83820" y="5841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9876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2231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40" dirty="0"/>
              <a:t>S</a:t>
            </a:r>
            <a:r>
              <a:rPr spc="325" dirty="0"/>
              <a:t>u</a:t>
            </a:r>
            <a:r>
              <a:rPr spc="490" dirty="0"/>
              <a:t>m</a:t>
            </a:r>
            <a:r>
              <a:rPr spc="505" dirty="0"/>
              <a:t>m</a:t>
            </a:r>
            <a:r>
              <a:rPr spc="320" dirty="0"/>
              <a:t>a</a:t>
            </a:r>
            <a:r>
              <a:rPr spc="65" dirty="0"/>
              <a:t>r</a:t>
            </a:r>
            <a:r>
              <a:rPr spc="355" dirty="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7665" marR="1035050" indent="-314960">
              <a:lnSpc>
                <a:spcPct val="1012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67665" algn="l"/>
                <a:tab pos="368300" algn="l"/>
              </a:tabLst>
            </a:pPr>
            <a:r>
              <a:rPr sz="2550" spc="180" dirty="0"/>
              <a:t>Key </a:t>
            </a:r>
            <a:r>
              <a:rPr sz="2550" spc="245" dirty="0"/>
              <a:t>management </a:t>
            </a:r>
            <a:r>
              <a:rPr sz="2550" spc="150" dirty="0"/>
              <a:t>is </a:t>
            </a:r>
            <a:r>
              <a:rPr sz="2550" spc="145" dirty="0"/>
              <a:t>not </a:t>
            </a:r>
            <a:r>
              <a:rPr sz="2550" spc="260" dirty="0"/>
              <a:t>so </a:t>
            </a:r>
            <a:r>
              <a:rPr sz="2550" spc="250" dirty="0"/>
              <a:t>much </a:t>
            </a:r>
            <a:r>
              <a:rPr sz="2550" spc="254" dirty="0"/>
              <a:t> </a:t>
            </a:r>
            <a:r>
              <a:rPr sz="2550" spc="245" dirty="0"/>
              <a:t>management</a:t>
            </a:r>
            <a:r>
              <a:rPr sz="2550" spc="20" dirty="0"/>
              <a:t> </a:t>
            </a:r>
            <a:r>
              <a:rPr sz="2550" spc="85" dirty="0"/>
              <a:t>of</a:t>
            </a:r>
            <a:r>
              <a:rPr sz="2550" spc="35" dirty="0"/>
              <a:t> </a:t>
            </a:r>
            <a:r>
              <a:rPr sz="2550" spc="180" dirty="0"/>
              <a:t>technology</a:t>
            </a:r>
            <a:r>
              <a:rPr sz="2550" spc="25" dirty="0"/>
              <a:t> </a:t>
            </a:r>
            <a:r>
              <a:rPr sz="2550" spc="150" dirty="0"/>
              <a:t>but</a:t>
            </a:r>
            <a:r>
              <a:rPr sz="2550" spc="20" dirty="0"/>
              <a:t> </a:t>
            </a:r>
            <a:r>
              <a:rPr sz="2550" spc="130" dirty="0"/>
              <a:t>rather </a:t>
            </a:r>
            <a:r>
              <a:rPr sz="2550" spc="-755" dirty="0"/>
              <a:t> </a:t>
            </a:r>
            <a:r>
              <a:rPr sz="2550" spc="245" dirty="0"/>
              <a:t>management</a:t>
            </a:r>
            <a:r>
              <a:rPr sz="2550" spc="30" dirty="0"/>
              <a:t> </a:t>
            </a:r>
            <a:r>
              <a:rPr sz="2550" spc="85" dirty="0"/>
              <a:t>of</a:t>
            </a:r>
            <a:r>
              <a:rPr sz="2550" spc="45" dirty="0"/>
              <a:t> </a:t>
            </a:r>
            <a:r>
              <a:rPr sz="2550" spc="160" dirty="0"/>
              <a:t>people</a:t>
            </a:r>
            <a:endParaRPr sz="2550"/>
          </a:p>
          <a:p>
            <a:pPr marL="367665" marR="1173480" indent="-314960">
              <a:lnSpc>
                <a:spcPct val="101299"/>
              </a:lnSpc>
              <a:spcBef>
                <a:spcPts val="1650"/>
              </a:spcBef>
              <a:buClr>
                <a:srgbClr val="003366"/>
              </a:buClr>
              <a:buChar char="▪"/>
              <a:tabLst>
                <a:tab pos="367665" algn="l"/>
                <a:tab pos="368300" algn="l"/>
              </a:tabLst>
            </a:pPr>
            <a:r>
              <a:rPr sz="2550" spc="195" dirty="0"/>
              <a:t>Cryptography</a:t>
            </a:r>
            <a:r>
              <a:rPr sz="2550" spc="35" dirty="0"/>
              <a:t> </a:t>
            </a:r>
            <a:r>
              <a:rPr sz="2550" spc="229" dirty="0"/>
              <a:t>and</a:t>
            </a:r>
            <a:r>
              <a:rPr sz="2550" spc="35" dirty="0"/>
              <a:t> </a:t>
            </a:r>
            <a:r>
              <a:rPr sz="2550" spc="150" dirty="0"/>
              <a:t>encryption</a:t>
            </a:r>
            <a:r>
              <a:rPr sz="2550" spc="35" dirty="0"/>
              <a:t> </a:t>
            </a:r>
            <a:r>
              <a:rPr sz="2550" spc="155" dirty="0"/>
              <a:t>provide </a:t>
            </a:r>
            <a:r>
              <a:rPr sz="2550" spc="-755" dirty="0"/>
              <a:t> </a:t>
            </a:r>
            <a:r>
              <a:rPr sz="2550" spc="155" dirty="0"/>
              <a:t>sophisticated</a:t>
            </a:r>
            <a:r>
              <a:rPr sz="2550" spc="35" dirty="0"/>
              <a:t> </a:t>
            </a:r>
            <a:r>
              <a:rPr sz="2550" spc="185" dirty="0"/>
              <a:t>approach</a:t>
            </a:r>
            <a:r>
              <a:rPr sz="2550" spc="35" dirty="0"/>
              <a:t> </a:t>
            </a:r>
            <a:r>
              <a:rPr sz="2550" spc="95" dirty="0"/>
              <a:t>to</a:t>
            </a:r>
            <a:r>
              <a:rPr sz="2550" spc="50" dirty="0"/>
              <a:t> </a:t>
            </a:r>
            <a:r>
              <a:rPr sz="2550" spc="145" dirty="0"/>
              <a:t>security</a:t>
            </a:r>
            <a:endParaRPr sz="2550"/>
          </a:p>
          <a:p>
            <a:pPr marL="735330" marR="355600" lvl="1" indent="-261620">
              <a:lnSpc>
                <a:spcPct val="100000"/>
              </a:lnSpc>
              <a:spcBef>
                <a:spcPts val="1670"/>
              </a:spcBef>
              <a:buClr>
                <a:srgbClr val="003366"/>
              </a:buClr>
              <a:buChar char="▪"/>
              <a:tabLst>
                <a:tab pos="735330" algn="l"/>
              </a:tabLst>
            </a:pPr>
            <a:r>
              <a:rPr sz="2400" spc="140" dirty="0">
                <a:latin typeface="Trebuchet MS"/>
                <a:cs typeface="Trebuchet MS"/>
              </a:rPr>
              <a:t>Encryption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converts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254" dirty="0">
                <a:latin typeface="Trebuchet MS"/>
                <a:cs typeface="Trebuchet MS"/>
              </a:rPr>
              <a:t>message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into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form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that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is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unreadable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by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the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unauthorized</a:t>
            </a:r>
            <a:endParaRPr sz="2400">
              <a:latin typeface="Trebuchet MS"/>
              <a:cs typeface="Trebuchet MS"/>
            </a:endParaRPr>
          </a:p>
          <a:p>
            <a:pPr marL="367665" marR="17780" indent="-314960">
              <a:lnSpc>
                <a:spcPct val="101299"/>
              </a:lnSpc>
              <a:spcBef>
                <a:spcPts val="1650"/>
              </a:spcBef>
              <a:buClr>
                <a:srgbClr val="003366"/>
              </a:buClr>
              <a:buChar char="▪"/>
              <a:tabLst>
                <a:tab pos="367665" algn="l"/>
                <a:tab pos="368300" algn="l"/>
              </a:tabLst>
            </a:pPr>
            <a:r>
              <a:rPr sz="2550" spc="290" dirty="0"/>
              <a:t>Many </a:t>
            </a:r>
            <a:r>
              <a:rPr sz="2550" spc="135" dirty="0"/>
              <a:t>tools </a:t>
            </a:r>
            <a:r>
              <a:rPr sz="2550" spc="145" dirty="0"/>
              <a:t>are available </a:t>
            </a:r>
            <a:r>
              <a:rPr sz="2550" spc="229" dirty="0"/>
              <a:t>and </a:t>
            </a:r>
            <a:r>
              <a:rPr sz="2550" spc="204" dirty="0"/>
              <a:t>can </a:t>
            </a:r>
            <a:r>
              <a:rPr sz="2550" spc="200" dirty="0"/>
              <a:t>be </a:t>
            </a:r>
            <a:r>
              <a:rPr sz="2550" spc="204" dirty="0"/>
              <a:t> </a:t>
            </a:r>
            <a:r>
              <a:rPr sz="2550" spc="125" dirty="0"/>
              <a:t>classified</a:t>
            </a:r>
            <a:r>
              <a:rPr sz="2550" spc="40" dirty="0"/>
              <a:t> </a:t>
            </a:r>
            <a:r>
              <a:rPr sz="2550" spc="275" dirty="0"/>
              <a:t>as</a:t>
            </a:r>
            <a:r>
              <a:rPr sz="2550" spc="45" dirty="0"/>
              <a:t> </a:t>
            </a:r>
            <a:r>
              <a:rPr sz="2550" spc="190" dirty="0"/>
              <a:t>symmetric</a:t>
            </a:r>
            <a:r>
              <a:rPr sz="2550" spc="45" dirty="0"/>
              <a:t> </a:t>
            </a:r>
            <a:r>
              <a:rPr sz="2550" spc="140" dirty="0"/>
              <a:t>or</a:t>
            </a:r>
            <a:r>
              <a:rPr sz="2550" spc="40" dirty="0"/>
              <a:t> </a:t>
            </a:r>
            <a:r>
              <a:rPr sz="2550" spc="165" dirty="0"/>
              <a:t>asymmetric,</a:t>
            </a:r>
            <a:r>
              <a:rPr sz="2550" spc="45" dirty="0"/>
              <a:t> </a:t>
            </a:r>
            <a:r>
              <a:rPr sz="2550" spc="200" dirty="0"/>
              <a:t>each </a:t>
            </a:r>
            <a:r>
              <a:rPr sz="2550" spc="-755" dirty="0"/>
              <a:t> </a:t>
            </a:r>
            <a:r>
              <a:rPr sz="2550" spc="220" dirty="0"/>
              <a:t>having</a:t>
            </a:r>
            <a:r>
              <a:rPr sz="2550" spc="40" dirty="0"/>
              <a:t> </a:t>
            </a:r>
            <a:r>
              <a:rPr sz="2550" spc="225" dirty="0"/>
              <a:t>advantages</a:t>
            </a:r>
            <a:r>
              <a:rPr sz="2550" spc="45" dirty="0"/>
              <a:t> </a:t>
            </a:r>
            <a:r>
              <a:rPr sz="2550" spc="229" dirty="0"/>
              <a:t>and</a:t>
            </a:r>
            <a:r>
              <a:rPr sz="2550" spc="35" dirty="0"/>
              <a:t> </a:t>
            </a:r>
            <a:r>
              <a:rPr sz="2550" spc="145" dirty="0"/>
              <a:t>special</a:t>
            </a:r>
            <a:r>
              <a:rPr sz="2550" spc="55" dirty="0"/>
              <a:t> </a:t>
            </a:r>
            <a:r>
              <a:rPr sz="2550" spc="120" dirty="0"/>
              <a:t>capabilities</a:t>
            </a:r>
            <a:endParaRPr sz="25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437033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5008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Summary</a:t>
            </a:r>
            <a:r>
              <a:rPr spc="15" dirty="0"/>
              <a:t> </a:t>
            </a:r>
            <a:r>
              <a:rPr spc="180" dirty="0"/>
              <a:t>(continued)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9500" y="5545478"/>
            <a:ext cx="383349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5"/>
              </a:lnSpc>
            </a:pPr>
            <a:r>
              <a:rPr sz="2550" spc="30" dirty="0">
                <a:latin typeface="Trebuchet MS"/>
                <a:cs typeface="Trebuchet MS"/>
              </a:rPr>
              <a:t>fall </a:t>
            </a:r>
            <a:r>
              <a:rPr sz="2550" spc="105" dirty="0">
                <a:latin typeface="Trebuchet MS"/>
                <a:cs typeface="Trebuchet MS"/>
              </a:rPr>
              <a:t>into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120" dirty="0">
                <a:latin typeface="Trebuchet MS"/>
                <a:cs typeface="Trebuchet MS"/>
              </a:rPr>
              <a:t>four</a:t>
            </a:r>
            <a:r>
              <a:rPr sz="2550" spc="20" dirty="0">
                <a:latin typeface="Trebuchet MS"/>
                <a:cs typeface="Trebuchet MS"/>
              </a:rPr>
              <a:t> </a:t>
            </a:r>
            <a:r>
              <a:rPr sz="2550" spc="165" dirty="0">
                <a:latin typeface="Trebuchet MS"/>
                <a:cs typeface="Trebuchet MS"/>
              </a:rPr>
              <a:t>categories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557019"/>
            <a:ext cx="7792084" cy="39903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2425" marR="273050" indent="-314960">
              <a:lnSpc>
                <a:spcPct val="1012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52425" algn="l"/>
                <a:tab pos="353060" algn="l"/>
              </a:tabLst>
            </a:pPr>
            <a:r>
              <a:rPr sz="2550" spc="175" dirty="0">
                <a:latin typeface="Trebuchet MS"/>
                <a:cs typeface="Trebuchet MS"/>
              </a:rPr>
              <a:t>Strength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85" dirty="0">
                <a:latin typeface="Trebuchet MS"/>
                <a:cs typeface="Trebuchet MS"/>
              </a:rPr>
              <a:t>of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50" dirty="0">
                <a:latin typeface="Trebuchet MS"/>
                <a:cs typeface="Trebuchet MS"/>
              </a:rPr>
              <a:t>encryption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95" dirty="0">
                <a:latin typeface="Trebuchet MS"/>
                <a:cs typeface="Trebuchet MS"/>
              </a:rPr>
              <a:t>tool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150" dirty="0">
                <a:latin typeface="Trebuchet MS"/>
                <a:cs typeface="Trebuchet MS"/>
              </a:rPr>
              <a:t>is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85" dirty="0">
                <a:latin typeface="Trebuchet MS"/>
                <a:cs typeface="Trebuchet MS"/>
              </a:rPr>
              <a:t>dependent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225" dirty="0">
                <a:latin typeface="Trebuchet MS"/>
                <a:cs typeface="Trebuchet MS"/>
              </a:rPr>
              <a:t>on </a:t>
            </a:r>
            <a:r>
              <a:rPr sz="2550" spc="-755" dirty="0">
                <a:latin typeface="Trebuchet MS"/>
                <a:cs typeface="Trebuchet MS"/>
              </a:rPr>
              <a:t> </a:t>
            </a:r>
            <a:r>
              <a:rPr sz="2550" spc="190" dirty="0">
                <a:latin typeface="Trebuchet MS"/>
                <a:cs typeface="Trebuchet MS"/>
              </a:rPr>
              <a:t>key </a:t>
            </a:r>
            <a:r>
              <a:rPr sz="2550" spc="155" dirty="0">
                <a:latin typeface="Trebuchet MS"/>
                <a:cs typeface="Trebuchet MS"/>
              </a:rPr>
              <a:t>size </a:t>
            </a:r>
            <a:r>
              <a:rPr sz="2550" spc="145" dirty="0">
                <a:latin typeface="Trebuchet MS"/>
                <a:cs typeface="Trebuchet MS"/>
              </a:rPr>
              <a:t>but </a:t>
            </a:r>
            <a:r>
              <a:rPr sz="2550" spc="220" dirty="0">
                <a:latin typeface="Trebuchet MS"/>
                <a:cs typeface="Trebuchet MS"/>
              </a:rPr>
              <a:t>even </a:t>
            </a:r>
            <a:r>
              <a:rPr sz="2550" spc="200" dirty="0">
                <a:latin typeface="Trebuchet MS"/>
                <a:cs typeface="Trebuchet MS"/>
              </a:rPr>
              <a:t>more </a:t>
            </a:r>
            <a:r>
              <a:rPr sz="2550" spc="185" dirty="0">
                <a:latin typeface="Trebuchet MS"/>
                <a:cs typeface="Trebuchet MS"/>
              </a:rPr>
              <a:t>dependent </a:t>
            </a:r>
            <a:r>
              <a:rPr sz="2550" spc="220" dirty="0">
                <a:latin typeface="Trebuchet MS"/>
                <a:cs typeface="Trebuchet MS"/>
              </a:rPr>
              <a:t>on </a:t>
            </a:r>
            <a:r>
              <a:rPr sz="2550" spc="225" dirty="0">
                <a:latin typeface="Trebuchet MS"/>
                <a:cs typeface="Trebuchet MS"/>
              </a:rPr>
              <a:t> </a:t>
            </a:r>
            <a:r>
              <a:rPr sz="2550" spc="120" dirty="0">
                <a:latin typeface="Trebuchet MS"/>
                <a:cs typeface="Trebuchet MS"/>
              </a:rPr>
              <a:t>following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245" dirty="0">
                <a:latin typeface="Trebuchet MS"/>
                <a:cs typeface="Trebuchet MS"/>
              </a:rPr>
              <a:t>good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245" dirty="0">
                <a:latin typeface="Trebuchet MS"/>
                <a:cs typeface="Trebuchet MS"/>
              </a:rPr>
              <a:t>management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40" dirty="0">
                <a:latin typeface="Trebuchet MS"/>
                <a:cs typeface="Trebuchet MS"/>
              </a:rPr>
              <a:t>practices</a:t>
            </a:r>
            <a:endParaRPr sz="2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66"/>
              </a:buClr>
              <a:buFont typeface="Trebuchet MS"/>
              <a:buChar char="▪"/>
            </a:pPr>
            <a:endParaRPr sz="2750">
              <a:latin typeface="Trebuchet MS"/>
              <a:cs typeface="Trebuchet MS"/>
            </a:endParaRPr>
          </a:p>
          <a:p>
            <a:pPr marL="352425" marR="30480" indent="-314960">
              <a:lnSpc>
                <a:spcPct val="101299"/>
              </a:lnSpc>
              <a:buClr>
                <a:srgbClr val="003366"/>
              </a:buClr>
              <a:buChar char="▪"/>
              <a:tabLst>
                <a:tab pos="352425" algn="l"/>
                <a:tab pos="353060" algn="l"/>
              </a:tabLst>
            </a:pPr>
            <a:r>
              <a:rPr sz="2550" spc="195" dirty="0">
                <a:latin typeface="Trebuchet MS"/>
                <a:cs typeface="Trebuchet MS"/>
              </a:rPr>
              <a:t>Cryptography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50" dirty="0">
                <a:latin typeface="Trebuchet MS"/>
                <a:cs typeface="Trebuchet MS"/>
              </a:rPr>
              <a:t>is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235" dirty="0">
                <a:latin typeface="Trebuchet MS"/>
                <a:cs typeface="Trebuchet MS"/>
              </a:rPr>
              <a:t>used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95" dirty="0">
                <a:latin typeface="Trebuchet MS"/>
                <a:cs typeface="Trebuchet MS"/>
              </a:rPr>
              <a:t>to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180" dirty="0">
                <a:latin typeface="Trebuchet MS"/>
                <a:cs typeface="Trebuchet MS"/>
              </a:rPr>
              <a:t>secure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220" dirty="0">
                <a:latin typeface="Trebuchet MS"/>
                <a:cs typeface="Trebuchet MS"/>
              </a:rPr>
              <a:t>most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200" dirty="0">
                <a:latin typeface="Trebuchet MS"/>
                <a:cs typeface="Trebuchet MS"/>
              </a:rPr>
              <a:t>aspects </a:t>
            </a:r>
            <a:r>
              <a:rPr sz="2550" spc="-755" dirty="0">
                <a:latin typeface="Trebuchet MS"/>
                <a:cs typeface="Trebuchet MS"/>
              </a:rPr>
              <a:t> </a:t>
            </a:r>
            <a:r>
              <a:rPr sz="2550" spc="85" dirty="0">
                <a:latin typeface="Trebuchet MS"/>
                <a:cs typeface="Trebuchet MS"/>
              </a:rPr>
              <a:t>of </a:t>
            </a:r>
            <a:r>
              <a:rPr sz="2550" spc="110" dirty="0">
                <a:latin typeface="Trebuchet MS"/>
                <a:cs typeface="Trebuchet MS"/>
              </a:rPr>
              <a:t>Internet </a:t>
            </a:r>
            <a:r>
              <a:rPr sz="2550" spc="229" dirty="0">
                <a:latin typeface="Trebuchet MS"/>
                <a:cs typeface="Trebuchet MS"/>
              </a:rPr>
              <a:t>and </a:t>
            </a:r>
            <a:r>
              <a:rPr sz="2550" spc="204" dirty="0">
                <a:latin typeface="Trebuchet MS"/>
                <a:cs typeface="Trebuchet MS"/>
              </a:rPr>
              <a:t>Web </a:t>
            </a:r>
            <a:r>
              <a:rPr sz="2550" spc="260" dirty="0">
                <a:latin typeface="Trebuchet MS"/>
                <a:cs typeface="Trebuchet MS"/>
              </a:rPr>
              <a:t>uses </a:t>
            </a:r>
            <a:r>
              <a:rPr sz="2550" spc="114" dirty="0">
                <a:latin typeface="Trebuchet MS"/>
                <a:cs typeface="Trebuchet MS"/>
              </a:rPr>
              <a:t>that require </a:t>
            </a:r>
            <a:r>
              <a:rPr sz="2550" spc="-45" dirty="0">
                <a:latin typeface="Trebuchet MS"/>
                <a:cs typeface="Trebuchet MS"/>
              </a:rPr>
              <a:t>it, </a:t>
            </a:r>
            <a:r>
              <a:rPr sz="2550" spc="-40" dirty="0">
                <a:latin typeface="Trebuchet MS"/>
                <a:cs typeface="Trebuchet MS"/>
              </a:rPr>
              <a:t> </a:t>
            </a:r>
            <a:r>
              <a:rPr sz="2550" spc="185" dirty="0">
                <a:latin typeface="Trebuchet MS"/>
                <a:cs typeface="Trebuchet MS"/>
              </a:rPr>
              <a:t>drawing </a:t>
            </a:r>
            <a:r>
              <a:rPr sz="2550" spc="220" dirty="0">
                <a:latin typeface="Trebuchet MS"/>
                <a:cs typeface="Trebuchet MS"/>
              </a:rPr>
              <a:t>on </a:t>
            </a:r>
            <a:r>
              <a:rPr sz="2550" spc="170" dirty="0">
                <a:latin typeface="Trebuchet MS"/>
                <a:cs typeface="Trebuchet MS"/>
              </a:rPr>
              <a:t>extensive </a:t>
            </a:r>
            <a:r>
              <a:rPr sz="2550" spc="160" dirty="0">
                <a:latin typeface="Trebuchet MS"/>
                <a:cs typeface="Trebuchet MS"/>
              </a:rPr>
              <a:t>set </a:t>
            </a:r>
            <a:r>
              <a:rPr sz="2550" spc="85" dirty="0">
                <a:latin typeface="Trebuchet MS"/>
                <a:cs typeface="Trebuchet MS"/>
              </a:rPr>
              <a:t>of </a:t>
            </a:r>
            <a:r>
              <a:rPr sz="2550" spc="135" dirty="0">
                <a:latin typeface="Trebuchet MS"/>
                <a:cs typeface="Trebuchet MS"/>
              </a:rPr>
              <a:t>protocols </a:t>
            </a:r>
            <a:r>
              <a:rPr sz="2550" spc="229" dirty="0">
                <a:latin typeface="Trebuchet MS"/>
                <a:cs typeface="Trebuchet MS"/>
              </a:rPr>
              <a:t>and </a:t>
            </a:r>
            <a:r>
              <a:rPr sz="2550" spc="235" dirty="0">
                <a:latin typeface="Trebuchet MS"/>
                <a:cs typeface="Trebuchet MS"/>
              </a:rPr>
              <a:t> </a:t>
            </a:r>
            <a:r>
              <a:rPr sz="2550" spc="135" dirty="0">
                <a:latin typeface="Trebuchet MS"/>
                <a:cs typeface="Trebuchet MS"/>
              </a:rPr>
              <a:t>tools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210" dirty="0">
                <a:latin typeface="Trebuchet MS"/>
                <a:cs typeface="Trebuchet MS"/>
              </a:rPr>
              <a:t>designed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75" dirty="0">
                <a:latin typeface="Trebuchet MS"/>
                <a:cs typeface="Trebuchet MS"/>
              </a:rPr>
              <a:t>for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14" dirty="0">
                <a:latin typeface="Trebuchet MS"/>
                <a:cs typeface="Trebuchet MS"/>
              </a:rPr>
              <a:t>that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204" dirty="0">
                <a:latin typeface="Trebuchet MS"/>
                <a:cs typeface="Trebuchet MS"/>
              </a:rPr>
              <a:t>purpose</a:t>
            </a:r>
            <a:endParaRPr sz="2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3366"/>
              </a:buClr>
              <a:buFont typeface="Trebuchet MS"/>
              <a:buChar char="▪"/>
            </a:pPr>
            <a:endParaRPr sz="2800">
              <a:latin typeface="Trebuchet MS"/>
              <a:cs typeface="Trebuchet MS"/>
            </a:endParaRPr>
          </a:p>
          <a:p>
            <a:pPr marL="353060" indent="-314960">
              <a:lnSpc>
                <a:spcPct val="100000"/>
              </a:lnSpc>
              <a:buClr>
                <a:srgbClr val="003366"/>
              </a:buClr>
              <a:buChar char="▪"/>
              <a:tabLst>
                <a:tab pos="352425" algn="l"/>
                <a:tab pos="353060" algn="l"/>
              </a:tabLst>
            </a:pPr>
            <a:r>
              <a:rPr sz="2550" spc="210" dirty="0">
                <a:latin typeface="Trebuchet MS"/>
                <a:cs typeface="Trebuchet MS"/>
              </a:rPr>
              <a:t>Cryptosystems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45" dirty="0">
                <a:latin typeface="Trebuchet MS"/>
                <a:cs typeface="Trebuchet MS"/>
              </a:rPr>
              <a:t>are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25" dirty="0">
                <a:latin typeface="Trebuchet MS"/>
                <a:cs typeface="Trebuchet MS"/>
              </a:rPr>
              <a:t>subject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95" dirty="0">
                <a:latin typeface="Trebuchet MS"/>
                <a:cs typeface="Trebuchet MS"/>
              </a:rPr>
              <a:t>to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160" dirty="0">
                <a:latin typeface="Trebuchet MS"/>
                <a:cs typeface="Trebuchet MS"/>
              </a:rPr>
              <a:t>attacks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14" dirty="0">
                <a:latin typeface="Trebuchet MS"/>
                <a:cs typeface="Trebuchet MS"/>
              </a:rPr>
              <a:t>that</a:t>
            </a:r>
            <a:endParaRPr sz="25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709752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3361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Terms</a:t>
            </a:r>
            <a:r>
              <a:rPr dirty="0"/>
              <a:t> </a:t>
            </a:r>
            <a:r>
              <a:rPr spc="125" dirty="0"/>
              <a:t>to</a:t>
            </a:r>
            <a:r>
              <a:rPr spc="20" dirty="0"/>
              <a:t> </a:t>
            </a:r>
            <a:r>
              <a:rPr spc="280" dirty="0"/>
              <a:t>Know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840" y="1405889"/>
            <a:ext cx="7711440" cy="48342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49885" marR="1498600" indent="-325120">
              <a:lnSpc>
                <a:spcPts val="2880"/>
              </a:lnSpc>
              <a:spcBef>
                <a:spcPts val="455"/>
              </a:spcBef>
              <a:buClr>
                <a:srgbClr val="003366"/>
              </a:buClr>
              <a:buChar char="▪"/>
              <a:tabLst>
                <a:tab pos="349885" algn="l"/>
                <a:tab pos="350520" algn="l"/>
              </a:tabLst>
            </a:pPr>
            <a:r>
              <a:rPr sz="2650" spc="105" dirty="0">
                <a:latin typeface="Trebuchet MS"/>
                <a:cs typeface="Trebuchet MS"/>
              </a:rPr>
              <a:t>Plain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50" dirty="0">
                <a:latin typeface="Trebuchet MS"/>
                <a:cs typeface="Trebuchet MS"/>
              </a:rPr>
              <a:t>text,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95" dirty="0">
                <a:latin typeface="Trebuchet MS"/>
                <a:cs typeface="Trebuchet MS"/>
              </a:rPr>
              <a:t>ciphertext,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120" dirty="0">
                <a:latin typeface="Trebuchet MS"/>
                <a:cs typeface="Trebuchet MS"/>
              </a:rPr>
              <a:t>substitution, </a:t>
            </a:r>
            <a:r>
              <a:rPr sz="2650" spc="-785" dirty="0">
                <a:latin typeface="Trebuchet MS"/>
                <a:cs typeface="Trebuchet MS"/>
              </a:rPr>
              <a:t> </a:t>
            </a:r>
            <a:r>
              <a:rPr sz="2650" spc="150" dirty="0">
                <a:latin typeface="Trebuchet MS"/>
                <a:cs typeface="Trebuchet MS"/>
              </a:rPr>
              <a:t>transposition</a:t>
            </a:r>
            <a:endParaRPr sz="2650">
              <a:latin typeface="Trebuchet MS"/>
              <a:cs typeface="Trebuchet MS"/>
            </a:endParaRPr>
          </a:p>
          <a:p>
            <a:pPr marL="350520" indent="-325120">
              <a:lnSpc>
                <a:spcPct val="100000"/>
              </a:lnSpc>
              <a:spcBef>
                <a:spcPts val="1315"/>
              </a:spcBef>
              <a:buClr>
                <a:srgbClr val="003366"/>
              </a:buClr>
              <a:buChar char="▪"/>
              <a:tabLst>
                <a:tab pos="349885" algn="l"/>
                <a:tab pos="350520" algn="l"/>
              </a:tabLst>
            </a:pPr>
            <a:r>
              <a:rPr sz="2650" spc="135" dirty="0">
                <a:latin typeface="Trebuchet MS"/>
                <a:cs typeface="Trebuchet MS"/>
              </a:rPr>
              <a:t>Vigenere,</a:t>
            </a:r>
            <a:r>
              <a:rPr sz="2650" spc="15" dirty="0">
                <a:latin typeface="Trebuchet MS"/>
                <a:cs typeface="Trebuchet MS"/>
              </a:rPr>
              <a:t> </a:t>
            </a:r>
            <a:r>
              <a:rPr sz="2650" spc="185" dirty="0">
                <a:latin typeface="Trebuchet MS"/>
                <a:cs typeface="Trebuchet MS"/>
              </a:rPr>
              <a:t>Vernam</a:t>
            </a:r>
            <a:endParaRPr sz="2650">
              <a:latin typeface="Trebuchet MS"/>
              <a:cs typeface="Trebuchet MS"/>
            </a:endParaRPr>
          </a:p>
          <a:p>
            <a:pPr marL="350520" indent="-325120">
              <a:lnSpc>
                <a:spcPct val="100000"/>
              </a:lnSpc>
              <a:spcBef>
                <a:spcPts val="1360"/>
              </a:spcBef>
              <a:buClr>
                <a:srgbClr val="003366"/>
              </a:buClr>
              <a:buChar char="▪"/>
              <a:tabLst>
                <a:tab pos="349885" algn="l"/>
                <a:tab pos="350520" algn="l"/>
              </a:tabLst>
            </a:pPr>
            <a:r>
              <a:rPr sz="2650" spc="235" dirty="0">
                <a:latin typeface="Trebuchet MS"/>
                <a:cs typeface="Trebuchet MS"/>
              </a:rPr>
              <a:t>DES,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15" dirty="0">
                <a:latin typeface="Trebuchet MS"/>
                <a:cs typeface="Trebuchet MS"/>
              </a:rPr>
              <a:t>Triple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240" dirty="0">
                <a:latin typeface="Trebuchet MS"/>
                <a:cs typeface="Trebuchet MS"/>
              </a:rPr>
              <a:t>DES,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200" dirty="0">
                <a:latin typeface="Trebuchet MS"/>
                <a:cs typeface="Trebuchet MS"/>
              </a:rPr>
              <a:t>AES,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335" dirty="0">
                <a:latin typeface="Trebuchet MS"/>
                <a:cs typeface="Trebuchet MS"/>
              </a:rPr>
              <a:t>RSA</a:t>
            </a:r>
            <a:endParaRPr sz="2650">
              <a:latin typeface="Trebuchet MS"/>
              <a:cs typeface="Trebuchet MS"/>
            </a:endParaRPr>
          </a:p>
          <a:p>
            <a:pPr marL="350520" indent="-325120">
              <a:lnSpc>
                <a:spcPct val="100000"/>
              </a:lnSpc>
              <a:spcBef>
                <a:spcPts val="1360"/>
              </a:spcBef>
              <a:buClr>
                <a:srgbClr val="003366"/>
              </a:buClr>
              <a:buChar char="▪"/>
              <a:tabLst>
                <a:tab pos="349885" algn="l"/>
                <a:tab pos="350520" algn="l"/>
              </a:tabLst>
            </a:pPr>
            <a:r>
              <a:rPr sz="2650" spc="260" dirty="0">
                <a:latin typeface="Trebuchet MS"/>
                <a:cs typeface="Trebuchet MS"/>
              </a:rPr>
              <a:t>Hash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95" dirty="0">
                <a:latin typeface="Trebuchet MS"/>
                <a:cs typeface="Trebuchet MS"/>
              </a:rPr>
              <a:t>function,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280" dirty="0">
                <a:latin typeface="Trebuchet MS"/>
                <a:cs typeface="Trebuchet MS"/>
              </a:rPr>
              <a:t>message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175" dirty="0">
                <a:latin typeface="Trebuchet MS"/>
                <a:cs typeface="Trebuchet MS"/>
              </a:rPr>
              <a:t>digest</a:t>
            </a:r>
            <a:endParaRPr sz="2650">
              <a:latin typeface="Trebuchet MS"/>
              <a:cs typeface="Trebuchet MS"/>
            </a:endParaRPr>
          </a:p>
          <a:p>
            <a:pPr marL="350520" indent="-325120">
              <a:lnSpc>
                <a:spcPct val="100000"/>
              </a:lnSpc>
              <a:spcBef>
                <a:spcPts val="1360"/>
              </a:spcBef>
              <a:buClr>
                <a:srgbClr val="003366"/>
              </a:buClr>
              <a:buChar char="▪"/>
              <a:tabLst>
                <a:tab pos="349885" algn="l"/>
                <a:tab pos="350520" algn="l"/>
              </a:tabLst>
            </a:pPr>
            <a:r>
              <a:rPr sz="2650" spc="200" dirty="0">
                <a:latin typeface="Trebuchet MS"/>
                <a:cs typeface="Trebuchet MS"/>
              </a:rPr>
              <a:t>Symmetric</a:t>
            </a:r>
            <a:r>
              <a:rPr sz="2650" spc="50" dirty="0">
                <a:latin typeface="Trebuchet MS"/>
                <a:cs typeface="Trebuchet MS"/>
              </a:rPr>
              <a:t> </a:t>
            </a:r>
            <a:r>
              <a:rPr sz="2650" spc="130" dirty="0">
                <a:latin typeface="Trebuchet MS"/>
                <a:cs typeface="Trebuchet MS"/>
              </a:rPr>
              <a:t>or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140" dirty="0">
                <a:latin typeface="Trebuchet MS"/>
                <a:cs typeface="Trebuchet MS"/>
              </a:rPr>
              <a:t>secret</a:t>
            </a:r>
            <a:r>
              <a:rPr sz="2650" spc="55" dirty="0">
                <a:latin typeface="Trebuchet MS"/>
                <a:cs typeface="Trebuchet MS"/>
              </a:rPr>
              <a:t> </a:t>
            </a:r>
            <a:r>
              <a:rPr sz="2650" spc="185" dirty="0">
                <a:latin typeface="Trebuchet MS"/>
                <a:cs typeface="Trebuchet MS"/>
              </a:rPr>
              <a:t>key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150" dirty="0">
                <a:latin typeface="Trebuchet MS"/>
                <a:cs typeface="Trebuchet MS"/>
              </a:rPr>
              <a:t>encryption</a:t>
            </a:r>
            <a:endParaRPr sz="2650">
              <a:latin typeface="Trebuchet MS"/>
              <a:cs typeface="Trebuchet MS"/>
            </a:endParaRPr>
          </a:p>
          <a:p>
            <a:pPr marL="350520" indent="-325120">
              <a:lnSpc>
                <a:spcPct val="100000"/>
              </a:lnSpc>
              <a:spcBef>
                <a:spcPts val="1360"/>
              </a:spcBef>
              <a:buClr>
                <a:srgbClr val="003366"/>
              </a:buClr>
              <a:buChar char="▪"/>
              <a:tabLst>
                <a:tab pos="349885" algn="l"/>
                <a:tab pos="350520" algn="l"/>
              </a:tabLst>
            </a:pPr>
            <a:r>
              <a:rPr sz="2650" spc="195" dirty="0">
                <a:latin typeface="Trebuchet MS"/>
                <a:cs typeface="Trebuchet MS"/>
              </a:rPr>
              <a:t>Asymmetric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130" dirty="0">
                <a:latin typeface="Trebuchet MS"/>
                <a:cs typeface="Trebuchet MS"/>
              </a:rPr>
              <a:t>or</a:t>
            </a:r>
            <a:r>
              <a:rPr sz="2650" spc="60" dirty="0">
                <a:latin typeface="Trebuchet MS"/>
                <a:cs typeface="Trebuchet MS"/>
              </a:rPr>
              <a:t> </a:t>
            </a:r>
            <a:r>
              <a:rPr sz="2650" spc="120" dirty="0">
                <a:latin typeface="Trebuchet MS"/>
                <a:cs typeface="Trebuchet MS"/>
              </a:rPr>
              <a:t>public</a:t>
            </a:r>
            <a:r>
              <a:rPr sz="2650" spc="60" dirty="0">
                <a:latin typeface="Trebuchet MS"/>
                <a:cs typeface="Trebuchet MS"/>
              </a:rPr>
              <a:t> </a:t>
            </a:r>
            <a:r>
              <a:rPr sz="2650" spc="185" dirty="0">
                <a:latin typeface="Trebuchet MS"/>
                <a:cs typeface="Trebuchet MS"/>
              </a:rPr>
              <a:t>key</a:t>
            </a:r>
            <a:r>
              <a:rPr sz="2650" spc="50" dirty="0">
                <a:latin typeface="Trebuchet MS"/>
                <a:cs typeface="Trebuchet MS"/>
              </a:rPr>
              <a:t> </a:t>
            </a:r>
            <a:r>
              <a:rPr sz="2650" spc="150" dirty="0">
                <a:latin typeface="Trebuchet MS"/>
                <a:cs typeface="Trebuchet MS"/>
              </a:rPr>
              <a:t>encryption</a:t>
            </a:r>
            <a:endParaRPr sz="2650">
              <a:latin typeface="Trebuchet MS"/>
              <a:cs typeface="Trebuchet MS"/>
            </a:endParaRPr>
          </a:p>
          <a:p>
            <a:pPr marL="350520" indent="-325120">
              <a:lnSpc>
                <a:spcPct val="100000"/>
              </a:lnSpc>
              <a:spcBef>
                <a:spcPts val="1360"/>
              </a:spcBef>
              <a:buClr>
                <a:srgbClr val="003366"/>
              </a:buClr>
              <a:buChar char="▪"/>
              <a:tabLst>
                <a:tab pos="349885" algn="l"/>
                <a:tab pos="350520" algn="l"/>
              </a:tabLst>
            </a:pPr>
            <a:r>
              <a:rPr sz="2650" spc="204" dirty="0">
                <a:latin typeface="Trebuchet MS"/>
                <a:cs typeface="Trebuchet MS"/>
              </a:rPr>
              <a:t>SSL,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95" dirty="0">
                <a:latin typeface="Trebuchet MS"/>
                <a:cs typeface="Trebuchet MS"/>
              </a:rPr>
              <a:t>PGP,</a:t>
            </a:r>
            <a:r>
              <a:rPr sz="2650" spc="30" dirty="0">
                <a:latin typeface="Trebuchet MS"/>
                <a:cs typeface="Trebuchet MS"/>
              </a:rPr>
              <a:t> </a:t>
            </a:r>
            <a:r>
              <a:rPr sz="2650" spc="180" dirty="0">
                <a:latin typeface="Trebuchet MS"/>
                <a:cs typeface="Trebuchet MS"/>
              </a:rPr>
              <a:t>IPSec</a:t>
            </a:r>
            <a:endParaRPr sz="2650">
              <a:latin typeface="Trebuchet MS"/>
              <a:cs typeface="Trebuchet MS"/>
            </a:endParaRPr>
          </a:p>
          <a:p>
            <a:pPr marL="350520" indent="-325120">
              <a:lnSpc>
                <a:spcPct val="100000"/>
              </a:lnSpc>
              <a:spcBef>
                <a:spcPts val="1370"/>
              </a:spcBef>
              <a:buClr>
                <a:srgbClr val="003366"/>
              </a:buClr>
              <a:buChar char="▪"/>
              <a:tabLst>
                <a:tab pos="349885" algn="l"/>
                <a:tab pos="350520" algn="l"/>
              </a:tabLst>
            </a:pPr>
            <a:r>
              <a:rPr sz="2650" spc="130" dirty="0">
                <a:latin typeface="Trebuchet MS"/>
                <a:cs typeface="Trebuchet MS"/>
              </a:rPr>
              <a:t>Digital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155" dirty="0">
                <a:latin typeface="Trebuchet MS"/>
                <a:cs typeface="Trebuchet MS"/>
              </a:rPr>
              <a:t>signatures,</a:t>
            </a:r>
            <a:r>
              <a:rPr sz="2650" spc="55" dirty="0">
                <a:latin typeface="Trebuchet MS"/>
                <a:cs typeface="Trebuchet MS"/>
              </a:rPr>
              <a:t> </a:t>
            </a:r>
            <a:r>
              <a:rPr sz="2650" spc="60" dirty="0">
                <a:latin typeface="Trebuchet MS"/>
                <a:cs typeface="Trebuchet MS"/>
              </a:rPr>
              <a:t>PKI,</a:t>
            </a:r>
            <a:r>
              <a:rPr sz="2650" spc="65" dirty="0">
                <a:latin typeface="Trebuchet MS"/>
                <a:cs typeface="Trebuchet MS"/>
              </a:rPr>
              <a:t> </a:t>
            </a:r>
            <a:r>
              <a:rPr sz="2650" spc="90" dirty="0">
                <a:latin typeface="Trebuchet MS"/>
                <a:cs typeface="Trebuchet MS"/>
              </a:rPr>
              <a:t>Certificate</a:t>
            </a:r>
            <a:r>
              <a:rPr sz="2650" spc="65" dirty="0">
                <a:latin typeface="Trebuchet MS"/>
                <a:cs typeface="Trebuchet MS"/>
              </a:rPr>
              <a:t> </a:t>
            </a:r>
            <a:r>
              <a:rPr sz="2650" spc="130" dirty="0">
                <a:latin typeface="Trebuchet MS"/>
                <a:cs typeface="Trebuchet MS"/>
              </a:rPr>
              <a:t>authority</a:t>
            </a:r>
            <a:endParaRPr sz="26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6273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" y="181611"/>
            <a:ext cx="369608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FBF"/>
                </a:solidFill>
              </a:rPr>
              <a:t>Block</a:t>
            </a:r>
            <a:r>
              <a:rPr lang="en-US" sz="2800" spc="-10" dirty="0">
                <a:solidFill>
                  <a:srgbClr val="006FBF"/>
                </a:solidFill>
              </a:rPr>
              <a:t> </a:t>
            </a:r>
            <a:r>
              <a:rPr sz="2800" spc="-10" dirty="0">
                <a:solidFill>
                  <a:srgbClr val="006FBF"/>
                </a:solidFill>
              </a:rPr>
              <a:t>Chain</a:t>
            </a:r>
            <a:r>
              <a:rPr lang="en-US" sz="2800" spc="-10" dirty="0">
                <a:solidFill>
                  <a:srgbClr val="006FBF"/>
                </a:solidFill>
              </a:rPr>
              <a:t> in SCM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4202" y="1781156"/>
            <a:ext cx="4508087" cy="28349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8605" y="1231900"/>
            <a:ext cx="79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965" y="1107441"/>
            <a:ext cx="3024664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700">
              <a:lnSpc>
                <a:spcPct val="150000"/>
              </a:lnSpc>
              <a:spcBef>
                <a:spcPts val="100"/>
              </a:spcBef>
            </a:pPr>
            <a:r>
              <a:rPr lang="en-US" sz="1600" spc="-10" dirty="0">
                <a:solidFill>
                  <a:schemeClr val="bg1"/>
                </a:solidFill>
                <a:latin typeface="Calibri"/>
                <a:cs typeface="Calibri"/>
              </a:rPr>
              <a:t>Uses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Distributed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Ledger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chemeClr val="bg1"/>
                </a:solidFill>
                <a:latin typeface="Calibri"/>
                <a:cs typeface="Calibri"/>
              </a:rPr>
              <a:t>Technology(DLT)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for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 secure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and permanent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 transaction(financial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transactions,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contracts,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physical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assets, supply chain 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Calibri"/>
                <a:cs typeface="Calibri"/>
              </a:rPr>
              <a:t>info,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etc.)</a:t>
            </a:r>
            <a:r>
              <a:rPr sz="16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executed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between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the parties. </a:t>
            </a:r>
            <a:r>
              <a:rPr sz="1600" spc="-39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Facilitates</a:t>
            </a:r>
            <a:r>
              <a:rPr sz="1600" spc="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 shift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ledger from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centralized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 to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decentralized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distributed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system.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</a:pP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Logistics 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: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Data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sharing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among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all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participating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stockholders</a:t>
            </a:r>
            <a:r>
              <a:rPr sz="16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Calibri"/>
                <a:cs typeface="Calibri"/>
              </a:rPr>
              <a:t>make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system </a:t>
            </a:r>
            <a:r>
              <a:rPr sz="1600" spc="-39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more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transparent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secure.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605" y="3289300"/>
            <a:ext cx="79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605" y="4523740"/>
            <a:ext cx="79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8277603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503BAF6808F04F9A08231094DC8D19" ma:contentTypeVersion="2" ma:contentTypeDescription="Create a new document." ma:contentTypeScope="" ma:versionID="23cfa63243c078451bfa8c99a4b2d6e5">
  <xsd:schema xmlns:xsd="http://www.w3.org/2001/XMLSchema" xmlns:xs="http://www.w3.org/2001/XMLSchema" xmlns:p="http://schemas.microsoft.com/office/2006/metadata/properties" xmlns:ns2="5762bb96-4b3b-4a9c-92a0-c004d83072cc" targetNamespace="http://schemas.microsoft.com/office/2006/metadata/properties" ma:root="true" ma:fieldsID="44a28b18e73a12f9cc1773d81c47ac31" ns2:_="">
    <xsd:import namespace="5762bb96-4b3b-4a9c-92a0-c004d8307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62bb96-4b3b-4a9c-92a0-c004d8307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5D27DF-B607-4340-8B42-51A894893A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62bb96-4b3b-4a9c-92a0-c004d8307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D0BBAF-CA16-44B3-B6F8-26BDB4C312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93BAC9-42E2-4C00-A6C4-C00FE702BFD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4573</Words>
  <Application>Microsoft Office PowerPoint</Application>
  <PresentationFormat>On-screen Show (4:3)</PresentationFormat>
  <Paragraphs>571</Paragraphs>
  <Slides>82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MS UI Gothic</vt:lpstr>
      <vt:lpstr>Arial</vt:lpstr>
      <vt:lpstr>Arial MT</vt:lpstr>
      <vt:lpstr>Calibri</vt:lpstr>
      <vt:lpstr>Courier New</vt:lpstr>
      <vt:lpstr>Microsoft Sans Serif</vt:lpstr>
      <vt:lpstr>Times New Roman</vt:lpstr>
      <vt:lpstr>Trebuchet MS</vt:lpstr>
      <vt:lpstr>1_Office Theme</vt:lpstr>
      <vt:lpstr>Common Class: Block Chain</vt:lpstr>
      <vt:lpstr>Blockchain process</vt:lpstr>
      <vt:lpstr>Public Ledger (A Small Example)</vt:lpstr>
      <vt:lpstr>Public Ledger (A Small Example)</vt:lpstr>
      <vt:lpstr>Public Ledger (A Small Example)</vt:lpstr>
      <vt:lpstr>Public Ledger (A Small Example)</vt:lpstr>
      <vt:lpstr>How Blockchain Works?</vt:lpstr>
      <vt:lpstr>Block chain example: peer-to-peer system</vt:lpstr>
      <vt:lpstr>Block Chain in SCM</vt:lpstr>
      <vt:lpstr>How consensus could work</vt:lpstr>
      <vt:lpstr>How consensus could work</vt:lpstr>
      <vt:lpstr>Why consensus is hard</vt:lpstr>
      <vt:lpstr>Features and advantages</vt:lpstr>
      <vt:lpstr>Features and advantages</vt:lpstr>
      <vt:lpstr>How the Blockchain helps Supply Chain industry</vt:lpstr>
      <vt:lpstr>Recommendation</vt:lpstr>
      <vt:lpstr>Recommendation</vt:lpstr>
      <vt:lpstr>Conclusion</vt:lpstr>
      <vt:lpstr>PowerPoint Presentation</vt:lpstr>
      <vt:lpstr>Traditional Methods challenges addressed by Block chain</vt:lpstr>
      <vt:lpstr>Case Study of Maersk and IBM</vt:lpstr>
      <vt:lpstr>Present situation In Maersk: Highly inefficient and burdened by paper-  based processes</vt:lpstr>
      <vt:lpstr>Challenges with global trade</vt:lpstr>
      <vt:lpstr>Maersk and IBM Actors considered in framework</vt:lpstr>
      <vt:lpstr>Benefits to actors(shippers/cargo owners)</vt:lpstr>
      <vt:lpstr>Financial benefits Maersk achieved using Block chain</vt:lpstr>
      <vt:lpstr>How Block chain Disrupt the Supply Chain?</vt:lpstr>
      <vt:lpstr>How Block chain benefits the Supply Chain?</vt:lpstr>
      <vt:lpstr>References</vt:lpstr>
      <vt:lpstr>PowerPoint Presentation</vt:lpstr>
      <vt:lpstr>Learning Objectives</vt:lpstr>
      <vt:lpstr>Topics</vt:lpstr>
      <vt:lpstr>Introduction</vt:lpstr>
      <vt:lpstr>Foundations of Cryptology</vt:lpstr>
      <vt:lpstr>Categorizing of Encryption</vt:lpstr>
      <vt:lpstr>Encryption Methods</vt:lpstr>
      <vt:lpstr>Cipher Methods</vt:lpstr>
      <vt:lpstr>PowerPoint Presentation</vt:lpstr>
      <vt:lpstr>Cipher Methods (continued)</vt:lpstr>
      <vt:lpstr>PowerPoint Presentation</vt:lpstr>
      <vt:lpstr>Network Reconnaissance Tool</vt:lpstr>
      <vt:lpstr>Cryptographic Hash Functions</vt:lpstr>
      <vt:lpstr>Cryptographic Hash Functions</vt:lpstr>
      <vt:lpstr>Cryptographic Algorithms</vt:lpstr>
      <vt:lpstr>PowerPoint Presentation</vt:lpstr>
      <vt:lpstr>Symmetric Encryption Algorithms</vt:lpstr>
      <vt:lpstr>Symmetric Encryption</vt:lpstr>
      <vt:lpstr>Encryption Key Size</vt:lpstr>
      <vt:lpstr>PowerPoint Presentation</vt:lpstr>
      <vt:lpstr>Cryptographic Algorithms -  Asymmetric</vt:lpstr>
      <vt:lpstr>PowerPoint Presentation</vt:lpstr>
      <vt:lpstr>PowerPoint Presentation</vt:lpstr>
      <vt:lpstr>Public Key Encryption</vt:lpstr>
      <vt:lpstr>PowerPoint Presentation</vt:lpstr>
      <vt:lpstr>Digital Signatures</vt:lpstr>
      <vt:lpstr>Digital Signature Idea</vt:lpstr>
      <vt:lpstr>Why We Need Digital Certificates</vt:lpstr>
      <vt:lpstr>Digital Certificates</vt:lpstr>
      <vt:lpstr>Digital Certificate Example</vt:lpstr>
      <vt:lpstr>PowerPoint Presentation</vt:lpstr>
      <vt:lpstr>Cryptographic Tools, PKI</vt:lpstr>
      <vt:lpstr>Cryptography Tools (continued)</vt:lpstr>
      <vt:lpstr>Hybrid Cryptography Systems</vt:lpstr>
      <vt:lpstr>Diffie Hellman Key Exchange</vt:lpstr>
      <vt:lpstr>Steganography</vt:lpstr>
      <vt:lpstr>Protocols for Secure Communications</vt:lpstr>
      <vt:lpstr>Internet Protocol Layers</vt:lpstr>
      <vt:lpstr>Protocols for Secure  Communications (continued)</vt:lpstr>
      <vt:lpstr>PowerPoint Presentation</vt:lpstr>
      <vt:lpstr>Protocols for Secure Communications</vt:lpstr>
      <vt:lpstr>Protocols for Secure  Communications (continued)</vt:lpstr>
      <vt:lpstr>Protocols for Secure Communications</vt:lpstr>
      <vt:lpstr>PowerPoint Presentation</vt:lpstr>
      <vt:lpstr>Attacks on Cryptosystems</vt:lpstr>
      <vt:lpstr>PowerPoint Presentation</vt:lpstr>
      <vt:lpstr>Man-in-the-Middle Attack</vt:lpstr>
      <vt:lpstr>Correlation Attacks and Classical  Cryptanalysis</vt:lpstr>
      <vt:lpstr>Dictionary Attacks</vt:lpstr>
      <vt:lpstr>Timing Attacks</vt:lpstr>
      <vt:lpstr>Summary</vt:lpstr>
      <vt:lpstr>Summary (continued)</vt:lpstr>
      <vt:lpstr>Terms to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2021-08-30T13:21:30Z</dcterms:created>
  <dcterms:modified xsi:type="dcterms:W3CDTF">2022-10-20T09:03:06Z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0x010100B3503BAF6808F04F9A08231094DC8D19</vt:lpwstr>
  </property>
</Properties>
</file>