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F3F3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3886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15" y="440690"/>
            <a:ext cx="898016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150" y="1383029"/>
            <a:ext cx="8013699" cy="2924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F3F3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15255" y="1755139"/>
            <a:ext cx="3805554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47189">
              <a:lnSpc>
                <a:spcPct val="100000"/>
              </a:lnSpc>
              <a:spcBef>
                <a:spcPts val="100"/>
              </a:spcBef>
            </a:pPr>
            <a:r>
              <a:rPr sz="3200" spc="250" dirty="0">
                <a:solidFill>
                  <a:srgbClr val="3F3F3F"/>
                </a:solidFill>
                <a:latin typeface="Tahoma"/>
                <a:cs typeface="Tahoma"/>
              </a:rPr>
              <a:t>E</a:t>
            </a:r>
            <a:r>
              <a:rPr sz="3200" spc="160" dirty="0">
                <a:solidFill>
                  <a:srgbClr val="3F3F3F"/>
                </a:solidFill>
                <a:latin typeface="Tahoma"/>
                <a:cs typeface="Tahoma"/>
              </a:rPr>
              <a:t>t</a:t>
            </a:r>
            <a:r>
              <a:rPr sz="3200" spc="229" dirty="0">
                <a:solidFill>
                  <a:srgbClr val="3F3F3F"/>
                </a:solidFill>
                <a:latin typeface="Tahoma"/>
                <a:cs typeface="Tahoma"/>
              </a:rPr>
              <a:t>h</a:t>
            </a:r>
            <a:r>
              <a:rPr sz="3200" spc="260" dirty="0">
                <a:solidFill>
                  <a:srgbClr val="3F3F3F"/>
                </a:solidFill>
                <a:latin typeface="Tahoma"/>
                <a:cs typeface="Tahoma"/>
              </a:rPr>
              <a:t>e</a:t>
            </a:r>
            <a:r>
              <a:rPr sz="3200" spc="114" dirty="0">
                <a:solidFill>
                  <a:srgbClr val="3F3F3F"/>
                </a:solidFill>
                <a:latin typeface="Tahoma"/>
                <a:cs typeface="Tahoma"/>
              </a:rPr>
              <a:t>r</a:t>
            </a:r>
            <a:r>
              <a:rPr sz="3200" spc="210" dirty="0">
                <a:solidFill>
                  <a:srgbClr val="3F3F3F"/>
                </a:solidFill>
                <a:latin typeface="Tahoma"/>
                <a:cs typeface="Tahoma"/>
              </a:rPr>
              <a:t>eum- </a:t>
            </a:r>
            <a:r>
              <a:rPr sz="3200" spc="1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3200" spc="270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32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3200" spc="240" dirty="0">
                <a:solidFill>
                  <a:srgbClr val="3F3F3F"/>
                </a:solidFill>
                <a:latin typeface="Tahoma"/>
                <a:cs typeface="Tahoma"/>
              </a:rPr>
              <a:t>next</a:t>
            </a:r>
            <a:r>
              <a:rPr sz="32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3200" spc="225" dirty="0">
                <a:solidFill>
                  <a:srgbClr val="3F3F3F"/>
                </a:solidFill>
                <a:latin typeface="Tahoma"/>
                <a:cs typeface="Tahoma"/>
              </a:rPr>
              <a:t>generation</a:t>
            </a:r>
            <a:endParaRPr sz="3200">
              <a:latin typeface="Tahoma"/>
              <a:cs typeface="Tahoma"/>
            </a:endParaRPr>
          </a:p>
          <a:p>
            <a:pPr marL="1591310">
              <a:lnSpc>
                <a:spcPct val="100000"/>
              </a:lnSpc>
              <a:spcBef>
                <a:spcPts val="10"/>
              </a:spcBef>
            </a:pPr>
            <a:r>
              <a:rPr sz="3200" spc="240" dirty="0">
                <a:solidFill>
                  <a:srgbClr val="3F3F3F"/>
                </a:solidFill>
                <a:latin typeface="Tahoma"/>
                <a:cs typeface="Tahoma"/>
              </a:rPr>
              <a:t>Blockchain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79" y="313690"/>
            <a:ext cx="24472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420" dirty="0">
                <a:latin typeface="Trebuchet MS"/>
                <a:cs typeface="Trebuchet MS"/>
              </a:rPr>
              <a:t>Group</a:t>
            </a:r>
            <a:r>
              <a:rPr b="1" spc="65" dirty="0">
                <a:latin typeface="Trebuchet MS"/>
                <a:cs typeface="Trebuchet MS"/>
              </a:rPr>
              <a:t> </a:t>
            </a:r>
            <a:r>
              <a:rPr b="1" spc="520" dirty="0">
                <a:latin typeface="Trebuchet MS"/>
                <a:cs typeface="Trebuchet MS"/>
              </a:rPr>
              <a:t>No </a:t>
            </a:r>
            <a:r>
              <a:rPr b="1" spc="-1070" dirty="0">
                <a:latin typeface="Trebuchet MS"/>
                <a:cs typeface="Trebuchet MS"/>
              </a:rPr>
              <a:t> </a:t>
            </a:r>
            <a:r>
              <a:rPr b="1" spc="395" dirty="0">
                <a:latin typeface="Trebuchet MS"/>
                <a:cs typeface="Trebuchet MS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470" y="440690"/>
            <a:ext cx="5184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How</a:t>
            </a:r>
            <a:r>
              <a:rPr spc="-20" dirty="0"/>
              <a:t> </a:t>
            </a:r>
            <a:r>
              <a:rPr spc="275" dirty="0"/>
              <a:t>Ethereum</a:t>
            </a:r>
            <a:r>
              <a:rPr spc="-20" dirty="0"/>
              <a:t> </a:t>
            </a:r>
            <a:r>
              <a:rPr spc="210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169" y="1367789"/>
            <a:ext cx="165735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260" dirty="0">
                <a:solidFill>
                  <a:srgbClr val="292929"/>
                </a:solidFill>
                <a:latin typeface="Tahoma"/>
                <a:cs typeface="Tahoma"/>
              </a:rPr>
              <a:t>•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669" y="1320038"/>
            <a:ext cx="4162425" cy="14198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50" spc="10" dirty="0">
                <a:solidFill>
                  <a:srgbClr val="3F3F3F"/>
                </a:solidFill>
                <a:latin typeface="Tahoma"/>
                <a:cs typeface="Tahoma"/>
              </a:rPr>
              <a:t>Two</a:t>
            </a:r>
            <a:r>
              <a:rPr sz="1850" spc="-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50" dirty="0">
                <a:solidFill>
                  <a:srgbClr val="3F3F3F"/>
                </a:solidFill>
                <a:latin typeface="Tahoma"/>
                <a:cs typeface="Tahoma"/>
              </a:rPr>
              <a:t>types</a:t>
            </a:r>
            <a:r>
              <a:rPr sz="1850" spc="-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00" dirty="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sz="185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25" dirty="0">
                <a:solidFill>
                  <a:srgbClr val="3F3F3F"/>
                </a:solidFill>
                <a:latin typeface="Tahoma"/>
                <a:cs typeface="Tahoma"/>
              </a:rPr>
              <a:t>account:</a:t>
            </a:r>
            <a:endParaRPr sz="1850">
              <a:latin typeface="Tahoma"/>
              <a:cs typeface="Tahoma"/>
            </a:endParaRPr>
          </a:p>
          <a:p>
            <a:pPr marL="401320" indent="-317500">
              <a:lnSpc>
                <a:spcPct val="100000"/>
              </a:lnSpc>
              <a:spcBef>
                <a:spcPts val="520"/>
              </a:spcBef>
              <a:buClr>
                <a:srgbClr val="292929"/>
              </a:buClr>
              <a:buFont typeface="Tahoma"/>
              <a:buChar char="–"/>
              <a:tabLst>
                <a:tab pos="400685" algn="l"/>
                <a:tab pos="401320" algn="l"/>
              </a:tabLst>
            </a:pPr>
            <a:r>
              <a:rPr sz="1850" b="1" spc="229" dirty="0">
                <a:solidFill>
                  <a:srgbClr val="3F3F3F"/>
                </a:solidFill>
                <a:latin typeface="Trebuchet MS"/>
                <a:cs typeface="Trebuchet MS"/>
              </a:rPr>
              <a:t>Normal</a:t>
            </a:r>
            <a:r>
              <a:rPr sz="1850" b="1" spc="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50" b="1" spc="200" dirty="0">
                <a:solidFill>
                  <a:srgbClr val="3F3F3F"/>
                </a:solidFill>
                <a:latin typeface="Trebuchet MS"/>
                <a:cs typeface="Trebuchet MS"/>
              </a:rPr>
              <a:t>account</a:t>
            </a:r>
            <a:r>
              <a:rPr sz="1850" b="1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50" spc="105" dirty="0">
                <a:solidFill>
                  <a:srgbClr val="3F3F3F"/>
                </a:solidFill>
                <a:latin typeface="Tahoma"/>
                <a:cs typeface="Tahoma"/>
              </a:rPr>
              <a:t>like</a:t>
            </a:r>
            <a:r>
              <a:rPr sz="18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20" dirty="0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sz="18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30" dirty="0">
                <a:solidFill>
                  <a:srgbClr val="3F3F3F"/>
                </a:solidFill>
                <a:latin typeface="Tahoma"/>
                <a:cs typeface="Tahoma"/>
              </a:rPr>
              <a:t>Bitcoin</a:t>
            </a:r>
            <a:endParaRPr sz="1850">
              <a:latin typeface="Tahoma"/>
              <a:cs typeface="Tahoma"/>
            </a:endParaRPr>
          </a:p>
          <a:p>
            <a:pPr marL="741680" lvl="1" indent="-318770">
              <a:lnSpc>
                <a:spcPct val="100000"/>
              </a:lnSpc>
              <a:spcBef>
                <a:spcPts val="530"/>
              </a:spcBef>
              <a:buClr>
                <a:srgbClr val="292929"/>
              </a:buClr>
              <a:buChar char="•"/>
              <a:tabLst>
                <a:tab pos="741045" algn="l"/>
                <a:tab pos="741680" algn="l"/>
              </a:tabLst>
            </a:pPr>
            <a:r>
              <a:rPr sz="1850" spc="150" dirty="0">
                <a:solidFill>
                  <a:srgbClr val="3F3F3F"/>
                </a:solidFill>
                <a:latin typeface="Tahoma"/>
                <a:cs typeface="Tahoma"/>
              </a:rPr>
              <a:t>has</a:t>
            </a:r>
            <a:r>
              <a:rPr sz="185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45" dirty="0">
                <a:solidFill>
                  <a:srgbClr val="3F3F3F"/>
                </a:solidFill>
                <a:latin typeface="Tahoma"/>
                <a:cs typeface="Tahoma"/>
              </a:rPr>
              <a:t>balance</a:t>
            </a:r>
            <a:r>
              <a:rPr sz="18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55" dirty="0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sz="1850" spc="-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40" dirty="0">
                <a:solidFill>
                  <a:srgbClr val="3F3F3F"/>
                </a:solidFill>
                <a:latin typeface="Tahoma"/>
                <a:cs typeface="Tahoma"/>
              </a:rPr>
              <a:t>address</a:t>
            </a:r>
            <a:endParaRPr sz="1850">
              <a:latin typeface="Tahoma"/>
              <a:cs typeface="Tahoma"/>
            </a:endParaRPr>
          </a:p>
          <a:p>
            <a:pPr marL="401320" indent="-317500">
              <a:lnSpc>
                <a:spcPct val="100000"/>
              </a:lnSpc>
              <a:spcBef>
                <a:spcPts val="530"/>
              </a:spcBef>
              <a:buClr>
                <a:srgbClr val="292929"/>
              </a:buClr>
              <a:buFont typeface="Tahoma"/>
              <a:buChar char="–"/>
              <a:tabLst>
                <a:tab pos="400685" algn="l"/>
                <a:tab pos="401320" algn="l"/>
              </a:tabLst>
            </a:pPr>
            <a:r>
              <a:rPr sz="1850" b="1" spc="254" dirty="0">
                <a:solidFill>
                  <a:srgbClr val="3F3F3F"/>
                </a:solidFill>
                <a:latin typeface="Trebuchet MS"/>
                <a:cs typeface="Trebuchet MS"/>
              </a:rPr>
              <a:t>Smart</a:t>
            </a:r>
            <a:r>
              <a:rPr sz="1850" b="1" spc="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50" b="1" spc="190" dirty="0">
                <a:solidFill>
                  <a:srgbClr val="3F3F3F"/>
                </a:solidFill>
                <a:latin typeface="Trebuchet MS"/>
                <a:cs typeface="Trebuchet MS"/>
              </a:rPr>
              <a:t>Contract</a:t>
            </a:r>
            <a:r>
              <a:rPr sz="1850" b="1" spc="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50" b="1" spc="200" dirty="0">
                <a:solidFill>
                  <a:srgbClr val="3F3F3F"/>
                </a:solidFill>
                <a:latin typeface="Trebuchet MS"/>
                <a:cs typeface="Trebuchet MS"/>
              </a:rPr>
              <a:t>account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5880" y="2777489"/>
            <a:ext cx="7218680" cy="94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5080" indent="-318770">
              <a:lnSpc>
                <a:spcPct val="100899"/>
              </a:lnSpc>
              <a:spcBef>
                <a:spcPts val="100"/>
              </a:spcBef>
              <a:buClr>
                <a:srgbClr val="292929"/>
              </a:buClr>
              <a:buFont typeface="Tahoma"/>
              <a:buChar char="•"/>
              <a:tabLst>
                <a:tab pos="405765" algn="l"/>
                <a:tab pos="406400" algn="l"/>
              </a:tabLst>
            </a:pPr>
            <a:r>
              <a:rPr dirty="0"/>
              <a:t>	</a:t>
            </a:r>
            <a:r>
              <a:rPr sz="1850" spc="110" dirty="0">
                <a:solidFill>
                  <a:srgbClr val="3F3F3F"/>
                </a:solidFill>
                <a:latin typeface="Tahoma"/>
                <a:cs typeface="Tahoma"/>
              </a:rPr>
              <a:t>like</a:t>
            </a:r>
            <a:r>
              <a:rPr sz="185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55" dirty="0">
                <a:solidFill>
                  <a:srgbClr val="3F3F3F"/>
                </a:solidFill>
                <a:latin typeface="Tahoma"/>
                <a:cs typeface="Tahoma"/>
              </a:rPr>
              <a:t>an</a:t>
            </a:r>
            <a:r>
              <a:rPr sz="18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95" dirty="0">
                <a:solidFill>
                  <a:srgbClr val="3F3F3F"/>
                </a:solidFill>
                <a:latin typeface="Tahoma"/>
                <a:cs typeface="Tahoma"/>
              </a:rPr>
              <a:t>object:</a:t>
            </a:r>
            <a:r>
              <a:rPr sz="185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30" dirty="0">
                <a:solidFill>
                  <a:srgbClr val="3F3F3F"/>
                </a:solidFill>
                <a:latin typeface="Tahoma"/>
                <a:cs typeface="Tahoma"/>
              </a:rPr>
              <a:t>containing</a:t>
            </a:r>
            <a:r>
              <a:rPr sz="18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40" dirty="0">
                <a:solidFill>
                  <a:srgbClr val="3F3F3F"/>
                </a:solidFill>
                <a:latin typeface="Tahoma"/>
                <a:cs typeface="Tahoma"/>
              </a:rPr>
              <a:t>(i)</a:t>
            </a:r>
            <a:r>
              <a:rPr sz="18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30" dirty="0">
                <a:solidFill>
                  <a:srgbClr val="3F3F3F"/>
                </a:solidFill>
                <a:latin typeface="Tahoma"/>
                <a:cs typeface="Tahoma"/>
              </a:rPr>
              <a:t>code,</a:t>
            </a:r>
            <a:r>
              <a:rPr sz="18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55" dirty="0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sz="185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50" dirty="0">
                <a:solidFill>
                  <a:srgbClr val="3F3F3F"/>
                </a:solidFill>
                <a:latin typeface="Tahoma"/>
                <a:cs typeface="Tahoma"/>
              </a:rPr>
              <a:t>(ii)</a:t>
            </a:r>
            <a:r>
              <a:rPr sz="18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35" dirty="0">
                <a:solidFill>
                  <a:srgbClr val="3F3F3F"/>
                </a:solidFill>
                <a:latin typeface="Tahoma"/>
                <a:cs typeface="Tahoma"/>
              </a:rPr>
              <a:t>private</a:t>
            </a:r>
            <a:r>
              <a:rPr sz="18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40" dirty="0">
                <a:solidFill>
                  <a:srgbClr val="3F3F3F"/>
                </a:solidFill>
                <a:latin typeface="Tahoma"/>
                <a:cs typeface="Tahoma"/>
              </a:rPr>
              <a:t>storage </a:t>
            </a:r>
            <a:r>
              <a:rPr sz="1850" spc="-56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10" dirty="0">
                <a:solidFill>
                  <a:srgbClr val="3F3F3F"/>
                </a:solidFill>
                <a:latin typeface="Tahoma"/>
                <a:cs typeface="Tahoma"/>
              </a:rPr>
              <a:t>(key-value</a:t>
            </a:r>
            <a:r>
              <a:rPr sz="18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20" dirty="0">
                <a:solidFill>
                  <a:srgbClr val="3F3F3F"/>
                </a:solidFill>
                <a:latin typeface="Tahoma"/>
                <a:cs typeface="Tahoma"/>
              </a:rPr>
              <a:t>storage)</a:t>
            </a:r>
            <a:endParaRPr sz="1850">
              <a:latin typeface="Tahoma"/>
              <a:cs typeface="Tahoma"/>
            </a:endParaRPr>
          </a:p>
          <a:p>
            <a:pPr marL="331470" indent="-318770">
              <a:lnSpc>
                <a:spcPct val="100000"/>
              </a:lnSpc>
              <a:spcBef>
                <a:spcPts val="530"/>
              </a:spcBef>
              <a:buClr>
                <a:srgbClr val="292929"/>
              </a:buClr>
              <a:buChar char="•"/>
              <a:tabLst>
                <a:tab pos="330835" algn="l"/>
                <a:tab pos="331470" algn="l"/>
              </a:tabLst>
            </a:pPr>
            <a:r>
              <a:rPr sz="1850" spc="160" dirty="0">
                <a:solidFill>
                  <a:srgbClr val="3F3F3F"/>
                </a:solidFill>
                <a:latin typeface="Tahoma"/>
                <a:cs typeface="Tahoma"/>
              </a:rPr>
              <a:t>Code</a:t>
            </a:r>
            <a:r>
              <a:rPr sz="1850" spc="-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60" dirty="0">
                <a:solidFill>
                  <a:srgbClr val="3F3F3F"/>
                </a:solidFill>
                <a:latin typeface="Tahoma"/>
                <a:cs typeface="Tahoma"/>
              </a:rPr>
              <a:t>can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9420" y="3746500"/>
            <a:ext cx="157480" cy="879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50" spc="1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50" spc="1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3270" y="3759200"/>
            <a:ext cx="50336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7675">
              <a:lnSpc>
                <a:spcPct val="100899"/>
              </a:lnSpc>
              <a:spcBef>
                <a:spcPts val="100"/>
              </a:spcBef>
            </a:pPr>
            <a:r>
              <a:rPr sz="1850" spc="150" dirty="0">
                <a:solidFill>
                  <a:srgbClr val="3F3F3F"/>
                </a:solidFill>
                <a:latin typeface="Tahoma"/>
                <a:cs typeface="Tahoma"/>
              </a:rPr>
              <a:t>Send</a:t>
            </a:r>
            <a:r>
              <a:rPr sz="1850" spc="-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14" dirty="0">
                <a:solidFill>
                  <a:srgbClr val="3F3F3F"/>
                </a:solidFill>
                <a:latin typeface="Tahoma"/>
                <a:cs typeface="Tahoma"/>
              </a:rPr>
              <a:t>ETH</a:t>
            </a:r>
            <a:r>
              <a:rPr sz="18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20" dirty="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sz="18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30" dirty="0">
                <a:solidFill>
                  <a:srgbClr val="3F3F3F"/>
                </a:solidFill>
                <a:latin typeface="Tahoma"/>
                <a:cs typeface="Tahoma"/>
              </a:rPr>
              <a:t>other</a:t>
            </a:r>
            <a:r>
              <a:rPr sz="18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45" dirty="0">
                <a:solidFill>
                  <a:srgbClr val="3F3F3F"/>
                </a:solidFill>
                <a:latin typeface="Tahoma"/>
                <a:cs typeface="Tahoma"/>
              </a:rPr>
              <a:t>accounts </a:t>
            </a:r>
            <a:r>
              <a:rPr sz="1850" spc="-56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05" dirty="0">
                <a:solidFill>
                  <a:srgbClr val="3F3F3F"/>
                </a:solidFill>
                <a:latin typeface="Tahoma"/>
                <a:cs typeface="Tahoma"/>
              </a:rPr>
              <a:t>Read/write</a:t>
            </a:r>
            <a:r>
              <a:rPr sz="18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40" dirty="0">
                <a:solidFill>
                  <a:srgbClr val="3F3F3F"/>
                </a:solidFill>
                <a:latin typeface="Tahoma"/>
                <a:cs typeface="Tahoma"/>
              </a:rPr>
              <a:t>storage</a:t>
            </a: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50" spc="130" dirty="0">
                <a:solidFill>
                  <a:srgbClr val="3F3F3F"/>
                </a:solidFill>
                <a:latin typeface="Tahoma"/>
                <a:cs typeface="Tahoma"/>
              </a:rPr>
              <a:t>Call</a:t>
            </a:r>
            <a:r>
              <a:rPr sz="18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70" dirty="0">
                <a:solidFill>
                  <a:srgbClr val="3F3F3F"/>
                </a:solidFill>
                <a:latin typeface="Tahoma"/>
                <a:cs typeface="Tahoma"/>
              </a:rPr>
              <a:t>(ie.</a:t>
            </a:r>
            <a:r>
              <a:rPr sz="18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25" dirty="0">
                <a:solidFill>
                  <a:srgbClr val="3F3F3F"/>
                </a:solidFill>
                <a:latin typeface="Tahoma"/>
                <a:cs typeface="Tahoma"/>
              </a:rPr>
              <a:t>start</a:t>
            </a:r>
            <a:r>
              <a:rPr sz="18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35" dirty="0">
                <a:solidFill>
                  <a:srgbClr val="3F3F3F"/>
                </a:solidFill>
                <a:latin typeface="Tahoma"/>
                <a:cs typeface="Tahoma"/>
              </a:rPr>
              <a:t>execution</a:t>
            </a:r>
            <a:r>
              <a:rPr sz="18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80" dirty="0">
                <a:solidFill>
                  <a:srgbClr val="3F3F3F"/>
                </a:solidFill>
                <a:latin typeface="Tahoma"/>
                <a:cs typeface="Tahoma"/>
              </a:rPr>
              <a:t>in)</a:t>
            </a:r>
            <a:r>
              <a:rPr sz="18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25" dirty="0">
                <a:solidFill>
                  <a:srgbClr val="3F3F3F"/>
                </a:solidFill>
                <a:latin typeface="Tahoma"/>
                <a:cs typeface="Tahoma"/>
              </a:rPr>
              <a:t>other</a:t>
            </a:r>
            <a:r>
              <a:rPr sz="185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50" spc="135" dirty="0">
                <a:solidFill>
                  <a:srgbClr val="3F3F3F"/>
                </a:solidFill>
                <a:latin typeface="Tahoma"/>
                <a:cs typeface="Tahoma"/>
              </a:rPr>
              <a:t>contracts</a:t>
            </a:r>
            <a:endParaRPr sz="1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440690"/>
            <a:ext cx="557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Transaction</a:t>
            </a:r>
            <a:r>
              <a:rPr spc="-25" dirty="0"/>
              <a:t> </a:t>
            </a:r>
            <a:r>
              <a:rPr spc="220" dirty="0"/>
              <a:t>in</a:t>
            </a:r>
            <a:r>
              <a:rPr spc="-20" dirty="0"/>
              <a:t> </a:t>
            </a:r>
            <a:r>
              <a:rPr spc="275" dirty="0"/>
              <a:t>Ethereum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019" y="1369059"/>
            <a:ext cx="175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70" dirty="0">
                <a:solidFill>
                  <a:srgbClr val="292929"/>
                </a:solidFill>
                <a:latin typeface="Tahoma"/>
                <a:cs typeface="Tahoma"/>
              </a:rPr>
              <a:t>•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669" y="1305559"/>
            <a:ext cx="5708015" cy="7899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Normal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transactions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3F3F3F"/>
                </a:solidFill>
                <a:latin typeface="Tahoma"/>
                <a:cs typeface="Tahoma"/>
              </a:rPr>
              <a:t>like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Bitcoin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transactions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10"/>
              </a:spcBef>
              <a:tabLst>
                <a:tab pos="410845" algn="l"/>
              </a:tabLst>
            </a:pPr>
            <a:r>
              <a:rPr sz="3000" spc="-142" baseline="2777" dirty="0">
                <a:solidFill>
                  <a:srgbClr val="292929"/>
                </a:solidFill>
                <a:latin typeface="Tahoma"/>
                <a:cs typeface="Tahoma"/>
              </a:rPr>
              <a:t>–	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Send</a:t>
            </a:r>
            <a:r>
              <a:rPr sz="20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tokens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between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accounts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019" y="2132329"/>
            <a:ext cx="175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70" dirty="0">
                <a:solidFill>
                  <a:srgbClr val="292929"/>
                </a:solidFill>
                <a:latin typeface="Tahoma"/>
                <a:cs typeface="Tahoma"/>
              </a:rPr>
              <a:t>•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2669" y="2146300"/>
            <a:ext cx="3212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3F3F3F"/>
                </a:solidFill>
                <a:latin typeface="Tahoma"/>
                <a:cs typeface="Tahoma"/>
              </a:rPr>
              <a:t>Transactions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contracts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069" y="2438400"/>
            <a:ext cx="152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95" dirty="0">
                <a:solidFill>
                  <a:srgbClr val="292929"/>
                </a:solidFill>
                <a:latin typeface="Tahoma"/>
                <a:cs typeface="Tahoma"/>
              </a:rPr>
              <a:t>–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95" dirty="0">
                <a:solidFill>
                  <a:srgbClr val="292929"/>
                </a:solidFill>
                <a:latin typeface="Tahoma"/>
                <a:cs typeface="Tahoma"/>
              </a:rPr>
              <a:t>–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1450" y="2452370"/>
            <a:ext cx="7028815" cy="10934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110" dirty="0">
                <a:solidFill>
                  <a:srgbClr val="3F3F3F"/>
                </a:solidFill>
                <a:latin typeface="Tahoma"/>
                <a:cs typeface="Tahoma"/>
              </a:rPr>
              <a:t>like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function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calls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objects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specify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which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object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you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are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talking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3F3F3F"/>
                </a:solidFill>
                <a:latin typeface="Tahoma"/>
                <a:cs typeface="Tahoma"/>
              </a:rPr>
              <a:t>to,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which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function,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what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data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3F3F3F"/>
                </a:solidFill>
                <a:latin typeface="Tahoma"/>
                <a:cs typeface="Tahoma"/>
              </a:rPr>
              <a:t>(if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possible)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019" y="3582670"/>
            <a:ext cx="175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70" dirty="0">
                <a:solidFill>
                  <a:srgbClr val="292929"/>
                </a:solidFill>
                <a:latin typeface="Tahoma"/>
                <a:cs typeface="Tahoma"/>
              </a:rPr>
              <a:t>•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2669" y="3596640"/>
            <a:ext cx="410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3F3F3F"/>
                </a:solidFill>
                <a:latin typeface="Tahoma"/>
                <a:cs typeface="Tahoma"/>
              </a:rPr>
              <a:t>Transactions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create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contracts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440690"/>
            <a:ext cx="557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Transaction</a:t>
            </a:r>
            <a:r>
              <a:rPr spc="-15" dirty="0"/>
              <a:t> </a:t>
            </a:r>
            <a:r>
              <a:rPr spc="215" dirty="0"/>
              <a:t>in</a:t>
            </a:r>
            <a:r>
              <a:rPr spc="-15" dirty="0"/>
              <a:t> </a:t>
            </a:r>
            <a:r>
              <a:rPr spc="275" dirty="0"/>
              <a:t>Ethereum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519" y="1322069"/>
            <a:ext cx="175260" cy="24841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270" dirty="0">
                <a:solidFill>
                  <a:srgbClr val="1E487C"/>
                </a:solidFill>
                <a:latin typeface="Tahoma"/>
                <a:cs typeface="Tahoma"/>
              </a:rPr>
              <a:t>•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250" y="1336039"/>
            <a:ext cx="5199380" cy="24841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spc="215" dirty="0">
                <a:solidFill>
                  <a:srgbClr val="3F3F3F"/>
                </a:solidFill>
                <a:latin typeface="Trebuchet MS"/>
                <a:cs typeface="Trebuchet MS"/>
              </a:rPr>
              <a:t>nonce</a:t>
            </a:r>
            <a:r>
              <a:rPr sz="2000" b="1" spc="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3F3F3F"/>
                </a:solidFill>
                <a:latin typeface="Tahoma"/>
                <a:cs typeface="Tahoma"/>
              </a:rPr>
              <a:t>(anti-replay-attack)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b="1" spc="204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2000" b="1" spc="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(destination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address)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210" dirty="0">
                <a:solidFill>
                  <a:srgbClr val="3F3F3F"/>
                </a:solidFill>
                <a:latin typeface="Trebuchet MS"/>
                <a:cs typeface="Trebuchet MS"/>
              </a:rPr>
              <a:t>value</a:t>
            </a:r>
            <a:r>
              <a:rPr sz="2000" b="1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(amount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ETH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send)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5100"/>
              </a:lnSpc>
              <a:spcBef>
                <a:spcPts val="5"/>
              </a:spcBef>
            </a:pPr>
            <a:r>
              <a:rPr sz="2000" b="1" spc="250" dirty="0">
                <a:solidFill>
                  <a:srgbClr val="3F3F3F"/>
                </a:solidFill>
                <a:latin typeface="Trebuchet MS"/>
                <a:cs typeface="Trebuchet MS"/>
              </a:rPr>
              <a:t>data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(readable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by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contract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code)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b="1" spc="235" dirty="0">
                <a:solidFill>
                  <a:srgbClr val="3F3F3F"/>
                </a:solidFill>
                <a:latin typeface="Trebuchet MS"/>
                <a:cs typeface="Trebuchet MS"/>
              </a:rPr>
              <a:t>gasprice</a:t>
            </a:r>
            <a:r>
              <a:rPr sz="2000" b="1" spc="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(amount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ether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per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unit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gas)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b="1" spc="260" dirty="0">
                <a:solidFill>
                  <a:srgbClr val="3F3F3F"/>
                </a:solidFill>
                <a:latin typeface="Trebuchet MS"/>
                <a:cs typeface="Trebuchet MS"/>
              </a:rPr>
              <a:t>startgas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(maximum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gas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consumable)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3F3F3F"/>
                </a:solidFill>
                <a:latin typeface="Trebuchet MS"/>
                <a:cs typeface="Trebuchet MS"/>
              </a:rPr>
              <a:t>v,</a:t>
            </a:r>
            <a:r>
              <a:rPr sz="2000" b="1" spc="8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3F3F3F"/>
                </a:solidFill>
                <a:latin typeface="Trebuchet MS"/>
                <a:cs typeface="Trebuchet MS"/>
              </a:rPr>
              <a:t>r,</a:t>
            </a:r>
            <a:r>
              <a:rPr sz="2000" b="1" spc="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b="1" spc="32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b="1" spc="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(ECDSA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signature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values)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376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Transaction</a:t>
            </a:r>
            <a:r>
              <a:rPr spc="-15" dirty="0"/>
              <a:t> </a:t>
            </a:r>
            <a:r>
              <a:rPr spc="220" dirty="0"/>
              <a:t>in</a:t>
            </a:r>
            <a:r>
              <a:rPr spc="-20" dirty="0"/>
              <a:t> </a:t>
            </a:r>
            <a:r>
              <a:rPr spc="275" dirty="0"/>
              <a:t>Ethereum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450" y="1350010"/>
            <a:ext cx="6823709" cy="3663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740" y="422909"/>
            <a:ext cx="39992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Block</a:t>
            </a:r>
            <a:r>
              <a:rPr spc="-25" dirty="0"/>
              <a:t> </a:t>
            </a:r>
            <a:r>
              <a:rPr spc="265" dirty="0"/>
              <a:t>chain</a:t>
            </a:r>
            <a:r>
              <a:rPr spc="-25" dirty="0"/>
              <a:t> </a:t>
            </a:r>
            <a:r>
              <a:rPr spc="260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233170"/>
            <a:ext cx="3261995" cy="1247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Bitcoin’s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consists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of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key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value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mapping </a:t>
            </a:r>
            <a:r>
              <a:rPr sz="2000" spc="17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addresses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to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account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 balance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6940" y="121920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9840" y="1233170"/>
            <a:ext cx="33096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60" dirty="0">
                <a:latin typeface="Tahoma"/>
                <a:cs typeface="Tahoma"/>
              </a:rPr>
              <a:t>Ethereum’s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state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consists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of </a:t>
            </a:r>
            <a:r>
              <a:rPr sz="2000" spc="150" dirty="0">
                <a:latin typeface="Tahoma"/>
                <a:cs typeface="Tahoma"/>
              </a:rPr>
              <a:t>key </a:t>
            </a:r>
            <a:r>
              <a:rPr sz="2000" spc="155" dirty="0">
                <a:latin typeface="Tahoma"/>
                <a:cs typeface="Tahoma"/>
              </a:rPr>
              <a:t>value </a:t>
            </a:r>
            <a:r>
              <a:rPr sz="2000" spc="165" dirty="0">
                <a:latin typeface="Tahoma"/>
                <a:cs typeface="Tahoma"/>
              </a:rPr>
              <a:t>mapping </a:t>
            </a:r>
            <a:r>
              <a:rPr sz="2000" spc="170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addresses </a:t>
            </a:r>
            <a:r>
              <a:rPr sz="2000" spc="120" dirty="0">
                <a:latin typeface="Tahoma"/>
                <a:cs typeface="Tahoma"/>
              </a:rPr>
              <a:t>to </a:t>
            </a:r>
            <a:r>
              <a:rPr sz="2000" spc="150" dirty="0">
                <a:latin typeface="Tahoma"/>
                <a:cs typeface="Tahoma"/>
              </a:rPr>
              <a:t>account 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objects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1980" y="2419350"/>
            <a:ext cx="7905750" cy="1866900"/>
            <a:chOff x="601980" y="2419350"/>
            <a:chExt cx="7905750" cy="18669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" y="2419350"/>
              <a:ext cx="3509010" cy="18669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0" y="2466340"/>
              <a:ext cx="3509010" cy="177038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739389" y="4556759"/>
            <a:ext cx="3663950" cy="586740"/>
            <a:chOff x="2739389" y="4556759"/>
            <a:chExt cx="3663950" cy="586740"/>
          </a:xfrm>
        </p:grpSpPr>
        <p:sp>
          <p:nvSpPr>
            <p:cNvPr id="11" name="object 11"/>
            <p:cNvSpPr/>
            <p:nvPr/>
          </p:nvSpPr>
          <p:spPr>
            <a:xfrm>
              <a:off x="2739389" y="4556759"/>
              <a:ext cx="3663950" cy="586740"/>
            </a:xfrm>
            <a:custGeom>
              <a:avLst/>
              <a:gdLst/>
              <a:ahLst/>
              <a:cxnLst/>
              <a:rect l="l" t="t" r="r" b="b"/>
              <a:pathLst>
                <a:path w="3663950" h="586739">
                  <a:moveTo>
                    <a:pt x="3663950" y="586739"/>
                  </a:moveTo>
                  <a:lnTo>
                    <a:pt x="0" y="586739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586739"/>
                  </a:lnTo>
                  <a:close/>
                </a:path>
              </a:pathLst>
            </a:custGeom>
            <a:solidFill>
              <a:srgbClr val="BF4F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39389" y="4556759"/>
              <a:ext cx="3663950" cy="586740"/>
            </a:xfrm>
            <a:custGeom>
              <a:avLst/>
              <a:gdLst/>
              <a:ahLst/>
              <a:cxnLst/>
              <a:rect l="l" t="t" r="r" b="b"/>
              <a:pathLst>
                <a:path w="3663950" h="586739">
                  <a:moveTo>
                    <a:pt x="0" y="586739"/>
                  </a:moveTo>
                  <a:lnTo>
                    <a:pt x="0" y="0"/>
                  </a:lnTo>
                  <a:lnTo>
                    <a:pt x="3663950" y="0"/>
                  </a:lnTo>
                  <a:lnTo>
                    <a:pt x="3663950" y="58673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16860" y="4588509"/>
            <a:ext cx="3083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FFFFFF"/>
                </a:solidFill>
                <a:latin typeface="Tahoma"/>
                <a:cs typeface="Tahoma"/>
              </a:rPr>
              <a:t>Blockchain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ahoma"/>
                <a:cs typeface="Tahoma"/>
              </a:rPr>
              <a:t>!=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ahoma"/>
                <a:cs typeface="Tahoma"/>
              </a:rPr>
              <a:t>Blockchain </a:t>
            </a:r>
            <a:r>
              <a:rPr sz="18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8790" y="422909"/>
            <a:ext cx="350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Account</a:t>
            </a:r>
            <a:r>
              <a:rPr spc="-60" dirty="0"/>
              <a:t> </a:t>
            </a:r>
            <a:r>
              <a:rPr spc="22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519" y="136905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250" y="1336039"/>
            <a:ext cx="330454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160" dirty="0">
                <a:latin typeface="Tahoma"/>
                <a:cs typeface="Tahoma"/>
              </a:rPr>
              <a:t>Every </a:t>
            </a:r>
            <a:r>
              <a:rPr sz="2000" spc="150" dirty="0">
                <a:latin typeface="Tahoma"/>
                <a:cs typeface="Tahoma"/>
              </a:rPr>
              <a:t>account </a:t>
            </a:r>
            <a:r>
              <a:rPr sz="2000" spc="125" dirty="0">
                <a:latin typeface="Tahoma"/>
                <a:cs typeface="Tahoma"/>
              </a:rPr>
              <a:t>object </a:t>
            </a:r>
            <a:r>
              <a:rPr sz="2000" spc="13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contains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180" dirty="0">
                <a:latin typeface="Tahoma"/>
                <a:cs typeface="Tahoma"/>
              </a:rPr>
              <a:t>4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pieces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of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data: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719" y="2025650"/>
            <a:ext cx="167005" cy="10782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latin typeface="Arial MT"/>
                <a:cs typeface="Arial MT"/>
              </a:rPr>
              <a:t>–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latin typeface="Arial MT"/>
                <a:cs typeface="Arial MT"/>
              </a:rPr>
              <a:t>–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latin typeface="Arial MT"/>
                <a:cs typeface="Arial MT"/>
              </a:rPr>
              <a:t>–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719" y="38265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–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1450" y="2038350"/>
            <a:ext cx="2456180" cy="213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1130">
              <a:lnSpc>
                <a:spcPct val="115399"/>
              </a:lnSpc>
              <a:spcBef>
                <a:spcPts val="100"/>
              </a:spcBef>
            </a:pPr>
            <a:r>
              <a:rPr sz="2000" spc="155" dirty="0">
                <a:latin typeface="Tahoma"/>
                <a:cs typeface="Tahoma"/>
              </a:rPr>
              <a:t>Nonce 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204" dirty="0">
                <a:latin typeface="Tahoma"/>
                <a:cs typeface="Tahoma"/>
              </a:rPr>
              <a:t>B</a:t>
            </a:r>
            <a:r>
              <a:rPr sz="2000" spc="165" dirty="0">
                <a:latin typeface="Tahoma"/>
                <a:cs typeface="Tahoma"/>
              </a:rPr>
              <a:t>a</a:t>
            </a:r>
            <a:r>
              <a:rPr sz="2000" spc="85" dirty="0">
                <a:latin typeface="Tahoma"/>
                <a:cs typeface="Tahoma"/>
              </a:rPr>
              <a:t>l</a:t>
            </a:r>
            <a:r>
              <a:rPr sz="2000" spc="165" dirty="0">
                <a:latin typeface="Tahoma"/>
                <a:cs typeface="Tahoma"/>
              </a:rPr>
              <a:t>a</a:t>
            </a:r>
            <a:r>
              <a:rPr sz="2000" spc="160" dirty="0">
                <a:latin typeface="Tahoma"/>
                <a:cs typeface="Tahoma"/>
              </a:rPr>
              <a:t>n</a:t>
            </a:r>
            <a:r>
              <a:rPr sz="2000" spc="170" dirty="0">
                <a:latin typeface="Tahoma"/>
                <a:cs typeface="Tahoma"/>
              </a:rPr>
              <a:t>ce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sz="2000" spc="170" dirty="0">
                <a:latin typeface="Tahoma"/>
                <a:cs typeface="Tahoma"/>
              </a:rPr>
              <a:t>Code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hash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(code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220" dirty="0">
                <a:latin typeface="Tahoma"/>
                <a:cs typeface="Tahoma"/>
              </a:rPr>
              <a:t>=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180" dirty="0">
                <a:latin typeface="Tahoma"/>
                <a:cs typeface="Tahoma"/>
              </a:rPr>
              <a:t>empty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string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for</a:t>
            </a:r>
            <a:endParaRPr sz="2000">
              <a:latin typeface="Tahoma"/>
              <a:cs typeface="Tahoma"/>
            </a:endParaRPr>
          </a:p>
          <a:p>
            <a:pPr marL="12700" marR="220345">
              <a:lnSpc>
                <a:spcPct val="114999"/>
              </a:lnSpc>
              <a:spcBef>
                <a:spcPts val="10"/>
              </a:spcBef>
            </a:pPr>
            <a:r>
              <a:rPr sz="2000" spc="145" dirty="0">
                <a:latin typeface="Tahoma"/>
                <a:cs typeface="Tahoma"/>
              </a:rPr>
              <a:t>normal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accounts)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Storage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trie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root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29479" y="1348739"/>
            <a:ext cx="4027170" cy="3394710"/>
            <a:chOff x="4729479" y="1348739"/>
            <a:chExt cx="4027170" cy="33947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9479" y="1348739"/>
              <a:ext cx="4027170" cy="339471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93739" y="2862579"/>
              <a:ext cx="2595880" cy="457200"/>
            </a:xfrm>
            <a:custGeom>
              <a:avLst/>
              <a:gdLst/>
              <a:ahLst/>
              <a:cxnLst/>
              <a:rect l="l" t="t" r="r" b="b"/>
              <a:pathLst>
                <a:path w="2595879" h="457200">
                  <a:moveTo>
                    <a:pt x="129793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2595880" y="0"/>
                  </a:lnTo>
                  <a:lnTo>
                    <a:pt x="2595880" y="457200"/>
                  </a:lnTo>
                  <a:lnTo>
                    <a:pt x="1297939" y="45720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3739" y="2839719"/>
              <a:ext cx="2595880" cy="457200"/>
            </a:xfrm>
            <a:custGeom>
              <a:avLst/>
              <a:gdLst/>
              <a:ahLst/>
              <a:cxnLst/>
              <a:rect l="l" t="t" r="r" b="b"/>
              <a:pathLst>
                <a:path w="2595879" h="457200">
                  <a:moveTo>
                    <a:pt x="129793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2595880" y="0"/>
                  </a:lnTo>
                  <a:lnTo>
                    <a:pt x="2595880" y="457200"/>
                  </a:lnTo>
                  <a:lnTo>
                    <a:pt x="1297939" y="457200"/>
                  </a:lnTo>
                  <a:close/>
                </a:path>
              </a:pathLst>
            </a:custGeom>
            <a:ln w="190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1559" y="440690"/>
            <a:ext cx="292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Block</a:t>
            </a:r>
            <a:r>
              <a:rPr spc="-50" dirty="0"/>
              <a:t> </a:t>
            </a:r>
            <a:r>
              <a:rPr spc="245" dirty="0"/>
              <a:t>Mining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6339"/>
            <a:ext cx="9144000" cy="39458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6559" y="440690"/>
            <a:ext cx="3566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Code</a:t>
            </a:r>
            <a:r>
              <a:rPr spc="-40" dirty="0"/>
              <a:t> </a:t>
            </a:r>
            <a:r>
              <a:rPr spc="250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319" y="14795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1383029"/>
            <a:ext cx="6619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Every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3F3F3F"/>
                </a:solidFill>
                <a:latin typeface="Tahoma"/>
                <a:cs typeface="Tahoma"/>
              </a:rPr>
              <a:t>(full)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node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on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blockchain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processes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every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transaction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stores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entire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" y="2265679"/>
            <a:ext cx="913892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600" y="440690"/>
            <a:ext cx="4897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Ethereum</a:t>
            </a:r>
            <a:r>
              <a:rPr spc="-35" dirty="0"/>
              <a:t> </a:t>
            </a:r>
            <a:r>
              <a:rPr spc="280" dirty="0"/>
              <a:t>Languages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6339"/>
            <a:ext cx="9144000" cy="39458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1340" y="464820"/>
            <a:ext cx="200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6339"/>
            <a:ext cx="9144000" cy="39471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770" y="440690"/>
            <a:ext cx="4424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Where</a:t>
            </a:r>
            <a:r>
              <a:rPr spc="-5" dirty="0"/>
              <a:t> </a:t>
            </a:r>
            <a:r>
              <a:rPr spc="-45" dirty="0"/>
              <a:t>It</a:t>
            </a:r>
            <a:r>
              <a:rPr spc="-15" dirty="0"/>
              <a:t> </a:t>
            </a:r>
            <a:r>
              <a:rPr spc="220" dirty="0"/>
              <a:t>all</a:t>
            </a:r>
            <a:r>
              <a:rPr spc="-15" dirty="0"/>
              <a:t> </a:t>
            </a:r>
            <a:r>
              <a:rPr spc="250" dirty="0"/>
              <a:t>started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9869" y="1383029"/>
            <a:ext cx="6136640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ct val="100000"/>
              </a:lnSpc>
              <a:spcBef>
                <a:spcPts val="100"/>
              </a:spcBef>
            </a:pP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What</a:t>
            </a:r>
            <a:r>
              <a:rPr sz="20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Block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chain?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Digital</a:t>
            </a:r>
            <a:r>
              <a:rPr sz="20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messages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(transactions)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bundled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3F3F3F"/>
                </a:solidFill>
                <a:latin typeface="Tahoma"/>
                <a:cs typeface="Tahoma"/>
              </a:rPr>
              <a:t>into: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3F3F3F"/>
                </a:solidFill>
                <a:latin typeface="Tahoma"/>
                <a:cs typeface="Tahoma"/>
              </a:rPr>
              <a:t>...</a:t>
            </a:r>
            <a:endParaRPr sz="2000">
              <a:latin typeface="Tahoma"/>
              <a:cs typeface="Tahoma"/>
            </a:endParaRPr>
          </a:p>
          <a:p>
            <a:pPr marR="65405" algn="ctr">
              <a:lnSpc>
                <a:spcPct val="100000"/>
              </a:lnSpc>
              <a:spcBef>
                <a:spcPts val="400"/>
              </a:spcBef>
            </a:pP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Blocks.</a:t>
            </a:r>
            <a:endParaRPr sz="2000"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  <a:spcBef>
                <a:spcPts val="409"/>
              </a:spcBef>
            </a:pP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Blocks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linked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chain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form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chronicle.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2750" y="440690"/>
            <a:ext cx="3518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D</a:t>
            </a:r>
            <a:r>
              <a:rPr spc="254" dirty="0"/>
              <a:t>o</a:t>
            </a:r>
            <a:r>
              <a:rPr spc="265" dirty="0"/>
              <a:t>S</a:t>
            </a:r>
            <a:r>
              <a:rPr spc="-310" dirty="0"/>
              <a:t> </a:t>
            </a:r>
            <a:r>
              <a:rPr spc="-95" dirty="0">
                <a:latin typeface="Calibri"/>
                <a:cs typeface="Calibri"/>
              </a:rPr>
              <a:t>A</a:t>
            </a:r>
            <a:r>
              <a:rPr spc="-65" dirty="0">
                <a:latin typeface="Calibri"/>
                <a:cs typeface="Calibri"/>
              </a:rPr>
              <a:t>t</a:t>
            </a:r>
            <a:r>
              <a:rPr spc="-1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ack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8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c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519" y="1369059"/>
            <a:ext cx="175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70" dirty="0">
                <a:solidFill>
                  <a:srgbClr val="1E487C"/>
                </a:solidFill>
                <a:latin typeface="Tahoma"/>
                <a:cs typeface="Tahoma"/>
              </a:rPr>
              <a:t>•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250" y="1383029"/>
            <a:ext cx="20662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Halting</a:t>
            </a:r>
            <a:r>
              <a:rPr sz="2000" spc="-3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problem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719" y="1673859"/>
            <a:ext cx="167005" cy="7264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1450" y="1687829"/>
            <a:ext cx="696849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Cannot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tell</a:t>
            </a:r>
            <a:r>
              <a:rPr sz="20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whether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or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not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program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3F3F3F"/>
                </a:solidFill>
                <a:latin typeface="Tahoma"/>
                <a:cs typeface="Tahoma"/>
              </a:rPr>
              <a:t>will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run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infinitely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A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malicious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miner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can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DoS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attack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full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nodes </a:t>
            </a:r>
            <a:r>
              <a:rPr sz="2000" spc="170" dirty="0">
                <a:solidFill>
                  <a:srgbClr val="3F3F3F"/>
                </a:solidFill>
                <a:latin typeface="Tahoma"/>
                <a:cs typeface="Tahoma"/>
              </a:rPr>
              <a:t>by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including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lots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computation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their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txs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1769" y="2785110"/>
            <a:ext cx="6085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indent="-37973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1795" algn="l"/>
                <a:tab pos="392430" algn="l"/>
              </a:tabLst>
            </a:pPr>
            <a:r>
              <a:rPr sz="2000" spc="85" dirty="0">
                <a:solidFill>
                  <a:srgbClr val="3F3F3F"/>
                </a:solidFill>
                <a:latin typeface="Tahoma"/>
                <a:cs typeface="Tahoma"/>
              </a:rPr>
              <a:t>Full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nodes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attacked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when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verifying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block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7670" y="3333750"/>
            <a:ext cx="2729230" cy="1188720"/>
          </a:xfrm>
          <a:prstGeom prst="rect">
            <a:avLst/>
          </a:prstGeom>
          <a:ln w="3175">
            <a:solidFill>
              <a:srgbClr val="D8D8D8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638175" marR="299085" indent="-54864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while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(i++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donothing();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7090" y="361950"/>
            <a:ext cx="3192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75" dirty="0"/>
              <a:t>Solution???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4519" y="136905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250" y="1337309"/>
            <a:ext cx="3407410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2310">
              <a:lnSpc>
                <a:spcPct val="114999"/>
              </a:lnSpc>
              <a:spcBef>
                <a:spcPts val="100"/>
              </a:spcBef>
            </a:pP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GAS</a:t>
            </a:r>
            <a:r>
              <a:rPr sz="20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-</a:t>
            </a:r>
            <a:r>
              <a:rPr sz="20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Charge</a:t>
            </a:r>
            <a:r>
              <a:rPr sz="20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fee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per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computational step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(“gas”)</a:t>
            </a:r>
            <a:endParaRPr sz="2000">
              <a:latin typeface="Tahoma"/>
              <a:cs typeface="Tahoma"/>
            </a:endParaRPr>
          </a:p>
          <a:p>
            <a:pPr marL="412750" marR="5080" indent="-379730">
              <a:lnSpc>
                <a:spcPct val="114999"/>
              </a:lnSpc>
              <a:tabLst>
                <a:tab pos="412115" algn="l"/>
              </a:tabLst>
            </a:pPr>
            <a:r>
              <a:rPr sz="3000" baseline="2777" dirty="0">
                <a:solidFill>
                  <a:srgbClr val="3F3F3F"/>
                </a:solidFill>
                <a:latin typeface="Arial MT"/>
                <a:cs typeface="Arial MT"/>
              </a:rPr>
              <a:t>–	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Special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gas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fees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for </a:t>
            </a:r>
            <a:r>
              <a:rPr sz="2000" spc="10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operations</a:t>
            </a:r>
            <a:r>
              <a:rPr sz="20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that</a:t>
            </a:r>
            <a:r>
              <a:rPr sz="20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take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up</a:t>
            </a:r>
            <a:endParaRPr sz="2000">
              <a:latin typeface="Tahoma"/>
              <a:cs typeface="Tahoma"/>
            </a:endParaRPr>
          </a:p>
          <a:p>
            <a:pPr marL="412750">
              <a:lnSpc>
                <a:spcPct val="100000"/>
              </a:lnSpc>
              <a:spcBef>
                <a:spcPts val="370"/>
              </a:spcBef>
            </a:pP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storage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82870" y="1350010"/>
            <a:ext cx="2879090" cy="3393440"/>
            <a:chOff x="5182870" y="1350010"/>
            <a:chExt cx="2879090" cy="33934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2870" y="1350010"/>
              <a:ext cx="2879089" cy="33934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67880" y="1831340"/>
              <a:ext cx="716280" cy="2804160"/>
            </a:xfrm>
            <a:custGeom>
              <a:avLst/>
              <a:gdLst/>
              <a:ahLst/>
              <a:cxnLst/>
              <a:rect l="l" t="t" r="r" b="b"/>
              <a:pathLst>
                <a:path w="716279" h="2804160">
                  <a:moveTo>
                    <a:pt x="358140" y="2804160"/>
                  </a:moveTo>
                  <a:lnTo>
                    <a:pt x="0" y="2804160"/>
                  </a:lnTo>
                  <a:lnTo>
                    <a:pt x="0" y="0"/>
                  </a:lnTo>
                  <a:lnTo>
                    <a:pt x="716279" y="0"/>
                  </a:lnTo>
                  <a:lnTo>
                    <a:pt x="716279" y="2804160"/>
                  </a:lnTo>
                  <a:lnTo>
                    <a:pt x="358140" y="28041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67880" y="1808480"/>
              <a:ext cx="716280" cy="2802890"/>
            </a:xfrm>
            <a:custGeom>
              <a:avLst/>
              <a:gdLst/>
              <a:ahLst/>
              <a:cxnLst/>
              <a:rect l="l" t="t" r="r" b="b"/>
              <a:pathLst>
                <a:path w="716279" h="2802890">
                  <a:moveTo>
                    <a:pt x="358140" y="2802890"/>
                  </a:moveTo>
                  <a:lnTo>
                    <a:pt x="0" y="2802890"/>
                  </a:lnTo>
                  <a:lnTo>
                    <a:pt x="0" y="0"/>
                  </a:lnTo>
                  <a:lnTo>
                    <a:pt x="716279" y="0"/>
                  </a:lnTo>
                  <a:lnTo>
                    <a:pt x="716279" y="2802890"/>
                  </a:lnTo>
                  <a:lnTo>
                    <a:pt x="358140" y="2802890"/>
                  </a:lnTo>
                  <a:close/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979" y="440690"/>
            <a:ext cx="6807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Sender</a:t>
            </a:r>
            <a:r>
              <a:rPr spc="5" dirty="0"/>
              <a:t> </a:t>
            </a:r>
            <a:r>
              <a:rPr spc="280" dirty="0"/>
              <a:t>has</a:t>
            </a:r>
            <a:r>
              <a:rPr spc="-5" dirty="0"/>
              <a:t> </a:t>
            </a:r>
            <a:r>
              <a:rPr spc="225" dirty="0"/>
              <a:t>to</a:t>
            </a:r>
            <a:r>
              <a:rPr spc="10" dirty="0"/>
              <a:t> </a:t>
            </a:r>
            <a:r>
              <a:rPr spc="310" dirty="0"/>
              <a:t>pay</a:t>
            </a:r>
            <a:r>
              <a:rPr spc="5" dirty="0"/>
              <a:t> </a:t>
            </a:r>
            <a:r>
              <a:rPr spc="180" dirty="0"/>
              <a:t>for</a:t>
            </a:r>
            <a:r>
              <a:rPr spc="-5" dirty="0"/>
              <a:t> </a:t>
            </a:r>
            <a:r>
              <a:rPr spc="265" dirty="0"/>
              <a:t>the</a:t>
            </a:r>
            <a:r>
              <a:rPr spc="5" dirty="0"/>
              <a:t> </a:t>
            </a:r>
            <a:r>
              <a:rPr spc="290" dirty="0"/>
              <a:t>gas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980" y="1324356"/>
            <a:ext cx="111760" cy="7061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950" spc="-5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950" spc="-5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280" y="1338325"/>
            <a:ext cx="4937760" cy="7061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950" b="1" spc="195" dirty="0">
                <a:solidFill>
                  <a:srgbClr val="3F3F3F"/>
                </a:solidFill>
                <a:latin typeface="Trebuchet MS"/>
                <a:cs typeface="Trebuchet MS"/>
              </a:rPr>
              <a:t>gasprice</a:t>
            </a:r>
            <a:r>
              <a:rPr sz="1950" spc="195" dirty="0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sz="19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55" dirty="0">
                <a:solidFill>
                  <a:srgbClr val="3F3F3F"/>
                </a:solidFill>
                <a:latin typeface="Tahoma"/>
                <a:cs typeface="Tahoma"/>
              </a:rPr>
              <a:t>amount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95" dirty="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sz="19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40" dirty="0">
                <a:solidFill>
                  <a:srgbClr val="3F3F3F"/>
                </a:solidFill>
                <a:latin typeface="Tahoma"/>
                <a:cs typeface="Tahoma"/>
              </a:rPr>
              <a:t>ether</a:t>
            </a:r>
            <a:r>
              <a:rPr sz="19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40" dirty="0">
                <a:solidFill>
                  <a:srgbClr val="3F3F3F"/>
                </a:solidFill>
                <a:latin typeface="Tahoma"/>
                <a:cs typeface="Tahoma"/>
              </a:rPr>
              <a:t>per</a:t>
            </a:r>
            <a:r>
              <a:rPr sz="19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20" dirty="0">
                <a:solidFill>
                  <a:srgbClr val="3F3F3F"/>
                </a:solidFill>
                <a:latin typeface="Tahoma"/>
                <a:cs typeface="Tahoma"/>
              </a:rPr>
              <a:t>unit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45" dirty="0">
                <a:solidFill>
                  <a:srgbClr val="3F3F3F"/>
                </a:solidFill>
                <a:latin typeface="Tahoma"/>
                <a:cs typeface="Tahoma"/>
              </a:rPr>
              <a:t>gas</a:t>
            </a: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950" b="1" spc="215" dirty="0">
                <a:solidFill>
                  <a:srgbClr val="3F3F3F"/>
                </a:solidFill>
                <a:latin typeface="Trebuchet MS"/>
                <a:cs typeface="Trebuchet MS"/>
              </a:rPr>
              <a:t>startgas</a:t>
            </a:r>
            <a:r>
              <a:rPr sz="1950" spc="215" dirty="0">
                <a:solidFill>
                  <a:srgbClr val="3F3F3F"/>
                </a:solidFill>
                <a:latin typeface="Tahoma"/>
                <a:cs typeface="Tahoma"/>
              </a:rPr>
              <a:t>:</a:t>
            </a:r>
            <a:r>
              <a:rPr sz="19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85" dirty="0">
                <a:solidFill>
                  <a:srgbClr val="3F3F3F"/>
                </a:solidFill>
                <a:latin typeface="Tahoma"/>
                <a:cs typeface="Tahoma"/>
              </a:rPr>
              <a:t>maximum</a:t>
            </a:r>
            <a:r>
              <a:rPr sz="19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50" dirty="0">
                <a:solidFill>
                  <a:srgbClr val="3F3F3F"/>
                </a:solidFill>
                <a:latin typeface="Tahoma"/>
                <a:cs typeface="Tahoma"/>
              </a:rPr>
              <a:t>gas</a:t>
            </a:r>
            <a:r>
              <a:rPr sz="19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50" dirty="0">
                <a:solidFill>
                  <a:srgbClr val="3F3F3F"/>
                </a:solidFill>
                <a:latin typeface="Tahoma"/>
                <a:cs typeface="Tahoma"/>
              </a:rPr>
              <a:t>consumable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9330" y="2063750"/>
            <a:ext cx="4260215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1635" algn="l"/>
              </a:tabLst>
            </a:pPr>
            <a:r>
              <a:rPr sz="2925" spc="-15" baseline="2849" dirty="0">
                <a:solidFill>
                  <a:srgbClr val="3F3F3F"/>
                </a:solidFill>
                <a:latin typeface="Arial MT"/>
                <a:cs typeface="Arial MT"/>
              </a:rPr>
              <a:t>–	</a:t>
            </a:r>
            <a:r>
              <a:rPr sz="1950" spc="-45" dirty="0">
                <a:solidFill>
                  <a:srgbClr val="3F3F3F"/>
                </a:solidFill>
                <a:latin typeface="Tahoma"/>
                <a:cs typeface="Tahoma"/>
              </a:rPr>
              <a:t>If</a:t>
            </a:r>
            <a:r>
              <a:rPr sz="19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b="1" spc="245" dirty="0">
                <a:solidFill>
                  <a:srgbClr val="3F3F3F"/>
                </a:solidFill>
                <a:latin typeface="Trebuchet MS"/>
                <a:cs typeface="Trebuchet MS"/>
              </a:rPr>
              <a:t>startgas</a:t>
            </a:r>
            <a:r>
              <a:rPr sz="1950" b="1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50" spc="110" dirty="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sz="19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30" dirty="0">
                <a:solidFill>
                  <a:srgbClr val="3F3F3F"/>
                </a:solidFill>
                <a:latin typeface="Tahoma"/>
                <a:cs typeface="Tahoma"/>
              </a:rPr>
              <a:t>less</a:t>
            </a:r>
            <a:r>
              <a:rPr sz="19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35" dirty="0">
                <a:solidFill>
                  <a:srgbClr val="3F3F3F"/>
                </a:solidFill>
                <a:latin typeface="Tahoma"/>
                <a:cs typeface="Tahoma"/>
              </a:rPr>
              <a:t>than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60" dirty="0">
                <a:solidFill>
                  <a:srgbClr val="3F3F3F"/>
                </a:solidFill>
                <a:latin typeface="Tahoma"/>
                <a:cs typeface="Tahoma"/>
              </a:rPr>
              <a:t>needed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7950" y="3070860"/>
            <a:ext cx="11176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5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7950" y="2359405"/>
            <a:ext cx="702627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marR="5080" indent="-369570">
              <a:lnSpc>
                <a:spcPct val="114500"/>
              </a:lnSpc>
              <a:spcBef>
                <a:spcPts val="100"/>
              </a:spcBef>
              <a:buFont typeface="Arial MT"/>
              <a:buChar char="•"/>
              <a:tabLst>
                <a:tab pos="381635" algn="l"/>
                <a:tab pos="382270" algn="l"/>
              </a:tabLst>
            </a:pPr>
            <a:r>
              <a:rPr sz="1950" spc="130" dirty="0">
                <a:solidFill>
                  <a:srgbClr val="3F3F3F"/>
                </a:solidFill>
                <a:latin typeface="Tahoma"/>
                <a:cs typeface="Tahoma"/>
              </a:rPr>
              <a:t>Out</a:t>
            </a:r>
            <a:r>
              <a:rPr sz="19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95" dirty="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50" dirty="0">
                <a:solidFill>
                  <a:srgbClr val="3F3F3F"/>
                </a:solidFill>
                <a:latin typeface="Tahoma"/>
                <a:cs typeface="Tahoma"/>
              </a:rPr>
              <a:t>gas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25" dirty="0">
                <a:solidFill>
                  <a:srgbClr val="3F3F3F"/>
                </a:solidFill>
                <a:latin typeface="Tahoma"/>
                <a:cs typeface="Tahoma"/>
              </a:rPr>
              <a:t>exception,</a:t>
            </a:r>
            <a:r>
              <a:rPr sz="195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25" dirty="0">
                <a:solidFill>
                  <a:srgbClr val="3F3F3F"/>
                </a:solidFill>
                <a:latin typeface="Tahoma"/>
                <a:cs typeface="Tahoma"/>
              </a:rPr>
              <a:t>revert</a:t>
            </a:r>
            <a:r>
              <a:rPr sz="19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40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19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35" dirty="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r>
              <a:rPr sz="19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50" dirty="0">
                <a:solidFill>
                  <a:srgbClr val="3F3F3F"/>
                </a:solidFill>
                <a:latin typeface="Tahoma"/>
                <a:cs typeface="Tahoma"/>
              </a:rPr>
              <a:t>as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75" dirty="0">
                <a:solidFill>
                  <a:srgbClr val="3F3F3F"/>
                </a:solidFill>
                <a:latin typeface="Tahoma"/>
                <a:cs typeface="Tahoma"/>
              </a:rPr>
              <a:t>if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40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19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20" dirty="0">
                <a:solidFill>
                  <a:srgbClr val="3F3F3F"/>
                </a:solidFill>
                <a:latin typeface="Tahoma"/>
                <a:cs typeface="Tahoma"/>
              </a:rPr>
              <a:t>TX</a:t>
            </a:r>
            <a:r>
              <a:rPr sz="19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45" dirty="0">
                <a:solidFill>
                  <a:srgbClr val="3F3F3F"/>
                </a:solidFill>
                <a:latin typeface="Tahoma"/>
                <a:cs typeface="Tahoma"/>
              </a:rPr>
              <a:t>has </a:t>
            </a:r>
            <a:r>
              <a:rPr sz="1950" spc="-59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50" dirty="0">
                <a:solidFill>
                  <a:srgbClr val="3F3F3F"/>
                </a:solidFill>
                <a:latin typeface="Tahoma"/>
                <a:cs typeface="Tahoma"/>
              </a:rPr>
              <a:t>never</a:t>
            </a:r>
            <a:r>
              <a:rPr sz="195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55" dirty="0">
                <a:solidFill>
                  <a:srgbClr val="3F3F3F"/>
                </a:solidFill>
                <a:latin typeface="Tahoma"/>
                <a:cs typeface="Tahoma"/>
              </a:rPr>
              <a:t>happened</a:t>
            </a:r>
            <a:endParaRPr sz="1950">
              <a:latin typeface="Tahoma"/>
              <a:cs typeface="Tahoma"/>
            </a:endParaRPr>
          </a:p>
          <a:p>
            <a:pPr marL="381635">
              <a:lnSpc>
                <a:spcPct val="100000"/>
              </a:lnSpc>
              <a:spcBef>
                <a:spcPts val="340"/>
              </a:spcBef>
            </a:pPr>
            <a:r>
              <a:rPr sz="1950" spc="145" dirty="0">
                <a:solidFill>
                  <a:srgbClr val="3F3F3F"/>
                </a:solidFill>
                <a:latin typeface="Tahoma"/>
                <a:cs typeface="Tahoma"/>
              </a:rPr>
              <a:t>Sender</a:t>
            </a:r>
            <a:r>
              <a:rPr sz="19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00" dirty="0">
                <a:solidFill>
                  <a:srgbClr val="3F3F3F"/>
                </a:solidFill>
                <a:latin typeface="Tahoma"/>
                <a:cs typeface="Tahoma"/>
              </a:rPr>
              <a:t>still</a:t>
            </a:r>
            <a:r>
              <a:rPr sz="195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60" dirty="0">
                <a:solidFill>
                  <a:srgbClr val="3F3F3F"/>
                </a:solidFill>
                <a:latin typeface="Tahoma"/>
                <a:cs typeface="Tahoma"/>
              </a:rPr>
              <a:t>pays</a:t>
            </a:r>
            <a:r>
              <a:rPr sz="19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10" dirty="0">
                <a:solidFill>
                  <a:srgbClr val="3F3F3F"/>
                </a:solidFill>
                <a:latin typeface="Tahoma"/>
                <a:cs typeface="Tahoma"/>
              </a:rPr>
              <a:t>all</a:t>
            </a:r>
            <a:r>
              <a:rPr sz="19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35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50" dirty="0">
                <a:solidFill>
                  <a:srgbClr val="3F3F3F"/>
                </a:solidFill>
                <a:latin typeface="Tahoma"/>
                <a:cs typeface="Tahoma"/>
              </a:rPr>
              <a:t>gas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980" y="3366515"/>
            <a:ext cx="111760" cy="7061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950" spc="-5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950" spc="-5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0280" y="3379215"/>
            <a:ext cx="5561965" cy="7061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950" spc="120" dirty="0">
                <a:solidFill>
                  <a:srgbClr val="3F3F3F"/>
                </a:solidFill>
                <a:latin typeface="Tahoma"/>
                <a:cs typeface="Tahoma"/>
              </a:rPr>
              <a:t>TX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30" dirty="0">
                <a:solidFill>
                  <a:srgbClr val="3F3F3F"/>
                </a:solidFill>
                <a:latin typeface="Tahoma"/>
                <a:cs typeface="Tahoma"/>
              </a:rPr>
              <a:t>fee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204" dirty="0">
                <a:solidFill>
                  <a:srgbClr val="3F3F3F"/>
                </a:solidFill>
                <a:latin typeface="Tahoma"/>
                <a:cs typeface="Tahoma"/>
              </a:rPr>
              <a:t>=</a:t>
            </a:r>
            <a:r>
              <a:rPr sz="19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40" dirty="0">
                <a:solidFill>
                  <a:srgbClr val="3F3F3F"/>
                </a:solidFill>
                <a:latin typeface="Tahoma"/>
                <a:cs typeface="Tahoma"/>
              </a:rPr>
              <a:t>gasprice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-95" dirty="0">
                <a:solidFill>
                  <a:srgbClr val="3F3F3F"/>
                </a:solidFill>
                <a:latin typeface="Tahoma"/>
                <a:cs typeface="Tahoma"/>
              </a:rPr>
              <a:t>*</a:t>
            </a:r>
            <a:r>
              <a:rPr sz="195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55" dirty="0">
                <a:solidFill>
                  <a:srgbClr val="3F3F3F"/>
                </a:solidFill>
                <a:latin typeface="Tahoma"/>
                <a:cs typeface="Tahoma"/>
              </a:rPr>
              <a:t>consumedgas</a:t>
            </a: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950" spc="170" dirty="0">
                <a:solidFill>
                  <a:srgbClr val="3F3F3F"/>
                </a:solidFill>
                <a:latin typeface="Tahoma"/>
                <a:cs typeface="Tahoma"/>
              </a:rPr>
              <a:t>Gas</a:t>
            </a:r>
            <a:r>
              <a:rPr sz="19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00" dirty="0">
                <a:solidFill>
                  <a:srgbClr val="3F3F3F"/>
                </a:solidFill>
                <a:latin typeface="Tahoma"/>
                <a:cs typeface="Tahoma"/>
              </a:rPr>
              <a:t>limit:</a:t>
            </a:r>
            <a:r>
              <a:rPr sz="19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25" dirty="0">
                <a:solidFill>
                  <a:srgbClr val="3F3F3F"/>
                </a:solidFill>
                <a:latin typeface="Tahoma"/>
                <a:cs typeface="Tahoma"/>
              </a:rPr>
              <a:t>similar</a:t>
            </a:r>
            <a:r>
              <a:rPr sz="195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20" dirty="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sz="19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35" dirty="0">
                <a:solidFill>
                  <a:srgbClr val="3F3F3F"/>
                </a:solidFill>
                <a:latin typeface="Tahoma"/>
                <a:cs typeface="Tahoma"/>
              </a:rPr>
              <a:t>block</a:t>
            </a:r>
            <a:r>
              <a:rPr sz="19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35" dirty="0">
                <a:solidFill>
                  <a:srgbClr val="3F3F3F"/>
                </a:solidFill>
                <a:latin typeface="Tahoma"/>
                <a:cs typeface="Tahoma"/>
              </a:rPr>
              <a:t>size</a:t>
            </a:r>
            <a:r>
              <a:rPr sz="19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20" dirty="0">
                <a:solidFill>
                  <a:srgbClr val="3F3F3F"/>
                </a:solidFill>
                <a:latin typeface="Tahoma"/>
                <a:cs typeface="Tahoma"/>
              </a:rPr>
              <a:t>limit</a:t>
            </a:r>
            <a:r>
              <a:rPr sz="195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20" dirty="0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25" dirty="0">
                <a:solidFill>
                  <a:srgbClr val="3F3F3F"/>
                </a:solidFill>
                <a:latin typeface="Tahoma"/>
                <a:cs typeface="Tahoma"/>
              </a:rPr>
              <a:t>Bitcoin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330" y="4104640"/>
            <a:ext cx="7376159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1635" algn="l"/>
              </a:tabLst>
            </a:pPr>
            <a:r>
              <a:rPr sz="2925" spc="-15" baseline="2849" dirty="0">
                <a:solidFill>
                  <a:srgbClr val="3F3F3F"/>
                </a:solidFill>
                <a:latin typeface="Arial MT"/>
                <a:cs typeface="Arial MT"/>
              </a:rPr>
              <a:t>–	</a:t>
            </a:r>
            <a:r>
              <a:rPr sz="1950" spc="40" dirty="0">
                <a:solidFill>
                  <a:srgbClr val="3F3F3F"/>
                </a:solidFill>
                <a:latin typeface="Tahoma"/>
                <a:cs typeface="Tahoma"/>
              </a:rPr>
              <a:t>Total</a:t>
            </a:r>
            <a:r>
              <a:rPr sz="195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45" dirty="0">
                <a:solidFill>
                  <a:srgbClr val="3F3F3F"/>
                </a:solidFill>
                <a:latin typeface="Tahoma"/>
                <a:cs typeface="Tahoma"/>
              </a:rPr>
              <a:t>gas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40" dirty="0">
                <a:solidFill>
                  <a:srgbClr val="3F3F3F"/>
                </a:solidFill>
                <a:latin typeface="Tahoma"/>
                <a:cs typeface="Tahoma"/>
              </a:rPr>
              <a:t>spent</a:t>
            </a:r>
            <a:r>
              <a:rPr sz="19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65" dirty="0">
                <a:solidFill>
                  <a:srgbClr val="3F3F3F"/>
                </a:solidFill>
                <a:latin typeface="Tahoma"/>
                <a:cs typeface="Tahoma"/>
              </a:rPr>
              <a:t>by</a:t>
            </a:r>
            <a:r>
              <a:rPr sz="19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10" dirty="0">
                <a:solidFill>
                  <a:srgbClr val="3F3F3F"/>
                </a:solidFill>
                <a:latin typeface="Tahoma"/>
                <a:cs typeface="Tahoma"/>
              </a:rPr>
              <a:t>all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30" dirty="0">
                <a:solidFill>
                  <a:srgbClr val="3F3F3F"/>
                </a:solidFill>
                <a:latin typeface="Tahoma"/>
                <a:cs typeface="Tahoma"/>
              </a:rPr>
              <a:t>transactions</a:t>
            </a:r>
            <a:r>
              <a:rPr sz="195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20" dirty="0">
                <a:solidFill>
                  <a:srgbClr val="3F3F3F"/>
                </a:solidFill>
                <a:latin typeface="Tahoma"/>
                <a:cs typeface="Tahoma"/>
              </a:rPr>
              <a:t>in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6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35" dirty="0">
                <a:solidFill>
                  <a:srgbClr val="3F3F3F"/>
                </a:solidFill>
                <a:latin typeface="Tahoma"/>
                <a:cs typeface="Tahoma"/>
              </a:rPr>
              <a:t>block</a:t>
            </a:r>
            <a:r>
              <a:rPr sz="19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204" dirty="0">
                <a:solidFill>
                  <a:srgbClr val="3F3F3F"/>
                </a:solidFill>
                <a:latin typeface="Tahoma"/>
                <a:cs typeface="Tahoma"/>
              </a:rPr>
              <a:t>&lt;</a:t>
            </a:r>
            <a:r>
              <a:rPr sz="195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65" dirty="0">
                <a:solidFill>
                  <a:srgbClr val="3F3F3F"/>
                </a:solidFill>
                <a:latin typeface="Tahoma"/>
                <a:cs typeface="Tahoma"/>
              </a:rPr>
              <a:t>Gas</a:t>
            </a:r>
            <a:r>
              <a:rPr sz="195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50" spc="125" dirty="0">
                <a:solidFill>
                  <a:srgbClr val="3F3F3F"/>
                </a:solidFill>
                <a:latin typeface="Tahoma"/>
                <a:cs typeface="Tahoma"/>
              </a:rPr>
              <a:t>Limit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7329" y="440690"/>
            <a:ext cx="375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Smart</a:t>
            </a:r>
            <a:r>
              <a:rPr spc="-65" dirty="0"/>
              <a:t> </a:t>
            </a:r>
            <a:r>
              <a:rPr spc="260" dirty="0"/>
              <a:t>Contracts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7610"/>
            <a:ext cx="9144000" cy="39458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309" y="440690"/>
            <a:ext cx="5153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Why</a:t>
            </a:r>
            <a:r>
              <a:rPr spc="-10" dirty="0"/>
              <a:t> </a:t>
            </a:r>
            <a:r>
              <a:rPr spc="285" dirty="0"/>
              <a:t>Smart</a:t>
            </a:r>
            <a:r>
              <a:rPr spc="5" dirty="0"/>
              <a:t> </a:t>
            </a:r>
            <a:r>
              <a:rPr spc="250" dirty="0"/>
              <a:t>Contracts?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839" y="1348739"/>
            <a:ext cx="586232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879" y="440690"/>
            <a:ext cx="6090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Decentralized</a:t>
            </a:r>
            <a:r>
              <a:rPr spc="-65" dirty="0"/>
              <a:t> </a:t>
            </a:r>
            <a:r>
              <a:rPr spc="250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7610"/>
            <a:ext cx="9144000" cy="39458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0629" y="440690"/>
            <a:ext cx="65379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Ether-</a:t>
            </a:r>
            <a:r>
              <a:rPr spc="-10" dirty="0"/>
              <a:t> </a:t>
            </a:r>
            <a:r>
              <a:rPr spc="225" dirty="0"/>
              <a:t>The</a:t>
            </a:r>
            <a:r>
              <a:rPr dirty="0"/>
              <a:t> </a:t>
            </a:r>
            <a:r>
              <a:rPr spc="220" dirty="0"/>
              <a:t>fuel</a:t>
            </a:r>
            <a:r>
              <a:rPr dirty="0"/>
              <a:t> </a:t>
            </a:r>
            <a:r>
              <a:rPr spc="180" dirty="0"/>
              <a:t>for</a:t>
            </a:r>
            <a:r>
              <a:rPr dirty="0"/>
              <a:t> </a:t>
            </a:r>
            <a:r>
              <a:rPr spc="275" dirty="0"/>
              <a:t>Ethereum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319" y="136905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319" y="233552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319" y="299720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319" y="365887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 marR="5080">
              <a:lnSpc>
                <a:spcPct val="100200"/>
              </a:lnSpc>
              <a:spcBef>
                <a:spcPts val="95"/>
              </a:spcBef>
            </a:pPr>
            <a:r>
              <a:rPr spc="135" dirty="0"/>
              <a:t>Ether </a:t>
            </a:r>
            <a:r>
              <a:rPr spc="114" dirty="0"/>
              <a:t>is </a:t>
            </a:r>
            <a:r>
              <a:rPr spc="145" dirty="0"/>
              <a:t>the </a:t>
            </a:r>
            <a:r>
              <a:rPr spc="125" dirty="0"/>
              <a:t>digital </a:t>
            </a:r>
            <a:r>
              <a:rPr spc="130" dirty="0"/>
              <a:t>token </a:t>
            </a:r>
            <a:r>
              <a:rPr spc="160" dirty="0"/>
              <a:t>used </a:t>
            </a:r>
            <a:r>
              <a:rPr spc="170" dirty="0"/>
              <a:t>by </a:t>
            </a:r>
            <a:r>
              <a:rPr spc="140" dirty="0"/>
              <a:t>Ethereum. </a:t>
            </a:r>
            <a:r>
              <a:rPr spc="-25" dirty="0"/>
              <a:t>It </a:t>
            </a:r>
            <a:r>
              <a:rPr spc="120" dirty="0"/>
              <a:t>is </a:t>
            </a:r>
            <a:r>
              <a:rPr spc="135" dirty="0"/>
              <a:t>also </a:t>
            </a:r>
            <a:r>
              <a:rPr spc="160" dirty="0"/>
              <a:t>used </a:t>
            </a:r>
            <a:r>
              <a:rPr spc="165" dirty="0"/>
              <a:t> </a:t>
            </a:r>
            <a:r>
              <a:rPr spc="120" dirty="0"/>
              <a:t>to</a:t>
            </a:r>
            <a:r>
              <a:rPr spc="10" dirty="0"/>
              <a:t> </a:t>
            </a:r>
            <a:r>
              <a:rPr spc="170" dirty="0"/>
              <a:t>pay</a:t>
            </a:r>
            <a:r>
              <a:rPr spc="20" dirty="0"/>
              <a:t> </a:t>
            </a:r>
            <a:r>
              <a:rPr spc="135" dirty="0"/>
              <a:t>transaction</a:t>
            </a:r>
            <a:r>
              <a:rPr spc="20" dirty="0"/>
              <a:t> </a:t>
            </a:r>
            <a:r>
              <a:rPr spc="140" dirty="0"/>
              <a:t>fees</a:t>
            </a:r>
            <a:r>
              <a:rPr spc="10" dirty="0"/>
              <a:t> </a:t>
            </a:r>
            <a:r>
              <a:rPr spc="160" dirty="0"/>
              <a:t>and</a:t>
            </a:r>
            <a:r>
              <a:rPr spc="15" dirty="0"/>
              <a:t> </a:t>
            </a:r>
            <a:r>
              <a:rPr spc="130" dirty="0"/>
              <a:t>other</a:t>
            </a:r>
            <a:r>
              <a:rPr spc="20" dirty="0"/>
              <a:t> </a:t>
            </a:r>
            <a:r>
              <a:rPr spc="145" dirty="0"/>
              <a:t>computational</a:t>
            </a:r>
            <a:r>
              <a:rPr spc="10" dirty="0"/>
              <a:t> </a:t>
            </a:r>
            <a:r>
              <a:rPr spc="150" dirty="0"/>
              <a:t>services</a:t>
            </a:r>
            <a:r>
              <a:rPr spc="15" dirty="0"/>
              <a:t> </a:t>
            </a:r>
            <a:r>
              <a:rPr spc="140" dirty="0"/>
              <a:t>on </a:t>
            </a:r>
            <a:r>
              <a:rPr spc="-610" dirty="0"/>
              <a:t> </a:t>
            </a:r>
            <a:r>
              <a:rPr spc="145" dirty="0"/>
              <a:t>the</a:t>
            </a:r>
            <a:r>
              <a:rPr spc="5" dirty="0"/>
              <a:t> </a:t>
            </a:r>
            <a:r>
              <a:rPr spc="155" dirty="0"/>
              <a:t>Ethereum</a:t>
            </a:r>
            <a:r>
              <a:rPr spc="10" dirty="0"/>
              <a:t> </a:t>
            </a:r>
            <a:r>
              <a:rPr spc="130" dirty="0"/>
              <a:t>Network.</a:t>
            </a:r>
          </a:p>
          <a:p>
            <a:pPr marL="318135" marR="672465">
              <a:lnSpc>
                <a:spcPct val="100000"/>
              </a:lnSpc>
              <a:spcBef>
                <a:spcPts val="409"/>
              </a:spcBef>
            </a:pPr>
            <a:r>
              <a:rPr spc="135" dirty="0"/>
              <a:t>Ether</a:t>
            </a:r>
            <a:r>
              <a:rPr spc="10" dirty="0"/>
              <a:t> </a:t>
            </a:r>
            <a:r>
              <a:rPr spc="114" dirty="0"/>
              <a:t>is</a:t>
            </a:r>
            <a:r>
              <a:rPr spc="15" dirty="0"/>
              <a:t> </a:t>
            </a:r>
            <a:r>
              <a:rPr spc="135" dirty="0"/>
              <a:t>also</a:t>
            </a:r>
            <a:r>
              <a:rPr spc="5" dirty="0"/>
              <a:t> </a:t>
            </a:r>
            <a:r>
              <a:rPr spc="160" dirty="0"/>
              <a:t>used</a:t>
            </a:r>
            <a:r>
              <a:rPr spc="5" dirty="0"/>
              <a:t> </a:t>
            </a:r>
            <a:r>
              <a:rPr spc="160" dirty="0"/>
              <a:t>as</a:t>
            </a:r>
            <a:r>
              <a:rPr spc="10" dirty="0"/>
              <a:t> </a:t>
            </a:r>
            <a:r>
              <a:rPr spc="175" dirty="0"/>
              <a:t>a</a:t>
            </a:r>
            <a:r>
              <a:rPr spc="5" dirty="0"/>
              <a:t> </a:t>
            </a:r>
            <a:r>
              <a:rPr spc="140" dirty="0"/>
              <a:t>cryptocurrency</a:t>
            </a:r>
            <a:r>
              <a:rPr spc="20" dirty="0"/>
              <a:t> </a:t>
            </a:r>
            <a:r>
              <a:rPr spc="160" dirty="0"/>
              <a:t>and</a:t>
            </a:r>
            <a:r>
              <a:rPr spc="5" dirty="0"/>
              <a:t> </a:t>
            </a:r>
            <a:r>
              <a:rPr spc="114" dirty="0"/>
              <a:t>is</a:t>
            </a:r>
            <a:r>
              <a:rPr spc="15" dirty="0"/>
              <a:t> </a:t>
            </a:r>
            <a:r>
              <a:rPr spc="145" dirty="0"/>
              <a:t>traded</a:t>
            </a:r>
            <a:r>
              <a:rPr spc="15" dirty="0"/>
              <a:t> </a:t>
            </a:r>
            <a:r>
              <a:rPr spc="140" dirty="0"/>
              <a:t>on </a:t>
            </a:r>
            <a:r>
              <a:rPr spc="-610" dirty="0"/>
              <a:t> </a:t>
            </a:r>
            <a:r>
              <a:rPr spc="140" dirty="0"/>
              <a:t>various</a:t>
            </a:r>
            <a:r>
              <a:rPr spc="5" dirty="0"/>
              <a:t> </a:t>
            </a:r>
            <a:r>
              <a:rPr spc="160" dirty="0"/>
              <a:t>exchanges</a:t>
            </a:r>
            <a:r>
              <a:rPr spc="5" dirty="0"/>
              <a:t> </a:t>
            </a:r>
            <a:r>
              <a:rPr spc="100" dirty="0"/>
              <a:t>just</a:t>
            </a:r>
            <a:r>
              <a:rPr spc="-5" dirty="0"/>
              <a:t> </a:t>
            </a:r>
            <a:r>
              <a:rPr spc="110" dirty="0"/>
              <a:t>like</a:t>
            </a:r>
            <a:r>
              <a:rPr spc="10" dirty="0"/>
              <a:t> </a:t>
            </a:r>
            <a:r>
              <a:rPr spc="114" dirty="0"/>
              <a:t>bitcoin.</a:t>
            </a:r>
          </a:p>
          <a:p>
            <a:pPr marL="318135" marR="386715">
              <a:lnSpc>
                <a:spcPct val="100000"/>
              </a:lnSpc>
              <a:spcBef>
                <a:spcPts val="400"/>
              </a:spcBef>
            </a:pPr>
            <a:r>
              <a:rPr spc="-30" dirty="0"/>
              <a:t>It</a:t>
            </a:r>
            <a:r>
              <a:rPr spc="5" dirty="0"/>
              <a:t> </a:t>
            </a:r>
            <a:r>
              <a:rPr spc="114" dirty="0"/>
              <a:t>is</a:t>
            </a:r>
            <a:r>
              <a:rPr spc="15" dirty="0"/>
              <a:t> </a:t>
            </a:r>
            <a:r>
              <a:rPr spc="145" dirty="0"/>
              <a:t>the</a:t>
            </a:r>
            <a:r>
              <a:rPr spc="25" dirty="0"/>
              <a:t> </a:t>
            </a:r>
            <a:r>
              <a:rPr spc="155" dirty="0"/>
              <a:t>second</a:t>
            </a:r>
            <a:r>
              <a:rPr spc="5" dirty="0"/>
              <a:t> </a:t>
            </a:r>
            <a:r>
              <a:rPr spc="165" dirty="0"/>
              <a:t>most</a:t>
            </a:r>
            <a:r>
              <a:rPr spc="5" dirty="0"/>
              <a:t> </a:t>
            </a:r>
            <a:r>
              <a:rPr spc="135" dirty="0"/>
              <a:t>popular</a:t>
            </a:r>
            <a:r>
              <a:rPr spc="15" dirty="0"/>
              <a:t> </a:t>
            </a:r>
            <a:r>
              <a:rPr spc="145" dirty="0"/>
              <a:t>cryptocurrency</a:t>
            </a:r>
            <a:r>
              <a:rPr spc="20" dirty="0"/>
              <a:t> </a:t>
            </a:r>
            <a:r>
              <a:rPr spc="120" dirty="0"/>
              <a:t>in</a:t>
            </a:r>
            <a:r>
              <a:rPr spc="5" dirty="0"/>
              <a:t> </a:t>
            </a:r>
            <a:r>
              <a:rPr spc="145" dirty="0"/>
              <a:t>the</a:t>
            </a:r>
            <a:r>
              <a:rPr spc="15" dirty="0"/>
              <a:t> </a:t>
            </a:r>
            <a:r>
              <a:rPr spc="125" dirty="0"/>
              <a:t>world </a:t>
            </a:r>
            <a:r>
              <a:rPr spc="-610" dirty="0"/>
              <a:t> </a:t>
            </a:r>
            <a:r>
              <a:rPr spc="160" dirty="0"/>
              <a:t>and</a:t>
            </a:r>
            <a:r>
              <a:rPr spc="5" dirty="0"/>
              <a:t> </a:t>
            </a:r>
            <a:r>
              <a:rPr spc="155" dirty="0"/>
              <a:t>has</a:t>
            </a:r>
            <a:r>
              <a:rPr spc="5" dirty="0"/>
              <a:t> </a:t>
            </a:r>
            <a:r>
              <a:rPr spc="175" dirty="0"/>
              <a:t>a</a:t>
            </a:r>
            <a:r>
              <a:rPr spc="5" dirty="0"/>
              <a:t> </a:t>
            </a:r>
            <a:r>
              <a:rPr spc="150" dirty="0"/>
              <a:t>market</a:t>
            </a:r>
            <a:r>
              <a:rPr spc="10" dirty="0"/>
              <a:t> </a:t>
            </a:r>
            <a:r>
              <a:rPr spc="130" dirty="0"/>
              <a:t>capitalization</a:t>
            </a:r>
            <a:r>
              <a:rPr spc="15" dirty="0"/>
              <a:t> </a:t>
            </a:r>
            <a:r>
              <a:rPr spc="100" dirty="0"/>
              <a:t>of</a:t>
            </a:r>
            <a:r>
              <a:rPr spc="5" dirty="0"/>
              <a:t> </a:t>
            </a:r>
            <a:r>
              <a:rPr spc="175" dirty="0"/>
              <a:t>950</a:t>
            </a:r>
            <a:r>
              <a:rPr spc="10" dirty="0"/>
              <a:t> </a:t>
            </a:r>
            <a:r>
              <a:rPr spc="130" dirty="0"/>
              <a:t>million</a:t>
            </a:r>
            <a:r>
              <a:rPr spc="15" dirty="0"/>
              <a:t> </a:t>
            </a:r>
            <a:r>
              <a:rPr spc="130" dirty="0"/>
              <a:t>USD.</a:t>
            </a:r>
          </a:p>
          <a:p>
            <a:pPr marL="318135" marR="616585">
              <a:lnSpc>
                <a:spcPct val="100000"/>
              </a:lnSpc>
              <a:spcBef>
                <a:spcPts val="409"/>
              </a:spcBef>
            </a:pPr>
            <a:r>
              <a:rPr spc="125" dirty="0"/>
              <a:t>The </a:t>
            </a:r>
            <a:r>
              <a:rPr spc="140" dirty="0"/>
              <a:t>price </a:t>
            </a:r>
            <a:r>
              <a:rPr spc="100" dirty="0"/>
              <a:t>of </a:t>
            </a:r>
            <a:r>
              <a:rPr spc="135" dirty="0"/>
              <a:t>Ether token </a:t>
            </a:r>
            <a:r>
              <a:rPr spc="120" dirty="0"/>
              <a:t>is </a:t>
            </a:r>
            <a:r>
              <a:rPr spc="135" dirty="0"/>
              <a:t>also </a:t>
            </a:r>
            <a:r>
              <a:rPr spc="130" dirty="0"/>
              <a:t>volatile </a:t>
            </a:r>
            <a:r>
              <a:rPr spc="100" dirty="0"/>
              <a:t>just </a:t>
            </a:r>
            <a:r>
              <a:rPr spc="110" dirty="0"/>
              <a:t>like </a:t>
            </a:r>
            <a:r>
              <a:rPr spc="130" dirty="0"/>
              <a:t>other </a:t>
            </a:r>
            <a:r>
              <a:rPr spc="135" dirty="0"/>
              <a:t> </a:t>
            </a:r>
            <a:r>
              <a:rPr spc="140" dirty="0"/>
              <a:t>cryptocurrencies</a:t>
            </a:r>
            <a:r>
              <a:rPr spc="5" dirty="0"/>
              <a:t> </a:t>
            </a:r>
            <a:r>
              <a:rPr spc="160" dirty="0"/>
              <a:t>and</a:t>
            </a:r>
            <a:r>
              <a:rPr dirty="0"/>
              <a:t> </a:t>
            </a:r>
            <a:r>
              <a:rPr spc="105" dirty="0"/>
              <a:t>it</a:t>
            </a:r>
            <a:r>
              <a:rPr dirty="0"/>
              <a:t> </a:t>
            </a:r>
            <a:r>
              <a:rPr spc="150" dirty="0"/>
              <a:t>keeps</a:t>
            </a:r>
            <a:r>
              <a:rPr spc="5" dirty="0"/>
              <a:t> </a:t>
            </a:r>
            <a:r>
              <a:rPr spc="125" dirty="0"/>
              <a:t>fluctuating</a:t>
            </a:r>
            <a:r>
              <a:rPr spc="10" dirty="0"/>
              <a:t> </a:t>
            </a:r>
            <a:r>
              <a:rPr spc="165" dirty="0"/>
              <a:t>every</a:t>
            </a:r>
            <a:r>
              <a:rPr spc="10" dirty="0"/>
              <a:t> </a:t>
            </a:r>
            <a:r>
              <a:rPr spc="140" dirty="0"/>
              <a:t>minute.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4420" y="440690"/>
            <a:ext cx="2763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Ether</a:t>
            </a:r>
            <a:r>
              <a:rPr spc="-85" dirty="0"/>
              <a:t> </a:t>
            </a:r>
            <a:r>
              <a:rPr spc="240" dirty="0"/>
              <a:t>wallet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6270" y="3028950"/>
            <a:ext cx="3374389" cy="19850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3379" y="152019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379" y="243586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379" y="3350259"/>
            <a:ext cx="1149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130" y="1534159"/>
            <a:ext cx="6476365" cy="368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6220" algn="just">
              <a:lnSpc>
                <a:spcPct val="100200"/>
              </a:lnSpc>
              <a:spcBef>
                <a:spcPts val="95"/>
              </a:spcBef>
            </a:pPr>
            <a:r>
              <a:rPr sz="2000" spc="135" dirty="0">
                <a:latin typeface="Tahoma"/>
                <a:cs typeface="Tahoma"/>
              </a:rPr>
              <a:t>Ether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wallet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is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virtual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wallet,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basically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mobile </a:t>
            </a:r>
            <a:r>
              <a:rPr sz="2000" spc="-61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or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web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application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that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lets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55" dirty="0">
                <a:latin typeface="Tahoma"/>
                <a:cs typeface="Tahoma"/>
              </a:rPr>
              <a:t>you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store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your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ether </a:t>
            </a:r>
            <a:r>
              <a:rPr sz="2000" spc="-61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tokens.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2000" spc="155" dirty="0">
                <a:latin typeface="Tahoma"/>
                <a:cs typeface="Tahoma"/>
              </a:rPr>
              <a:t>An </a:t>
            </a:r>
            <a:r>
              <a:rPr sz="2000" spc="135" dirty="0">
                <a:latin typeface="Tahoma"/>
                <a:cs typeface="Tahoma"/>
              </a:rPr>
              <a:t>Ether </a:t>
            </a:r>
            <a:r>
              <a:rPr sz="2000" spc="110" dirty="0">
                <a:latin typeface="Tahoma"/>
                <a:cs typeface="Tahoma"/>
              </a:rPr>
              <a:t>Wallet </a:t>
            </a:r>
            <a:r>
              <a:rPr sz="2000" spc="135" dirty="0">
                <a:latin typeface="Tahoma"/>
                <a:cs typeface="Tahoma"/>
              </a:rPr>
              <a:t>also provides </a:t>
            </a:r>
            <a:r>
              <a:rPr sz="2000" spc="150" dirty="0">
                <a:latin typeface="Tahoma"/>
                <a:cs typeface="Tahoma"/>
              </a:rPr>
              <a:t>several </a:t>
            </a:r>
            <a:r>
              <a:rPr sz="2000" spc="135" dirty="0">
                <a:latin typeface="Tahoma"/>
                <a:cs typeface="Tahoma"/>
              </a:rPr>
              <a:t>other </a:t>
            </a:r>
            <a:r>
              <a:rPr sz="2000" spc="14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facilities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like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sending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your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ethers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to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another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wallet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address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or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receiving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ethers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from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outside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sources.</a:t>
            </a:r>
            <a:endParaRPr sz="2000">
              <a:latin typeface="Tahoma"/>
              <a:cs typeface="Tahoma"/>
            </a:endParaRPr>
          </a:p>
          <a:p>
            <a:pPr marL="12700" marR="52069">
              <a:lnSpc>
                <a:spcPct val="100000"/>
              </a:lnSpc>
            </a:pPr>
            <a:r>
              <a:rPr sz="2000" spc="25" dirty="0">
                <a:latin typeface="Tahoma"/>
                <a:cs typeface="Tahoma"/>
              </a:rPr>
              <a:t>You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can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also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50" dirty="0">
                <a:latin typeface="Tahoma"/>
                <a:cs typeface="Tahoma"/>
              </a:rPr>
              <a:t>keep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track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of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all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your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transactions. </a:t>
            </a:r>
            <a:r>
              <a:rPr sz="2000" spc="13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Many </a:t>
            </a:r>
            <a:r>
              <a:rPr sz="2000" spc="130" dirty="0">
                <a:latin typeface="Tahoma"/>
                <a:cs typeface="Tahoma"/>
              </a:rPr>
              <a:t>wallet </a:t>
            </a:r>
            <a:r>
              <a:rPr sz="2000" spc="135" dirty="0">
                <a:latin typeface="Tahoma"/>
                <a:cs typeface="Tahoma"/>
              </a:rPr>
              <a:t>providers </a:t>
            </a:r>
            <a:r>
              <a:rPr sz="2000" spc="170" dirty="0">
                <a:latin typeface="Tahoma"/>
                <a:cs typeface="Tahoma"/>
              </a:rPr>
              <a:t>have </a:t>
            </a:r>
            <a:r>
              <a:rPr sz="2000" spc="130" dirty="0">
                <a:latin typeface="Tahoma"/>
                <a:cs typeface="Tahoma"/>
              </a:rPr>
              <a:t>also </a:t>
            </a:r>
            <a:r>
              <a:rPr sz="2000" spc="145" dirty="0">
                <a:latin typeface="Tahoma"/>
                <a:cs typeface="Tahoma"/>
              </a:rPr>
              <a:t>released </a:t>
            </a:r>
            <a:r>
              <a:rPr sz="2000" spc="160" dirty="0">
                <a:latin typeface="Tahoma"/>
                <a:cs typeface="Tahoma"/>
              </a:rPr>
              <a:t>web </a:t>
            </a:r>
            <a:r>
              <a:rPr sz="2000" spc="165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browser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extensions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of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their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45" dirty="0">
                <a:latin typeface="Tahoma"/>
                <a:cs typeface="Tahoma"/>
              </a:rPr>
              <a:t>respective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wallets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and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180" dirty="0">
                <a:latin typeface="Tahoma"/>
                <a:cs typeface="Tahoma"/>
              </a:rPr>
              <a:t>some </a:t>
            </a:r>
            <a:r>
              <a:rPr sz="2000" spc="130" dirty="0">
                <a:latin typeface="Tahoma"/>
                <a:cs typeface="Tahoma"/>
              </a:rPr>
              <a:t>are </a:t>
            </a:r>
            <a:r>
              <a:rPr sz="2000" spc="140" dirty="0">
                <a:latin typeface="Tahoma"/>
                <a:cs typeface="Tahoma"/>
              </a:rPr>
              <a:t>going </a:t>
            </a:r>
            <a:r>
              <a:rPr sz="2000" spc="120" dirty="0">
                <a:latin typeface="Tahoma"/>
                <a:cs typeface="Tahoma"/>
              </a:rPr>
              <a:t>to </a:t>
            </a:r>
            <a:r>
              <a:rPr sz="2000" spc="140" dirty="0">
                <a:latin typeface="Tahoma"/>
                <a:cs typeface="Tahoma"/>
              </a:rPr>
              <a:t>release </a:t>
            </a:r>
            <a:r>
              <a:rPr sz="2000" spc="175" dirty="0">
                <a:latin typeface="Tahoma"/>
                <a:cs typeface="Tahoma"/>
              </a:rPr>
              <a:t>a </a:t>
            </a:r>
            <a:r>
              <a:rPr sz="2000" spc="135" dirty="0">
                <a:latin typeface="Tahoma"/>
                <a:cs typeface="Tahoma"/>
              </a:rPr>
              <a:t>hardware </a:t>
            </a:r>
            <a:r>
              <a:rPr sz="2000" spc="140" dirty="0">
                <a:latin typeface="Tahoma"/>
                <a:cs typeface="Tahoma"/>
              </a:rPr>
              <a:t>version </a:t>
            </a:r>
            <a:r>
              <a:rPr sz="2000" spc="160" dirty="0">
                <a:latin typeface="Tahoma"/>
                <a:cs typeface="Tahoma"/>
              </a:rPr>
              <a:t>as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well </a:t>
            </a:r>
            <a:r>
              <a:rPr sz="2000" spc="145" dirty="0">
                <a:latin typeface="Tahoma"/>
                <a:cs typeface="Tahoma"/>
              </a:rPr>
              <a:t>which </a:t>
            </a:r>
            <a:r>
              <a:rPr sz="2000" spc="105" dirty="0">
                <a:latin typeface="Tahoma"/>
                <a:cs typeface="Tahoma"/>
              </a:rPr>
              <a:t>will </a:t>
            </a:r>
            <a:r>
              <a:rPr sz="2000" spc="170" dirty="0">
                <a:latin typeface="Tahoma"/>
                <a:cs typeface="Tahoma"/>
              </a:rPr>
              <a:t>be </a:t>
            </a:r>
            <a:r>
              <a:rPr sz="2000" spc="175" dirty="0">
                <a:latin typeface="Tahoma"/>
                <a:cs typeface="Tahoma"/>
              </a:rPr>
              <a:t>a </a:t>
            </a:r>
            <a:r>
              <a:rPr sz="2000" spc="165" dirty="0">
                <a:latin typeface="Tahoma"/>
                <a:cs typeface="Tahoma"/>
              </a:rPr>
              <a:t>USB </a:t>
            </a:r>
            <a:r>
              <a:rPr sz="2000" spc="135" dirty="0">
                <a:latin typeface="Tahoma"/>
                <a:cs typeface="Tahoma"/>
              </a:rPr>
              <a:t>stick that </a:t>
            </a:r>
            <a:r>
              <a:rPr sz="2000" spc="155" dirty="0">
                <a:latin typeface="Tahoma"/>
                <a:cs typeface="Tahoma"/>
              </a:rPr>
              <a:t>you </a:t>
            </a:r>
            <a:r>
              <a:rPr sz="2000" spc="165" dirty="0">
                <a:latin typeface="Tahoma"/>
                <a:cs typeface="Tahoma"/>
              </a:rPr>
              <a:t>can </a:t>
            </a:r>
            <a:r>
              <a:rPr sz="2000" spc="140" dirty="0">
                <a:latin typeface="Tahoma"/>
                <a:cs typeface="Tahoma"/>
              </a:rPr>
              <a:t>plug </a:t>
            </a:r>
            <a:r>
              <a:rPr sz="2000" spc="14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into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170" dirty="0">
                <a:latin typeface="Tahoma"/>
                <a:cs typeface="Tahoma"/>
              </a:rPr>
              <a:t>any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computer.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7689" y="440690"/>
            <a:ext cx="5951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Ethereum</a:t>
            </a:r>
            <a:r>
              <a:rPr spc="-15" dirty="0"/>
              <a:t> </a:t>
            </a:r>
            <a:r>
              <a:rPr spc="220" dirty="0"/>
              <a:t>Virtual</a:t>
            </a:r>
            <a:r>
              <a:rPr spc="-20" dirty="0"/>
              <a:t> </a:t>
            </a:r>
            <a:r>
              <a:rPr spc="280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319" y="136905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319" y="233552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319" y="299720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219" y="1383029"/>
            <a:ext cx="7412355" cy="1958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Ethereum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Virtual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Machine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is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a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computer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software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which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runs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at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an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abstraction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layer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straight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above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underlying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hardware.</a:t>
            </a:r>
            <a:endParaRPr sz="2000">
              <a:latin typeface="Tahoma"/>
              <a:cs typeface="Tahoma"/>
            </a:endParaRPr>
          </a:p>
          <a:p>
            <a:pPr marL="12700" marR="600710">
              <a:lnSpc>
                <a:spcPct val="100000"/>
              </a:lnSpc>
              <a:spcBef>
                <a:spcPts val="409"/>
              </a:spcBef>
            </a:pP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Ethereum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uses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3F3F3F"/>
                </a:solidFill>
                <a:latin typeface="Tahoma"/>
                <a:cs typeface="Tahoma"/>
              </a:rPr>
              <a:t>Turing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Complete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Virtual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Machine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for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running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compiling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codes.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85" dirty="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this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reason,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Ethereum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Virtual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Machine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also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called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219" y="3317240"/>
            <a:ext cx="4163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3F3F3F"/>
                </a:solidFill>
                <a:latin typeface="Tahoma"/>
                <a:cs typeface="Tahoma"/>
              </a:rPr>
              <a:t>Turing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Complete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Virtual</a:t>
            </a:r>
            <a:r>
              <a:rPr sz="20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Machine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319" y="365887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1219" y="3672840"/>
            <a:ext cx="7156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term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3F3F3F"/>
                </a:solidFill>
                <a:latin typeface="Tahoma"/>
                <a:cs typeface="Tahoma"/>
              </a:rPr>
              <a:t>“Turing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0" dirty="0">
                <a:solidFill>
                  <a:srgbClr val="3F3F3F"/>
                </a:solidFill>
                <a:latin typeface="Tahoma"/>
                <a:cs typeface="Tahoma"/>
              </a:rPr>
              <a:t>Complete”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flaunts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that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this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software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219" y="3977640"/>
            <a:ext cx="7510780" cy="63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adroit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enough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run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any</a:t>
            </a:r>
            <a:r>
              <a:rPr sz="2000" spc="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code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defined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0" dirty="0">
                <a:solidFill>
                  <a:srgbClr val="3F3F3F"/>
                </a:solidFill>
                <a:latin typeface="Tahoma"/>
                <a:cs typeface="Tahoma"/>
              </a:rPr>
              <a:t>by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developer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or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3F3F3F"/>
                </a:solidFill>
                <a:latin typeface="Tahoma"/>
                <a:cs typeface="Tahoma"/>
              </a:rPr>
              <a:t>user.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64598" y="3583018"/>
            <a:ext cx="2212975" cy="1429385"/>
            <a:chOff x="6064598" y="3583018"/>
            <a:chExt cx="2212975" cy="1429385"/>
          </a:xfrm>
        </p:grpSpPr>
        <p:sp>
          <p:nvSpPr>
            <p:cNvPr id="12" name="object 12"/>
            <p:cNvSpPr/>
            <p:nvPr/>
          </p:nvSpPr>
          <p:spPr>
            <a:xfrm>
              <a:off x="6098540" y="3618229"/>
              <a:ext cx="2143760" cy="1358900"/>
            </a:xfrm>
            <a:custGeom>
              <a:avLst/>
              <a:gdLst/>
              <a:ahLst/>
              <a:cxnLst/>
              <a:rect l="l" t="t" r="r" b="b"/>
              <a:pathLst>
                <a:path w="2143759" h="1358900">
                  <a:moveTo>
                    <a:pt x="2143760" y="0"/>
                  </a:moveTo>
                  <a:lnTo>
                    <a:pt x="0" y="0"/>
                  </a:lnTo>
                  <a:lnTo>
                    <a:pt x="0" y="1358900"/>
                  </a:lnTo>
                  <a:lnTo>
                    <a:pt x="2143760" y="1358900"/>
                  </a:lnTo>
                  <a:lnTo>
                    <a:pt x="2143760" y="0"/>
                  </a:lnTo>
                  <a:close/>
                </a:path>
              </a:pathLst>
            </a:custGeom>
            <a:solidFill>
              <a:srgbClr val="000000">
                <a:alpha val="43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2030" y="3600449"/>
              <a:ext cx="2178050" cy="1394460"/>
            </a:xfrm>
            <a:custGeom>
              <a:avLst/>
              <a:gdLst/>
              <a:ahLst/>
              <a:cxnLst/>
              <a:rect l="l" t="t" r="r" b="b"/>
              <a:pathLst>
                <a:path w="2178050" h="1394460">
                  <a:moveTo>
                    <a:pt x="0" y="0"/>
                  </a:moveTo>
                  <a:lnTo>
                    <a:pt x="2178050" y="0"/>
                  </a:lnTo>
                  <a:lnTo>
                    <a:pt x="2178050" y="1394460"/>
                  </a:lnTo>
                  <a:lnTo>
                    <a:pt x="0" y="1394460"/>
                  </a:lnTo>
                  <a:lnTo>
                    <a:pt x="0" y="0"/>
                  </a:lnTo>
                  <a:close/>
                </a:path>
              </a:pathLst>
            </a:custGeom>
            <a:ln w="34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8540" y="3618229"/>
              <a:ext cx="2142490" cy="1358900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6082029" y="3600450"/>
            <a:ext cx="2178050" cy="1394460"/>
          </a:xfrm>
          <a:custGeom>
            <a:avLst/>
            <a:gdLst/>
            <a:ahLst/>
            <a:cxnLst/>
            <a:rect l="l" t="t" r="r" b="b"/>
            <a:pathLst>
              <a:path w="2178050" h="1394460">
                <a:moveTo>
                  <a:pt x="0" y="0"/>
                </a:moveTo>
                <a:lnTo>
                  <a:pt x="2178050" y="0"/>
                </a:lnTo>
                <a:lnTo>
                  <a:pt x="2178050" y="1394460"/>
                </a:lnTo>
                <a:lnTo>
                  <a:pt x="0" y="1394460"/>
                </a:lnTo>
                <a:lnTo>
                  <a:pt x="0" y="0"/>
                </a:lnTo>
                <a:close/>
              </a:path>
            </a:pathLst>
          </a:custGeom>
          <a:ln w="348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369" y="481330"/>
            <a:ext cx="784796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spc="185" dirty="0"/>
              <a:t>Solidity,The</a:t>
            </a:r>
            <a:r>
              <a:rPr sz="3050" spc="15" dirty="0"/>
              <a:t> </a:t>
            </a:r>
            <a:r>
              <a:rPr sz="3050" spc="245" dirty="0"/>
              <a:t>Language</a:t>
            </a:r>
            <a:r>
              <a:rPr sz="3050" spc="15" dirty="0"/>
              <a:t> </a:t>
            </a:r>
            <a:r>
              <a:rPr sz="3050" spc="240" dirty="0"/>
              <a:t>Behind</a:t>
            </a:r>
            <a:r>
              <a:rPr sz="3050" spc="20" dirty="0"/>
              <a:t> </a:t>
            </a:r>
            <a:r>
              <a:rPr sz="3050" spc="240" dirty="0"/>
              <a:t>Ethereum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28319" y="136905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319" y="233552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319" y="299720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 marR="5080">
              <a:lnSpc>
                <a:spcPct val="100200"/>
              </a:lnSpc>
              <a:spcBef>
                <a:spcPts val="95"/>
              </a:spcBef>
            </a:pPr>
            <a:r>
              <a:rPr spc="125" dirty="0"/>
              <a:t>Solidity</a:t>
            </a:r>
            <a:r>
              <a:rPr spc="5" dirty="0"/>
              <a:t> </a:t>
            </a:r>
            <a:r>
              <a:rPr spc="120" dirty="0"/>
              <a:t>is</a:t>
            </a:r>
            <a:r>
              <a:rPr spc="10" dirty="0"/>
              <a:t> </a:t>
            </a:r>
            <a:r>
              <a:rPr spc="150" dirty="0"/>
              <a:t>one</a:t>
            </a:r>
            <a:r>
              <a:rPr spc="10" dirty="0"/>
              <a:t> </a:t>
            </a:r>
            <a:r>
              <a:rPr spc="100" dirty="0"/>
              <a:t>of</a:t>
            </a:r>
            <a:r>
              <a:rPr spc="10" dirty="0"/>
              <a:t> </a:t>
            </a:r>
            <a:r>
              <a:rPr spc="145" dirty="0"/>
              <a:t>the</a:t>
            </a:r>
            <a:r>
              <a:rPr spc="20" dirty="0"/>
              <a:t> </a:t>
            </a:r>
            <a:r>
              <a:rPr spc="130" dirty="0"/>
              <a:t>two</a:t>
            </a:r>
            <a:r>
              <a:rPr spc="10" dirty="0"/>
              <a:t> </a:t>
            </a:r>
            <a:r>
              <a:rPr spc="170" dirty="0"/>
              <a:t>main</a:t>
            </a:r>
            <a:r>
              <a:rPr spc="15" dirty="0"/>
              <a:t> </a:t>
            </a:r>
            <a:r>
              <a:rPr spc="155" dirty="0"/>
              <a:t>programming</a:t>
            </a:r>
            <a:r>
              <a:rPr spc="5" dirty="0"/>
              <a:t> </a:t>
            </a:r>
            <a:r>
              <a:rPr spc="150" dirty="0"/>
              <a:t>languages</a:t>
            </a:r>
            <a:r>
              <a:rPr spc="10" dirty="0"/>
              <a:t> </a:t>
            </a:r>
            <a:r>
              <a:rPr spc="135" dirty="0"/>
              <a:t>that </a:t>
            </a:r>
            <a:r>
              <a:rPr spc="-610" dirty="0"/>
              <a:t> </a:t>
            </a:r>
            <a:r>
              <a:rPr spc="130" dirty="0"/>
              <a:t>are </a:t>
            </a:r>
            <a:r>
              <a:rPr spc="135" dirty="0"/>
              <a:t>specifically </a:t>
            </a:r>
            <a:r>
              <a:rPr spc="150" dirty="0"/>
              <a:t>designed </a:t>
            </a:r>
            <a:r>
              <a:rPr spc="120" dirty="0"/>
              <a:t>to </a:t>
            </a:r>
            <a:r>
              <a:rPr spc="130" dirty="0"/>
              <a:t>target </a:t>
            </a:r>
            <a:r>
              <a:rPr spc="145" dirty="0"/>
              <a:t>the </a:t>
            </a:r>
            <a:r>
              <a:rPr spc="155" dirty="0"/>
              <a:t>Ethereum </a:t>
            </a:r>
            <a:r>
              <a:rPr spc="120" dirty="0"/>
              <a:t>Virtual </a:t>
            </a:r>
            <a:r>
              <a:rPr spc="125" dirty="0"/>
              <a:t> </a:t>
            </a:r>
            <a:r>
              <a:rPr spc="155" dirty="0"/>
              <a:t>Machine</a:t>
            </a:r>
            <a:r>
              <a:rPr spc="5" dirty="0"/>
              <a:t> </a:t>
            </a:r>
            <a:r>
              <a:rPr spc="114" dirty="0"/>
              <a:t>or</a:t>
            </a:r>
            <a:r>
              <a:rPr spc="15" dirty="0"/>
              <a:t> </a:t>
            </a:r>
            <a:r>
              <a:rPr spc="130" dirty="0"/>
              <a:t>EVM.</a:t>
            </a:r>
          </a:p>
          <a:p>
            <a:pPr marL="318135" marR="230504">
              <a:lnSpc>
                <a:spcPct val="108300"/>
              </a:lnSpc>
              <a:spcBef>
                <a:spcPts val="210"/>
              </a:spcBef>
            </a:pPr>
            <a:r>
              <a:rPr spc="125" dirty="0"/>
              <a:t>The </a:t>
            </a:r>
            <a:r>
              <a:rPr spc="135" dirty="0"/>
              <a:t>other </a:t>
            </a:r>
            <a:r>
              <a:rPr spc="155" dirty="0"/>
              <a:t>one </a:t>
            </a:r>
            <a:r>
              <a:rPr spc="114" dirty="0"/>
              <a:t>is </a:t>
            </a:r>
            <a:r>
              <a:rPr spc="130" dirty="0"/>
              <a:t>Serpent. </a:t>
            </a:r>
            <a:r>
              <a:rPr spc="114" dirty="0"/>
              <a:t>All </a:t>
            </a:r>
            <a:r>
              <a:rPr spc="145" dirty="0"/>
              <a:t>the </a:t>
            </a:r>
            <a:r>
              <a:rPr spc="155" dirty="0"/>
              <a:t>Ethereum </a:t>
            </a:r>
            <a:r>
              <a:rPr spc="165" dirty="0"/>
              <a:t>based </a:t>
            </a:r>
            <a:r>
              <a:rPr spc="170" dirty="0"/>
              <a:t> </a:t>
            </a:r>
            <a:r>
              <a:rPr spc="135" dirty="0"/>
              <a:t>applications </a:t>
            </a:r>
            <a:r>
              <a:rPr spc="160" dirty="0"/>
              <a:t>and Smart </a:t>
            </a:r>
            <a:r>
              <a:rPr spc="145" dirty="0"/>
              <a:t>Contracts </a:t>
            </a:r>
            <a:r>
              <a:rPr spc="130" dirty="0"/>
              <a:t>are </a:t>
            </a:r>
            <a:r>
              <a:rPr spc="125" dirty="0"/>
              <a:t>written in </a:t>
            </a:r>
            <a:r>
              <a:rPr spc="80" dirty="0"/>
              <a:t>Solidity. </a:t>
            </a:r>
            <a:r>
              <a:rPr spc="85" dirty="0"/>
              <a:t> </a:t>
            </a:r>
            <a:r>
              <a:rPr spc="125" dirty="0"/>
              <a:t>Solidity</a:t>
            </a:r>
            <a:r>
              <a:rPr spc="5" dirty="0"/>
              <a:t> </a:t>
            </a:r>
            <a:r>
              <a:rPr spc="155" dirty="0"/>
              <a:t>was</a:t>
            </a:r>
            <a:r>
              <a:rPr spc="15" dirty="0"/>
              <a:t> </a:t>
            </a:r>
            <a:r>
              <a:rPr spc="114" dirty="0"/>
              <a:t>initially</a:t>
            </a:r>
            <a:r>
              <a:rPr spc="10" dirty="0"/>
              <a:t> </a:t>
            </a:r>
            <a:r>
              <a:rPr spc="140" dirty="0"/>
              <a:t>proposed</a:t>
            </a:r>
            <a:r>
              <a:rPr spc="15" dirty="0"/>
              <a:t> </a:t>
            </a:r>
            <a:r>
              <a:rPr spc="120" dirty="0"/>
              <a:t>in</a:t>
            </a:r>
            <a:r>
              <a:rPr spc="20" dirty="0"/>
              <a:t> </a:t>
            </a:r>
            <a:r>
              <a:rPr spc="145" dirty="0"/>
              <a:t>August</a:t>
            </a:r>
            <a:r>
              <a:rPr spc="10" dirty="0"/>
              <a:t> </a:t>
            </a:r>
            <a:r>
              <a:rPr spc="175" dirty="0"/>
              <a:t>2014</a:t>
            </a:r>
            <a:r>
              <a:rPr spc="15" dirty="0"/>
              <a:t> </a:t>
            </a:r>
            <a:r>
              <a:rPr spc="170" dirty="0"/>
              <a:t>by</a:t>
            </a:r>
            <a:r>
              <a:rPr spc="15" dirty="0"/>
              <a:t> </a:t>
            </a:r>
            <a:r>
              <a:rPr spc="40" dirty="0"/>
              <a:t>Dr.</a:t>
            </a:r>
            <a:r>
              <a:rPr spc="10" dirty="0"/>
              <a:t> </a:t>
            </a:r>
            <a:r>
              <a:rPr spc="160" dirty="0"/>
              <a:t>Gavin</a:t>
            </a:r>
          </a:p>
          <a:p>
            <a:pPr marL="318135" marR="110489">
              <a:lnSpc>
                <a:spcPct val="100000"/>
              </a:lnSpc>
              <a:spcBef>
                <a:spcPts val="10"/>
              </a:spcBef>
            </a:pPr>
            <a:r>
              <a:rPr spc="120" dirty="0"/>
              <a:t>Wood</a:t>
            </a:r>
            <a:r>
              <a:rPr spc="15" dirty="0"/>
              <a:t> </a:t>
            </a:r>
            <a:r>
              <a:rPr spc="160" dirty="0"/>
              <a:t>and</a:t>
            </a:r>
            <a:r>
              <a:rPr spc="5" dirty="0"/>
              <a:t> </a:t>
            </a:r>
            <a:r>
              <a:rPr spc="100" dirty="0"/>
              <a:t>it</a:t>
            </a:r>
            <a:r>
              <a:rPr spc="5" dirty="0"/>
              <a:t> </a:t>
            </a:r>
            <a:r>
              <a:rPr spc="155" dirty="0"/>
              <a:t>was</a:t>
            </a:r>
            <a:r>
              <a:rPr spc="15" dirty="0"/>
              <a:t> </a:t>
            </a:r>
            <a:r>
              <a:rPr spc="125" dirty="0"/>
              <a:t>later</a:t>
            </a:r>
            <a:r>
              <a:rPr spc="20" dirty="0"/>
              <a:t> </a:t>
            </a:r>
            <a:r>
              <a:rPr spc="155" dirty="0"/>
              <a:t>developed</a:t>
            </a:r>
            <a:r>
              <a:rPr spc="5" dirty="0"/>
              <a:t> </a:t>
            </a:r>
            <a:r>
              <a:rPr spc="170" dirty="0"/>
              <a:t>by</a:t>
            </a:r>
            <a:r>
              <a:rPr spc="20" dirty="0"/>
              <a:t> </a:t>
            </a:r>
            <a:r>
              <a:rPr spc="145" dirty="0"/>
              <a:t>the</a:t>
            </a:r>
            <a:r>
              <a:rPr spc="15" dirty="0"/>
              <a:t> </a:t>
            </a:r>
            <a:r>
              <a:rPr spc="155" dirty="0"/>
              <a:t>Ethereum</a:t>
            </a:r>
            <a:r>
              <a:rPr spc="15" dirty="0"/>
              <a:t> </a:t>
            </a:r>
            <a:r>
              <a:rPr spc="114" dirty="0"/>
              <a:t>project's </a:t>
            </a:r>
            <a:r>
              <a:rPr spc="-610" dirty="0"/>
              <a:t> </a:t>
            </a:r>
            <a:r>
              <a:rPr spc="125" dirty="0"/>
              <a:t>Solidity</a:t>
            </a:r>
            <a:r>
              <a:rPr dirty="0"/>
              <a:t> </a:t>
            </a:r>
            <a:r>
              <a:rPr spc="150" dirty="0"/>
              <a:t>team,</a:t>
            </a:r>
            <a:r>
              <a:rPr spc="5" dirty="0"/>
              <a:t> </a:t>
            </a:r>
            <a:r>
              <a:rPr spc="150" dirty="0"/>
              <a:t>lead</a:t>
            </a:r>
            <a:r>
              <a:rPr spc="10" dirty="0"/>
              <a:t> </a:t>
            </a:r>
            <a:r>
              <a:rPr spc="170" dirty="0"/>
              <a:t>by</a:t>
            </a:r>
            <a:r>
              <a:rPr spc="10" dirty="0"/>
              <a:t> </a:t>
            </a:r>
            <a:r>
              <a:rPr spc="40" dirty="0"/>
              <a:t>Dr.</a:t>
            </a:r>
            <a:r>
              <a:rPr spc="5" dirty="0"/>
              <a:t> </a:t>
            </a:r>
            <a:r>
              <a:rPr spc="135" dirty="0"/>
              <a:t>Christian</a:t>
            </a:r>
            <a:r>
              <a:rPr spc="10" dirty="0"/>
              <a:t> </a:t>
            </a:r>
            <a:r>
              <a:rPr spc="110" dirty="0"/>
              <a:t>Reitweissner.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5425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How</a:t>
            </a:r>
            <a:r>
              <a:rPr spc="-40" dirty="0"/>
              <a:t> </a:t>
            </a:r>
            <a:r>
              <a:rPr spc="185" dirty="0"/>
              <a:t>it</a:t>
            </a:r>
            <a:r>
              <a:rPr spc="-35" dirty="0"/>
              <a:t> </a:t>
            </a:r>
            <a:r>
              <a:rPr spc="229" dirty="0"/>
              <a:t>works???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450" y="1348739"/>
            <a:ext cx="6870700" cy="37934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589" y="464820"/>
            <a:ext cx="700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Proof</a:t>
            </a:r>
            <a:r>
              <a:rPr spc="10" dirty="0"/>
              <a:t> </a:t>
            </a:r>
            <a:r>
              <a:rPr spc="180" dirty="0"/>
              <a:t>of</a:t>
            </a:r>
            <a:r>
              <a:rPr spc="10" dirty="0"/>
              <a:t> </a:t>
            </a:r>
            <a:r>
              <a:rPr spc="245" dirty="0"/>
              <a:t>work</a:t>
            </a:r>
            <a:r>
              <a:rPr spc="15" dirty="0"/>
              <a:t> </a:t>
            </a:r>
            <a:r>
              <a:rPr spc="300" dirty="0"/>
              <a:t>vs</a:t>
            </a:r>
            <a:r>
              <a:rPr spc="5" dirty="0"/>
              <a:t> </a:t>
            </a:r>
            <a:r>
              <a:rPr spc="165" dirty="0"/>
              <a:t>Proof</a:t>
            </a:r>
            <a:r>
              <a:rPr spc="15" dirty="0"/>
              <a:t> </a:t>
            </a:r>
            <a:r>
              <a:rPr spc="180" dirty="0"/>
              <a:t>of</a:t>
            </a:r>
            <a:r>
              <a:rPr spc="10" dirty="0"/>
              <a:t> </a:t>
            </a:r>
            <a:r>
              <a:rPr spc="250" dirty="0"/>
              <a:t>Stake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1367789"/>
            <a:ext cx="110489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" y="4034790"/>
            <a:ext cx="110489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00" y="1383030"/>
            <a:ext cx="3933825" cy="327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0"/>
              </a:spcBef>
            </a:pPr>
            <a:r>
              <a:rPr sz="1900" spc="90" dirty="0">
                <a:solidFill>
                  <a:srgbClr val="3F3F3F"/>
                </a:solidFill>
                <a:latin typeface="Tahoma"/>
                <a:cs typeface="Tahoma"/>
              </a:rPr>
              <a:t>Proof </a:t>
            </a:r>
            <a:r>
              <a:rPr sz="1900" spc="95" dirty="0">
                <a:solidFill>
                  <a:srgbClr val="3F3F3F"/>
                </a:solidFill>
                <a:latin typeface="Tahoma"/>
                <a:cs typeface="Tahoma"/>
              </a:rPr>
              <a:t>of </a:t>
            </a:r>
            <a:r>
              <a:rPr sz="1900" spc="130" dirty="0">
                <a:solidFill>
                  <a:srgbClr val="3F3F3F"/>
                </a:solidFill>
                <a:latin typeface="Tahoma"/>
                <a:cs typeface="Tahoma"/>
              </a:rPr>
              <a:t>work </a:t>
            </a:r>
            <a:r>
              <a:rPr sz="1900" spc="110" dirty="0">
                <a:solidFill>
                  <a:srgbClr val="3F3F3F"/>
                </a:solidFill>
                <a:latin typeface="Tahoma"/>
                <a:cs typeface="Tahoma"/>
              </a:rPr>
              <a:t>is </a:t>
            </a:r>
            <a:r>
              <a:rPr sz="1900" spc="170" dirty="0">
                <a:solidFill>
                  <a:srgbClr val="3F3F3F"/>
                </a:solidFill>
                <a:latin typeface="Tahoma"/>
                <a:cs typeface="Tahoma"/>
              </a:rPr>
              <a:t>a </a:t>
            </a:r>
            <a:r>
              <a:rPr sz="1900" spc="120" dirty="0">
                <a:solidFill>
                  <a:srgbClr val="3F3F3F"/>
                </a:solidFill>
                <a:latin typeface="Tahoma"/>
                <a:cs typeface="Tahoma"/>
              </a:rPr>
              <a:t>protocol </a:t>
            </a:r>
            <a:r>
              <a:rPr sz="1900" spc="130" dirty="0">
                <a:solidFill>
                  <a:srgbClr val="3F3F3F"/>
                </a:solidFill>
                <a:latin typeface="Tahoma"/>
                <a:cs typeface="Tahoma"/>
              </a:rPr>
              <a:t>that </a:t>
            </a:r>
            <a:r>
              <a:rPr sz="1900" spc="13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00" spc="150" dirty="0">
                <a:solidFill>
                  <a:srgbClr val="3F3F3F"/>
                </a:solidFill>
                <a:latin typeface="Tahoma"/>
                <a:cs typeface="Tahoma"/>
              </a:rPr>
              <a:t>has </a:t>
            </a:r>
            <a:r>
              <a:rPr sz="1900" spc="140" dirty="0">
                <a:solidFill>
                  <a:srgbClr val="3F3F3F"/>
                </a:solidFill>
                <a:latin typeface="Tahoma"/>
                <a:cs typeface="Tahoma"/>
              </a:rPr>
              <a:t>the </a:t>
            </a:r>
            <a:r>
              <a:rPr sz="1900" spc="165" dirty="0">
                <a:solidFill>
                  <a:srgbClr val="3F3F3F"/>
                </a:solidFill>
                <a:latin typeface="Tahoma"/>
                <a:cs typeface="Tahoma"/>
              </a:rPr>
              <a:t>main </a:t>
            </a:r>
            <a:r>
              <a:rPr sz="1900" spc="135" dirty="0">
                <a:solidFill>
                  <a:srgbClr val="3F3F3F"/>
                </a:solidFill>
                <a:latin typeface="Tahoma"/>
                <a:cs typeface="Tahoma"/>
              </a:rPr>
              <a:t>goal </a:t>
            </a:r>
            <a:r>
              <a:rPr sz="1900" spc="95" dirty="0">
                <a:solidFill>
                  <a:srgbClr val="3F3F3F"/>
                </a:solidFill>
                <a:latin typeface="Tahoma"/>
                <a:cs typeface="Tahoma"/>
              </a:rPr>
              <a:t>of </a:t>
            </a:r>
            <a:r>
              <a:rPr sz="1900" spc="125" dirty="0">
                <a:solidFill>
                  <a:srgbClr val="3F3F3F"/>
                </a:solidFill>
                <a:latin typeface="Tahoma"/>
                <a:cs typeface="Tahoma"/>
              </a:rPr>
              <a:t>deterring </a:t>
            </a:r>
            <a:r>
              <a:rPr sz="1900" spc="13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00" spc="125" dirty="0">
                <a:solidFill>
                  <a:srgbClr val="3F3F3F"/>
                </a:solidFill>
                <a:latin typeface="Tahoma"/>
                <a:cs typeface="Tahoma"/>
              </a:rPr>
              <a:t>cyber-attacks </a:t>
            </a:r>
            <a:r>
              <a:rPr sz="1900" spc="150" dirty="0">
                <a:solidFill>
                  <a:srgbClr val="3F3F3F"/>
                </a:solidFill>
                <a:latin typeface="Tahoma"/>
                <a:cs typeface="Tahoma"/>
              </a:rPr>
              <a:t>such as </a:t>
            </a:r>
            <a:r>
              <a:rPr sz="1900" spc="170" dirty="0">
                <a:solidFill>
                  <a:srgbClr val="3F3F3F"/>
                </a:solidFill>
                <a:latin typeface="Tahoma"/>
                <a:cs typeface="Tahoma"/>
              </a:rPr>
              <a:t>a </a:t>
            </a:r>
            <a:r>
              <a:rPr sz="1900" spc="17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00" spc="125" dirty="0">
                <a:solidFill>
                  <a:srgbClr val="3F3F3F"/>
                </a:solidFill>
                <a:latin typeface="Tahoma"/>
                <a:cs typeface="Tahoma"/>
              </a:rPr>
              <a:t>distributed </a:t>
            </a:r>
            <a:r>
              <a:rPr sz="1900" spc="110" dirty="0">
                <a:solidFill>
                  <a:srgbClr val="3F3F3F"/>
                </a:solidFill>
                <a:latin typeface="Tahoma"/>
                <a:cs typeface="Tahoma"/>
              </a:rPr>
              <a:t>denial-of-service </a:t>
            </a:r>
            <a:r>
              <a:rPr sz="1900" spc="114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00" spc="140" dirty="0">
                <a:solidFill>
                  <a:srgbClr val="3F3F3F"/>
                </a:solidFill>
                <a:latin typeface="Tahoma"/>
                <a:cs typeface="Tahoma"/>
              </a:rPr>
              <a:t>attack </a:t>
            </a:r>
            <a:r>
              <a:rPr sz="1900" spc="110" dirty="0">
                <a:solidFill>
                  <a:srgbClr val="3F3F3F"/>
                </a:solidFill>
                <a:latin typeface="Tahoma"/>
                <a:cs typeface="Tahoma"/>
              </a:rPr>
              <a:t>(DDoS) </a:t>
            </a:r>
            <a:r>
              <a:rPr sz="1900" spc="135" dirty="0">
                <a:solidFill>
                  <a:srgbClr val="3F3F3F"/>
                </a:solidFill>
                <a:latin typeface="Tahoma"/>
                <a:cs typeface="Tahoma"/>
              </a:rPr>
              <a:t>which </a:t>
            </a:r>
            <a:r>
              <a:rPr sz="1900" spc="150" dirty="0">
                <a:solidFill>
                  <a:srgbClr val="3F3F3F"/>
                </a:solidFill>
                <a:latin typeface="Tahoma"/>
                <a:cs typeface="Tahoma"/>
              </a:rPr>
              <a:t>has </a:t>
            </a:r>
            <a:r>
              <a:rPr sz="1900" spc="135" dirty="0">
                <a:solidFill>
                  <a:srgbClr val="3F3F3F"/>
                </a:solidFill>
                <a:latin typeface="Tahoma"/>
                <a:cs typeface="Tahoma"/>
              </a:rPr>
              <a:t>the </a:t>
            </a:r>
            <a:r>
              <a:rPr sz="1900" spc="140" dirty="0">
                <a:solidFill>
                  <a:srgbClr val="3F3F3F"/>
                </a:solidFill>
                <a:latin typeface="Tahoma"/>
                <a:cs typeface="Tahoma"/>
              </a:rPr>
              <a:t> purpose </a:t>
            </a:r>
            <a:r>
              <a:rPr sz="1900" spc="95" dirty="0">
                <a:solidFill>
                  <a:srgbClr val="3F3F3F"/>
                </a:solidFill>
                <a:latin typeface="Tahoma"/>
                <a:cs typeface="Tahoma"/>
              </a:rPr>
              <a:t>of </a:t>
            </a:r>
            <a:r>
              <a:rPr sz="1900" spc="140" dirty="0">
                <a:solidFill>
                  <a:srgbClr val="3F3F3F"/>
                </a:solidFill>
                <a:latin typeface="Tahoma"/>
                <a:cs typeface="Tahoma"/>
              </a:rPr>
              <a:t>exhausting </a:t>
            </a:r>
            <a:r>
              <a:rPr sz="1900" spc="135" dirty="0">
                <a:solidFill>
                  <a:srgbClr val="3F3F3F"/>
                </a:solidFill>
                <a:latin typeface="Tahoma"/>
                <a:cs typeface="Tahoma"/>
              </a:rPr>
              <a:t>the </a:t>
            </a:r>
            <a:r>
              <a:rPr sz="1900" spc="14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00" spc="130" dirty="0">
                <a:solidFill>
                  <a:srgbClr val="3F3F3F"/>
                </a:solidFill>
                <a:latin typeface="Tahoma"/>
                <a:cs typeface="Tahoma"/>
              </a:rPr>
              <a:t>resources</a:t>
            </a:r>
            <a:r>
              <a:rPr sz="19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00" spc="95" dirty="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sz="19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00" spc="170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19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00" spc="155" dirty="0">
                <a:solidFill>
                  <a:srgbClr val="3F3F3F"/>
                </a:solidFill>
                <a:latin typeface="Tahoma"/>
                <a:cs typeface="Tahoma"/>
              </a:rPr>
              <a:t>computer</a:t>
            </a:r>
            <a:r>
              <a:rPr sz="19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00" spc="165" dirty="0">
                <a:solidFill>
                  <a:srgbClr val="3F3F3F"/>
                </a:solidFill>
                <a:latin typeface="Tahoma"/>
                <a:cs typeface="Tahoma"/>
              </a:rPr>
              <a:t>system </a:t>
            </a:r>
            <a:r>
              <a:rPr sz="1900" spc="-58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00" spc="175" dirty="0">
                <a:solidFill>
                  <a:srgbClr val="3F3F3F"/>
                </a:solidFill>
                <a:latin typeface="Tahoma"/>
                <a:cs typeface="Tahoma"/>
              </a:rPr>
              <a:t>by </a:t>
            </a:r>
            <a:r>
              <a:rPr sz="1900" spc="145" dirty="0">
                <a:solidFill>
                  <a:srgbClr val="3F3F3F"/>
                </a:solidFill>
                <a:latin typeface="Tahoma"/>
                <a:cs typeface="Tahoma"/>
              </a:rPr>
              <a:t>sending </a:t>
            </a:r>
            <a:r>
              <a:rPr sz="1900" spc="135" dirty="0">
                <a:solidFill>
                  <a:srgbClr val="3F3F3F"/>
                </a:solidFill>
                <a:latin typeface="Tahoma"/>
                <a:cs typeface="Tahoma"/>
              </a:rPr>
              <a:t>multiple </a:t>
            </a:r>
            <a:r>
              <a:rPr sz="1900" spc="114" dirty="0">
                <a:solidFill>
                  <a:srgbClr val="3F3F3F"/>
                </a:solidFill>
                <a:latin typeface="Tahoma"/>
                <a:cs typeface="Tahoma"/>
              </a:rPr>
              <a:t>fake </a:t>
            </a:r>
            <a:r>
              <a:rPr sz="1900" spc="1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00" spc="125" dirty="0">
                <a:solidFill>
                  <a:srgbClr val="3F3F3F"/>
                </a:solidFill>
                <a:latin typeface="Tahoma"/>
                <a:cs typeface="Tahoma"/>
              </a:rPr>
              <a:t>requests.</a:t>
            </a:r>
            <a:endParaRPr sz="1900">
              <a:latin typeface="Tahoma"/>
              <a:cs typeface="Tahoma"/>
            </a:endParaRPr>
          </a:p>
          <a:p>
            <a:pPr marL="12700" marR="1175385">
              <a:lnSpc>
                <a:spcPct val="100000"/>
              </a:lnSpc>
              <a:spcBef>
                <a:spcPts val="390"/>
              </a:spcBef>
            </a:pPr>
            <a:r>
              <a:rPr sz="1900" spc="-20" dirty="0">
                <a:solidFill>
                  <a:srgbClr val="3F3F3F"/>
                </a:solidFill>
                <a:latin typeface="Tahoma"/>
                <a:cs typeface="Tahoma"/>
              </a:rPr>
              <a:t>It </a:t>
            </a:r>
            <a:r>
              <a:rPr sz="1900" spc="125" dirty="0">
                <a:solidFill>
                  <a:srgbClr val="3F3F3F"/>
                </a:solidFill>
                <a:latin typeface="Tahoma"/>
                <a:cs typeface="Tahoma"/>
              </a:rPr>
              <a:t>allows trustless </a:t>
            </a:r>
            <a:r>
              <a:rPr sz="1900" spc="155" dirty="0">
                <a:solidFill>
                  <a:srgbClr val="3F3F3F"/>
                </a:solidFill>
                <a:latin typeface="Tahoma"/>
                <a:cs typeface="Tahoma"/>
              </a:rPr>
              <a:t>and </a:t>
            </a:r>
            <a:r>
              <a:rPr sz="1900" spc="-58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00" spc="125" dirty="0">
                <a:solidFill>
                  <a:srgbClr val="3F3F3F"/>
                </a:solidFill>
                <a:latin typeface="Tahoma"/>
                <a:cs typeface="Tahoma"/>
              </a:rPr>
              <a:t>distributed</a:t>
            </a:r>
            <a:r>
              <a:rPr sz="19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900" spc="135" dirty="0">
                <a:solidFill>
                  <a:srgbClr val="3F3F3F"/>
                </a:solidFill>
                <a:latin typeface="Tahoma"/>
                <a:cs typeface="Tahoma"/>
              </a:rPr>
              <a:t>consensus.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1196339"/>
            <a:ext cx="4265930" cy="38176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280" y="440690"/>
            <a:ext cx="7539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What</a:t>
            </a:r>
            <a:r>
              <a:rPr dirty="0"/>
              <a:t> </a:t>
            </a:r>
            <a:r>
              <a:rPr spc="285" dirty="0"/>
              <a:t>ethereum</a:t>
            </a:r>
            <a:r>
              <a:rPr spc="-5" dirty="0"/>
              <a:t> </a:t>
            </a:r>
            <a:r>
              <a:rPr spc="300" dirty="0"/>
              <a:t>can</a:t>
            </a:r>
            <a:r>
              <a:rPr spc="-5" dirty="0"/>
              <a:t> </a:t>
            </a:r>
            <a:r>
              <a:rPr spc="300" dirty="0"/>
              <a:t>be</a:t>
            </a:r>
            <a:r>
              <a:rPr spc="5" dirty="0"/>
              <a:t> </a:t>
            </a:r>
            <a:r>
              <a:rPr spc="285" dirty="0"/>
              <a:t>used</a:t>
            </a:r>
            <a:r>
              <a:rPr spc="-10" dirty="0"/>
              <a:t> </a:t>
            </a:r>
            <a:r>
              <a:rPr spc="185" dirty="0"/>
              <a:t>for?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319" y="1316989"/>
            <a:ext cx="114935" cy="7391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1330959"/>
            <a:ext cx="4250055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314">
              <a:lnSpc>
                <a:spcPct val="117100"/>
              </a:lnSpc>
              <a:spcBef>
                <a:spcPts val="100"/>
              </a:spcBef>
            </a:pP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Ethereum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is </a:t>
            </a:r>
            <a:r>
              <a:rPr sz="2000" spc="80" dirty="0">
                <a:solidFill>
                  <a:srgbClr val="3F3F3F"/>
                </a:solidFill>
                <a:latin typeface="Tahoma"/>
                <a:cs typeface="Tahoma"/>
              </a:rPr>
              <a:t>VERSATILE. </a:t>
            </a:r>
            <a:r>
              <a:rPr sz="2000" spc="8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Contracts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can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be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used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build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currencies,</a:t>
            </a:r>
            <a:r>
              <a:rPr sz="20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financial</a:t>
            </a:r>
            <a:r>
              <a:rPr sz="20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derivatives,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voting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systems,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decentralized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organizations,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data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feeds,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title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registries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thousands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other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applications.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7670" y="2724150"/>
            <a:ext cx="3572510" cy="21958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539" y="12700"/>
            <a:ext cx="6219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Decentralised</a:t>
            </a:r>
            <a:r>
              <a:rPr spc="-50" dirty="0"/>
              <a:t> </a:t>
            </a:r>
            <a:r>
              <a:rPr spc="275" dirty="0"/>
              <a:t>Autonomous</a:t>
            </a:r>
          </a:p>
          <a:p>
            <a:pPr marR="5080" algn="r">
              <a:lnSpc>
                <a:spcPct val="100000"/>
              </a:lnSpc>
            </a:pPr>
            <a:r>
              <a:rPr spc="240" dirty="0"/>
              <a:t>Organisation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6120" y="1502410"/>
            <a:ext cx="4885689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929" y="440690"/>
            <a:ext cx="5693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Advantages</a:t>
            </a:r>
            <a:r>
              <a:rPr spc="-15" dirty="0"/>
              <a:t> </a:t>
            </a:r>
            <a:r>
              <a:rPr spc="180" dirty="0"/>
              <a:t>of</a:t>
            </a:r>
            <a:r>
              <a:rPr dirty="0"/>
              <a:t> </a:t>
            </a:r>
            <a:r>
              <a:rPr spc="275" dirty="0"/>
              <a:t>Ethereum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319" y="1316989"/>
            <a:ext cx="114935" cy="1094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319" y="304800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19" y="1330959"/>
            <a:ext cx="746887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Allowing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turing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complete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language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on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blockchain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No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need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3rd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parties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services</a:t>
            </a:r>
            <a:endParaRPr sz="2000">
              <a:latin typeface="Tahoma"/>
              <a:cs typeface="Tahoma"/>
            </a:endParaRPr>
          </a:p>
          <a:p>
            <a:pPr marL="12700" marR="140970">
              <a:lnSpc>
                <a:spcPct val="100200"/>
              </a:lnSpc>
              <a:spcBef>
                <a:spcPts val="395"/>
              </a:spcBef>
            </a:pP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Ethereum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acts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as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a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platform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for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other products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and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Services,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allowing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robust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ecosystem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grow</a:t>
            </a:r>
            <a:r>
              <a:rPr sz="2000" spc="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around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system.</a:t>
            </a:r>
            <a:endParaRPr sz="2000">
              <a:latin typeface="Tahoma"/>
              <a:cs typeface="Tahoma"/>
            </a:endParaRPr>
          </a:p>
          <a:p>
            <a:pPr marL="12700" marR="584200">
              <a:lnSpc>
                <a:spcPct val="100000"/>
              </a:lnSpc>
              <a:spcBef>
                <a:spcPts val="400"/>
              </a:spcBef>
            </a:pP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Companies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getting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involved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improving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Ethereum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beyond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foundation.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323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Problems/challenges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019" y="1756410"/>
            <a:ext cx="98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319" y="3597909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019" y="1328419"/>
            <a:ext cx="7738109" cy="26466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13715" indent="-51371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513715" algn="l"/>
                <a:tab pos="514350" algn="l"/>
              </a:tabLst>
            </a:pPr>
            <a:r>
              <a:rPr sz="2200" spc="145" dirty="0">
                <a:solidFill>
                  <a:srgbClr val="3F3F3F"/>
                </a:solidFill>
                <a:latin typeface="Tahoma"/>
                <a:cs typeface="Tahoma"/>
              </a:rPr>
              <a:t>Privacy</a:t>
            </a:r>
            <a:endParaRPr sz="2200">
              <a:latin typeface="Tahoma"/>
              <a:cs typeface="Tahoma"/>
            </a:endParaRPr>
          </a:p>
          <a:p>
            <a:pPr marL="342265" marR="452120">
              <a:lnSpc>
                <a:spcPct val="100000"/>
              </a:lnSpc>
              <a:spcBef>
                <a:spcPts val="430"/>
              </a:spcBef>
            </a:pPr>
            <a:r>
              <a:rPr sz="2200" spc="165" dirty="0">
                <a:solidFill>
                  <a:srgbClr val="3F3F3F"/>
                </a:solidFill>
                <a:latin typeface="Tahoma"/>
                <a:cs typeface="Tahoma"/>
              </a:rPr>
              <a:t>Ethereum</a:t>
            </a:r>
            <a:r>
              <a:rPr sz="22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60" dirty="0">
                <a:solidFill>
                  <a:srgbClr val="3F3F3F"/>
                </a:solidFill>
                <a:latin typeface="Tahoma"/>
                <a:cs typeface="Tahoma"/>
              </a:rPr>
              <a:t>blockchain</a:t>
            </a:r>
            <a:r>
              <a:rPr sz="22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3F3F3F"/>
                </a:solidFill>
                <a:latin typeface="Tahoma"/>
                <a:cs typeface="Tahoma"/>
              </a:rPr>
              <a:t>guarantees</a:t>
            </a:r>
            <a:r>
              <a:rPr sz="22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45" dirty="0">
                <a:solidFill>
                  <a:srgbClr val="3F3F3F"/>
                </a:solidFill>
                <a:latin typeface="Tahoma"/>
                <a:cs typeface="Tahoma"/>
              </a:rPr>
              <a:t>correctness</a:t>
            </a:r>
            <a:r>
              <a:rPr sz="22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rgbClr val="3F3F3F"/>
                </a:solidFill>
                <a:latin typeface="Tahoma"/>
                <a:cs typeface="Tahoma"/>
              </a:rPr>
              <a:t>and </a:t>
            </a:r>
            <a:r>
              <a:rPr sz="2200" spc="-67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rgbClr val="3F3F3F"/>
                </a:solidFill>
                <a:latin typeface="Tahoma"/>
                <a:cs typeface="Tahoma"/>
              </a:rPr>
              <a:t>availability,</a:t>
            </a:r>
            <a:r>
              <a:rPr sz="22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40" dirty="0">
                <a:solidFill>
                  <a:srgbClr val="3F3F3F"/>
                </a:solidFill>
                <a:latin typeface="Tahoma"/>
                <a:cs typeface="Tahoma"/>
              </a:rPr>
              <a:t>not</a:t>
            </a:r>
            <a:r>
              <a:rPr sz="22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3F3F3F"/>
                </a:solidFill>
                <a:latin typeface="Tahoma"/>
                <a:cs typeface="Tahoma"/>
              </a:rPr>
              <a:t>privacy</a:t>
            </a:r>
            <a:r>
              <a:rPr sz="22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05" dirty="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sz="22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70" dirty="0">
                <a:solidFill>
                  <a:srgbClr val="3F3F3F"/>
                </a:solidFill>
                <a:latin typeface="Tahoma"/>
                <a:cs typeface="Tahoma"/>
              </a:rPr>
              <a:t>smart</a:t>
            </a:r>
            <a:r>
              <a:rPr sz="22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55" dirty="0">
                <a:solidFill>
                  <a:srgbClr val="3F3F3F"/>
                </a:solidFill>
                <a:latin typeface="Tahoma"/>
                <a:cs typeface="Tahoma"/>
              </a:rPr>
              <a:t>contracts</a:t>
            </a:r>
            <a:endParaRPr sz="2200">
              <a:latin typeface="Tahoma"/>
              <a:cs typeface="Tahoma"/>
            </a:endParaRPr>
          </a:p>
          <a:p>
            <a:pPr marL="742950" lvl="1" indent="-286385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42315" algn="l"/>
                <a:tab pos="742950" algn="l"/>
              </a:tabLst>
            </a:pPr>
            <a:r>
              <a:rPr sz="2200" spc="155" dirty="0">
                <a:solidFill>
                  <a:srgbClr val="3F3F3F"/>
                </a:solidFill>
                <a:latin typeface="Tahoma"/>
                <a:cs typeface="Tahoma"/>
              </a:rPr>
              <a:t>Everything</a:t>
            </a:r>
            <a:r>
              <a:rPr sz="22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55" dirty="0">
                <a:solidFill>
                  <a:srgbClr val="3F3F3F"/>
                </a:solidFill>
                <a:latin typeface="Tahoma"/>
                <a:cs typeface="Tahoma"/>
              </a:rPr>
              <a:t>on</a:t>
            </a:r>
            <a:r>
              <a:rPr sz="22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55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22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3F3F3F"/>
                </a:solidFill>
                <a:latin typeface="Tahoma"/>
                <a:cs typeface="Tahoma"/>
              </a:rPr>
              <a:t>Ethereum</a:t>
            </a:r>
            <a:r>
              <a:rPr sz="22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55" dirty="0">
                <a:solidFill>
                  <a:srgbClr val="3F3F3F"/>
                </a:solidFill>
                <a:latin typeface="Tahoma"/>
                <a:cs typeface="Tahoma"/>
              </a:rPr>
              <a:t>blockchain</a:t>
            </a:r>
            <a:r>
              <a:rPr sz="22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sz="22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50" dirty="0">
                <a:solidFill>
                  <a:srgbClr val="3F3F3F"/>
                </a:solidFill>
                <a:latin typeface="Tahoma"/>
                <a:cs typeface="Tahoma"/>
              </a:rPr>
              <a:t>public</a:t>
            </a:r>
            <a:endParaRPr sz="2200">
              <a:latin typeface="Tahoma"/>
              <a:cs typeface="Tahoma"/>
            </a:endParaRPr>
          </a:p>
          <a:p>
            <a:pPr marL="1141730" marR="5080" lvl="2" indent="-227329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1141095" algn="l"/>
                <a:tab pos="1141730" algn="l"/>
              </a:tabLst>
            </a:pPr>
            <a:r>
              <a:rPr sz="2200" spc="165" dirty="0">
                <a:solidFill>
                  <a:srgbClr val="3F3F3F"/>
                </a:solidFill>
                <a:latin typeface="Tahoma"/>
                <a:cs typeface="Tahoma"/>
              </a:rPr>
              <a:t>Cannot</a:t>
            </a:r>
            <a:r>
              <a:rPr sz="22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3F3F3F"/>
                </a:solidFill>
                <a:latin typeface="Tahoma"/>
                <a:cs typeface="Tahoma"/>
              </a:rPr>
              <a:t>execute</a:t>
            </a:r>
            <a:r>
              <a:rPr sz="22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55" dirty="0">
                <a:solidFill>
                  <a:srgbClr val="3F3F3F"/>
                </a:solidFill>
                <a:latin typeface="Tahoma"/>
                <a:cs typeface="Tahoma"/>
              </a:rPr>
              <a:t>on</a:t>
            </a:r>
            <a:r>
              <a:rPr sz="22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50" dirty="0">
                <a:solidFill>
                  <a:srgbClr val="3F3F3F"/>
                </a:solidFill>
                <a:latin typeface="Tahoma"/>
                <a:cs typeface="Tahoma"/>
              </a:rPr>
              <a:t>private</a:t>
            </a:r>
            <a:r>
              <a:rPr sz="22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3F3F3F"/>
                </a:solidFill>
                <a:latin typeface="Tahoma"/>
                <a:cs typeface="Tahoma"/>
              </a:rPr>
              <a:t>data</a:t>
            </a:r>
            <a:r>
              <a:rPr sz="22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3F3F3F"/>
                </a:solidFill>
                <a:latin typeface="Tahoma"/>
                <a:cs typeface="Tahoma"/>
              </a:rPr>
              <a:t>(e.g.</a:t>
            </a:r>
            <a:r>
              <a:rPr sz="22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3F3F3F"/>
                </a:solidFill>
                <a:latin typeface="Tahoma"/>
                <a:cs typeface="Tahoma"/>
              </a:rPr>
              <a:t>death</a:t>
            </a:r>
            <a:r>
              <a:rPr sz="22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3F3F3F"/>
                </a:solidFill>
                <a:latin typeface="Tahoma"/>
                <a:cs typeface="Tahoma"/>
              </a:rPr>
              <a:t>will </a:t>
            </a:r>
            <a:r>
              <a:rPr sz="2200" spc="-67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3F3F3F"/>
                </a:solidFill>
                <a:latin typeface="Tahoma"/>
                <a:cs typeface="Tahoma"/>
              </a:rPr>
              <a:t>remains</a:t>
            </a:r>
            <a:r>
              <a:rPr sz="22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50" dirty="0">
                <a:solidFill>
                  <a:srgbClr val="3F3F3F"/>
                </a:solidFill>
                <a:latin typeface="Tahoma"/>
                <a:cs typeface="Tahoma"/>
              </a:rPr>
              <a:t>secret</a:t>
            </a:r>
            <a:r>
              <a:rPr sz="22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3F3F3F"/>
                </a:solidFill>
                <a:latin typeface="Tahoma"/>
                <a:cs typeface="Tahoma"/>
              </a:rPr>
              <a:t>until</a:t>
            </a:r>
            <a:r>
              <a:rPr sz="22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55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22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50" dirty="0">
                <a:solidFill>
                  <a:srgbClr val="3F3F3F"/>
                </a:solidFill>
                <a:latin typeface="Tahoma"/>
                <a:cs typeface="Tahoma"/>
              </a:rPr>
              <a:t>owner</a:t>
            </a:r>
            <a:r>
              <a:rPr sz="22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25" dirty="0">
                <a:solidFill>
                  <a:srgbClr val="3F3F3F"/>
                </a:solidFill>
                <a:latin typeface="Tahoma"/>
                <a:cs typeface="Tahoma"/>
              </a:rPr>
              <a:t>dies)</a:t>
            </a:r>
            <a:endParaRPr sz="2200">
              <a:latin typeface="Tahoma"/>
              <a:cs typeface="Tahoma"/>
            </a:endParaRPr>
          </a:p>
          <a:p>
            <a:pPr marL="342265">
              <a:lnSpc>
                <a:spcPct val="100000"/>
              </a:lnSpc>
              <a:spcBef>
                <a:spcPts val="430"/>
              </a:spcBef>
            </a:pPr>
            <a:r>
              <a:rPr sz="2200" spc="114" dirty="0">
                <a:solidFill>
                  <a:srgbClr val="3F3F3F"/>
                </a:solidFill>
                <a:latin typeface="Tahoma"/>
                <a:cs typeface="Tahoma"/>
              </a:rPr>
              <a:t>Transactions</a:t>
            </a:r>
            <a:r>
              <a:rPr sz="22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40" dirty="0">
                <a:solidFill>
                  <a:srgbClr val="3F3F3F"/>
                </a:solidFill>
                <a:latin typeface="Tahoma"/>
                <a:cs typeface="Tahoma"/>
              </a:rPr>
              <a:t>are</a:t>
            </a:r>
            <a:r>
              <a:rPr sz="22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200" spc="160" dirty="0">
                <a:solidFill>
                  <a:srgbClr val="3F3F3F"/>
                </a:solidFill>
                <a:latin typeface="Tahoma"/>
                <a:cs typeface="Tahoma"/>
              </a:rPr>
              <a:t>traceable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6390" y="440690"/>
            <a:ext cx="3634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Privacy</a:t>
            </a:r>
            <a:r>
              <a:rPr spc="-65" dirty="0"/>
              <a:t> </a:t>
            </a:r>
            <a:r>
              <a:rPr spc="229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8369" y="1318259"/>
            <a:ext cx="114935" cy="1092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269" y="1332229"/>
            <a:ext cx="7000240" cy="14478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Privacy-Preserving</a:t>
            </a:r>
            <a:r>
              <a:rPr sz="20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Smart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Contracts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Execute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confidential,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3F3F3F"/>
                </a:solidFill>
                <a:latin typeface="Tahoma"/>
                <a:cs typeface="Tahoma"/>
              </a:rPr>
              <a:t>fair,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multiparty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protocols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Zero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cash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over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ethereum,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Ring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Signature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on</a:t>
            </a:r>
            <a:r>
              <a:rPr sz="2000" spc="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ethereum</a:t>
            </a:r>
            <a:endParaRPr sz="2000">
              <a:latin typeface="Tahoma"/>
              <a:cs typeface="Tahoma"/>
            </a:endParaRPr>
          </a:p>
          <a:p>
            <a:pPr marL="411480" indent="-227329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410845" algn="l"/>
                <a:tab pos="411480" algn="l"/>
              </a:tabLst>
            </a:pP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Mixing</a:t>
            </a:r>
            <a:r>
              <a:rPr sz="20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coins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others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2724150"/>
            <a:ext cx="3855720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19" y="440690"/>
            <a:ext cx="2370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Scalability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319" y="1383029"/>
            <a:ext cx="3874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Resources</a:t>
            </a:r>
            <a:r>
              <a:rPr sz="14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on</a:t>
            </a:r>
            <a:r>
              <a:rPr sz="14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blockchain</a:t>
            </a:r>
            <a:r>
              <a:rPr sz="14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are</a:t>
            </a:r>
            <a:r>
              <a:rPr sz="14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expensive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519" y="1584960"/>
            <a:ext cx="124460" cy="5257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40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1269" y="1597660"/>
            <a:ext cx="4683760" cy="52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400" spc="60" dirty="0">
                <a:solidFill>
                  <a:srgbClr val="3F3F3F"/>
                </a:solidFill>
                <a:latin typeface="Tahoma"/>
                <a:cs typeface="Tahoma"/>
              </a:rPr>
              <a:t>Full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nodes</a:t>
            </a:r>
            <a:r>
              <a:rPr sz="14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perform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35" dirty="0">
                <a:solidFill>
                  <a:srgbClr val="3F3F3F"/>
                </a:solidFill>
                <a:latin typeface="Tahoma"/>
                <a:cs typeface="Tahoma"/>
              </a:rPr>
              <a:t>same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0" dirty="0">
                <a:solidFill>
                  <a:srgbClr val="3F3F3F"/>
                </a:solidFill>
                <a:latin typeface="Tahoma"/>
                <a:cs typeface="Tahoma"/>
              </a:rPr>
              <a:t>on-chain</a:t>
            </a:r>
            <a:r>
              <a:rPr sz="14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computations </a:t>
            </a:r>
            <a:r>
              <a:rPr sz="1400" spc="-4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3F3F3F"/>
                </a:solidFill>
                <a:latin typeface="Tahoma"/>
                <a:cs typeface="Tahoma"/>
              </a:rPr>
              <a:t>Full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nodes</a:t>
            </a:r>
            <a:r>
              <a:rPr sz="14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3F3F3F"/>
                </a:solidFill>
                <a:latin typeface="Tahoma"/>
                <a:cs typeface="Tahoma"/>
              </a:rPr>
              <a:t>store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35" dirty="0">
                <a:solidFill>
                  <a:srgbClr val="3F3F3F"/>
                </a:solidFill>
                <a:latin typeface="Tahoma"/>
                <a:cs typeface="Tahoma"/>
              </a:rPr>
              <a:t>same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319" y="2120900"/>
            <a:ext cx="88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219" y="2132329"/>
            <a:ext cx="2440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Gas-limit</a:t>
            </a:r>
            <a:r>
              <a:rPr sz="14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0" dirty="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sz="1400" spc="-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relatively</a:t>
            </a:r>
            <a:r>
              <a:rPr sz="14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small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5519" y="2335529"/>
            <a:ext cx="124460" cy="5232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1269" y="2344420"/>
            <a:ext cx="3231515" cy="52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100"/>
              </a:spcBef>
            </a:pPr>
            <a:r>
              <a:rPr sz="1400" spc="114" dirty="0">
                <a:solidFill>
                  <a:srgbClr val="3F3F3F"/>
                </a:solidFill>
                <a:latin typeface="Tahoma"/>
                <a:cs typeface="Tahoma"/>
              </a:rPr>
              <a:t>Can’t </a:t>
            </a:r>
            <a:r>
              <a:rPr sz="1400" spc="90" dirty="0">
                <a:solidFill>
                  <a:srgbClr val="3F3F3F"/>
                </a:solidFill>
                <a:latin typeface="Tahoma"/>
                <a:cs typeface="Tahoma"/>
              </a:rPr>
              <a:t>run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an OS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on </a:t>
            </a: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blockchain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4" dirty="0">
                <a:solidFill>
                  <a:srgbClr val="3F3F3F"/>
                </a:solidFill>
                <a:latin typeface="Tahoma"/>
                <a:cs typeface="Tahoma"/>
              </a:rPr>
              <a:t>Can’t</a:t>
            </a:r>
            <a:r>
              <a:rPr sz="14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increase</a:t>
            </a:r>
            <a:r>
              <a:rPr sz="14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3F3F3F"/>
                </a:solidFill>
                <a:latin typeface="Tahoma"/>
                <a:cs typeface="Tahoma"/>
              </a:rPr>
              <a:t>gas-limit:</a:t>
            </a:r>
            <a:r>
              <a:rPr sz="14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DoS</a:t>
            </a:r>
            <a:r>
              <a:rPr sz="14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vector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5909" y="3205479"/>
            <a:ext cx="8600440" cy="1878330"/>
            <a:chOff x="295909" y="3205479"/>
            <a:chExt cx="8600440" cy="187833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009" y="3215639"/>
              <a:ext cx="4169410" cy="18681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909" y="3215639"/>
              <a:ext cx="4207510" cy="186817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5909" y="3216909"/>
              <a:ext cx="4169410" cy="1866900"/>
            </a:xfrm>
            <a:custGeom>
              <a:avLst/>
              <a:gdLst/>
              <a:ahLst/>
              <a:cxnLst/>
              <a:rect l="l" t="t" r="r" b="b"/>
              <a:pathLst>
                <a:path w="4169410" h="1866900">
                  <a:moveTo>
                    <a:pt x="0" y="0"/>
                  </a:moveTo>
                  <a:lnTo>
                    <a:pt x="4169410" y="0"/>
                  </a:lnTo>
                  <a:lnTo>
                    <a:pt x="4169410" y="1866900"/>
                  </a:lnTo>
                  <a:lnTo>
                    <a:pt x="0" y="18669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48D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1480" y="3548379"/>
              <a:ext cx="1515109" cy="4241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0100" y="3205479"/>
              <a:ext cx="4286250" cy="18681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0" y="3205479"/>
              <a:ext cx="4324350" cy="186817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72000" y="3206749"/>
              <a:ext cx="4286250" cy="1866900"/>
            </a:xfrm>
            <a:custGeom>
              <a:avLst/>
              <a:gdLst/>
              <a:ahLst/>
              <a:cxnLst/>
              <a:rect l="l" t="t" r="r" b="b"/>
              <a:pathLst>
                <a:path w="4286250" h="1866900">
                  <a:moveTo>
                    <a:pt x="0" y="0"/>
                  </a:moveTo>
                  <a:lnTo>
                    <a:pt x="4286250" y="0"/>
                  </a:lnTo>
                  <a:lnTo>
                    <a:pt x="4286250" y="1866900"/>
                  </a:lnTo>
                  <a:lnTo>
                    <a:pt x="0" y="18669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48D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8840" y="3205479"/>
              <a:ext cx="1629409" cy="482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279" y="440690"/>
            <a:ext cx="7143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Scalability</a:t>
            </a:r>
            <a:r>
              <a:rPr spc="-5" dirty="0"/>
              <a:t> </a:t>
            </a:r>
            <a:r>
              <a:rPr spc="229" dirty="0"/>
              <a:t>Solution</a:t>
            </a:r>
            <a:r>
              <a:rPr dirty="0"/>
              <a:t> </a:t>
            </a:r>
            <a:r>
              <a:rPr spc="130" dirty="0"/>
              <a:t>1:</a:t>
            </a:r>
            <a:r>
              <a:rPr spc="-5" dirty="0"/>
              <a:t> </a:t>
            </a:r>
            <a:r>
              <a:rPr spc="245" dirty="0"/>
              <a:t>Sharding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1336548"/>
            <a:ext cx="4653280" cy="27901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35585" algn="l"/>
                <a:tab pos="236220" algn="l"/>
              </a:tabLst>
            </a:pPr>
            <a:r>
              <a:rPr sz="1800" spc="140" dirty="0">
                <a:solidFill>
                  <a:srgbClr val="3F3F3F"/>
                </a:solidFill>
                <a:latin typeface="Tahoma"/>
                <a:cs typeface="Tahoma"/>
              </a:rPr>
              <a:t>Divide</a:t>
            </a:r>
            <a:r>
              <a:rPr sz="18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18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30" dirty="0">
                <a:solidFill>
                  <a:srgbClr val="3F3F3F"/>
                </a:solidFill>
                <a:latin typeface="Tahoma"/>
                <a:cs typeface="Tahoma"/>
              </a:rPr>
              <a:t>network</a:t>
            </a:r>
            <a:r>
              <a:rPr sz="18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0" dirty="0">
                <a:solidFill>
                  <a:srgbClr val="3F3F3F"/>
                </a:solidFill>
                <a:latin typeface="Tahoma"/>
                <a:cs typeface="Tahoma"/>
              </a:rPr>
              <a:t>into</a:t>
            </a:r>
            <a:r>
              <a:rPr sz="18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0" dirty="0">
                <a:solidFill>
                  <a:srgbClr val="3F3F3F"/>
                </a:solidFill>
                <a:latin typeface="Tahoma"/>
                <a:cs typeface="Tahoma"/>
              </a:rPr>
              <a:t>sub-networks</a:t>
            </a:r>
            <a:endParaRPr sz="1800">
              <a:latin typeface="Tahoma"/>
              <a:cs typeface="Tahoma"/>
            </a:endParaRPr>
          </a:p>
          <a:p>
            <a:pPr marL="495934" marR="5080" lvl="1" indent="-185420">
              <a:lnSpc>
                <a:spcPct val="100899"/>
              </a:lnSpc>
              <a:spcBef>
                <a:spcPts val="360"/>
              </a:spcBef>
              <a:buFont typeface="Arial MT"/>
              <a:buChar char="–"/>
              <a:tabLst>
                <a:tab pos="496570" algn="l"/>
              </a:tabLst>
            </a:pPr>
            <a:r>
              <a:rPr sz="1800" spc="155" dirty="0">
                <a:solidFill>
                  <a:srgbClr val="3F3F3F"/>
                </a:solidFill>
                <a:latin typeface="Tahoma"/>
                <a:cs typeface="Tahoma"/>
              </a:rPr>
              <a:t>each</a:t>
            </a:r>
            <a:r>
              <a:rPr sz="18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0" dirty="0">
                <a:solidFill>
                  <a:srgbClr val="3F3F3F"/>
                </a:solidFill>
                <a:latin typeface="Tahoma"/>
                <a:cs typeface="Tahoma"/>
              </a:rPr>
              <a:t>stores</a:t>
            </a:r>
            <a:r>
              <a:rPr sz="18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55" dirty="0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sz="18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65" dirty="0">
                <a:solidFill>
                  <a:srgbClr val="3F3F3F"/>
                </a:solidFill>
                <a:latin typeface="Tahoma"/>
                <a:cs typeface="Tahoma"/>
              </a:rPr>
              <a:t>manages</a:t>
            </a:r>
            <a:r>
              <a:rPr sz="18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70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3F3F3F"/>
                </a:solidFill>
                <a:latin typeface="Tahoma"/>
                <a:cs typeface="Tahoma"/>
              </a:rPr>
              <a:t>fraction </a:t>
            </a:r>
            <a:r>
              <a:rPr sz="1800" spc="-5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sz="18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18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35" dirty="0">
                <a:solidFill>
                  <a:srgbClr val="3F3F3F"/>
                </a:solidFill>
                <a:latin typeface="Tahoma"/>
                <a:cs typeface="Tahoma"/>
              </a:rPr>
              <a:t>block</a:t>
            </a:r>
            <a:r>
              <a:rPr sz="18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3F3F3F"/>
                </a:solidFill>
                <a:latin typeface="Tahoma"/>
                <a:cs typeface="Tahoma"/>
              </a:rPr>
              <a:t>chain</a:t>
            </a:r>
            <a:r>
              <a:rPr sz="18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F3F3F"/>
                </a:solidFill>
                <a:latin typeface="Tahoma"/>
                <a:cs typeface="Tahoma"/>
              </a:rPr>
              <a:t>(a</a:t>
            </a:r>
            <a:r>
              <a:rPr sz="18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10" dirty="0">
                <a:solidFill>
                  <a:srgbClr val="3F3F3F"/>
                </a:solidFill>
                <a:latin typeface="Tahoma"/>
                <a:cs typeface="Tahoma"/>
              </a:rPr>
              <a:t>shard)</a:t>
            </a:r>
            <a:endParaRPr sz="1800">
              <a:latin typeface="Tahoma"/>
              <a:cs typeface="Tahoma"/>
            </a:endParaRPr>
          </a:p>
          <a:p>
            <a:pPr marL="495934" marR="497205" lvl="1" indent="-185420">
              <a:lnSpc>
                <a:spcPct val="100899"/>
              </a:lnSpc>
              <a:spcBef>
                <a:spcPts val="360"/>
              </a:spcBef>
              <a:buFont typeface="Arial MT"/>
              <a:buChar char="–"/>
              <a:tabLst>
                <a:tab pos="496570" algn="l"/>
              </a:tabLst>
            </a:pPr>
            <a:r>
              <a:rPr sz="1800" spc="120" dirty="0">
                <a:solidFill>
                  <a:srgbClr val="3F3F3F"/>
                </a:solidFill>
                <a:latin typeface="Tahoma"/>
                <a:cs typeface="Tahoma"/>
              </a:rPr>
              <a:t>Allow</a:t>
            </a:r>
            <a:r>
              <a:rPr sz="18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35" dirty="0">
                <a:solidFill>
                  <a:srgbClr val="3F3F3F"/>
                </a:solidFill>
                <a:latin typeface="Tahoma"/>
                <a:cs typeface="Tahoma"/>
              </a:rPr>
              <a:t>scaling</a:t>
            </a:r>
            <a:r>
              <a:rPr sz="18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55" dirty="0">
                <a:solidFill>
                  <a:srgbClr val="3F3F3F"/>
                </a:solidFill>
                <a:latin typeface="Tahoma"/>
                <a:cs typeface="Tahoma"/>
              </a:rPr>
              <a:t>up</a:t>
            </a:r>
            <a:r>
              <a:rPr sz="18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55" dirty="0">
                <a:solidFill>
                  <a:srgbClr val="3F3F3F"/>
                </a:solidFill>
                <a:latin typeface="Tahoma"/>
                <a:cs typeface="Tahoma"/>
              </a:rPr>
              <a:t>as</a:t>
            </a:r>
            <a:r>
              <a:rPr sz="18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18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30" dirty="0">
                <a:solidFill>
                  <a:srgbClr val="3F3F3F"/>
                </a:solidFill>
                <a:latin typeface="Tahoma"/>
                <a:cs typeface="Tahoma"/>
              </a:rPr>
              <a:t>network </a:t>
            </a:r>
            <a:r>
              <a:rPr sz="1800" spc="-54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0" dirty="0">
                <a:solidFill>
                  <a:srgbClr val="3F3F3F"/>
                </a:solidFill>
                <a:latin typeface="Tahoma"/>
                <a:cs typeface="Tahoma"/>
              </a:rPr>
              <a:t>grows</a:t>
            </a:r>
            <a:endParaRPr sz="1800">
              <a:latin typeface="Tahoma"/>
              <a:cs typeface="Tahoma"/>
            </a:endParaRPr>
          </a:p>
          <a:p>
            <a:pPr marL="236220" indent="-22352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35585" algn="l"/>
                <a:tab pos="236220" algn="l"/>
              </a:tabLst>
            </a:pPr>
            <a:r>
              <a:rPr sz="1800" spc="114" dirty="0">
                <a:solidFill>
                  <a:srgbClr val="3F3F3F"/>
                </a:solidFill>
                <a:latin typeface="Tahoma"/>
                <a:cs typeface="Tahoma"/>
              </a:rPr>
              <a:t>There</a:t>
            </a:r>
            <a:r>
              <a:rPr sz="18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sz="18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70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5" dirty="0">
                <a:solidFill>
                  <a:srgbClr val="3F3F3F"/>
                </a:solidFill>
                <a:latin typeface="Tahoma"/>
                <a:cs typeface="Tahoma"/>
              </a:rPr>
              <a:t>catch</a:t>
            </a:r>
            <a:endParaRPr sz="1800">
              <a:latin typeface="Tahoma"/>
              <a:cs typeface="Tahoma"/>
            </a:endParaRPr>
          </a:p>
          <a:p>
            <a:pPr marL="496570" lvl="1" indent="-185420">
              <a:lnSpc>
                <a:spcPct val="100000"/>
              </a:lnSpc>
              <a:spcBef>
                <a:spcPts val="380"/>
              </a:spcBef>
              <a:buFont typeface="Arial MT"/>
              <a:buChar char="–"/>
              <a:tabLst>
                <a:tab pos="496570" algn="l"/>
              </a:tabLst>
            </a:pPr>
            <a:r>
              <a:rPr sz="1800" spc="165" dirty="0">
                <a:solidFill>
                  <a:srgbClr val="3F3F3F"/>
                </a:solidFill>
                <a:latin typeface="Tahoma"/>
                <a:cs typeface="Tahoma"/>
              </a:rPr>
              <a:t>May</a:t>
            </a:r>
            <a:r>
              <a:rPr sz="18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3F3F3F"/>
                </a:solidFill>
                <a:latin typeface="Tahoma"/>
                <a:cs typeface="Tahoma"/>
              </a:rPr>
              <a:t>affect</a:t>
            </a:r>
            <a:r>
              <a:rPr sz="18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3F3F3F"/>
                </a:solidFill>
                <a:latin typeface="Tahoma"/>
                <a:cs typeface="Tahoma"/>
              </a:rPr>
              <a:t>usability</a:t>
            </a:r>
            <a:r>
              <a:rPr sz="18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10" dirty="0">
                <a:solidFill>
                  <a:srgbClr val="3F3F3F"/>
                </a:solidFill>
                <a:latin typeface="Tahoma"/>
                <a:cs typeface="Tahoma"/>
              </a:rPr>
              <a:t>or</a:t>
            </a:r>
            <a:r>
              <a:rPr sz="18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3F3F3F"/>
                </a:solidFill>
                <a:latin typeface="Tahoma"/>
                <a:cs typeface="Tahoma"/>
              </a:rPr>
              <a:t>performance</a:t>
            </a:r>
            <a:endParaRPr sz="1800">
              <a:latin typeface="Tahoma"/>
              <a:cs typeface="Tahoma"/>
            </a:endParaRPr>
          </a:p>
          <a:p>
            <a:pPr marL="495934" marR="602615" lvl="1" indent="-185420">
              <a:lnSpc>
                <a:spcPct val="100499"/>
              </a:lnSpc>
              <a:spcBef>
                <a:spcPts val="370"/>
              </a:spcBef>
              <a:buFont typeface="Arial MT"/>
              <a:buChar char="–"/>
              <a:tabLst>
                <a:tab pos="496570" algn="l"/>
              </a:tabLst>
            </a:pPr>
            <a:r>
              <a:rPr sz="1800" spc="165" dirty="0">
                <a:solidFill>
                  <a:srgbClr val="3F3F3F"/>
                </a:solidFill>
                <a:latin typeface="Tahoma"/>
                <a:cs typeface="Tahoma"/>
              </a:rPr>
              <a:t>May</a:t>
            </a:r>
            <a:r>
              <a:rPr sz="18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3F3F3F"/>
                </a:solidFill>
                <a:latin typeface="Tahoma"/>
                <a:cs typeface="Tahoma"/>
              </a:rPr>
              <a:t>not</a:t>
            </a:r>
            <a:r>
              <a:rPr sz="18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60" dirty="0">
                <a:solidFill>
                  <a:srgbClr val="3F3F3F"/>
                </a:solidFill>
                <a:latin typeface="Tahoma"/>
                <a:cs typeface="Tahoma"/>
              </a:rPr>
              <a:t>be</a:t>
            </a:r>
            <a:r>
              <a:rPr sz="18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5" dirty="0">
                <a:solidFill>
                  <a:srgbClr val="3F3F3F"/>
                </a:solidFill>
                <a:latin typeface="Tahoma"/>
                <a:cs typeface="Tahoma"/>
              </a:rPr>
              <a:t>compatible</a:t>
            </a:r>
            <a:r>
              <a:rPr sz="18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0" dirty="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sz="18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3F3F3F"/>
                </a:solidFill>
                <a:latin typeface="Tahoma"/>
                <a:cs typeface="Tahoma"/>
              </a:rPr>
              <a:t>all </a:t>
            </a:r>
            <a:r>
              <a:rPr sz="1800" spc="-54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3F3F3F"/>
                </a:solidFill>
                <a:latin typeface="Tahoma"/>
                <a:cs typeface="Tahoma"/>
              </a:rPr>
              <a:t>existing</a:t>
            </a:r>
            <a:r>
              <a:rPr sz="18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30" dirty="0">
                <a:solidFill>
                  <a:srgbClr val="3F3F3F"/>
                </a:solidFill>
                <a:latin typeface="Tahoma"/>
                <a:cs typeface="Tahoma"/>
              </a:rPr>
              <a:t>applications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5270" y="1196339"/>
            <a:ext cx="3807460" cy="394589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120" y="166370"/>
            <a:ext cx="6327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30" algn="r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Scalability</a:t>
            </a:r>
            <a:r>
              <a:rPr spc="-10" dirty="0"/>
              <a:t> </a:t>
            </a:r>
            <a:r>
              <a:rPr spc="229" dirty="0"/>
              <a:t>Solution</a:t>
            </a:r>
            <a:r>
              <a:rPr spc="-5" dirty="0"/>
              <a:t> </a:t>
            </a:r>
            <a:r>
              <a:rPr spc="130" dirty="0"/>
              <a:t>2:</a:t>
            </a:r>
            <a:r>
              <a:rPr spc="-5" dirty="0"/>
              <a:t> </a:t>
            </a:r>
            <a:r>
              <a:rPr spc="260" dirty="0"/>
              <a:t>State</a:t>
            </a:r>
          </a:p>
          <a:p>
            <a:pPr marR="5080" algn="r">
              <a:lnSpc>
                <a:spcPct val="100000"/>
              </a:lnSpc>
            </a:pPr>
            <a:r>
              <a:rPr spc="280" dirty="0"/>
              <a:t>Channel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1370330"/>
            <a:ext cx="104139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5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050" y="1383030"/>
            <a:ext cx="4316095" cy="16789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92455">
              <a:lnSpc>
                <a:spcPct val="101400"/>
              </a:lnSpc>
              <a:spcBef>
                <a:spcPts val="90"/>
              </a:spcBef>
            </a:pPr>
            <a:r>
              <a:rPr sz="1750" spc="130" dirty="0">
                <a:solidFill>
                  <a:srgbClr val="3F3F3F"/>
                </a:solidFill>
                <a:latin typeface="Tahoma"/>
                <a:cs typeface="Tahoma"/>
              </a:rPr>
              <a:t>Similar</a:t>
            </a:r>
            <a:r>
              <a:rPr sz="175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750" spc="120" dirty="0">
                <a:solidFill>
                  <a:srgbClr val="3F3F3F"/>
                </a:solidFill>
                <a:latin typeface="Tahoma"/>
                <a:cs typeface="Tahoma"/>
              </a:rPr>
              <a:t>to</a:t>
            </a:r>
            <a:r>
              <a:rPr sz="175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750" spc="165" dirty="0">
                <a:solidFill>
                  <a:srgbClr val="3F3F3F"/>
                </a:solidFill>
                <a:latin typeface="Tahoma"/>
                <a:cs typeface="Tahoma"/>
              </a:rPr>
              <a:t>payment</a:t>
            </a:r>
            <a:r>
              <a:rPr sz="175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750" spc="145" dirty="0">
                <a:solidFill>
                  <a:srgbClr val="3F3F3F"/>
                </a:solidFill>
                <a:latin typeface="Tahoma"/>
                <a:cs typeface="Tahoma"/>
              </a:rPr>
              <a:t>channel</a:t>
            </a:r>
            <a:r>
              <a:rPr sz="175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750" spc="80" dirty="0">
                <a:solidFill>
                  <a:srgbClr val="3F3F3F"/>
                </a:solidFill>
                <a:latin typeface="Tahoma"/>
                <a:cs typeface="Tahoma"/>
              </a:rPr>
              <a:t>(e.g. </a:t>
            </a:r>
            <a:r>
              <a:rPr sz="1750" spc="-53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750" spc="125" dirty="0">
                <a:solidFill>
                  <a:srgbClr val="3F3F3F"/>
                </a:solidFill>
                <a:latin typeface="Tahoma"/>
                <a:cs typeface="Tahoma"/>
              </a:rPr>
              <a:t>lightning</a:t>
            </a:r>
            <a:r>
              <a:rPr sz="17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750" spc="120" dirty="0">
                <a:solidFill>
                  <a:srgbClr val="3F3F3F"/>
                </a:solidFill>
                <a:latin typeface="Tahoma"/>
                <a:cs typeface="Tahoma"/>
              </a:rPr>
              <a:t>network)</a:t>
            </a:r>
            <a:r>
              <a:rPr sz="1750" spc="4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30" dirty="0">
                <a:solidFill>
                  <a:srgbClr val="3F3F3F"/>
                </a:solidFill>
                <a:latin typeface="Tahoma"/>
                <a:cs typeface="Tahoma"/>
              </a:rPr>
              <a:t>but</a:t>
            </a:r>
            <a:r>
              <a:rPr sz="16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sz="16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25" dirty="0">
                <a:solidFill>
                  <a:srgbClr val="3F3F3F"/>
                </a:solidFill>
                <a:latin typeface="Tahoma"/>
                <a:cs typeface="Tahoma"/>
              </a:rPr>
              <a:t>states</a:t>
            </a:r>
            <a:endParaRPr sz="1600">
              <a:latin typeface="Tahoma"/>
              <a:cs typeface="Tahoma"/>
            </a:endParaRPr>
          </a:p>
          <a:p>
            <a:pPr marL="308610" indent="-210820">
              <a:lnSpc>
                <a:spcPct val="100000"/>
              </a:lnSpc>
              <a:spcBef>
                <a:spcPts val="350"/>
              </a:spcBef>
              <a:buFont typeface="Arial MT"/>
              <a:buChar char="–"/>
              <a:tabLst>
                <a:tab pos="308610" algn="l"/>
              </a:tabLst>
            </a:pPr>
            <a:r>
              <a:rPr sz="1600" spc="125" dirty="0">
                <a:solidFill>
                  <a:srgbClr val="3F3F3F"/>
                </a:solidFill>
                <a:latin typeface="Tahoma"/>
                <a:cs typeface="Tahoma"/>
              </a:rPr>
              <a:t>Scaling</a:t>
            </a:r>
            <a:r>
              <a:rPr sz="16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55" dirty="0">
                <a:solidFill>
                  <a:srgbClr val="3F3F3F"/>
                </a:solidFill>
                <a:latin typeface="Tahoma"/>
                <a:cs typeface="Tahoma"/>
              </a:rPr>
              <a:t>by</a:t>
            </a:r>
            <a:r>
              <a:rPr sz="16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25" dirty="0">
                <a:solidFill>
                  <a:srgbClr val="3F3F3F"/>
                </a:solidFill>
                <a:latin typeface="Tahoma"/>
                <a:cs typeface="Tahoma"/>
              </a:rPr>
              <a:t>using</a:t>
            </a:r>
            <a:r>
              <a:rPr sz="16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95" dirty="0">
                <a:solidFill>
                  <a:srgbClr val="3F3F3F"/>
                </a:solidFill>
                <a:latin typeface="Tahoma"/>
                <a:cs typeface="Tahoma"/>
              </a:rPr>
              <a:t>off-chain</a:t>
            </a:r>
            <a:r>
              <a:rPr sz="1600" spc="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3F3F3F"/>
                </a:solidFill>
                <a:latin typeface="Tahoma"/>
                <a:cs typeface="Tahoma"/>
              </a:rPr>
              <a:t>transactions</a:t>
            </a:r>
            <a:endParaRPr sz="1600">
              <a:latin typeface="Tahoma"/>
              <a:cs typeface="Tahoma"/>
            </a:endParaRPr>
          </a:p>
          <a:p>
            <a:pPr marL="308610" indent="-210820">
              <a:lnSpc>
                <a:spcPct val="100000"/>
              </a:lnSpc>
              <a:spcBef>
                <a:spcPts val="360"/>
              </a:spcBef>
              <a:buFont typeface="Arial MT"/>
              <a:buChar char="–"/>
              <a:tabLst>
                <a:tab pos="308610" algn="l"/>
              </a:tabLst>
            </a:pPr>
            <a:r>
              <a:rPr sz="1600" spc="150" dirty="0">
                <a:solidFill>
                  <a:srgbClr val="3F3F3F"/>
                </a:solidFill>
                <a:latin typeface="Tahoma"/>
                <a:cs typeface="Tahoma"/>
              </a:rPr>
              <a:t>Can</a:t>
            </a:r>
            <a:r>
              <a:rPr sz="16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40" dirty="0">
                <a:solidFill>
                  <a:srgbClr val="3F3F3F"/>
                </a:solidFill>
                <a:latin typeface="Tahoma"/>
                <a:cs typeface="Tahoma"/>
              </a:rPr>
              <a:t>update</a:t>
            </a:r>
            <a:r>
              <a:rPr sz="16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30" dirty="0">
                <a:solidFill>
                  <a:srgbClr val="3F3F3F"/>
                </a:solidFill>
                <a:latin typeface="Tahoma"/>
                <a:cs typeface="Tahoma"/>
              </a:rPr>
              <a:t>the</a:t>
            </a:r>
            <a:r>
              <a:rPr sz="16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25" dirty="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r>
              <a:rPr sz="16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30" dirty="0">
                <a:solidFill>
                  <a:srgbClr val="3F3F3F"/>
                </a:solidFill>
                <a:latin typeface="Tahoma"/>
                <a:cs typeface="Tahoma"/>
              </a:rPr>
              <a:t>multiple</a:t>
            </a:r>
            <a:r>
              <a:rPr sz="16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40" dirty="0">
                <a:solidFill>
                  <a:srgbClr val="3F3F3F"/>
                </a:solidFill>
                <a:latin typeface="Tahoma"/>
                <a:cs typeface="Tahoma"/>
              </a:rPr>
              <a:t>times</a:t>
            </a:r>
            <a:endParaRPr sz="1600">
              <a:latin typeface="Tahoma"/>
              <a:cs typeface="Tahoma"/>
            </a:endParaRPr>
          </a:p>
          <a:p>
            <a:pPr marL="307975" marR="209550" indent="-210820">
              <a:lnSpc>
                <a:spcPct val="101000"/>
              </a:lnSpc>
              <a:spcBef>
                <a:spcPts val="330"/>
              </a:spcBef>
              <a:buFont typeface="Arial MT"/>
              <a:buChar char="–"/>
              <a:tabLst>
                <a:tab pos="308610" algn="l"/>
              </a:tabLst>
            </a:pPr>
            <a:r>
              <a:rPr sz="1600" spc="130" dirty="0">
                <a:solidFill>
                  <a:srgbClr val="3F3F3F"/>
                </a:solidFill>
                <a:latin typeface="Tahoma"/>
                <a:cs typeface="Tahoma"/>
              </a:rPr>
              <a:t>Only</a:t>
            </a:r>
            <a:r>
              <a:rPr sz="16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30" dirty="0">
                <a:solidFill>
                  <a:srgbClr val="3F3F3F"/>
                </a:solidFill>
                <a:latin typeface="Tahoma"/>
                <a:cs typeface="Tahoma"/>
              </a:rPr>
              <a:t>settlement</a:t>
            </a:r>
            <a:r>
              <a:rPr sz="16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3F3F3F"/>
                </a:solidFill>
                <a:latin typeface="Tahoma"/>
                <a:cs typeface="Tahoma"/>
              </a:rPr>
              <a:t>transactions</a:t>
            </a:r>
            <a:r>
              <a:rPr sz="16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3F3F3F"/>
                </a:solidFill>
                <a:latin typeface="Tahoma"/>
                <a:cs typeface="Tahoma"/>
              </a:rPr>
              <a:t>are</a:t>
            </a:r>
            <a:r>
              <a:rPr sz="16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3F3F3F"/>
                </a:solidFill>
                <a:latin typeface="Tahoma"/>
                <a:cs typeface="Tahoma"/>
              </a:rPr>
              <a:t>on- </a:t>
            </a:r>
            <a:r>
              <a:rPr sz="1600" spc="-484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30" dirty="0">
                <a:solidFill>
                  <a:srgbClr val="3F3F3F"/>
                </a:solidFill>
                <a:latin typeface="Tahoma"/>
                <a:cs typeface="Tahoma"/>
              </a:rPr>
              <a:t>chain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050" y="3359150"/>
            <a:ext cx="1111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050" y="3327117"/>
            <a:ext cx="4313555" cy="11899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900" spc="155" dirty="0">
                <a:solidFill>
                  <a:srgbClr val="3F3F3F"/>
                </a:solidFill>
                <a:latin typeface="Tahoma"/>
                <a:cs typeface="Tahoma"/>
              </a:rPr>
              <a:t>Challenges</a:t>
            </a:r>
            <a:endParaRPr sz="1900">
              <a:latin typeface="Tahoma"/>
              <a:cs typeface="Tahoma"/>
            </a:endParaRPr>
          </a:p>
          <a:p>
            <a:pPr marL="307975" marR="414020" indent="-210820">
              <a:lnSpc>
                <a:spcPct val="101600"/>
              </a:lnSpc>
              <a:spcBef>
                <a:spcPts val="320"/>
              </a:spcBef>
              <a:buFont typeface="Arial MT"/>
              <a:buChar char="–"/>
              <a:tabLst>
                <a:tab pos="308610" algn="l"/>
              </a:tabLst>
            </a:pPr>
            <a:r>
              <a:rPr sz="1600" spc="135" dirty="0">
                <a:solidFill>
                  <a:srgbClr val="3F3F3F"/>
                </a:solidFill>
                <a:latin typeface="Tahoma"/>
                <a:cs typeface="Tahoma"/>
              </a:rPr>
              <a:t>Cannot</a:t>
            </a:r>
            <a:r>
              <a:rPr sz="16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25" dirty="0">
                <a:solidFill>
                  <a:srgbClr val="3F3F3F"/>
                </a:solidFill>
                <a:latin typeface="Tahoma"/>
                <a:cs typeface="Tahoma"/>
              </a:rPr>
              <a:t>create</a:t>
            </a:r>
            <a:r>
              <a:rPr sz="16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25" dirty="0">
                <a:solidFill>
                  <a:srgbClr val="3F3F3F"/>
                </a:solidFill>
                <a:latin typeface="Tahoma"/>
                <a:cs typeface="Tahoma"/>
              </a:rPr>
              <a:t>state</a:t>
            </a:r>
            <a:r>
              <a:rPr sz="16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35" dirty="0">
                <a:solidFill>
                  <a:srgbClr val="3F3F3F"/>
                </a:solidFill>
                <a:latin typeface="Tahoma"/>
                <a:cs typeface="Tahoma"/>
              </a:rPr>
              <a:t>channel</a:t>
            </a:r>
            <a:r>
              <a:rPr sz="16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sz="16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05" dirty="0">
                <a:solidFill>
                  <a:srgbClr val="3F3F3F"/>
                </a:solidFill>
                <a:latin typeface="Tahoma"/>
                <a:cs typeface="Tahoma"/>
              </a:rPr>
              <a:t>all </a:t>
            </a:r>
            <a:r>
              <a:rPr sz="1600" spc="-484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25" dirty="0">
                <a:solidFill>
                  <a:srgbClr val="3F3F3F"/>
                </a:solidFill>
                <a:latin typeface="Tahoma"/>
                <a:cs typeface="Tahoma"/>
              </a:rPr>
              <a:t>applications</a:t>
            </a:r>
            <a:endParaRPr sz="1600">
              <a:latin typeface="Tahoma"/>
              <a:cs typeface="Tahoma"/>
            </a:endParaRPr>
          </a:p>
          <a:p>
            <a:pPr marL="308610" indent="-210820">
              <a:lnSpc>
                <a:spcPct val="100000"/>
              </a:lnSpc>
              <a:spcBef>
                <a:spcPts val="350"/>
              </a:spcBef>
              <a:buFont typeface="Arial MT"/>
              <a:buChar char="–"/>
              <a:tabLst>
                <a:tab pos="308610" algn="l"/>
              </a:tabLst>
            </a:pPr>
            <a:r>
              <a:rPr sz="1600" spc="95" dirty="0">
                <a:solidFill>
                  <a:srgbClr val="3F3F3F"/>
                </a:solidFill>
                <a:latin typeface="Tahoma"/>
                <a:cs typeface="Tahoma"/>
              </a:rPr>
              <a:t>Still</a:t>
            </a:r>
            <a:r>
              <a:rPr sz="1600" spc="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25" dirty="0">
                <a:solidFill>
                  <a:srgbClr val="3F3F3F"/>
                </a:solidFill>
                <a:latin typeface="Tahoma"/>
                <a:cs typeface="Tahoma"/>
              </a:rPr>
              <a:t>early</a:t>
            </a:r>
            <a:r>
              <a:rPr sz="16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10" dirty="0">
                <a:solidFill>
                  <a:srgbClr val="3F3F3F"/>
                </a:solidFill>
                <a:latin typeface="Tahoma"/>
                <a:cs typeface="Tahoma"/>
              </a:rPr>
              <a:t>research,</a:t>
            </a:r>
            <a:r>
              <a:rPr sz="16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45" dirty="0">
                <a:solidFill>
                  <a:srgbClr val="3F3F3F"/>
                </a:solidFill>
                <a:latin typeface="Tahoma"/>
                <a:cs typeface="Tahoma"/>
              </a:rPr>
              <a:t>more</a:t>
            </a:r>
            <a:r>
              <a:rPr sz="16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3F3F3F"/>
                </a:solidFill>
                <a:latin typeface="Tahoma"/>
                <a:cs typeface="Tahoma"/>
              </a:rPr>
              <a:t>work</a:t>
            </a:r>
            <a:r>
              <a:rPr sz="16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600" spc="145" dirty="0">
                <a:solidFill>
                  <a:srgbClr val="3F3F3F"/>
                </a:solidFill>
                <a:latin typeface="Tahoma"/>
                <a:cs typeface="Tahoma"/>
              </a:rPr>
              <a:t>needed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5270" y="1196339"/>
            <a:ext cx="3807460" cy="394589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950" y="440690"/>
            <a:ext cx="3326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Security</a:t>
            </a:r>
            <a:r>
              <a:rPr spc="-60" dirty="0"/>
              <a:t> </a:t>
            </a:r>
            <a:r>
              <a:rPr spc="240" dirty="0"/>
              <a:t>Flaws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319" y="1369059"/>
            <a:ext cx="11048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1383029"/>
            <a:ext cx="30226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3F3F3F"/>
                </a:solidFill>
                <a:latin typeface="Calibri"/>
                <a:cs typeface="Calibri"/>
              </a:rPr>
              <a:t>Due </a:t>
            </a:r>
            <a:r>
              <a:rPr sz="1900" spc="-1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9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3F3F3F"/>
                </a:solidFill>
                <a:latin typeface="Calibri"/>
                <a:cs typeface="Calibri"/>
              </a:rPr>
              <a:t>abstraction</a:t>
            </a:r>
            <a:r>
              <a:rPr sz="1900" spc="-10" dirty="0">
                <a:solidFill>
                  <a:srgbClr val="3F3F3F"/>
                </a:solidFill>
                <a:latin typeface="Calibri"/>
                <a:cs typeface="Calibri"/>
              </a:rPr>
              <a:t> of semantic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519" y="1657350"/>
            <a:ext cx="160020" cy="7010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90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90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1269" y="1672589"/>
            <a:ext cx="33020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1900" spc="-25" dirty="0">
                <a:solidFill>
                  <a:srgbClr val="3F3F3F"/>
                </a:solidFill>
                <a:latin typeface="Calibri"/>
                <a:cs typeface="Calibri"/>
              </a:rPr>
              <a:t>Transaction </a:t>
            </a:r>
            <a:r>
              <a:rPr sz="1900" spc="-10" dirty="0">
                <a:solidFill>
                  <a:srgbClr val="3F3F3F"/>
                </a:solidFill>
                <a:latin typeface="Calibri"/>
                <a:cs typeface="Calibri"/>
              </a:rPr>
              <a:t>ordering </a:t>
            </a:r>
            <a:r>
              <a:rPr sz="1900" spc="-5" dirty="0">
                <a:solidFill>
                  <a:srgbClr val="3F3F3F"/>
                </a:solidFill>
                <a:latin typeface="Calibri"/>
                <a:cs typeface="Calibri"/>
              </a:rPr>
              <a:t>dependence </a:t>
            </a:r>
            <a:r>
              <a:rPr sz="1900" spc="-4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3F3F3F"/>
                </a:solidFill>
                <a:latin typeface="Calibri"/>
                <a:cs typeface="Calibri"/>
              </a:rPr>
              <a:t>Reentrancy</a:t>
            </a:r>
            <a:r>
              <a:rPr sz="19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Calibri"/>
                <a:cs typeface="Calibri"/>
              </a:rPr>
              <a:t>Bug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319" y="2716529"/>
            <a:ext cx="11048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1219" y="2346960"/>
            <a:ext cx="3288029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0">
              <a:lnSpc>
                <a:spcPct val="116199"/>
              </a:lnSpc>
              <a:spcBef>
                <a:spcPts val="100"/>
              </a:spcBef>
              <a:buFont typeface="Arial MT"/>
              <a:buChar char="•"/>
              <a:tabLst>
                <a:tab pos="810895" algn="l"/>
                <a:tab pos="811530" algn="l"/>
              </a:tabLst>
            </a:pPr>
            <a:r>
              <a:rPr sz="1900" spc="-5" dirty="0">
                <a:solidFill>
                  <a:srgbClr val="3F3F3F"/>
                </a:solidFill>
                <a:latin typeface="Calibri"/>
                <a:cs typeface="Calibri"/>
              </a:rPr>
              <a:t>Which </a:t>
            </a:r>
            <a:r>
              <a:rPr sz="1900" spc="-15" dirty="0">
                <a:solidFill>
                  <a:srgbClr val="3F3F3F"/>
                </a:solidFill>
                <a:latin typeface="Calibri"/>
                <a:cs typeface="Calibri"/>
              </a:rPr>
              <a:t>exploited </a:t>
            </a:r>
            <a:r>
              <a:rPr sz="1900" spc="-5" dirty="0">
                <a:solidFill>
                  <a:srgbClr val="3F3F3F"/>
                </a:solidFill>
                <a:latin typeface="Calibri"/>
                <a:cs typeface="Calibri"/>
              </a:rPr>
              <a:t>the </a:t>
            </a:r>
            <a:r>
              <a:rPr sz="1900" spc="-20" dirty="0">
                <a:solidFill>
                  <a:srgbClr val="3F3F3F"/>
                </a:solidFill>
                <a:latin typeface="Calibri"/>
                <a:cs typeface="Calibri"/>
              </a:rPr>
              <a:t>DAO </a:t>
            </a:r>
            <a:r>
              <a:rPr sz="1900" spc="-4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Calibri"/>
                <a:cs typeface="Calibri"/>
              </a:rPr>
              <a:t>Obscure</a:t>
            </a:r>
            <a:r>
              <a:rPr sz="1900" spc="-5" dirty="0">
                <a:solidFill>
                  <a:srgbClr val="3F3F3F"/>
                </a:solidFill>
                <a:latin typeface="Calibri"/>
                <a:cs typeface="Calibri"/>
              </a:rPr>
              <a:t> VM</a:t>
            </a:r>
            <a:r>
              <a:rPr sz="19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Calibri"/>
                <a:cs typeface="Calibri"/>
              </a:rPr>
              <a:t>rules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5519" y="3067050"/>
            <a:ext cx="477774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1900" spc="-10" dirty="0">
                <a:solidFill>
                  <a:srgbClr val="3F3F3F"/>
                </a:solidFill>
                <a:latin typeface="Calibri"/>
                <a:cs typeface="Calibri"/>
              </a:rPr>
              <a:t>Maximum stack depth </a:t>
            </a:r>
            <a:r>
              <a:rPr sz="1900" spc="-5" dirty="0">
                <a:solidFill>
                  <a:srgbClr val="3F3F3F"/>
                </a:solidFill>
                <a:latin typeface="Calibri"/>
                <a:cs typeface="Calibri"/>
              </a:rPr>
              <a:t>is 1024: not </a:t>
            </a:r>
            <a:r>
              <a:rPr sz="1900" spc="-10" dirty="0">
                <a:solidFill>
                  <a:srgbClr val="3F3F3F"/>
                </a:solidFill>
                <a:latin typeface="Calibri"/>
                <a:cs typeface="Calibri"/>
              </a:rPr>
              <a:t>many devs </a:t>
            </a:r>
            <a:r>
              <a:rPr sz="1900" spc="-4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Calibri"/>
                <a:cs typeface="Calibri"/>
              </a:rPr>
              <a:t>know</a:t>
            </a:r>
            <a:endParaRPr sz="19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7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1900" spc="-15" dirty="0">
                <a:solidFill>
                  <a:srgbClr val="3F3F3F"/>
                </a:solidFill>
                <a:latin typeface="Calibri"/>
                <a:cs typeface="Calibri"/>
              </a:rPr>
              <a:t>Inconsistent</a:t>
            </a:r>
            <a:r>
              <a:rPr sz="19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3F3F3F"/>
                </a:solidFill>
                <a:latin typeface="Calibri"/>
                <a:cs typeface="Calibri"/>
              </a:rPr>
              <a:t>Exception</a:t>
            </a:r>
            <a:r>
              <a:rPr sz="19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Calibri"/>
                <a:cs typeface="Calibri"/>
              </a:rPr>
              <a:t>Handling</a:t>
            </a:r>
            <a:r>
              <a:rPr sz="19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9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Calibri"/>
                <a:cs typeface="Calibri"/>
              </a:rPr>
              <a:t>EVM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6140" y="1502410"/>
            <a:ext cx="2668269" cy="20015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6579" y="4110990"/>
            <a:ext cx="4820430" cy="1031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240" y="440690"/>
            <a:ext cx="435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What</a:t>
            </a:r>
            <a:r>
              <a:rPr spc="-15" dirty="0"/>
              <a:t> </a:t>
            </a:r>
            <a:r>
              <a:rPr spc="220" dirty="0"/>
              <a:t>is</a:t>
            </a:r>
            <a:r>
              <a:rPr spc="-20" dirty="0"/>
              <a:t> </a:t>
            </a:r>
            <a:r>
              <a:rPr spc="265" dirty="0"/>
              <a:t>Ethereum?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319" y="152272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319" y="279400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18135" marR="144780">
              <a:lnSpc>
                <a:spcPct val="100099"/>
              </a:lnSpc>
              <a:spcBef>
                <a:spcPts val="95"/>
              </a:spcBef>
            </a:pPr>
            <a:r>
              <a:rPr spc="155" dirty="0"/>
              <a:t>Ethereum </a:t>
            </a:r>
            <a:r>
              <a:rPr spc="114" dirty="0"/>
              <a:t>is </a:t>
            </a:r>
            <a:r>
              <a:rPr spc="145" dirty="0"/>
              <a:t>the </a:t>
            </a:r>
            <a:r>
              <a:rPr spc="130" dirty="0"/>
              <a:t>largest </a:t>
            </a:r>
            <a:r>
              <a:rPr spc="145" dirty="0"/>
              <a:t>decentralized </a:t>
            </a:r>
            <a:r>
              <a:rPr spc="120" dirty="0"/>
              <a:t>software </a:t>
            </a:r>
            <a:r>
              <a:rPr spc="130" dirty="0"/>
              <a:t>platform </a:t>
            </a:r>
            <a:r>
              <a:rPr spc="135" dirty="0"/>
              <a:t> that</a:t>
            </a:r>
            <a:r>
              <a:rPr spc="5" dirty="0"/>
              <a:t> </a:t>
            </a:r>
            <a:r>
              <a:rPr spc="130" dirty="0"/>
              <a:t>allows</a:t>
            </a:r>
            <a:r>
              <a:rPr spc="10" dirty="0"/>
              <a:t> </a:t>
            </a:r>
            <a:r>
              <a:rPr spc="155" dirty="0"/>
              <a:t>you</a:t>
            </a:r>
            <a:r>
              <a:rPr spc="10" dirty="0"/>
              <a:t> </a:t>
            </a:r>
            <a:r>
              <a:rPr spc="120" dirty="0"/>
              <a:t>to</a:t>
            </a:r>
            <a:r>
              <a:rPr spc="5" dirty="0"/>
              <a:t> </a:t>
            </a:r>
            <a:r>
              <a:rPr spc="130" dirty="0"/>
              <a:t>build</a:t>
            </a:r>
            <a:r>
              <a:rPr spc="10" dirty="0"/>
              <a:t> </a:t>
            </a:r>
            <a:r>
              <a:rPr spc="160" dirty="0"/>
              <a:t>smart</a:t>
            </a:r>
            <a:r>
              <a:rPr spc="5" dirty="0"/>
              <a:t> </a:t>
            </a:r>
            <a:r>
              <a:rPr spc="140" dirty="0"/>
              <a:t>contracts</a:t>
            </a:r>
            <a:r>
              <a:rPr spc="15" dirty="0"/>
              <a:t> </a:t>
            </a:r>
            <a:r>
              <a:rPr spc="160" dirty="0"/>
              <a:t>and</a:t>
            </a:r>
            <a:r>
              <a:rPr spc="5" dirty="0"/>
              <a:t> </a:t>
            </a:r>
            <a:r>
              <a:rPr spc="145" dirty="0"/>
              <a:t>decentralized </a:t>
            </a:r>
            <a:r>
              <a:rPr spc="-610" dirty="0"/>
              <a:t> </a:t>
            </a:r>
            <a:r>
              <a:rPr spc="135" dirty="0"/>
              <a:t>applications </a:t>
            </a:r>
            <a:r>
              <a:rPr spc="130" dirty="0"/>
              <a:t>without </a:t>
            </a:r>
            <a:r>
              <a:rPr spc="170" dirty="0"/>
              <a:t>any </a:t>
            </a:r>
            <a:r>
              <a:rPr spc="155" dirty="0"/>
              <a:t>downtime </a:t>
            </a:r>
            <a:r>
              <a:rPr spc="160" dirty="0"/>
              <a:t>and </a:t>
            </a:r>
            <a:r>
              <a:rPr spc="130" dirty="0"/>
              <a:t>without </a:t>
            </a:r>
            <a:r>
              <a:rPr spc="170" dirty="0"/>
              <a:t>any </a:t>
            </a:r>
            <a:r>
              <a:rPr spc="114" dirty="0"/>
              <a:t>third </a:t>
            </a:r>
            <a:r>
              <a:rPr spc="-610" dirty="0"/>
              <a:t> </a:t>
            </a:r>
            <a:r>
              <a:rPr spc="145" dirty="0"/>
              <a:t>party</a:t>
            </a:r>
            <a:r>
              <a:rPr dirty="0"/>
              <a:t> </a:t>
            </a:r>
            <a:r>
              <a:rPr spc="125" dirty="0"/>
              <a:t>interference.</a:t>
            </a:r>
          </a:p>
          <a:p>
            <a:pPr marL="318135" marR="5080">
              <a:lnSpc>
                <a:spcPct val="100000"/>
              </a:lnSpc>
              <a:spcBef>
                <a:spcPts val="400"/>
              </a:spcBef>
            </a:pPr>
            <a:r>
              <a:rPr spc="-30" dirty="0"/>
              <a:t>It</a:t>
            </a:r>
            <a:r>
              <a:rPr spc="10" dirty="0"/>
              <a:t> </a:t>
            </a:r>
            <a:r>
              <a:rPr spc="135" dirty="0"/>
              <a:t>forms</a:t>
            </a:r>
            <a:r>
              <a:rPr spc="10" dirty="0"/>
              <a:t> </a:t>
            </a:r>
            <a:r>
              <a:rPr spc="175" dirty="0"/>
              <a:t>a</a:t>
            </a:r>
            <a:r>
              <a:rPr spc="10" dirty="0"/>
              <a:t> </a:t>
            </a:r>
            <a:r>
              <a:rPr spc="145" dirty="0"/>
              <a:t>decentralized</a:t>
            </a:r>
            <a:r>
              <a:rPr spc="10" dirty="0"/>
              <a:t> </a:t>
            </a:r>
            <a:r>
              <a:rPr spc="160" dirty="0"/>
              <a:t>and</a:t>
            </a:r>
            <a:r>
              <a:rPr spc="10" dirty="0"/>
              <a:t> </a:t>
            </a:r>
            <a:r>
              <a:rPr spc="90" dirty="0"/>
              <a:t>Peer-to-Peer</a:t>
            </a:r>
            <a:r>
              <a:rPr spc="15" dirty="0"/>
              <a:t> </a:t>
            </a:r>
            <a:r>
              <a:rPr spc="140" dirty="0"/>
              <a:t>network</a:t>
            </a:r>
            <a:r>
              <a:rPr spc="15" dirty="0"/>
              <a:t> </a:t>
            </a:r>
            <a:r>
              <a:rPr spc="140" dirty="0"/>
              <a:t>where</a:t>
            </a:r>
            <a:r>
              <a:rPr spc="15" dirty="0"/>
              <a:t> </a:t>
            </a:r>
            <a:r>
              <a:rPr spc="120" dirty="0"/>
              <a:t>all </a:t>
            </a:r>
            <a:r>
              <a:rPr spc="-610" dirty="0"/>
              <a:t> </a:t>
            </a:r>
            <a:r>
              <a:rPr spc="145" dirty="0"/>
              <a:t>the</a:t>
            </a:r>
            <a:r>
              <a:rPr spc="5" dirty="0"/>
              <a:t> </a:t>
            </a:r>
            <a:r>
              <a:rPr spc="135" dirty="0"/>
              <a:t>applications</a:t>
            </a:r>
            <a:r>
              <a:rPr spc="5" dirty="0"/>
              <a:t> </a:t>
            </a:r>
            <a:r>
              <a:rPr spc="135" dirty="0"/>
              <a:t>run</a:t>
            </a:r>
            <a:r>
              <a:rPr spc="10" dirty="0"/>
              <a:t> </a:t>
            </a:r>
            <a:r>
              <a:rPr spc="140" dirty="0"/>
              <a:t>on</a:t>
            </a:r>
            <a:r>
              <a:rPr spc="10" dirty="0"/>
              <a:t> </a:t>
            </a:r>
            <a:r>
              <a:rPr spc="175" dirty="0"/>
              <a:t>a</a:t>
            </a:r>
            <a:r>
              <a:rPr spc="5" dirty="0"/>
              <a:t> </a:t>
            </a:r>
            <a:r>
              <a:rPr spc="135" dirty="0"/>
              <a:t>public</a:t>
            </a:r>
            <a:r>
              <a:rPr spc="5" dirty="0"/>
              <a:t> </a:t>
            </a:r>
            <a:r>
              <a:rPr spc="100" dirty="0"/>
              <a:t>ledger.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139" y="166370"/>
            <a:ext cx="66757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970" algn="r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Solutions</a:t>
            </a:r>
            <a:r>
              <a:rPr spc="-20" dirty="0"/>
              <a:t> </a:t>
            </a:r>
            <a:r>
              <a:rPr spc="225" dirty="0"/>
              <a:t>to</a:t>
            </a:r>
            <a:r>
              <a:rPr spc="-15" dirty="0"/>
              <a:t> </a:t>
            </a:r>
            <a:r>
              <a:rPr spc="250" dirty="0"/>
              <a:t>Resolve</a:t>
            </a:r>
            <a:r>
              <a:rPr spc="-5" dirty="0"/>
              <a:t> </a:t>
            </a:r>
            <a:r>
              <a:rPr spc="254" dirty="0"/>
              <a:t>Security</a:t>
            </a:r>
          </a:p>
          <a:p>
            <a:pPr marR="5080" algn="r">
              <a:lnSpc>
                <a:spcPct val="100000"/>
              </a:lnSpc>
            </a:pPr>
            <a:r>
              <a:rPr spc="240" dirty="0"/>
              <a:t>Flaws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319" y="1370329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1383029"/>
            <a:ext cx="262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3F3F3F"/>
                </a:solidFill>
                <a:latin typeface="Tahoma"/>
                <a:cs typeface="Tahoma"/>
              </a:rPr>
              <a:t>Create</a:t>
            </a:r>
            <a:r>
              <a:rPr sz="1800" spc="-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35" dirty="0">
                <a:solidFill>
                  <a:srgbClr val="3F3F3F"/>
                </a:solidFill>
                <a:latin typeface="Tahoma"/>
                <a:cs typeface="Tahoma"/>
              </a:rPr>
              <a:t>developer</a:t>
            </a:r>
            <a:r>
              <a:rPr sz="1800" spc="-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10" dirty="0">
                <a:solidFill>
                  <a:srgbClr val="3F3F3F"/>
                </a:solidFill>
                <a:latin typeface="Tahoma"/>
                <a:cs typeface="Tahoma"/>
              </a:rPr>
              <a:t>tools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519" y="1644650"/>
            <a:ext cx="153035" cy="98551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1269" y="1657350"/>
            <a:ext cx="673925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0">
              <a:lnSpc>
                <a:spcPct val="116700"/>
              </a:lnSpc>
              <a:spcBef>
                <a:spcPts val="100"/>
              </a:spcBef>
            </a:pPr>
            <a:r>
              <a:rPr sz="1800" spc="145" dirty="0">
                <a:solidFill>
                  <a:srgbClr val="3F3F3F"/>
                </a:solidFill>
                <a:latin typeface="Tahoma"/>
                <a:cs typeface="Tahoma"/>
              </a:rPr>
              <a:t>Smart</a:t>
            </a:r>
            <a:r>
              <a:rPr sz="18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3F3F3F"/>
                </a:solidFill>
                <a:latin typeface="Tahoma"/>
                <a:cs typeface="Tahoma"/>
              </a:rPr>
              <a:t>contract</a:t>
            </a:r>
            <a:r>
              <a:rPr sz="18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35" dirty="0">
                <a:solidFill>
                  <a:srgbClr val="3F3F3F"/>
                </a:solidFill>
                <a:latin typeface="Tahoma"/>
                <a:cs typeface="Tahoma"/>
              </a:rPr>
              <a:t>analyzer</a:t>
            </a:r>
            <a:r>
              <a:rPr sz="18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5" dirty="0">
                <a:solidFill>
                  <a:srgbClr val="3F3F3F"/>
                </a:solidFill>
                <a:latin typeface="Tahoma"/>
                <a:cs typeface="Tahoma"/>
              </a:rPr>
              <a:t>based</a:t>
            </a:r>
            <a:r>
              <a:rPr sz="18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30" dirty="0">
                <a:solidFill>
                  <a:srgbClr val="3F3F3F"/>
                </a:solidFill>
                <a:latin typeface="Tahoma"/>
                <a:cs typeface="Tahoma"/>
              </a:rPr>
              <a:t>on</a:t>
            </a:r>
            <a:r>
              <a:rPr sz="18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3F3F3F"/>
                </a:solidFill>
                <a:latin typeface="Tahoma"/>
                <a:cs typeface="Tahoma"/>
              </a:rPr>
              <a:t>symbolic</a:t>
            </a:r>
            <a:r>
              <a:rPr sz="18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3F3F3F"/>
                </a:solidFill>
                <a:latin typeface="Tahoma"/>
                <a:cs typeface="Tahoma"/>
              </a:rPr>
              <a:t>exec:</a:t>
            </a:r>
            <a:r>
              <a:rPr sz="18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3F3F3F"/>
                </a:solidFill>
                <a:latin typeface="Tahoma"/>
                <a:cs typeface="Tahoma"/>
              </a:rPr>
              <a:t>Oyente </a:t>
            </a:r>
            <a:r>
              <a:rPr sz="1800" spc="-5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F3F3F"/>
                </a:solidFill>
                <a:latin typeface="Tahoma"/>
                <a:cs typeface="Tahoma"/>
              </a:rPr>
              <a:t>Testing</a:t>
            </a:r>
            <a:r>
              <a:rPr sz="18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sz="18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3F3F3F"/>
                </a:solidFill>
                <a:latin typeface="Tahoma"/>
                <a:cs typeface="Tahoma"/>
              </a:rPr>
              <a:t>deployment</a:t>
            </a:r>
            <a:r>
              <a:rPr sz="18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3F3F3F"/>
                </a:solidFill>
                <a:latin typeface="Tahoma"/>
                <a:cs typeface="Tahoma"/>
              </a:rPr>
              <a:t>framework:</a:t>
            </a:r>
            <a:r>
              <a:rPr sz="18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F3F3F"/>
                </a:solidFill>
                <a:latin typeface="Tahoma"/>
                <a:cs typeface="Tahoma"/>
              </a:rPr>
              <a:t>Truffle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800" spc="114" dirty="0">
                <a:solidFill>
                  <a:srgbClr val="3F3F3F"/>
                </a:solidFill>
                <a:latin typeface="Tahoma"/>
                <a:cs typeface="Tahoma"/>
              </a:rPr>
              <a:t>Formal</a:t>
            </a:r>
            <a:r>
              <a:rPr sz="18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3F3F3F"/>
                </a:solidFill>
                <a:latin typeface="Tahoma"/>
                <a:cs typeface="Tahoma"/>
              </a:rPr>
              <a:t>verification</a:t>
            </a:r>
            <a:r>
              <a:rPr sz="18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sz="18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3F3F3F"/>
                </a:solidFill>
                <a:latin typeface="Tahoma"/>
                <a:cs typeface="Tahoma"/>
              </a:rPr>
              <a:t>smart</a:t>
            </a:r>
            <a:r>
              <a:rPr sz="18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10" dirty="0">
                <a:solidFill>
                  <a:srgbClr val="3F3F3F"/>
                </a:solidFill>
                <a:latin typeface="Tahoma"/>
                <a:cs typeface="Tahoma"/>
              </a:rPr>
              <a:t>contracts:</a:t>
            </a:r>
            <a:r>
              <a:rPr sz="18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3F3F3F"/>
                </a:solidFill>
                <a:latin typeface="Tahoma"/>
                <a:cs typeface="Tahoma"/>
              </a:rPr>
              <a:t>eth-isabelle</a:t>
            </a:r>
            <a:r>
              <a:rPr sz="18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F3F3F"/>
                </a:solidFill>
                <a:latin typeface="Tahoma"/>
                <a:cs typeface="Tahoma"/>
              </a:rPr>
              <a:t>,</a:t>
            </a:r>
            <a:r>
              <a:rPr sz="18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50" dirty="0">
                <a:solidFill>
                  <a:srgbClr val="3F3F3F"/>
                </a:solidFill>
                <a:latin typeface="Tahoma"/>
                <a:cs typeface="Tahoma"/>
              </a:rPr>
              <a:t>why3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319" y="2604770"/>
            <a:ext cx="106045" cy="98551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1219" y="2617470"/>
            <a:ext cx="3780154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800" spc="135" dirty="0">
                <a:solidFill>
                  <a:srgbClr val="3F3F3F"/>
                </a:solidFill>
                <a:latin typeface="Tahoma"/>
                <a:cs typeface="Tahoma"/>
              </a:rPr>
              <a:t>Design</a:t>
            </a:r>
            <a:r>
              <a:rPr sz="18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0" dirty="0">
                <a:solidFill>
                  <a:srgbClr val="3F3F3F"/>
                </a:solidFill>
                <a:latin typeface="Tahoma"/>
                <a:cs typeface="Tahoma"/>
              </a:rPr>
              <a:t>better</a:t>
            </a:r>
            <a:r>
              <a:rPr sz="18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5" dirty="0">
                <a:solidFill>
                  <a:srgbClr val="3F3F3F"/>
                </a:solidFill>
                <a:latin typeface="Tahoma"/>
                <a:cs typeface="Tahoma"/>
              </a:rPr>
              <a:t>semantic</a:t>
            </a:r>
            <a:r>
              <a:rPr sz="18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3F3F3F"/>
                </a:solidFill>
                <a:latin typeface="Tahoma"/>
                <a:cs typeface="Tahoma"/>
              </a:rPr>
              <a:t>[CCS’16] </a:t>
            </a:r>
            <a:r>
              <a:rPr sz="1800" spc="-55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35" dirty="0">
                <a:solidFill>
                  <a:srgbClr val="3F3F3F"/>
                </a:solidFill>
                <a:latin typeface="Tahoma"/>
                <a:cs typeface="Tahoma"/>
              </a:rPr>
              <a:t>Educate</a:t>
            </a:r>
            <a:r>
              <a:rPr sz="18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3F3F3F"/>
                </a:solidFill>
                <a:latin typeface="Tahoma"/>
                <a:cs typeface="Tahoma"/>
              </a:rPr>
              <a:t>users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800" spc="75" dirty="0">
                <a:solidFill>
                  <a:srgbClr val="3F3F3F"/>
                </a:solidFill>
                <a:latin typeface="Tahoma"/>
                <a:cs typeface="Tahoma"/>
              </a:rPr>
              <a:t>Idea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5519" y="3623309"/>
            <a:ext cx="578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700" baseline="3086" dirty="0">
                <a:solidFill>
                  <a:srgbClr val="3F3F3F"/>
                </a:solidFill>
                <a:latin typeface="Arial MT"/>
                <a:cs typeface="Arial MT"/>
              </a:rPr>
              <a:t>–	</a:t>
            </a:r>
            <a:r>
              <a:rPr sz="1800" spc="130" dirty="0">
                <a:solidFill>
                  <a:srgbClr val="3F3F3F"/>
                </a:solidFill>
                <a:latin typeface="Tahoma"/>
                <a:cs typeface="Tahoma"/>
              </a:rPr>
              <a:t>Create</a:t>
            </a:r>
            <a:r>
              <a:rPr sz="18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3F3F3F"/>
                </a:solidFill>
                <a:latin typeface="Tahoma"/>
                <a:cs typeface="Tahoma"/>
              </a:rPr>
              <a:t>security</a:t>
            </a:r>
            <a:r>
              <a:rPr sz="18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3F3F3F"/>
                </a:solidFill>
                <a:latin typeface="Tahoma"/>
                <a:cs typeface="Tahoma"/>
              </a:rPr>
              <a:t>certificates</a:t>
            </a:r>
            <a:r>
              <a:rPr sz="18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sz="18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3F3F3F"/>
                </a:solidFill>
                <a:latin typeface="Tahoma"/>
                <a:cs typeface="Tahoma"/>
              </a:rPr>
              <a:t>smart</a:t>
            </a:r>
            <a:r>
              <a:rPr sz="18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800" spc="120" dirty="0">
                <a:solidFill>
                  <a:srgbClr val="3F3F3F"/>
                </a:solidFill>
                <a:latin typeface="Tahoma"/>
                <a:cs typeface="Tahoma"/>
              </a:rPr>
              <a:t>contracts?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9660" y="433070"/>
            <a:ext cx="251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5" dirty="0"/>
              <a:t>C</a:t>
            </a:r>
            <a:r>
              <a:rPr spc="245" dirty="0"/>
              <a:t>o</a:t>
            </a:r>
            <a:r>
              <a:rPr spc="235" dirty="0"/>
              <a:t>ncl</a:t>
            </a:r>
            <a:r>
              <a:rPr spc="310" dirty="0"/>
              <a:t>u</a:t>
            </a:r>
            <a:r>
              <a:rPr spc="265" dirty="0"/>
              <a:t>s</a:t>
            </a:r>
            <a:r>
              <a:rPr spc="160" dirty="0"/>
              <a:t>i</a:t>
            </a:r>
            <a:r>
              <a:rPr spc="245" dirty="0"/>
              <a:t>o</a:t>
            </a:r>
            <a:r>
              <a:rPr spc="270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0929" y="2112010"/>
            <a:ext cx="88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0929" y="2788920"/>
            <a:ext cx="88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0929" y="1231900"/>
            <a:ext cx="6468110" cy="202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marR="5080" indent="-341630">
              <a:lnSpc>
                <a:spcPct val="100200"/>
              </a:lnSpc>
              <a:spcBef>
                <a:spcPts val="95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Ethereum </a:t>
            </a:r>
            <a:r>
              <a:rPr sz="1400" spc="90" dirty="0">
                <a:solidFill>
                  <a:srgbClr val="3F3F3F"/>
                </a:solidFill>
                <a:latin typeface="Tahoma"/>
                <a:cs typeface="Tahoma"/>
              </a:rPr>
              <a:t>is </a:t>
            </a:r>
            <a:r>
              <a:rPr sz="1400" spc="120" dirty="0">
                <a:solidFill>
                  <a:srgbClr val="3F3F3F"/>
                </a:solidFill>
                <a:latin typeface="Tahoma"/>
                <a:cs typeface="Tahoma"/>
              </a:rPr>
              <a:t>a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fascinating research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area </a:t>
            </a: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at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the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intersection </a:t>
            </a:r>
            <a:r>
              <a:rPr sz="1400" spc="75" dirty="0">
                <a:solidFill>
                  <a:srgbClr val="3F3F3F"/>
                </a:solidFill>
                <a:latin typeface="Tahoma"/>
                <a:cs typeface="Tahoma"/>
              </a:rPr>
              <a:t>of </a:t>
            </a:r>
            <a:r>
              <a:rPr sz="1400" spc="8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multiple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3F3F3F"/>
                </a:solidFill>
                <a:latin typeface="Tahoma"/>
                <a:cs typeface="Tahoma"/>
              </a:rPr>
              <a:t>fields:</a:t>
            </a:r>
            <a:r>
              <a:rPr sz="14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cryptography</a:t>
            </a:r>
            <a:r>
              <a:rPr sz="14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distributed</a:t>
            </a:r>
            <a:r>
              <a:rPr sz="14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systems,</a:t>
            </a:r>
            <a:r>
              <a:rPr sz="14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programming </a:t>
            </a:r>
            <a:r>
              <a:rPr sz="1400" spc="-4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languages and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formal </a:t>
            </a:r>
            <a:r>
              <a:rPr sz="1400" spc="85" dirty="0">
                <a:solidFill>
                  <a:srgbClr val="3F3F3F"/>
                </a:solidFill>
                <a:latin typeface="Tahoma"/>
                <a:cs typeface="Tahoma"/>
              </a:rPr>
              <a:t>verification,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economics and </a:t>
            </a:r>
            <a:r>
              <a:rPr sz="1400" spc="135" dirty="0">
                <a:solidFill>
                  <a:srgbClr val="3F3F3F"/>
                </a:solidFill>
                <a:latin typeface="Tahoma"/>
                <a:cs typeface="Tahoma"/>
              </a:rPr>
              <a:t>game </a:t>
            </a:r>
            <a:r>
              <a:rPr sz="1400" spc="90" dirty="0">
                <a:solidFill>
                  <a:srgbClr val="3F3F3F"/>
                </a:solidFill>
                <a:latin typeface="Tahoma"/>
                <a:cs typeface="Tahoma"/>
              </a:rPr>
              <a:t>theory,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human-computer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3F3F3F"/>
                </a:solidFill>
                <a:latin typeface="Tahoma"/>
                <a:cs typeface="Tahoma"/>
              </a:rPr>
              <a:t>interaction,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finance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3F3F3F"/>
                </a:solidFill>
                <a:latin typeface="Tahoma"/>
                <a:cs typeface="Tahoma"/>
              </a:rPr>
              <a:t>law.</a:t>
            </a:r>
            <a:endParaRPr sz="1400">
              <a:latin typeface="Tahoma"/>
              <a:cs typeface="Tahoma"/>
            </a:endParaRPr>
          </a:p>
          <a:p>
            <a:pPr marL="354330" marR="187960">
              <a:lnSpc>
                <a:spcPct val="100000"/>
              </a:lnSpc>
              <a:spcBef>
                <a:spcPts val="290"/>
              </a:spcBef>
            </a:pPr>
            <a:r>
              <a:rPr sz="1400" spc="85" dirty="0">
                <a:solidFill>
                  <a:srgbClr val="3F3F3F"/>
                </a:solidFill>
                <a:latin typeface="Tahoma"/>
                <a:cs typeface="Tahoma"/>
              </a:rPr>
              <a:t>The </a:t>
            </a: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promise </a:t>
            </a:r>
            <a:r>
              <a:rPr sz="1400" spc="75" dirty="0">
                <a:solidFill>
                  <a:srgbClr val="3F3F3F"/>
                </a:solidFill>
                <a:latin typeface="Tahoma"/>
                <a:cs typeface="Tahoma"/>
              </a:rPr>
              <a:t>of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smart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contracts </a:t>
            </a:r>
            <a:r>
              <a:rPr sz="1400" spc="85" dirty="0">
                <a:solidFill>
                  <a:srgbClr val="3F3F3F"/>
                </a:solidFill>
                <a:latin typeface="Tahoma"/>
                <a:cs typeface="Tahoma"/>
              </a:rPr>
              <a:t>is </a:t>
            </a:r>
            <a:r>
              <a:rPr sz="1400" spc="90" dirty="0">
                <a:solidFill>
                  <a:srgbClr val="3F3F3F"/>
                </a:solidFill>
                <a:latin typeface="Tahoma"/>
                <a:cs typeface="Tahoma"/>
              </a:rPr>
              <a:t>not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limited </a:t>
            </a:r>
            <a:r>
              <a:rPr sz="1400" spc="85" dirty="0">
                <a:solidFill>
                  <a:srgbClr val="3F3F3F"/>
                </a:solidFill>
                <a:latin typeface="Tahoma"/>
                <a:cs typeface="Tahoma"/>
              </a:rPr>
              <a:t>to </a:t>
            </a:r>
            <a:r>
              <a:rPr sz="1400" spc="120" dirty="0">
                <a:solidFill>
                  <a:srgbClr val="3F3F3F"/>
                </a:solidFill>
                <a:latin typeface="Tahoma"/>
                <a:cs typeface="Tahoma"/>
              </a:rPr>
              <a:t>making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existing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 processes</a:t>
            </a:r>
            <a:r>
              <a:rPr sz="14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more</a:t>
            </a:r>
            <a:r>
              <a:rPr sz="14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3F3F3F"/>
                </a:solidFill>
                <a:latin typeface="Tahoma"/>
                <a:cs typeface="Tahoma"/>
              </a:rPr>
              <a:t>efficient</a:t>
            </a:r>
            <a:r>
              <a:rPr sz="1400" spc="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F3F3F"/>
                </a:solidFill>
                <a:latin typeface="Tahoma"/>
                <a:cs typeface="Tahoma"/>
              </a:rPr>
              <a:t>by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0" dirty="0">
                <a:solidFill>
                  <a:srgbClr val="3F3F3F"/>
                </a:solidFill>
                <a:latin typeface="Tahoma"/>
                <a:cs typeface="Tahoma"/>
              </a:rPr>
              <a:t>putting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parts</a:t>
            </a:r>
            <a:r>
              <a:rPr sz="1400" spc="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0" dirty="0">
                <a:solidFill>
                  <a:srgbClr val="3F3F3F"/>
                </a:solidFill>
                <a:latin typeface="Tahoma"/>
                <a:cs typeface="Tahoma"/>
              </a:rPr>
              <a:t>their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logic</a:t>
            </a:r>
            <a:r>
              <a:rPr sz="14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0" dirty="0">
                <a:solidFill>
                  <a:srgbClr val="3F3F3F"/>
                </a:solidFill>
                <a:latin typeface="Tahoma"/>
                <a:cs typeface="Tahoma"/>
              </a:rPr>
              <a:t>onto</a:t>
            </a:r>
            <a:r>
              <a:rPr sz="14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1400" spc="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very </a:t>
            </a:r>
            <a:r>
              <a:rPr sz="1400" spc="-4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3F3F3F"/>
                </a:solidFill>
                <a:latin typeface="Tahoma"/>
                <a:cs typeface="Tahoma"/>
              </a:rPr>
              <a:t>inefficient,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yet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very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secure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decentralized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3F3F3F"/>
                </a:solidFill>
                <a:latin typeface="Tahoma"/>
                <a:cs typeface="Tahoma"/>
              </a:rPr>
              <a:t>network.</a:t>
            </a:r>
            <a:endParaRPr sz="1400">
              <a:latin typeface="Tahoma"/>
              <a:cs typeface="Tahoma"/>
            </a:endParaRPr>
          </a:p>
          <a:p>
            <a:pPr marL="354330" marR="118110">
              <a:lnSpc>
                <a:spcPct val="100000"/>
              </a:lnSpc>
              <a:spcBef>
                <a:spcPts val="290"/>
              </a:spcBef>
            </a:pPr>
            <a:r>
              <a:rPr sz="1400" spc="75" dirty="0">
                <a:solidFill>
                  <a:srgbClr val="3F3F3F"/>
                </a:solidFill>
                <a:latin typeface="Tahoma"/>
                <a:cs typeface="Tahoma"/>
              </a:rPr>
              <a:t>This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new</a:t>
            </a:r>
            <a:r>
              <a:rPr sz="14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F3F3F"/>
                </a:solidFill>
                <a:latin typeface="Tahoma"/>
                <a:cs typeface="Tahoma"/>
              </a:rPr>
              <a:t>way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handling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value</a:t>
            </a:r>
            <a:r>
              <a:rPr sz="14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0" dirty="0">
                <a:solidFill>
                  <a:srgbClr val="3F3F3F"/>
                </a:solidFill>
                <a:latin typeface="Tahoma"/>
                <a:cs typeface="Tahoma"/>
              </a:rPr>
              <a:t>without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20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trusted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3F3F3F"/>
                </a:solidFill>
                <a:latin typeface="Tahoma"/>
                <a:cs typeface="Tahoma"/>
              </a:rPr>
              <a:t>third</a:t>
            </a:r>
            <a:r>
              <a:rPr sz="14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party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opens </a:t>
            </a:r>
            <a:r>
              <a:rPr sz="1400" spc="-4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up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0" dirty="0">
                <a:solidFill>
                  <a:srgbClr val="3F3F3F"/>
                </a:solidFill>
                <a:latin typeface="Tahoma"/>
                <a:cs typeface="Tahoma"/>
              </a:rPr>
              <a:t>whole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new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classes</a:t>
            </a:r>
            <a:r>
              <a:rPr sz="14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previously</a:t>
            </a:r>
            <a:r>
              <a:rPr sz="14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rgbClr val="3F3F3F"/>
                </a:solidFill>
                <a:latin typeface="Tahoma"/>
                <a:cs typeface="Tahoma"/>
              </a:rPr>
              <a:t>impossible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110" dirty="0">
                <a:solidFill>
                  <a:srgbClr val="3F3F3F"/>
                </a:solidFill>
                <a:latin typeface="Tahoma"/>
                <a:cs typeface="Tahoma"/>
              </a:rPr>
              <a:t>use</a:t>
            </a:r>
            <a:r>
              <a:rPr sz="14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00" spc="95" dirty="0">
                <a:solidFill>
                  <a:srgbClr val="3F3F3F"/>
                </a:solidFill>
                <a:latin typeface="Tahoma"/>
                <a:cs typeface="Tahoma"/>
              </a:rPr>
              <a:t>cases.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039360"/>
            <a:chOff x="0" y="0"/>
            <a:chExt cx="9144000" cy="50393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3886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8520" y="1348739"/>
              <a:ext cx="4738370" cy="36906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6040" y="440690"/>
            <a:ext cx="2663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The</a:t>
            </a:r>
            <a:r>
              <a:rPr spc="-65" dirty="0"/>
              <a:t> </a:t>
            </a:r>
            <a:r>
              <a:rPr spc="290" dirty="0"/>
              <a:t>concep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319" y="136905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1383029"/>
            <a:ext cx="59455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3F3F3F"/>
                </a:solidFill>
                <a:latin typeface="Tahoma"/>
                <a:cs typeface="Tahoma"/>
              </a:rPr>
              <a:t>It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Block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Chain…..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few</a:t>
            </a:r>
            <a:r>
              <a:rPr sz="2000" spc="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tiny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additions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519" y="2001519"/>
            <a:ext cx="142875" cy="7391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spc="-90" dirty="0">
                <a:solidFill>
                  <a:srgbClr val="3F3F3F"/>
                </a:solidFill>
                <a:latin typeface="Lucida Sans Unicode"/>
                <a:cs typeface="Lucida Sans Unicode"/>
              </a:rPr>
              <a:t>▪</a:t>
            </a: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90" dirty="0">
                <a:solidFill>
                  <a:srgbClr val="3F3F3F"/>
                </a:solidFill>
                <a:latin typeface="Lucida Sans Unicode"/>
                <a:cs typeface="Lucida Sans Unicode"/>
              </a:rPr>
              <a:t>▪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5519" y="347852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3F3F3F"/>
                </a:solidFill>
                <a:latin typeface="Lucida Sans Unicode"/>
                <a:cs typeface="Lucida Sans Unicode"/>
              </a:rPr>
              <a:t>▪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1269" y="2044700"/>
            <a:ext cx="6632575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2404745" indent="-80010">
              <a:lnSpc>
                <a:spcPct val="116700"/>
              </a:lnSpc>
              <a:spcBef>
                <a:spcPts val="100"/>
              </a:spcBef>
            </a:pP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2000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3F3F3F"/>
                </a:solidFill>
                <a:latin typeface="Tahoma"/>
                <a:cs typeface="Tahoma"/>
              </a:rPr>
              <a:t>built-in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programming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language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Two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types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of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accounts</a:t>
            </a:r>
            <a:endParaRPr sz="2000">
              <a:latin typeface="Tahoma"/>
              <a:cs typeface="Tahoma"/>
            </a:endParaRPr>
          </a:p>
          <a:p>
            <a:pPr marL="486409" indent="-303530">
              <a:lnSpc>
                <a:spcPct val="100000"/>
              </a:lnSpc>
              <a:spcBef>
                <a:spcPts val="409"/>
              </a:spcBef>
              <a:buChar char="○"/>
              <a:tabLst>
                <a:tab pos="486409" algn="l"/>
              </a:tabLst>
            </a:pP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User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accounts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(controlled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0" dirty="0">
                <a:solidFill>
                  <a:srgbClr val="3F3F3F"/>
                </a:solidFill>
                <a:latin typeface="Tahoma"/>
                <a:cs typeface="Tahoma"/>
              </a:rPr>
              <a:t>by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private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3F3F3F"/>
                </a:solidFill>
                <a:latin typeface="Tahoma"/>
                <a:cs typeface="Tahoma"/>
              </a:rPr>
              <a:t>keys)</a:t>
            </a:r>
            <a:endParaRPr sz="2000">
              <a:latin typeface="Tahoma"/>
              <a:cs typeface="Tahoma"/>
            </a:endParaRPr>
          </a:p>
          <a:p>
            <a:pPr marL="486409" indent="-303530">
              <a:lnSpc>
                <a:spcPct val="100000"/>
              </a:lnSpc>
              <a:spcBef>
                <a:spcPts val="400"/>
              </a:spcBef>
              <a:buChar char="○"/>
              <a:tabLst>
                <a:tab pos="486409" algn="l"/>
              </a:tabLst>
            </a:pP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Contracts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(controlled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0" dirty="0">
                <a:solidFill>
                  <a:srgbClr val="3F3F3F"/>
                </a:solidFill>
                <a:latin typeface="Tahoma"/>
                <a:cs typeface="Tahoma"/>
              </a:rPr>
              <a:t>by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code)</a:t>
            </a:r>
            <a:endParaRPr sz="2000">
              <a:latin typeface="Tahoma"/>
              <a:cs typeface="Tahoma"/>
            </a:endParaRPr>
          </a:p>
          <a:p>
            <a:pPr marL="12700" marR="5080" indent="80010">
              <a:lnSpc>
                <a:spcPct val="100000"/>
              </a:lnSpc>
              <a:spcBef>
                <a:spcPts val="400"/>
              </a:spcBef>
            </a:pP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Anyone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can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create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an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application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any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rules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0" dirty="0">
                <a:solidFill>
                  <a:srgbClr val="3F3F3F"/>
                </a:solidFill>
                <a:latin typeface="Tahoma"/>
                <a:cs typeface="Tahoma"/>
              </a:rPr>
              <a:t>by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defining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it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as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contract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6079" y="440690"/>
            <a:ext cx="3595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Ethereum</a:t>
            </a:r>
            <a:r>
              <a:rPr spc="-55" dirty="0"/>
              <a:t> </a:t>
            </a:r>
            <a:r>
              <a:rPr spc="280" dirty="0"/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770" y="1536700"/>
            <a:ext cx="3703320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 algn="ctr">
              <a:lnSpc>
                <a:spcPct val="10000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2000" i="1" spc="95" dirty="0">
                <a:solidFill>
                  <a:srgbClr val="3F3F3F"/>
                </a:solidFill>
                <a:latin typeface="Trebuchet MS"/>
                <a:cs typeface="Trebuchet MS"/>
              </a:rPr>
              <a:t>In	</a:t>
            </a:r>
            <a:r>
              <a:rPr sz="2000" i="1" spc="120" dirty="0">
                <a:solidFill>
                  <a:srgbClr val="3F3F3F"/>
                </a:solidFill>
                <a:latin typeface="Trebuchet MS"/>
                <a:cs typeface="Trebuchet MS"/>
              </a:rPr>
              <a:t>Simple</a:t>
            </a:r>
            <a:r>
              <a:rPr sz="2000" i="1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i="1" spc="235" dirty="0">
                <a:solidFill>
                  <a:srgbClr val="3F3F3F"/>
                </a:solidFill>
                <a:latin typeface="Trebuchet MS"/>
                <a:cs typeface="Trebuchet MS"/>
              </a:rPr>
              <a:t>terms……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 marL="1710689" marR="5080" indent="-1697989">
              <a:lnSpc>
                <a:spcPct val="117100"/>
              </a:lnSpc>
            </a:pPr>
            <a:r>
              <a:rPr sz="2000" i="1" spc="70" dirty="0">
                <a:solidFill>
                  <a:srgbClr val="3F3F3F"/>
                </a:solidFill>
                <a:latin typeface="Trebuchet MS"/>
                <a:cs typeface="Trebuchet MS"/>
              </a:rPr>
              <a:t>Internet</a:t>
            </a:r>
            <a:r>
              <a:rPr sz="2000" i="1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i="1" spc="85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2000" i="1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i="1" spc="40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2000" i="1" spc="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i="1" spc="130" dirty="0">
                <a:solidFill>
                  <a:srgbClr val="3F3F3F"/>
                </a:solidFill>
                <a:latin typeface="Trebuchet MS"/>
                <a:cs typeface="Trebuchet MS"/>
              </a:rPr>
              <a:t>communication </a:t>
            </a:r>
            <a:r>
              <a:rPr sz="2000" i="1" spc="-58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i="1" spc="195" dirty="0">
                <a:solidFill>
                  <a:srgbClr val="3F3F3F"/>
                </a:solidFill>
                <a:latin typeface="Trebuchet MS"/>
                <a:cs typeface="Trebuchet MS"/>
              </a:rPr>
              <a:t>as</a:t>
            </a:r>
            <a:endParaRPr sz="20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400"/>
              </a:spcBef>
            </a:pPr>
            <a:r>
              <a:rPr sz="2000" i="1" spc="125" dirty="0">
                <a:solidFill>
                  <a:srgbClr val="3F3F3F"/>
                </a:solidFill>
                <a:latin typeface="Trebuchet MS"/>
                <a:cs typeface="Trebuchet MS"/>
              </a:rPr>
              <a:t>Ethereum</a:t>
            </a:r>
            <a:r>
              <a:rPr sz="2000" i="1" spc="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i="1" spc="85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2000" i="1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i="1" spc="45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2000" i="1" spc="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i="1" spc="150" dirty="0">
                <a:solidFill>
                  <a:srgbClr val="3F3F3F"/>
                </a:solidFill>
                <a:latin typeface="Trebuchet MS"/>
                <a:cs typeface="Trebuchet MS"/>
              </a:rPr>
              <a:t>agreements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36980"/>
            <a:ext cx="350266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7379" y="440690"/>
            <a:ext cx="462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Bitcoin</a:t>
            </a:r>
            <a:r>
              <a:rPr spc="-20" dirty="0"/>
              <a:t> </a:t>
            </a:r>
            <a:r>
              <a:rPr spc="300" dirty="0"/>
              <a:t>vs</a:t>
            </a:r>
            <a:r>
              <a:rPr spc="-20" dirty="0"/>
              <a:t> </a:t>
            </a:r>
            <a:r>
              <a:rPr spc="275" dirty="0"/>
              <a:t>Ethereum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1383029"/>
            <a:ext cx="8049895" cy="1958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  <a:tab pos="356870" algn="l"/>
              </a:tabLst>
            </a:pP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How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is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Ethereum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3F3F3F"/>
                </a:solidFill>
                <a:latin typeface="Tahoma"/>
                <a:cs typeface="Tahoma"/>
              </a:rPr>
              <a:t>different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from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Bitcoin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3F3F3F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ahoma"/>
              <a:cs typeface="Tahoma"/>
            </a:endParaRPr>
          </a:p>
          <a:p>
            <a:pPr marL="12700" marR="5080" indent="538480">
              <a:lnSpc>
                <a:spcPct val="100099"/>
              </a:lnSpc>
            </a:pP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More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general, not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just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a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currency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each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node has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a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virtual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0" dirty="0">
                <a:solidFill>
                  <a:srgbClr val="3F3F3F"/>
                </a:solidFill>
                <a:latin typeface="Tahoma"/>
                <a:cs typeface="Tahoma"/>
              </a:rPr>
              <a:t>machine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forming </a:t>
            </a:r>
            <a:r>
              <a:rPr sz="2000" spc="175" dirty="0">
                <a:solidFill>
                  <a:srgbClr val="3F3F3F"/>
                </a:solidFill>
                <a:latin typeface="Tahoma"/>
                <a:cs typeface="Tahoma"/>
              </a:rPr>
              <a:t>a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planetary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scale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computer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the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virtual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machines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run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"smart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contracts"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users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Tahoma"/>
                <a:cs typeface="Tahoma"/>
              </a:rPr>
              <a:t>can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call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functions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on</a:t>
            </a:r>
            <a:r>
              <a:rPr sz="2000" spc="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the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contract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220" dirty="0">
                <a:solidFill>
                  <a:srgbClr val="3F3F3F"/>
                </a:solidFill>
                <a:latin typeface="Tahoma"/>
                <a:cs typeface="Tahoma"/>
              </a:rPr>
              <a:t>=</a:t>
            </a:r>
            <a:r>
              <a:rPr sz="2000" spc="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BF0000"/>
                </a:solidFill>
                <a:latin typeface="Tahoma"/>
                <a:cs typeface="Tahoma"/>
              </a:rPr>
              <a:t>TRANSACTIONS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" y="3810"/>
            <a:ext cx="9133840" cy="5135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239" y="440690"/>
            <a:ext cx="6126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Block</a:t>
            </a:r>
            <a:r>
              <a:rPr dirty="0"/>
              <a:t> </a:t>
            </a:r>
            <a:r>
              <a:rPr spc="270" dirty="0"/>
              <a:t>Chain</a:t>
            </a:r>
            <a:r>
              <a:rPr spc="-5" dirty="0"/>
              <a:t> </a:t>
            </a:r>
            <a:r>
              <a:rPr spc="170" dirty="0"/>
              <a:t>2.0-</a:t>
            </a:r>
            <a:r>
              <a:rPr spc="-5" dirty="0"/>
              <a:t> </a:t>
            </a:r>
            <a:r>
              <a:rPr spc="275" dirty="0"/>
              <a:t>Ethereum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169" y="1369059"/>
            <a:ext cx="175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70" dirty="0">
                <a:solidFill>
                  <a:srgbClr val="292929"/>
                </a:solidFill>
                <a:latin typeface="Tahoma"/>
                <a:cs typeface="Tahoma"/>
              </a:rPr>
              <a:t>•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250" y="1383029"/>
            <a:ext cx="656907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Blockchain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3F3F3F"/>
                </a:solidFill>
                <a:latin typeface="Tahoma"/>
                <a:cs typeface="Tahoma"/>
              </a:rPr>
              <a:t>with</a:t>
            </a:r>
            <a:r>
              <a:rPr sz="2000" spc="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expressive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programming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language</a:t>
            </a:r>
            <a:endParaRPr sz="2000">
              <a:latin typeface="Tahoma"/>
              <a:cs typeface="Tahoma"/>
            </a:endParaRPr>
          </a:p>
          <a:p>
            <a:pPr marL="469900" marR="5080" indent="-386080">
              <a:lnSpc>
                <a:spcPct val="1000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3000" spc="-142" baseline="2777" dirty="0">
                <a:solidFill>
                  <a:srgbClr val="292929"/>
                </a:solidFill>
                <a:latin typeface="Tahoma"/>
                <a:cs typeface="Tahoma"/>
              </a:rPr>
              <a:t>–	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Programming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language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70" dirty="0">
                <a:solidFill>
                  <a:srgbClr val="3F3F3F"/>
                </a:solidFill>
                <a:latin typeface="Tahoma"/>
                <a:cs typeface="Tahoma"/>
              </a:rPr>
              <a:t>makes</a:t>
            </a:r>
            <a:r>
              <a:rPr sz="2000" spc="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it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ideal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Tahoma"/>
                <a:cs typeface="Tahoma"/>
              </a:rPr>
              <a:t>for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smart </a:t>
            </a:r>
            <a:r>
              <a:rPr sz="2000" spc="-6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contracts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19" y="2590800"/>
            <a:ext cx="175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70" dirty="0">
                <a:solidFill>
                  <a:srgbClr val="292929"/>
                </a:solidFill>
                <a:latin typeface="Tahoma"/>
                <a:cs typeface="Tahoma"/>
              </a:rPr>
              <a:t>•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919" y="2604770"/>
            <a:ext cx="652145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000" spc="155" dirty="0">
                <a:solidFill>
                  <a:srgbClr val="3F3F3F"/>
                </a:solidFill>
                <a:latin typeface="Tahoma"/>
                <a:cs typeface="Tahoma"/>
              </a:rPr>
              <a:t>Why?</a:t>
            </a:r>
            <a:endParaRPr sz="2000">
              <a:latin typeface="Tahoma"/>
              <a:cs typeface="Tahoma"/>
            </a:endParaRPr>
          </a:p>
          <a:p>
            <a:pPr marL="386080" indent="-373380">
              <a:lnSpc>
                <a:spcPct val="100000"/>
              </a:lnSpc>
              <a:buClr>
                <a:srgbClr val="292929"/>
              </a:buClr>
              <a:buChar char="–"/>
              <a:tabLst>
                <a:tab pos="385445" algn="l"/>
                <a:tab pos="386080" algn="l"/>
              </a:tabLst>
            </a:pP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Most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public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blockchains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are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cryptocurrencies</a:t>
            </a:r>
            <a:endParaRPr sz="2000">
              <a:latin typeface="Tahoma"/>
              <a:cs typeface="Tahoma"/>
            </a:endParaRPr>
          </a:p>
          <a:p>
            <a:pPr marL="787400" lvl="1" indent="-374650">
              <a:lnSpc>
                <a:spcPct val="100000"/>
              </a:lnSpc>
              <a:spcBef>
                <a:spcPts val="610"/>
              </a:spcBef>
              <a:buClr>
                <a:srgbClr val="292929"/>
              </a:buClr>
              <a:buChar char="•"/>
              <a:tabLst>
                <a:tab pos="786765" algn="l"/>
                <a:tab pos="787400" algn="l"/>
              </a:tabLst>
            </a:pPr>
            <a:r>
              <a:rPr sz="2000" spc="170" dirty="0">
                <a:solidFill>
                  <a:srgbClr val="3F3F3F"/>
                </a:solidFill>
                <a:latin typeface="Tahoma"/>
                <a:cs typeface="Tahoma"/>
              </a:rPr>
              <a:t>Can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only</a:t>
            </a:r>
            <a:r>
              <a:rPr sz="2000" spc="-1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3F3F3F"/>
                </a:solidFill>
                <a:latin typeface="Tahoma"/>
                <a:cs typeface="Tahoma"/>
              </a:rPr>
              <a:t>transfer</a:t>
            </a:r>
            <a:r>
              <a:rPr sz="200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coins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between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Tahoma"/>
                <a:cs typeface="Tahoma"/>
              </a:rPr>
              <a:t>users</a:t>
            </a:r>
            <a:endParaRPr sz="2000">
              <a:latin typeface="Tahoma"/>
              <a:cs typeface="Tahoma"/>
            </a:endParaRPr>
          </a:p>
          <a:p>
            <a:pPr marL="386080" indent="-373380">
              <a:lnSpc>
                <a:spcPct val="100000"/>
              </a:lnSpc>
              <a:spcBef>
                <a:spcPts val="600"/>
              </a:spcBef>
              <a:buClr>
                <a:srgbClr val="292929"/>
              </a:buClr>
              <a:buChar char="–"/>
              <a:tabLst>
                <a:tab pos="385445" algn="l"/>
                <a:tab pos="386080" algn="l"/>
              </a:tabLst>
            </a:pP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Smart</a:t>
            </a:r>
            <a:r>
              <a:rPr sz="2000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3F3F3F"/>
                </a:solidFill>
                <a:latin typeface="Tahoma"/>
                <a:cs typeface="Tahoma"/>
              </a:rPr>
              <a:t>contracts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3F3F3F"/>
                </a:solidFill>
                <a:latin typeface="Tahoma"/>
                <a:cs typeface="Tahoma"/>
              </a:rPr>
              <a:t>enable</a:t>
            </a:r>
            <a:r>
              <a:rPr sz="2000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90" dirty="0">
                <a:solidFill>
                  <a:srgbClr val="3F3F3F"/>
                </a:solidFill>
                <a:latin typeface="Tahoma"/>
                <a:cs typeface="Tahoma"/>
              </a:rPr>
              <a:t>much</a:t>
            </a:r>
            <a:r>
              <a:rPr sz="2000" spc="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3F3F3F"/>
                </a:solidFill>
                <a:latin typeface="Tahoma"/>
                <a:cs typeface="Tahoma"/>
              </a:rPr>
              <a:t>more</a:t>
            </a:r>
            <a:r>
              <a:rPr sz="2000" spc="2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3F3F3F"/>
                </a:solidFill>
                <a:latin typeface="Tahoma"/>
                <a:cs typeface="Tahoma"/>
              </a:rPr>
              <a:t>applications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1592</Words>
  <Application>Microsoft Office PowerPoint</Application>
  <PresentationFormat>On-screen Show (16:9)</PresentationFormat>
  <Paragraphs>266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 MT</vt:lpstr>
      <vt:lpstr>Calibri</vt:lpstr>
      <vt:lpstr>Courier New</vt:lpstr>
      <vt:lpstr>Lucida Sans Unicode</vt:lpstr>
      <vt:lpstr>Tahoma</vt:lpstr>
      <vt:lpstr>Trebuchet MS</vt:lpstr>
      <vt:lpstr>Office Theme</vt:lpstr>
      <vt:lpstr>Group No  2</vt:lpstr>
      <vt:lpstr>Where It all started</vt:lpstr>
      <vt:lpstr>How it works???</vt:lpstr>
      <vt:lpstr>What is Ethereum?</vt:lpstr>
      <vt:lpstr>The concep</vt:lpstr>
      <vt:lpstr>Ethereum Node</vt:lpstr>
      <vt:lpstr>Bitcoin vs Ethereum</vt:lpstr>
      <vt:lpstr>PowerPoint Presentation</vt:lpstr>
      <vt:lpstr>Block Chain 2.0- Ethereum</vt:lpstr>
      <vt:lpstr>How Ethereum Works?</vt:lpstr>
      <vt:lpstr>Transaction in Ethereum</vt:lpstr>
      <vt:lpstr>Transaction in Ethereum</vt:lpstr>
      <vt:lpstr>Transaction in Ethereum</vt:lpstr>
      <vt:lpstr>Block chain State</vt:lpstr>
      <vt:lpstr>Account Object</vt:lpstr>
      <vt:lpstr>Block Mining</vt:lpstr>
      <vt:lpstr>Code execution</vt:lpstr>
      <vt:lpstr>Ethereum Languages</vt:lpstr>
      <vt:lpstr>Example</vt:lpstr>
      <vt:lpstr>DoS Attack Vector</vt:lpstr>
      <vt:lpstr>Solution???</vt:lpstr>
      <vt:lpstr>Sender has to pay for the gas</vt:lpstr>
      <vt:lpstr>Smart Contracts</vt:lpstr>
      <vt:lpstr>Why Smart Contracts?</vt:lpstr>
      <vt:lpstr>Decentralized applications</vt:lpstr>
      <vt:lpstr>Ether- The fuel for Ethereum</vt:lpstr>
      <vt:lpstr>Ether wallet</vt:lpstr>
      <vt:lpstr>Ethereum Virtual Machine</vt:lpstr>
      <vt:lpstr>Solidity,The Language Behind Ethereum</vt:lpstr>
      <vt:lpstr>Proof of work vs Proof of Stake</vt:lpstr>
      <vt:lpstr>What ethereum can be used for?</vt:lpstr>
      <vt:lpstr>Decentralised Autonomous Organisation</vt:lpstr>
      <vt:lpstr>Advantages of Ethereum</vt:lpstr>
      <vt:lpstr>Problems/challenges</vt:lpstr>
      <vt:lpstr>Privacy solution</vt:lpstr>
      <vt:lpstr>Scalability</vt:lpstr>
      <vt:lpstr>Scalability Solution 1: Sharding</vt:lpstr>
      <vt:lpstr>Scalability Solution 2: State Channel</vt:lpstr>
      <vt:lpstr>Security Flaws</vt:lpstr>
      <vt:lpstr>Solutions to Resolve Security Flaws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Omprakash Lalchandani</cp:lastModifiedBy>
  <cp:revision>2</cp:revision>
  <dcterms:created xsi:type="dcterms:W3CDTF">2022-10-31T16:10:33Z</dcterms:created>
  <dcterms:modified xsi:type="dcterms:W3CDTF">2022-11-05T04:10:01Z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2020-02-03T00:00:00Z</vt:filetime>
  </property>
  <property fmtid="{D5CDD505-2E9C-101B-9397-08002B2CF9AE}" pid="3" name="Creator">
    <vt:lpwstr>Impress</vt:lpwstr>
  </property>
  <property fmtid="{D5CDD505-2E9C-101B-9397-08002B2CF9AE}" pid="4" name="LastSaved">
    <vt:filetime>2020-02-03T00:00:00Z</vt:filetime>
  </property>
</Properties>
</file>