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41929" y="2684779"/>
            <a:ext cx="366014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37154" y="4175760"/>
            <a:ext cx="3869690" cy="805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F9FC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F9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5" dirty="0"/>
              <a:t>T</a:t>
            </a:r>
            <a:r>
              <a:rPr spc="-5" dirty="0"/>
              <a:t>o</a:t>
            </a:r>
            <a:r>
              <a:rPr spc="5" dirty="0"/>
              <a:t>p</a:t>
            </a:r>
            <a:r>
              <a:rPr spc="-5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5" dirty="0"/>
              <a:t>F</a:t>
            </a:r>
            <a:r>
              <a:rPr spc="-5" dirty="0"/>
              <a:t>our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F9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F9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5" dirty="0"/>
              <a:t>T</a:t>
            </a:r>
            <a:r>
              <a:rPr spc="-5" dirty="0"/>
              <a:t>o</a:t>
            </a:r>
            <a:r>
              <a:rPr spc="5" dirty="0"/>
              <a:t>p</a:t>
            </a:r>
            <a:r>
              <a:rPr spc="-5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5" dirty="0"/>
              <a:t>F</a:t>
            </a:r>
            <a:r>
              <a:rPr spc="-5" dirty="0"/>
              <a:t>our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F9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F9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5" dirty="0"/>
              <a:t>T</a:t>
            </a:r>
            <a:r>
              <a:rPr spc="-5" dirty="0"/>
              <a:t>o</a:t>
            </a:r>
            <a:r>
              <a:rPr spc="5" dirty="0"/>
              <a:t>p</a:t>
            </a:r>
            <a:r>
              <a:rPr spc="-5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5" dirty="0"/>
              <a:t>F</a:t>
            </a:r>
            <a:r>
              <a:rPr spc="-5" dirty="0"/>
              <a:t>our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F9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F9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5" dirty="0"/>
              <a:t>T</a:t>
            </a:r>
            <a:r>
              <a:rPr spc="-5" dirty="0"/>
              <a:t>o</a:t>
            </a:r>
            <a:r>
              <a:rPr spc="5" dirty="0"/>
              <a:t>p</a:t>
            </a:r>
            <a:r>
              <a:rPr spc="-5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5" dirty="0"/>
              <a:t>F</a:t>
            </a:r>
            <a:r>
              <a:rPr spc="-5" dirty="0"/>
              <a:t>our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F9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F9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5" dirty="0"/>
              <a:t>T</a:t>
            </a:r>
            <a:r>
              <a:rPr spc="-5" dirty="0"/>
              <a:t>o</a:t>
            </a:r>
            <a:r>
              <a:rPr spc="5" dirty="0"/>
              <a:t>p</a:t>
            </a:r>
            <a:r>
              <a:rPr spc="-5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5" dirty="0"/>
              <a:t>F</a:t>
            </a:r>
            <a:r>
              <a:rPr spc="-5" dirty="0"/>
              <a:t>our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F9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2069" y="1066800"/>
            <a:ext cx="8964930" cy="0"/>
          </a:xfrm>
          <a:custGeom>
            <a:avLst/>
            <a:gdLst/>
            <a:ahLst/>
            <a:cxnLst/>
            <a:rect l="l" t="t" r="r" b="b"/>
            <a:pathLst>
              <a:path w="8964930">
                <a:moveTo>
                  <a:pt x="0" y="0"/>
                </a:moveTo>
                <a:lnTo>
                  <a:pt x="8964930" y="0"/>
                </a:lnTo>
              </a:path>
            </a:pathLst>
          </a:custGeom>
          <a:ln w="50676">
            <a:solidFill>
              <a:srgbClr val="F9F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085" y="307340"/>
            <a:ext cx="854582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2160" y="1168400"/>
            <a:ext cx="7599679" cy="182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6220" y="6675787"/>
            <a:ext cx="608965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rgbClr val="F9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5" dirty="0"/>
              <a:t>T</a:t>
            </a:r>
            <a:r>
              <a:rPr spc="-5" dirty="0"/>
              <a:t>o</a:t>
            </a:r>
            <a:r>
              <a:rPr spc="5" dirty="0"/>
              <a:t>p</a:t>
            </a:r>
            <a:r>
              <a:rPr spc="-5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5" dirty="0"/>
              <a:t>F</a:t>
            </a:r>
            <a:r>
              <a:rPr spc="-5" dirty="0"/>
              <a:t>our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85809" y="6675787"/>
            <a:ext cx="484504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rgbClr val="F9FC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1929" y="2684779"/>
            <a:ext cx="358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Smart</a:t>
            </a:r>
            <a:r>
              <a:rPr sz="3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Contracts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5809" y="6675787"/>
            <a:ext cx="42100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spc="-5" dirty="0">
                <a:solidFill>
                  <a:srgbClr val="F9FC00"/>
                </a:solidFill>
                <a:latin typeface="Arial"/>
                <a:cs typeface="Arial"/>
              </a:rPr>
              <a:t>Slide</a:t>
            </a:r>
            <a:r>
              <a:rPr sz="900" b="1" spc="-35" dirty="0">
                <a:solidFill>
                  <a:srgbClr val="F9FC00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900" b="1" dirty="0">
                <a:solidFill>
                  <a:srgbClr val="F9FC00"/>
                </a:solidFill>
                <a:latin typeface="Arial"/>
                <a:cs typeface="Arial"/>
              </a:rPr>
              <a:t>1</a:t>
            </a:fld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469" y="307340"/>
            <a:ext cx="4919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</a:t>
            </a:r>
            <a:r>
              <a:rPr spc="-25" dirty="0"/>
              <a:t> </a:t>
            </a:r>
            <a:r>
              <a:rPr spc="-10" dirty="0"/>
              <a:t>Case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Smart</a:t>
            </a:r>
            <a:r>
              <a:rPr spc="-20" dirty="0"/>
              <a:t> </a:t>
            </a:r>
            <a:r>
              <a:rPr spc="-5" dirty="0"/>
              <a:t>Contracts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5" dirty="0"/>
              <a:t>T</a:t>
            </a:r>
            <a:r>
              <a:rPr spc="-5" dirty="0"/>
              <a:t>o</a:t>
            </a:r>
            <a:r>
              <a:rPr spc="5" dirty="0"/>
              <a:t>p</a:t>
            </a:r>
            <a:r>
              <a:rPr spc="-5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5" dirty="0"/>
              <a:t>F</a:t>
            </a:r>
            <a:r>
              <a:rPr spc="-5" dirty="0"/>
              <a:t>our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069" y="1332230"/>
            <a:ext cx="6086475" cy="9499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Current</a:t>
            </a:r>
            <a:r>
              <a:rPr sz="2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use</a:t>
            </a:r>
            <a:r>
              <a:rPr sz="2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cases</a:t>
            </a:r>
            <a:endParaRPr sz="2800">
              <a:latin typeface="Arial MT"/>
              <a:cs typeface="Arial MT"/>
            </a:endParaRPr>
          </a:p>
          <a:p>
            <a:pPr marL="812800" lvl="1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812165" algn="l"/>
                <a:tab pos="812800" algn="l"/>
              </a:tabLst>
            </a:pP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Banking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financial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service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contracts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4269" y="2900680"/>
            <a:ext cx="132715" cy="13055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7169" y="2307590"/>
            <a:ext cx="5924550" cy="2280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Money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transfer;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flight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delay insurance; securities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trading,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clearing and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settlement</a:t>
            </a:r>
            <a:endParaRPr sz="2000">
              <a:latin typeface="Arial MT"/>
              <a:cs typeface="Arial MT"/>
            </a:endParaRPr>
          </a:p>
          <a:p>
            <a:pPr marL="12700" marR="2301240">
              <a:lnSpc>
                <a:spcPct val="116700"/>
              </a:lnSpc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Prediction markets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Replacing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escrow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services</a:t>
            </a:r>
            <a:endParaRPr sz="2400">
              <a:latin typeface="Arial MT"/>
              <a:cs typeface="Arial MT"/>
            </a:endParaRPr>
          </a:p>
          <a:p>
            <a:pPr marL="12700" marR="40005">
              <a:lnSpc>
                <a:spcPct val="100000"/>
              </a:lnSpc>
              <a:spcBef>
                <a:spcPts val="480"/>
              </a:spcBef>
            </a:pP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Token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sales: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Initial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Coin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Offering,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Securities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Token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Offering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469" y="307340"/>
            <a:ext cx="16249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</a:t>
            </a:r>
            <a:r>
              <a:rPr spc="-90" dirty="0"/>
              <a:t> </a:t>
            </a:r>
            <a:r>
              <a:rPr spc="-10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1555750"/>
            <a:ext cx="2412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“Future”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use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case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69" y="2919729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69" y="3514090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469" y="1972309"/>
            <a:ext cx="257302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8351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Transfer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assets </a:t>
            </a:r>
            <a:r>
              <a:rPr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registered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on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blockchain</a:t>
            </a:r>
            <a:endParaRPr sz="2000">
              <a:latin typeface="Arial MT"/>
              <a:cs typeface="Arial MT"/>
            </a:endParaRPr>
          </a:p>
          <a:p>
            <a:pPr marL="355600" marR="5080">
              <a:lnSpc>
                <a:spcPct val="108300"/>
              </a:lnSpc>
              <a:spcBef>
                <a:spcPts val="180"/>
              </a:spcBef>
            </a:pP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Tangible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assets (land,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house,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vehicles)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Copyrighted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contents</a:t>
            </a:r>
            <a:endParaRPr sz="18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(music,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etc)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0"/>
            <a:ext cx="6400800" cy="68580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5" dirty="0"/>
              <a:t>T</a:t>
            </a:r>
            <a:r>
              <a:rPr spc="-5" dirty="0"/>
              <a:t>o</a:t>
            </a:r>
            <a:r>
              <a:rPr spc="5" dirty="0"/>
              <a:t>p</a:t>
            </a:r>
            <a:r>
              <a:rPr spc="-5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5" dirty="0"/>
              <a:t>F</a:t>
            </a:r>
            <a:r>
              <a:rPr spc="-5" dirty="0"/>
              <a:t>our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1869" y="1554480"/>
            <a:ext cx="132715" cy="17322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FFFF00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dirty="0">
                <a:solidFill>
                  <a:srgbClr val="F7F7F7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dirty="0">
                <a:solidFill>
                  <a:srgbClr val="F7F7F7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dirty="0">
                <a:solidFill>
                  <a:srgbClr val="F7F7F7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5809" y="6675787"/>
            <a:ext cx="42100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spc="-5" dirty="0">
                <a:solidFill>
                  <a:srgbClr val="F9FC00"/>
                </a:solidFill>
                <a:latin typeface="Arial"/>
                <a:cs typeface="Arial"/>
              </a:rPr>
              <a:t>Slide</a:t>
            </a:r>
            <a:r>
              <a:rPr sz="900" b="1" spc="-35" dirty="0">
                <a:solidFill>
                  <a:srgbClr val="F9FC00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900" b="1" dirty="0">
                <a:solidFill>
                  <a:srgbClr val="F9FC00"/>
                </a:solidFill>
                <a:latin typeface="Arial"/>
                <a:cs typeface="Arial"/>
              </a:rPr>
              <a:t>2</a:t>
            </a:fld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9069" y="1573530"/>
            <a:ext cx="5372735" cy="17297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90"/>
              </a:spcBef>
            </a:pP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What</a:t>
            </a:r>
            <a:r>
              <a:rPr sz="2400" b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is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 Smart</a:t>
            </a:r>
            <a:r>
              <a:rPr sz="2400" b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Contract?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7F7F7"/>
                </a:solidFill>
                <a:latin typeface="Arial"/>
                <a:cs typeface="Arial"/>
              </a:rPr>
              <a:t>Advantage </a:t>
            </a:r>
            <a:r>
              <a:rPr sz="2400" b="1" dirty="0">
                <a:solidFill>
                  <a:srgbClr val="F7F7F7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F7F7F7"/>
                </a:solidFill>
                <a:latin typeface="Arial"/>
                <a:cs typeface="Arial"/>
              </a:rPr>
              <a:t>Smart Contracts </a:t>
            </a:r>
            <a:r>
              <a:rPr sz="2400" b="1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7F7F7"/>
                </a:solidFill>
                <a:latin typeface="Arial"/>
                <a:cs typeface="Arial"/>
              </a:rPr>
              <a:t>Applications </a:t>
            </a:r>
            <a:r>
              <a:rPr sz="2400" b="1" dirty="0">
                <a:solidFill>
                  <a:srgbClr val="F7F7F7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F7F7F7"/>
                </a:solidFill>
                <a:latin typeface="Arial"/>
                <a:cs typeface="Arial"/>
              </a:rPr>
              <a:t>Smart Contracts </a:t>
            </a:r>
            <a:r>
              <a:rPr sz="2400" b="1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7F7F7"/>
                </a:solidFill>
                <a:latin typeface="Arial"/>
                <a:cs typeface="Arial"/>
              </a:rPr>
              <a:t>Other</a:t>
            </a:r>
            <a:r>
              <a:rPr sz="2400" b="1" spc="-15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7F7F7"/>
                </a:solidFill>
                <a:latin typeface="Arial"/>
                <a:cs typeface="Arial"/>
              </a:rPr>
              <a:t>Use</a:t>
            </a:r>
            <a:r>
              <a:rPr sz="2400" b="1" spc="-20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7F7F7"/>
                </a:solidFill>
                <a:latin typeface="Arial"/>
                <a:cs typeface="Arial"/>
              </a:rPr>
              <a:t>Cases</a:t>
            </a:r>
            <a:r>
              <a:rPr sz="2400" b="1" spc="-20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7F7F7"/>
                </a:solidFill>
                <a:latin typeface="Arial"/>
                <a:cs typeface="Arial"/>
              </a:rPr>
              <a:t>and</a:t>
            </a:r>
            <a:r>
              <a:rPr sz="2400" b="1" spc="-25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7F7F7"/>
                </a:solidFill>
                <a:latin typeface="Arial"/>
                <a:cs typeface="Arial"/>
              </a:rPr>
              <a:t>Characteristics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8469" y="307340"/>
            <a:ext cx="14452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li</a:t>
            </a:r>
            <a:r>
              <a:rPr spc="-5" dirty="0"/>
              <a:t>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469" y="307340"/>
            <a:ext cx="44678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2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5" dirty="0"/>
              <a:t>Smart</a:t>
            </a:r>
            <a:r>
              <a:rPr spc="-25" dirty="0"/>
              <a:t> </a:t>
            </a:r>
            <a:r>
              <a:rPr spc="-5" dirty="0"/>
              <a:t>Contract?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385809" y="6675787"/>
            <a:ext cx="42100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spc="-5" dirty="0">
                <a:solidFill>
                  <a:srgbClr val="F9FC00"/>
                </a:solidFill>
                <a:latin typeface="Arial"/>
                <a:cs typeface="Arial"/>
              </a:rPr>
              <a:t>Slide</a:t>
            </a:r>
            <a:r>
              <a:rPr sz="900" b="1" spc="-35" dirty="0">
                <a:solidFill>
                  <a:srgbClr val="F9FC00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900" b="1" dirty="0">
                <a:solidFill>
                  <a:srgbClr val="F9FC00"/>
                </a:solidFill>
                <a:latin typeface="Arial"/>
                <a:cs typeface="Arial"/>
              </a:rPr>
              <a:t>3</a:t>
            </a:fld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8850" y="1779270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80" dirty="0">
                <a:solidFill>
                  <a:srgbClr val="FFFFFF"/>
                </a:solidFill>
                <a:latin typeface="MS UI Gothic"/>
                <a:cs typeface="MS UI Gothic"/>
              </a:rPr>
              <a:t>▪</a:t>
            </a:r>
            <a:endParaRPr sz="20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9122" y="1472866"/>
            <a:ext cx="69989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smart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contract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is a computer protocol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intended to digitally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facilitate,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verify,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enforce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the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negotiation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performance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contract.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1650" y="2959100"/>
            <a:ext cx="16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9" dirty="0">
                <a:solidFill>
                  <a:srgbClr val="FFFFFF"/>
                </a:solidFill>
                <a:latin typeface="MS UI Gothic"/>
                <a:cs typeface="MS UI Gothic"/>
              </a:rPr>
              <a:t>▪</a:t>
            </a:r>
            <a:endParaRPr sz="24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8850" y="3008629"/>
            <a:ext cx="4881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What Nick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Szabo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proposed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in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1994: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8850" y="3384550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80" dirty="0">
                <a:solidFill>
                  <a:srgbClr val="FFFFFF"/>
                </a:solidFill>
                <a:latin typeface="MS UI Gothic"/>
                <a:cs typeface="MS UI Gothic"/>
              </a:rPr>
              <a:t>▪</a:t>
            </a:r>
            <a:endParaRPr sz="20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6050" y="3425190"/>
            <a:ext cx="6869430" cy="636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smart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contract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computerized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transaction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protocol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that </a:t>
            </a:r>
            <a:r>
              <a:rPr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executes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the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terms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contract.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1650" y="4259579"/>
            <a:ext cx="16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9" dirty="0">
                <a:solidFill>
                  <a:srgbClr val="FFFFFF"/>
                </a:solidFill>
                <a:latin typeface="MS UI Gothic"/>
                <a:cs typeface="MS UI Gothic"/>
              </a:rPr>
              <a:t>▪</a:t>
            </a:r>
            <a:endParaRPr sz="240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8850" y="4309109"/>
            <a:ext cx="651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BM: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8850" y="4683759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80" dirty="0">
                <a:solidFill>
                  <a:srgbClr val="FFFFFF"/>
                </a:solidFill>
                <a:latin typeface="MS UI Gothic"/>
                <a:cs typeface="MS UI Gothic"/>
              </a:rPr>
              <a:t>▪</a:t>
            </a:r>
            <a:endParaRPr sz="2000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8850" y="5650229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80" dirty="0">
                <a:solidFill>
                  <a:srgbClr val="FFFF00"/>
                </a:solidFill>
                <a:latin typeface="MS UI Gothic"/>
                <a:cs typeface="MS UI Gothic"/>
              </a:rPr>
              <a:t>▪</a:t>
            </a:r>
            <a:endParaRPr sz="2000">
              <a:latin typeface="MS UI Gothic"/>
              <a:cs typeface="MS UI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16050" y="4725670"/>
            <a:ext cx="6630034" cy="129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Smart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contracts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are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lines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 code that are stored on a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blockchain and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automatically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execute when predetermined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terms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conditions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met.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solidFill>
                  <a:srgbClr val="FFFF00"/>
                </a:solidFill>
                <a:latin typeface="Arial MT"/>
                <a:cs typeface="Arial MT"/>
              </a:rPr>
              <a:t>Chaincodes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469" y="307340"/>
            <a:ext cx="44678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2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5" dirty="0"/>
              <a:t>Smart</a:t>
            </a:r>
            <a:r>
              <a:rPr spc="-25" dirty="0"/>
              <a:t> </a:t>
            </a:r>
            <a:r>
              <a:rPr spc="-5" dirty="0"/>
              <a:t>Contract?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1650" y="1353820"/>
            <a:ext cx="16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9" dirty="0">
                <a:solidFill>
                  <a:srgbClr val="FFFFFF"/>
                </a:solidFill>
                <a:latin typeface="MS UI Gothic"/>
                <a:cs typeface="MS UI Gothic"/>
              </a:rPr>
              <a:t>▪</a:t>
            </a:r>
            <a:endParaRPr sz="24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8850" y="1404620"/>
            <a:ext cx="4548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Characteristics of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smart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contracts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8850" y="1779270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80" dirty="0">
                <a:solidFill>
                  <a:srgbClr val="FFFFFF"/>
                </a:solidFill>
                <a:latin typeface="MS UI Gothic"/>
                <a:cs typeface="MS UI Gothic"/>
              </a:rPr>
              <a:t>▪</a:t>
            </a:r>
            <a:endParaRPr sz="20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6050" y="1821179"/>
            <a:ext cx="70370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Simply</a:t>
            </a:r>
            <a:r>
              <a:rPr sz="2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computer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programs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acts as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agreements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where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terms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of the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agreement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can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programmed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with the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ability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self-execute.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1650" y="3172459"/>
            <a:ext cx="16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9" dirty="0">
                <a:solidFill>
                  <a:srgbClr val="FFFFFF"/>
                </a:solidFill>
                <a:latin typeface="MS UI Gothic"/>
                <a:cs typeface="MS UI Gothic"/>
              </a:rPr>
              <a:t>▪</a:t>
            </a:r>
            <a:endParaRPr sz="24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8850" y="3223259"/>
            <a:ext cx="5192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primitive ancestor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smart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contracts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8850" y="3597909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80" dirty="0">
                <a:solidFill>
                  <a:srgbClr val="FFFFFF"/>
                </a:solidFill>
                <a:latin typeface="MS UI Gothic"/>
                <a:cs typeface="MS UI Gothic"/>
              </a:rPr>
              <a:t>▪</a:t>
            </a:r>
            <a:endParaRPr sz="20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6050" y="3639820"/>
            <a:ext cx="4648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Vending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machine: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Coins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soda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out.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1650" y="4310379"/>
            <a:ext cx="16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9" dirty="0">
                <a:solidFill>
                  <a:srgbClr val="FFFFFF"/>
                </a:solidFill>
                <a:latin typeface="MS UI Gothic"/>
                <a:cs typeface="MS UI Gothic"/>
              </a:rPr>
              <a:t>▪</a:t>
            </a:r>
            <a:endParaRPr sz="240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8850" y="4361179"/>
            <a:ext cx="3324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sophisticated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ones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2590800"/>
            <a:ext cx="1662429" cy="22860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5486400"/>
            <a:ext cx="3886200" cy="50165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05400" y="5029200"/>
            <a:ext cx="3110229" cy="165227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385809" y="6675787"/>
            <a:ext cx="42100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spc="-5" dirty="0">
                <a:solidFill>
                  <a:srgbClr val="F9FC00"/>
                </a:solidFill>
                <a:latin typeface="Arial"/>
                <a:cs typeface="Arial"/>
              </a:rPr>
              <a:t>Slide</a:t>
            </a:r>
            <a:r>
              <a:rPr sz="900" b="1" spc="-35" dirty="0">
                <a:solidFill>
                  <a:srgbClr val="F9FC00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900" b="1" dirty="0">
                <a:solidFill>
                  <a:srgbClr val="F9FC00"/>
                </a:solidFill>
                <a:latin typeface="Arial"/>
                <a:cs typeface="Arial"/>
              </a:rPr>
              <a:t>4</a:t>
            </a:fld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8509" y="6688487"/>
            <a:ext cx="370205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b="1" spc="-5" dirty="0">
                <a:solidFill>
                  <a:srgbClr val="F9FC00"/>
                </a:solidFill>
                <a:latin typeface="Arial"/>
                <a:cs typeface="Arial"/>
              </a:rPr>
              <a:t>Slid</a:t>
            </a:r>
            <a:r>
              <a:rPr sz="900" b="1" dirty="0">
                <a:solidFill>
                  <a:srgbClr val="F9FC00"/>
                </a:solidFill>
                <a:latin typeface="Arial"/>
                <a:cs typeface="Arial"/>
              </a:rPr>
              <a:t>e</a:t>
            </a:r>
            <a:r>
              <a:rPr sz="900" b="1" spc="10" dirty="0">
                <a:solidFill>
                  <a:srgbClr val="F9FC00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9FC00"/>
                </a:solidFill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469" y="307340"/>
            <a:ext cx="7936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Significance</a:t>
            </a:r>
            <a:r>
              <a:rPr spc="-10" dirty="0"/>
              <a:t> of</a:t>
            </a:r>
            <a:r>
              <a:rPr spc="5" dirty="0"/>
              <a:t> </a:t>
            </a:r>
            <a:r>
              <a:rPr spc="-10" dirty="0"/>
              <a:t>Smart</a:t>
            </a:r>
            <a:r>
              <a:rPr dirty="0"/>
              <a:t> </a:t>
            </a:r>
            <a:r>
              <a:rPr spc="-5" dirty="0"/>
              <a:t>Contracts </a:t>
            </a:r>
            <a:r>
              <a:rPr spc="-10" dirty="0"/>
              <a:t>on</a:t>
            </a:r>
            <a:r>
              <a:rPr spc="-5" dirty="0"/>
              <a:t> </a:t>
            </a:r>
            <a:r>
              <a:rPr spc="-10" dirty="0"/>
              <a:t>Blockchain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09983" y="1160553"/>
            <a:ext cx="8513445" cy="1776095"/>
            <a:chOff x="409983" y="1160553"/>
            <a:chExt cx="8513445" cy="1776095"/>
          </a:xfrm>
        </p:grpSpPr>
        <p:sp>
          <p:nvSpPr>
            <p:cNvPr id="5" name="object 5"/>
            <p:cNvSpPr/>
            <p:nvPr/>
          </p:nvSpPr>
          <p:spPr>
            <a:xfrm>
              <a:off x="450850" y="1201419"/>
              <a:ext cx="8458200" cy="1720850"/>
            </a:xfrm>
            <a:custGeom>
              <a:avLst/>
              <a:gdLst/>
              <a:ahLst/>
              <a:cxnLst/>
              <a:rect l="l" t="t" r="r" b="b"/>
              <a:pathLst>
                <a:path w="8458200" h="1720850">
                  <a:moveTo>
                    <a:pt x="0" y="285750"/>
                  </a:moveTo>
                  <a:lnTo>
                    <a:pt x="0" y="270509"/>
                  </a:lnTo>
                  <a:lnTo>
                    <a:pt x="1270" y="256539"/>
                  </a:lnTo>
                  <a:lnTo>
                    <a:pt x="10159" y="212089"/>
                  </a:lnTo>
                  <a:lnTo>
                    <a:pt x="25400" y="168909"/>
                  </a:lnTo>
                  <a:lnTo>
                    <a:pt x="39370" y="142239"/>
                  </a:lnTo>
                  <a:lnTo>
                    <a:pt x="45720" y="129539"/>
                  </a:lnTo>
                  <a:lnTo>
                    <a:pt x="54609" y="118109"/>
                  </a:lnTo>
                  <a:lnTo>
                    <a:pt x="63500" y="105409"/>
                  </a:lnTo>
                  <a:lnTo>
                    <a:pt x="73659" y="93979"/>
                  </a:lnTo>
                  <a:lnTo>
                    <a:pt x="83820" y="83819"/>
                  </a:lnTo>
                  <a:lnTo>
                    <a:pt x="95250" y="72389"/>
                  </a:lnTo>
                  <a:lnTo>
                    <a:pt x="106679" y="63500"/>
                  </a:lnTo>
                  <a:lnTo>
                    <a:pt x="118109" y="54609"/>
                  </a:lnTo>
                  <a:lnTo>
                    <a:pt x="130809" y="45719"/>
                  </a:lnTo>
                  <a:lnTo>
                    <a:pt x="143509" y="38100"/>
                  </a:lnTo>
                  <a:lnTo>
                    <a:pt x="156209" y="30479"/>
                  </a:lnTo>
                  <a:lnTo>
                    <a:pt x="170179" y="24129"/>
                  </a:lnTo>
                  <a:lnTo>
                    <a:pt x="184150" y="19050"/>
                  </a:lnTo>
                  <a:lnTo>
                    <a:pt x="198120" y="13969"/>
                  </a:lnTo>
                  <a:lnTo>
                    <a:pt x="241300" y="2539"/>
                  </a:lnTo>
                  <a:lnTo>
                    <a:pt x="271780" y="0"/>
                  </a:lnTo>
                  <a:lnTo>
                    <a:pt x="287020" y="0"/>
                  </a:lnTo>
                  <a:lnTo>
                    <a:pt x="8171180" y="0"/>
                  </a:lnTo>
                  <a:lnTo>
                    <a:pt x="8186420" y="0"/>
                  </a:lnTo>
                  <a:lnTo>
                    <a:pt x="8201659" y="1269"/>
                  </a:lnTo>
                  <a:lnTo>
                    <a:pt x="8246109" y="8889"/>
                  </a:lnTo>
                  <a:lnTo>
                    <a:pt x="8274050" y="19050"/>
                  </a:lnTo>
                  <a:lnTo>
                    <a:pt x="8288020" y="24129"/>
                  </a:lnTo>
                  <a:lnTo>
                    <a:pt x="8301990" y="30479"/>
                  </a:lnTo>
                  <a:lnTo>
                    <a:pt x="8314690" y="38100"/>
                  </a:lnTo>
                  <a:lnTo>
                    <a:pt x="8327390" y="45719"/>
                  </a:lnTo>
                  <a:lnTo>
                    <a:pt x="8340090" y="54609"/>
                  </a:lnTo>
                  <a:lnTo>
                    <a:pt x="8351520" y="63500"/>
                  </a:lnTo>
                  <a:lnTo>
                    <a:pt x="8362950" y="72389"/>
                  </a:lnTo>
                  <a:lnTo>
                    <a:pt x="8374380" y="83819"/>
                  </a:lnTo>
                  <a:lnTo>
                    <a:pt x="8384540" y="93979"/>
                  </a:lnTo>
                  <a:lnTo>
                    <a:pt x="8394700" y="105409"/>
                  </a:lnTo>
                  <a:lnTo>
                    <a:pt x="8403590" y="118109"/>
                  </a:lnTo>
                  <a:lnTo>
                    <a:pt x="8412480" y="129539"/>
                  </a:lnTo>
                  <a:lnTo>
                    <a:pt x="8420100" y="142239"/>
                  </a:lnTo>
                  <a:lnTo>
                    <a:pt x="8426450" y="156209"/>
                  </a:lnTo>
                  <a:lnTo>
                    <a:pt x="8432800" y="168909"/>
                  </a:lnTo>
                  <a:lnTo>
                    <a:pt x="8439150" y="182879"/>
                  </a:lnTo>
                  <a:lnTo>
                    <a:pt x="8451850" y="227329"/>
                  </a:lnTo>
                  <a:lnTo>
                    <a:pt x="8458200" y="270509"/>
                  </a:lnTo>
                  <a:lnTo>
                    <a:pt x="8458200" y="285750"/>
                  </a:lnTo>
                  <a:lnTo>
                    <a:pt x="8458200" y="1433829"/>
                  </a:lnTo>
                  <a:lnTo>
                    <a:pt x="8458200" y="1449069"/>
                  </a:lnTo>
                  <a:lnTo>
                    <a:pt x="8456930" y="1463039"/>
                  </a:lnTo>
                  <a:lnTo>
                    <a:pt x="8454390" y="1478279"/>
                  </a:lnTo>
                  <a:lnTo>
                    <a:pt x="8451850" y="1493519"/>
                  </a:lnTo>
                  <a:lnTo>
                    <a:pt x="8448040" y="1507489"/>
                  </a:lnTo>
                  <a:lnTo>
                    <a:pt x="8444230" y="1522729"/>
                  </a:lnTo>
                  <a:lnTo>
                    <a:pt x="8439150" y="1536700"/>
                  </a:lnTo>
                  <a:lnTo>
                    <a:pt x="8432800" y="1550669"/>
                  </a:lnTo>
                  <a:lnTo>
                    <a:pt x="8426450" y="1563369"/>
                  </a:lnTo>
                  <a:lnTo>
                    <a:pt x="8420100" y="1577339"/>
                  </a:lnTo>
                  <a:lnTo>
                    <a:pt x="8394700" y="1614169"/>
                  </a:lnTo>
                  <a:lnTo>
                    <a:pt x="8362950" y="1645919"/>
                  </a:lnTo>
                  <a:lnTo>
                    <a:pt x="8351520" y="1656079"/>
                  </a:lnTo>
                  <a:lnTo>
                    <a:pt x="8340090" y="1666239"/>
                  </a:lnTo>
                  <a:lnTo>
                    <a:pt x="8327390" y="1673859"/>
                  </a:lnTo>
                  <a:lnTo>
                    <a:pt x="8314690" y="1681479"/>
                  </a:lnTo>
                  <a:lnTo>
                    <a:pt x="8301990" y="1689100"/>
                  </a:lnTo>
                  <a:lnTo>
                    <a:pt x="8288020" y="1695450"/>
                  </a:lnTo>
                  <a:lnTo>
                    <a:pt x="8274050" y="1701800"/>
                  </a:lnTo>
                  <a:lnTo>
                    <a:pt x="8260080" y="1706879"/>
                  </a:lnTo>
                  <a:lnTo>
                    <a:pt x="8246109" y="1710689"/>
                  </a:lnTo>
                  <a:lnTo>
                    <a:pt x="8230870" y="1713229"/>
                  </a:lnTo>
                  <a:lnTo>
                    <a:pt x="8216900" y="1717039"/>
                  </a:lnTo>
                  <a:lnTo>
                    <a:pt x="8201659" y="1718309"/>
                  </a:lnTo>
                  <a:lnTo>
                    <a:pt x="8186420" y="1719579"/>
                  </a:lnTo>
                  <a:lnTo>
                    <a:pt x="8172450" y="1720850"/>
                  </a:lnTo>
                  <a:lnTo>
                    <a:pt x="287020" y="1720850"/>
                  </a:lnTo>
                  <a:lnTo>
                    <a:pt x="271780" y="1719579"/>
                  </a:lnTo>
                  <a:lnTo>
                    <a:pt x="256540" y="1718309"/>
                  </a:lnTo>
                  <a:lnTo>
                    <a:pt x="212090" y="1710689"/>
                  </a:lnTo>
                  <a:lnTo>
                    <a:pt x="170179" y="1695450"/>
                  </a:lnTo>
                  <a:lnTo>
                    <a:pt x="156209" y="1689100"/>
                  </a:lnTo>
                  <a:lnTo>
                    <a:pt x="143509" y="1682750"/>
                  </a:lnTo>
                  <a:lnTo>
                    <a:pt x="130809" y="1673859"/>
                  </a:lnTo>
                  <a:lnTo>
                    <a:pt x="118109" y="1666239"/>
                  </a:lnTo>
                  <a:lnTo>
                    <a:pt x="106679" y="1656079"/>
                  </a:lnTo>
                  <a:lnTo>
                    <a:pt x="95250" y="1647189"/>
                  </a:lnTo>
                  <a:lnTo>
                    <a:pt x="83820" y="1637029"/>
                  </a:lnTo>
                  <a:lnTo>
                    <a:pt x="73659" y="1625600"/>
                  </a:lnTo>
                  <a:lnTo>
                    <a:pt x="64770" y="1614169"/>
                  </a:lnTo>
                  <a:lnTo>
                    <a:pt x="54609" y="1602739"/>
                  </a:lnTo>
                  <a:lnTo>
                    <a:pt x="46990" y="1590039"/>
                  </a:lnTo>
                  <a:lnTo>
                    <a:pt x="39370" y="1577339"/>
                  </a:lnTo>
                  <a:lnTo>
                    <a:pt x="31750" y="1564639"/>
                  </a:lnTo>
                  <a:lnTo>
                    <a:pt x="25400" y="1550669"/>
                  </a:lnTo>
                  <a:lnTo>
                    <a:pt x="19050" y="1536700"/>
                  </a:lnTo>
                  <a:lnTo>
                    <a:pt x="13970" y="1522729"/>
                  </a:lnTo>
                  <a:lnTo>
                    <a:pt x="10159" y="1508759"/>
                  </a:lnTo>
                  <a:lnTo>
                    <a:pt x="6350" y="1493519"/>
                  </a:lnTo>
                  <a:lnTo>
                    <a:pt x="3809" y="1478279"/>
                  </a:lnTo>
                  <a:lnTo>
                    <a:pt x="1270" y="1464309"/>
                  </a:lnTo>
                  <a:lnTo>
                    <a:pt x="0" y="1449069"/>
                  </a:lnTo>
                  <a:lnTo>
                    <a:pt x="0" y="1433829"/>
                  </a:lnTo>
                  <a:lnTo>
                    <a:pt x="0" y="285750"/>
                  </a:lnTo>
                  <a:close/>
                </a:path>
                <a:path w="8458200" h="1720850">
                  <a:moveTo>
                    <a:pt x="0" y="0"/>
                  </a:moveTo>
                  <a:lnTo>
                    <a:pt x="0" y="0"/>
                  </a:lnTo>
                </a:path>
                <a:path w="8458200" h="1720850">
                  <a:moveTo>
                    <a:pt x="8458200" y="1720850"/>
                  </a:moveTo>
                  <a:lnTo>
                    <a:pt x="8458200" y="172085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4180" y="1174749"/>
              <a:ext cx="8458200" cy="1720850"/>
            </a:xfrm>
            <a:custGeom>
              <a:avLst/>
              <a:gdLst/>
              <a:ahLst/>
              <a:cxnLst/>
              <a:rect l="l" t="t" r="r" b="b"/>
              <a:pathLst>
                <a:path w="8458200" h="1720850">
                  <a:moveTo>
                    <a:pt x="0" y="285750"/>
                  </a:moveTo>
                  <a:lnTo>
                    <a:pt x="0" y="270510"/>
                  </a:lnTo>
                  <a:lnTo>
                    <a:pt x="1270" y="256539"/>
                  </a:lnTo>
                  <a:lnTo>
                    <a:pt x="10160" y="212089"/>
                  </a:lnTo>
                  <a:lnTo>
                    <a:pt x="25400" y="168910"/>
                  </a:lnTo>
                  <a:lnTo>
                    <a:pt x="39370" y="142239"/>
                  </a:lnTo>
                  <a:lnTo>
                    <a:pt x="45720" y="129539"/>
                  </a:lnTo>
                  <a:lnTo>
                    <a:pt x="54610" y="118110"/>
                  </a:lnTo>
                  <a:lnTo>
                    <a:pt x="63500" y="105410"/>
                  </a:lnTo>
                  <a:lnTo>
                    <a:pt x="73660" y="93979"/>
                  </a:lnTo>
                  <a:lnTo>
                    <a:pt x="83820" y="83820"/>
                  </a:lnTo>
                  <a:lnTo>
                    <a:pt x="95250" y="72389"/>
                  </a:lnTo>
                  <a:lnTo>
                    <a:pt x="106679" y="63500"/>
                  </a:lnTo>
                  <a:lnTo>
                    <a:pt x="143510" y="38100"/>
                  </a:lnTo>
                  <a:lnTo>
                    <a:pt x="184150" y="19050"/>
                  </a:lnTo>
                  <a:lnTo>
                    <a:pt x="198120" y="13970"/>
                  </a:lnTo>
                  <a:lnTo>
                    <a:pt x="212090" y="8889"/>
                  </a:lnTo>
                  <a:lnTo>
                    <a:pt x="227329" y="5079"/>
                  </a:lnTo>
                  <a:lnTo>
                    <a:pt x="241300" y="2539"/>
                  </a:lnTo>
                  <a:lnTo>
                    <a:pt x="256540" y="1270"/>
                  </a:lnTo>
                  <a:lnTo>
                    <a:pt x="271780" y="0"/>
                  </a:lnTo>
                  <a:lnTo>
                    <a:pt x="287020" y="0"/>
                  </a:lnTo>
                  <a:lnTo>
                    <a:pt x="8171180" y="0"/>
                  </a:lnTo>
                  <a:lnTo>
                    <a:pt x="8186420" y="0"/>
                  </a:lnTo>
                  <a:lnTo>
                    <a:pt x="8201660" y="1270"/>
                  </a:lnTo>
                  <a:lnTo>
                    <a:pt x="8216900" y="2539"/>
                  </a:lnTo>
                  <a:lnTo>
                    <a:pt x="8230870" y="5079"/>
                  </a:lnTo>
                  <a:lnTo>
                    <a:pt x="8246110" y="8889"/>
                  </a:lnTo>
                  <a:lnTo>
                    <a:pt x="8260080" y="13970"/>
                  </a:lnTo>
                  <a:lnTo>
                    <a:pt x="8274050" y="19050"/>
                  </a:lnTo>
                  <a:lnTo>
                    <a:pt x="8288020" y="24129"/>
                  </a:lnTo>
                  <a:lnTo>
                    <a:pt x="8301990" y="30479"/>
                  </a:lnTo>
                  <a:lnTo>
                    <a:pt x="8314690" y="38100"/>
                  </a:lnTo>
                  <a:lnTo>
                    <a:pt x="8327390" y="45720"/>
                  </a:lnTo>
                  <a:lnTo>
                    <a:pt x="8340090" y="54610"/>
                  </a:lnTo>
                  <a:lnTo>
                    <a:pt x="8351520" y="63500"/>
                  </a:lnTo>
                  <a:lnTo>
                    <a:pt x="8362950" y="72389"/>
                  </a:lnTo>
                  <a:lnTo>
                    <a:pt x="8374380" y="83820"/>
                  </a:lnTo>
                  <a:lnTo>
                    <a:pt x="8384540" y="93979"/>
                  </a:lnTo>
                  <a:lnTo>
                    <a:pt x="8394700" y="105410"/>
                  </a:lnTo>
                  <a:lnTo>
                    <a:pt x="8403590" y="118110"/>
                  </a:lnTo>
                  <a:lnTo>
                    <a:pt x="8412480" y="129539"/>
                  </a:lnTo>
                  <a:lnTo>
                    <a:pt x="8420100" y="142239"/>
                  </a:lnTo>
                  <a:lnTo>
                    <a:pt x="8426450" y="156210"/>
                  </a:lnTo>
                  <a:lnTo>
                    <a:pt x="8432800" y="168910"/>
                  </a:lnTo>
                  <a:lnTo>
                    <a:pt x="8439150" y="184150"/>
                  </a:lnTo>
                  <a:lnTo>
                    <a:pt x="8451850" y="227329"/>
                  </a:lnTo>
                  <a:lnTo>
                    <a:pt x="8458200" y="270510"/>
                  </a:lnTo>
                  <a:lnTo>
                    <a:pt x="8458200" y="285750"/>
                  </a:lnTo>
                  <a:lnTo>
                    <a:pt x="8458200" y="1433829"/>
                  </a:lnTo>
                  <a:lnTo>
                    <a:pt x="8458200" y="1449070"/>
                  </a:lnTo>
                  <a:lnTo>
                    <a:pt x="8456930" y="1464310"/>
                  </a:lnTo>
                  <a:lnTo>
                    <a:pt x="8454390" y="1478279"/>
                  </a:lnTo>
                  <a:lnTo>
                    <a:pt x="8451850" y="1493520"/>
                  </a:lnTo>
                  <a:lnTo>
                    <a:pt x="8448040" y="1507489"/>
                  </a:lnTo>
                  <a:lnTo>
                    <a:pt x="8444230" y="1522729"/>
                  </a:lnTo>
                  <a:lnTo>
                    <a:pt x="8439150" y="1536700"/>
                  </a:lnTo>
                  <a:lnTo>
                    <a:pt x="8432800" y="1550670"/>
                  </a:lnTo>
                  <a:lnTo>
                    <a:pt x="8426450" y="1563370"/>
                  </a:lnTo>
                  <a:lnTo>
                    <a:pt x="8420100" y="1577339"/>
                  </a:lnTo>
                  <a:lnTo>
                    <a:pt x="8394700" y="1614170"/>
                  </a:lnTo>
                  <a:lnTo>
                    <a:pt x="8362950" y="1647189"/>
                  </a:lnTo>
                  <a:lnTo>
                    <a:pt x="8351520" y="1656079"/>
                  </a:lnTo>
                  <a:lnTo>
                    <a:pt x="8340090" y="1666239"/>
                  </a:lnTo>
                  <a:lnTo>
                    <a:pt x="8327390" y="1673860"/>
                  </a:lnTo>
                  <a:lnTo>
                    <a:pt x="8314690" y="1681479"/>
                  </a:lnTo>
                  <a:lnTo>
                    <a:pt x="8301990" y="1689100"/>
                  </a:lnTo>
                  <a:lnTo>
                    <a:pt x="8288020" y="1695450"/>
                  </a:lnTo>
                  <a:lnTo>
                    <a:pt x="8274050" y="1701800"/>
                  </a:lnTo>
                  <a:lnTo>
                    <a:pt x="8260080" y="1706879"/>
                  </a:lnTo>
                  <a:lnTo>
                    <a:pt x="8216900" y="1717039"/>
                  </a:lnTo>
                  <a:lnTo>
                    <a:pt x="8186420" y="1719579"/>
                  </a:lnTo>
                  <a:lnTo>
                    <a:pt x="8172450" y="1720850"/>
                  </a:lnTo>
                  <a:lnTo>
                    <a:pt x="287020" y="1720850"/>
                  </a:lnTo>
                  <a:lnTo>
                    <a:pt x="271780" y="1719579"/>
                  </a:lnTo>
                  <a:lnTo>
                    <a:pt x="256540" y="1718310"/>
                  </a:lnTo>
                  <a:lnTo>
                    <a:pt x="212090" y="1710689"/>
                  </a:lnTo>
                  <a:lnTo>
                    <a:pt x="170179" y="1695450"/>
                  </a:lnTo>
                  <a:lnTo>
                    <a:pt x="157479" y="1689100"/>
                  </a:lnTo>
                  <a:lnTo>
                    <a:pt x="143510" y="1682750"/>
                  </a:lnTo>
                  <a:lnTo>
                    <a:pt x="130810" y="1673860"/>
                  </a:lnTo>
                  <a:lnTo>
                    <a:pt x="118110" y="1666239"/>
                  </a:lnTo>
                  <a:lnTo>
                    <a:pt x="106679" y="1656079"/>
                  </a:lnTo>
                  <a:lnTo>
                    <a:pt x="95250" y="1647189"/>
                  </a:lnTo>
                  <a:lnTo>
                    <a:pt x="83820" y="1637029"/>
                  </a:lnTo>
                  <a:lnTo>
                    <a:pt x="73660" y="1625600"/>
                  </a:lnTo>
                  <a:lnTo>
                    <a:pt x="64770" y="1614170"/>
                  </a:lnTo>
                  <a:lnTo>
                    <a:pt x="54610" y="1602739"/>
                  </a:lnTo>
                  <a:lnTo>
                    <a:pt x="46990" y="1590039"/>
                  </a:lnTo>
                  <a:lnTo>
                    <a:pt x="39370" y="1577339"/>
                  </a:lnTo>
                  <a:lnTo>
                    <a:pt x="31750" y="1564639"/>
                  </a:lnTo>
                  <a:lnTo>
                    <a:pt x="25400" y="1550670"/>
                  </a:lnTo>
                  <a:lnTo>
                    <a:pt x="10160" y="1508760"/>
                  </a:lnTo>
                  <a:lnTo>
                    <a:pt x="3810" y="1478279"/>
                  </a:lnTo>
                  <a:lnTo>
                    <a:pt x="1270" y="1464310"/>
                  </a:lnTo>
                  <a:lnTo>
                    <a:pt x="0" y="1449070"/>
                  </a:lnTo>
                  <a:lnTo>
                    <a:pt x="0" y="1433829"/>
                  </a:lnTo>
                  <a:lnTo>
                    <a:pt x="0" y="285750"/>
                  </a:lnTo>
                  <a:close/>
                </a:path>
                <a:path w="8458200" h="1720850">
                  <a:moveTo>
                    <a:pt x="0" y="0"/>
                  </a:moveTo>
                  <a:lnTo>
                    <a:pt x="0" y="0"/>
                  </a:lnTo>
                </a:path>
                <a:path w="8458200" h="1720850">
                  <a:moveTo>
                    <a:pt x="8458200" y="1720850"/>
                  </a:moveTo>
                  <a:lnTo>
                    <a:pt x="8458200" y="1720850"/>
                  </a:lnTo>
                </a:path>
              </a:pathLst>
            </a:custGeom>
            <a:ln w="28393">
              <a:solidFill>
                <a:srgbClr val="F9F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800" y="3031489"/>
            <a:ext cx="3624579" cy="227711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1600" y="5359400"/>
            <a:ext cx="3844290" cy="145161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2189" y="4946650"/>
            <a:ext cx="3581400" cy="175641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01650" y="1351279"/>
            <a:ext cx="8184515" cy="3507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5080">
              <a:lnSpc>
                <a:spcPct val="100000"/>
              </a:lnSpc>
              <a:spcBef>
                <a:spcPts val="100"/>
              </a:spcBef>
            </a:pPr>
            <a:r>
              <a:rPr sz="2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FFFF00"/>
                </a:solidFill>
                <a:latin typeface="Arial"/>
                <a:cs typeface="Arial"/>
              </a:rPr>
              <a:t>distributed</a:t>
            </a:r>
            <a:r>
              <a:rPr sz="2200" i="1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FFFF00"/>
                </a:solidFill>
                <a:latin typeface="Arial"/>
                <a:cs typeface="Arial"/>
              </a:rPr>
              <a:t>append-only</a:t>
            </a:r>
            <a:r>
              <a:rPr sz="2200" i="1" spc="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Arial"/>
                <a:cs typeface="Arial"/>
              </a:rPr>
              <a:t>ledger</a:t>
            </a:r>
            <a:r>
              <a:rPr sz="2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FFFF00"/>
                </a:solidFill>
                <a:latin typeface="Arial"/>
                <a:cs typeface="Arial"/>
              </a:rPr>
              <a:t>provably</a:t>
            </a:r>
            <a:r>
              <a:rPr sz="2200" i="1" spc="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FFFF00"/>
                </a:solidFill>
                <a:latin typeface="Arial"/>
                <a:cs typeface="Arial"/>
              </a:rPr>
              <a:t>signed</a:t>
            </a:r>
            <a:r>
              <a:rPr sz="2200" i="1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FFFF00"/>
                </a:solidFill>
                <a:latin typeface="Arial"/>
                <a:cs typeface="Arial"/>
              </a:rPr>
              <a:t>sequentially </a:t>
            </a:r>
            <a:r>
              <a:rPr sz="2200" i="1" spc="-5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FFFF00"/>
                </a:solidFill>
                <a:latin typeface="Arial"/>
                <a:cs typeface="Arial"/>
              </a:rPr>
              <a:t>linked,</a:t>
            </a:r>
            <a:r>
              <a:rPr sz="2200" i="1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FFFF00"/>
                </a:solidFill>
                <a:latin typeface="Arial"/>
                <a:cs typeface="Arial"/>
              </a:rPr>
              <a:t>and</a:t>
            </a:r>
            <a:r>
              <a:rPr sz="2200" i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FFFF00"/>
                </a:solidFill>
                <a:latin typeface="Arial"/>
                <a:cs typeface="Arial"/>
              </a:rPr>
              <a:t>cryptographically</a:t>
            </a:r>
            <a:r>
              <a:rPr sz="2200" i="1" spc="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FFFF00"/>
                </a:solidFill>
                <a:latin typeface="Arial"/>
                <a:cs typeface="Arial"/>
              </a:rPr>
              <a:t>secured</a:t>
            </a:r>
            <a:r>
              <a:rPr sz="2200" i="1" spc="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Arial"/>
                <a:cs typeface="Arial"/>
              </a:rPr>
              <a:t>transactions</a:t>
            </a:r>
            <a:r>
              <a:rPr sz="2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Arial"/>
                <a:cs typeface="Arial"/>
              </a:rPr>
              <a:t>that’s </a:t>
            </a:r>
            <a:r>
              <a:rPr sz="2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FFFF00"/>
                </a:solidFill>
                <a:latin typeface="Arial"/>
                <a:cs typeface="Arial"/>
              </a:rPr>
              <a:t>replicated</a:t>
            </a:r>
            <a:r>
              <a:rPr sz="2200" i="1" spc="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Arial"/>
                <a:cs typeface="Arial"/>
              </a:rPr>
              <a:t>across</a:t>
            </a:r>
            <a:r>
              <a:rPr sz="2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i="1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2200" i="1" dirty="0">
                <a:solidFill>
                  <a:srgbClr val="FFFFFF"/>
                </a:solidFill>
                <a:latin typeface="Arial"/>
                <a:cs typeface="Arial"/>
              </a:rPr>
              <a:t> of</a:t>
            </a:r>
            <a:r>
              <a:rPr sz="2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Arial"/>
                <a:cs typeface="Arial"/>
              </a:rPr>
              <a:t>computer nodes,</a:t>
            </a:r>
            <a:r>
              <a:rPr sz="2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Arial"/>
                <a:cs typeface="Arial"/>
              </a:rPr>
              <a:t>ongoing </a:t>
            </a:r>
            <a:r>
              <a:rPr sz="2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Arial"/>
                <a:cs typeface="Arial"/>
              </a:rPr>
              <a:t>updates</a:t>
            </a:r>
            <a:r>
              <a:rPr sz="2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Arial"/>
                <a:cs typeface="Arial"/>
              </a:rPr>
              <a:t>determined </a:t>
            </a:r>
            <a:r>
              <a:rPr sz="2200" i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FFFF00"/>
                </a:solidFill>
                <a:latin typeface="Arial"/>
                <a:cs typeface="Arial"/>
              </a:rPr>
              <a:t>software-driven </a:t>
            </a:r>
            <a:r>
              <a:rPr sz="2200" i="1" dirty="0">
                <a:solidFill>
                  <a:srgbClr val="FFFF00"/>
                </a:solidFill>
                <a:latin typeface="Arial"/>
                <a:cs typeface="Arial"/>
              </a:rPr>
              <a:t>consensus</a:t>
            </a:r>
            <a:r>
              <a:rPr sz="2200" i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Smart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contract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blockchain:</a:t>
            </a:r>
            <a:endParaRPr sz="24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Immutability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(irreversible)</a:t>
            </a:r>
            <a:endParaRPr sz="24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Security</a:t>
            </a:r>
            <a:endParaRPr sz="24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transparent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069" y="307340"/>
            <a:ext cx="68110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</a:t>
            </a:r>
            <a:r>
              <a:rPr spc="-15" dirty="0"/>
              <a:t> </a:t>
            </a:r>
            <a:r>
              <a:rPr spc="-5" dirty="0"/>
              <a:t>Example </a:t>
            </a:r>
            <a:r>
              <a:rPr spc="-10" dirty="0"/>
              <a:t>of</a:t>
            </a:r>
            <a:r>
              <a:rPr spc="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Kind-of-Smart</a:t>
            </a:r>
            <a:r>
              <a:rPr spc="5" dirty="0"/>
              <a:t> </a:t>
            </a:r>
            <a:r>
              <a:rPr spc="-10" dirty="0"/>
              <a:t>Contract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3139" y="1433830"/>
            <a:ext cx="3821429" cy="153543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352800"/>
            <a:ext cx="9144000" cy="29870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385809" y="6675787"/>
            <a:ext cx="42100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spc="-5" dirty="0">
                <a:solidFill>
                  <a:srgbClr val="F9FC00"/>
                </a:solidFill>
                <a:latin typeface="Arial"/>
                <a:cs typeface="Arial"/>
              </a:rPr>
              <a:t>Slide</a:t>
            </a:r>
            <a:r>
              <a:rPr sz="900" b="1" spc="-35" dirty="0">
                <a:solidFill>
                  <a:srgbClr val="F9FC00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900" b="1" dirty="0">
                <a:solidFill>
                  <a:srgbClr val="F9FC00"/>
                </a:solidFill>
                <a:latin typeface="Arial"/>
                <a:cs typeface="Arial"/>
              </a:rPr>
              <a:t>6</a:t>
            </a:fld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469" y="307340"/>
            <a:ext cx="51365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Advantages</a:t>
            </a:r>
            <a:r>
              <a:rPr spc="-5" dirty="0"/>
              <a:t> </a:t>
            </a:r>
            <a:r>
              <a:rPr spc="-10" dirty="0"/>
              <a:t>of </a:t>
            </a:r>
            <a:r>
              <a:rPr spc="-5" dirty="0"/>
              <a:t>Smart</a:t>
            </a:r>
            <a:r>
              <a:rPr dirty="0"/>
              <a:t> </a:t>
            </a:r>
            <a:r>
              <a:rPr spc="-10" dirty="0"/>
              <a:t>Contract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385809" y="6675787"/>
            <a:ext cx="42100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spc="-5" dirty="0">
                <a:solidFill>
                  <a:srgbClr val="F9FC00"/>
                </a:solidFill>
                <a:latin typeface="Arial"/>
                <a:cs typeface="Arial"/>
              </a:rPr>
              <a:t>Slide</a:t>
            </a:r>
            <a:r>
              <a:rPr sz="900" b="1" spc="-35" dirty="0">
                <a:solidFill>
                  <a:srgbClr val="F9FC00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900" b="1" dirty="0">
                <a:solidFill>
                  <a:srgbClr val="F9FC00"/>
                </a:solidFill>
                <a:latin typeface="Arial"/>
                <a:cs typeface="Arial"/>
              </a:rPr>
              <a:t>7</a:t>
            </a:fld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269" y="1216660"/>
            <a:ext cx="7365365" cy="1518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Characteristics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smart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contracts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blockchain:</a:t>
            </a:r>
            <a:endParaRPr sz="24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Immutability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(irreversible)</a:t>
            </a:r>
            <a:endParaRPr sz="20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Security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(in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sense that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blockchain does not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fail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easily)</a:t>
            </a:r>
            <a:endParaRPr sz="20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Transparency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440" y="313944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39" y="3155950"/>
            <a:ext cx="4595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Compared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traditional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contracts: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9639" y="3507740"/>
            <a:ext cx="114935" cy="7366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2539" y="3521709"/>
            <a:ext cx="5029835" cy="7366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High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certainty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contract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terms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more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transparent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(subject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to debate)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440" y="463295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339" y="4650740"/>
            <a:ext cx="6249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Additional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benefits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over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other</a:t>
            </a:r>
            <a:r>
              <a:rPr sz="2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digital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contracts: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9639" y="4999990"/>
            <a:ext cx="114935" cy="73914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2539" y="5016500"/>
            <a:ext cx="5001895" cy="73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Contracts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can be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immutable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 irreversible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be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more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transparent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469" y="307340"/>
            <a:ext cx="5403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How</a:t>
            </a:r>
            <a:r>
              <a:rPr spc="-25" dirty="0"/>
              <a:t> </a:t>
            </a:r>
            <a:r>
              <a:rPr spc="-5" dirty="0"/>
              <a:t>Do</a:t>
            </a:r>
            <a:r>
              <a:rPr spc="-25" dirty="0"/>
              <a:t> </a:t>
            </a:r>
            <a:r>
              <a:rPr spc="-5" dirty="0"/>
              <a:t>Smart</a:t>
            </a:r>
            <a:r>
              <a:rPr spc="-10" dirty="0"/>
              <a:t> Contracts</a:t>
            </a:r>
            <a:r>
              <a:rPr spc="-15" dirty="0"/>
              <a:t> 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9870" y="123444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769" y="1252220"/>
            <a:ext cx="1345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he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eu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3870" y="4222750"/>
            <a:ext cx="3046729" cy="245618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6200" y="1959610"/>
            <a:ext cx="610870" cy="3602990"/>
            <a:chOff x="76200" y="1959610"/>
            <a:chExt cx="610870" cy="3602990"/>
          </a:xfrm>
        </p:grpSpPr>
        <p:sp>
          <p:nvSpPr>
            <p:cNvPr id="7" name="object 7"/>
            <p:cNvSpPr/>
            <p:nvPr/>
          </p:nvSpPr>
          <p:spPr>
            <a:xfrm>
              <a:off x="76200" y="1959610"/>
              <a:ext cx="609600" cy="1888489"/>
            </a:xfrm>
            <a:custGeom>
              <a:avLst/>
              <a:gdLst/>
              <a:ahLst/>
              <a:cxnLst/>
              <a:rect l="l" t="t" r="r" b="b"/>
              <a:pathLst>
                <a:path w="609600" h="1888489">
                  <a:moveTo>
                    <a:pt x="457200" y="0"/>
                  </a:moveTo>
                  <a:lnTo>
                    <a:pt x="457200" y="76200"/>
                  </a:lnTo>
                  <a:lnTo>
                    <a:pt x="426720" y="101600"/>
                  </a:lnTo>
                  <a:lnTo>
                    <a:pt x="396240" y="130810"/>
                  </a:lnTo>
                  <a:lnTo>
                    <a:pt x="365759" y="163829"/>
                  </a:lnTo>
                  <a:lnTo>
                    <a:pt x="336550" y="203200"/>
                  </a:lnTo>
                  <a:lnTo>
                    <a:pt x="308610" y="245110"/>
                  </a:lnTo>
                  <a:lnTo>
                    <a:pt x="280670" y="292100"/>
                  </a:lnTo>
                  <a:lnTo>
                    <a:pt x="255270" y="342900"/>
                  </a:lnTo>
                  <a:lnTo>
                    <a:pt x="228600" y="397510"/>
                  </a:lnTo>
                  <a:lnTo>
                    <a:pt x="204470" y="455929"/>
                  </a:lnTo>
                  <a:lnTo>
                    <a:pt x="181610" y="516889"/>
                  </a:lnTo>
                  <a:lnTo>
                    <a:pt x="158750" y="582929"/>
                  </a:lnTo>
                  <a:lnTo>
                    <a:pt x="138429" y="651510"/>
                  </a:lnTo>
                  <a:lnTo>
                    <a:pt x="118110" y="722629"/>
                  </a:lnTo>
                  <a:lnTo>
                    <a:pt x="100330" y="796289"/>
                  </a:lnTo>
                  <a:lnTo>
                    <a:pt x="83820" y="873760"/>
                  </a:lnTo>
                  <a:lnTo>
                    <a:pt x="67310" y="952500"/>
                  </a:lnTo>
                  <a:lnTo>
                    <a:pt x="53339" y="1033779"/>
                  </a:lnTo>
                  <a:lnTo>
                    <a:pt x="41910" y="1117600"/>
                  </a:lnTo>
                  <a:lnTo>
                    <a:pt x="30480" y="1202689"/>
                  </a:lnTo>
                  <a:lnTo>
                    <a:pt x="21590" y="1289050"/>
                  </a:lnTo>
                  <a:lnTo>
                    <a:pt x="13969" y="1376679"/>
                  </a:lnTo>
                  <a:lnTo>
                    <a:pt x="7619" y="1465579"/>
                  </a:lnTo>
                  <a:lnTo>
                    <a:pt x="3809" y="1555750"/>
                  </a:lnTo>
                  <a:lnTo>
                    <a:pt x="1269" y="1645919"/>
                  </a:lnTo>
                  <a:lnTo>
                    <a:pt x="0" y="1736089"/>
                  </a:lnTo>
                  <a:lnTo>
                    <a:pt x="0" y="1888489"/>
                  </a:lnTo>
                  <a:lnTo>
                    <a:pt x="1269" y="1798320"/>
                  </a:lnTo>
                  <a:lnTo>
                    <a:pt x="3809" y="1708150"/>
                  </a:lnTo>
                  <a:lnTo>
                    <a:pt x="7619" y="1619250"/>
                  </a:lnTo>
                  <a:lnTo>
                    <a:pt x="13969" y="1530350"/>
                  </a:lnTo>
                  <a:lnTo>
                    <a:pt x="21590" y="1442719"/>
                  </a:lnTo>
                  <a:lnTo>
                    <a:pt x="30480" y="1355089"/>
                  </a:lnTo>
                  <a:lnTo>
                    <a:pt x="53339" y="1187450"/>
                  </a:lnTo>
                  <a:lnTo>
                    <a:pt x="67310" y="1106169"/>
                  </a:lnTo>
                  <a:lnTo>
                    <a:pt x="83820" y="1026160"/>
                  </a:lnTo>
                  <a:lnTo>
                    <a:pt x="100330" y="949960"/>
                  </a:lnTo>
                  <a:lnTo>
                    <a:pt x="118110" y="875029"/>
                  </a:lnTo>
                  <a:lnTo>
                    <a:pt x="138429" y="803910"/>
                  </a:lnTo>
                  <a:lnTo>
                    <a:pt x="158750" y="735329"/>
                  </a:lnTo>
                  <a:lnTo>
                    <a:pt x="181610" y="670560"/>
                  </a:lnTo>
                  <a:lnTo>
                    <a:pt x="204470" y="608329"/>
                  </a:lnTo>
                  <a:lnTo>
                    <a:pt x="228600" y="549910"/>
                  </a:lnTo>
                  <a:lnTo>
                    <a:pt x="255270" y="495300"/>
                  </a:lnTo>
                  <a:lnTo>
                    <a:pt x="280670" y="444500"/>
                  </a:lnTo>
                  <a:lnTo>
                    <a:pt x="308610" y="398779"/>
                  </a:lnTo>
                  <a:lnTo>
                    <a:pt x="336550" y="355600"/>
                  </a:lnTo>
                  <a:lnTo>
                    <a:pt x="365759" y="317500"/>
                  </a:lnTo>
                  <a:lnTo>
                    <a:pt x="396240" y="283210"/>
                  </a:lnTo>
                  <a:lnTo>
                    <a:pt x="426720" y="254000"/>
                  </a:lnTo>
                  <a:lnTo>
                    <a:pt x="457200" y="228600"/>
                  </a:lnTo>
                  <a:lnTo>
                    <a:pt x="513298" y="228600"/>
                  </a:lnTo>
                  <a:lnTo>
                    <a:pt x="609600" y="97789"/>
                  </a:lnTo>
                  <a:lnTo>
                    <a:pt x="457200" y="0"/>
                  </a:lnTo>
                  <a:close/>
                </a:path>
                <a:path w="609600" h="1888489">
                  <a:moveTo>
                    <a:pt x="513298" y="228600"/>
                  </a:moveTo>
                  <a:lnTo>
                    <a:pt x="457200" y="228600"/>
                  </a:lnTo>
                  <a:lnTo>
                    <a:pt x="457200" y="304800"/>
                  </a:lnTo>
                  <a:lnTo>
                    <a:pt x="513298" y="228600"/>
                  </a:lnTo>
                  <a:close/>
                </a:path>
              </a:pathLst>
            </a:custGeom>
            <a:solidFill>
              <a:srgbClr val="2C5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70" y="3771900"/>
              <a:ext cx="609600" cy="1790700"/>
            </a:xfrm>
            <a:custGeom>
              <a:avLst/>
              <a:gdLst/>
              <a:ahLst/>
              <a:cxnLst/>
              <a:rect l="l" t="t" r="r" b="b"/>
              <a:pathLst>
                <a:path w="609600" h="1790700">
                  <a:moveTo>
                    <a:pt x="854" y="29486"/>
                  </a:moveTo>
                  <a:lnTo>
                    <a:pt x="0" y="90169"/>
                  </a:lnTo>
                  <a:lnTo>
                    <a:pt x="1270" y="179069"/>
                  </a:lnTo>
                  <a:lnTo>
                    <a:pt x="3810" y="267969"/>
                  </a:lnTo>
                  <a:lnTo>
                    <a:pt x="7620" y="356869"/>
                  </a:lnTo>
                  <a:lnTo>
                    <a:pt x="13970" y="444500"/>
                  </a:lnTo>
                  <a:lnTo>
                    <a:pt x="21590" y="530860"/>
                  </a:lnTo>
                  <a:lnTo>
                    <a:pt x="30480" y="615950"/>
                  </a:lnTo>
                  <a:lnTo>
                    <a:pt x="41910" y="699769"/>
                  </a:lnTo>
                  <a:lnTo>
                    <a:pt x="53340" y="782319"/>
                  </a:lnTo>
                  <a:lnTo>
                    <a:pt x="68580" y="863600"/>
                  </a:lnTo>
                  <a:lnTo>
                    <a:pt x="82550" y="941069"/>
                  </a:lnTo>
                  <a:lnTo>
                    <a:pt x="99060" y="1017269"/>
                  </a:lnTo>
                  <a:lnTo>
                    <a:pt x="118110" y="1090930"/>
                  </a:lnTo>
                  <a:lnTo>
                    <a:pt x="137160" y="1162050"/>
                  </a:lnTo>
                  <a:lnTo>
                    <a:pt x="157480" y="1229360"/>
                  </a:lnTo>
                  <a:lnTo>
                    <a:pt x="180340" y="1294130"/>
                  </a:lnTo>
                  <a:lnTo>
                    <a:pt x="203200" y="1355089"/>
                  </a:lnTo>
                  <a:lnTo>
                    <a:pt x="227329" y="1412239"/>
                  </a:lnTo>
                  <a:lnTo>
                    <a:pt x="252729" y="1466850"/>
                  </a:lnTo>
                  <a:lnTo>
                    <a:pt x="278130" y="1517650"/>
                  </a:lnTo>
                  <a:lnTo>
                    <a:pt x="306070" y="1563370"/>
                  </a:lnTo>
                  <a:lnTo>
                    <a:pt x="334009" y="1606550"/>
                  </a:lnTo>
                  <a:lnTo>
                    <a:pt x="361950" y="1644650"/>
                  </a:lnTo>
                  <a:lnTo>
                    <a:pt x="391159" y="1678939"/>
                  </a:lnTo>
                  <a:lnTo>
                    <a:pt x="421639" y="1708150"/>
                  </a:lnTo>
                  <a:lnTo>
                    <a:pt x="452120" y="1733550"/>
                  </a:lnTo>
                  <a:lnTo>
                    <a:pt x="514350" y="1770380"/>
                  </a:lnTo>
                  <a:lnTo>
                    <a:pt x="577850" y="1789430"/>
                  </a:lnTo>
                  <a:lnTo>
                    <a:pt x="609600" y="1790700"/>
                  </a:lnTo>
                  <a:lnTo>
                    <a:pt x="608330" y="1638300"/>
                  </a:lnTo>
                  <a:lnTo>
                    <a:pt x="577850" y="1635760"/>
                  </a:lnTo>
                  <a:lnTo>
                    <a:pt x="547370" y="1629410"/>
                  </a:lnTo>
                  <a:lnTo>
                    <a:pt x="485139" y="1602740"/>
                  </a:lnTo>
                  <a:lnTo>
                    <a:pt x="425450" y="1559560"/>
                  </a:lnTo>
                  <a:lnTo>
                    <a:pt x="396239" y="1530350"/>
                  </a:lnTo>
                  <a:lnTo>
                    <a:pt x="367030" y="1498600"/>
                  </a:lnTo>
                  <a:lnTo>
                    <a:pt x="339089" y="1461770"/>
                  </a:lnTo>
                  <a:lnTo>
                    <a:pt x="312420" y="1421130"/>
                  </a:lnTo>
                  <a:lnTo>
                    <a:pt x="285750" y="1376680"/>
                  </a:lnTo>
                  <a:lnTo>
                    <a:pt x="259079" y="1328420"/>
                  </a:lnTo>
                  <a:lnTo>
                    <a:pt x="234950" y="1277620"/>
                  </a:lnTo>
                  <a:lnTo>
                    <a:pt x="210820" y="1221739"/>
                  </a:lnTo>
                  <a:lnTo>
                    <a:pt x="187960" y="1163320"/>
                  </a:lnTo>
                  <a:lnTo>
                    <a:pt x="166370" y="1101089"/>
                  </a:lnTo>
                  <a:lnTo>
                    <a:pt x="144780" y="1036319"/>
                  </a:lnTo>
                  <a:lnTo>
                    <a:pt x="125730" y="969010"/>
                  </a:lnTo>
                  <a:lnTo>
                    <a:pt x="107950" y="897889"/>
                  </a:lnTo>
                  <a:lnTo>
                    <a:pt x="90170" y="825500"/>
                  </a:lnTo>
                  <a:lnTo>
                    <a:pt x="74930" y="749300"/>
                  </a:lnTo>
                  <a:lnTo>
                    <a:pt x="60960" y="671830"/>
                  </a:lnTo>
                  <a:lnTo>
                    <a:pt x="48260" y="593089"/>
                  </a:lnTo>
                  <a:lnTo>
                    <a:pt x="36830" y="511810"/>
                  </a:lnTo>
                  <a:lnTo>
                    <a:pt x="26669" y="429260"/>
                  </a:lnTo>
                  <a:lnTo>
                    <a:pt x="17780" y="345439"/>
                  </a:lnTo>
                  <a:lnTo>
                    <a:pt x="11430" y="260350"/>
                  </a:lnTo>
                  <a:lnTo>
                    <a:pt x="6350" y="173989"/>
                  </a:lnTo>
                  <a:lnTo>
                    <a:pt x="2540" y="87630"/>
                  </a:lnTo>
                  <a:lnTo>
                    <a:pt x="854" y="29486"/>
                  </a:lnTo>
                  <a:close/>
                </a:path>
                <a:path w="609600" h="1790700">
                  <a:moveTo>
                    <a:pt x="1270" y="0"/>
                  </a:moveTo>
                  <a:lnTo>
                    <a:pt x="0" y="0"/>
                  </a:lnTo>
                  <a:lnTo>
                    <a:pt x="854" y="29486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244F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953000" y="3783329"/>
            <a:ext cx="533400" cy="2388870"/>
            <a:chOff x="4953000" y="3783329"/>
            <a:chExt cx="533400" cy="2388870"/>
          </a:xfrm>
        </p:grpSpPr>
        <p:sp>
          <p:nvSpPr>
            <p:cNvPr id="10" name="object 10"/>
            <p:cNvSpPr/>
            <p:nvPr/>
          </p:nvSpPr>
          <p:spPr>
            <a:xfrm>
              <a:off x="4953000" y="3783329"/>
              <a:ext cx="533400" cy="1277620"/>
            </a:xfrm>
            <a:custGeom>
              <a:avLst/>
              <a:gdLst/>
              <a:ahLst/>
              <a:cxnLst/>
              <a:rect l="l" t="t" r="r" b="b"/>
              <a:pathLst>
                <a:path w="533400" h="1277620">
                  <a:moveTo>
                    <a:pt x="281992" y="200660"/>
                  </a:moveTo>
                  <a:lnTo>
                    <a:pt x="133350" y="200660"/>
                  </a:lnTo>
                  <a:lnTo>
                    <a:pt x="160020" y="217170"/>
                  </a:lnTo>
                  <a:lnTo>
                    <a:pt x="186689" y="236220"/>
                  </a:lnTo>
                  <a:lnTo>
                    <a:pt x="238760" y="283210"/>
                  </a:lnTo>
                  <a:lnTo>
                    <a:pt x="287020" y="340360"/>
                  </a:lnTo>
                  <a:lnTo>
                    <a:pt x="311150" y="373380"/>
                  </a:lnTo>
                  <a:lnTo>
                    <a:pt x="332739" y="408940"/>
                  </a:lnTo>
                  <a:lnTo>
                    <a:pt x="354329" y="447040"/>
                  </a:lnTo>
                  <a:lnTo>
                    <a:pt x="374650" y="486410"/>
                  </a:lnTo>
                  <a:lnTo>
                    <a:pt x="394970" y="529590"/>
                  </a:lnTo>
                  <a:lnTo>
                    <a:pt x="412750" y="574040"/>
                  </a:lnTo>
                  <a:lnTo>
                    <a:pt x="430529" y="619760"/>
                  </a:lnTo>
                  <a:lnTo>
                    <a:pt x="445770" y="668020"/>
                  </a:lnTo>
                  <a:lnTo>
                    <a:pt x="461010" y="717550"/>
                  </a:lnTo>
                  <a:lnTo>
                    <a:pt x="474979" y="769620"/>
                  </a:lnTo>
                  <a:lnTo>
                    <a:pt x="486410" y="821690"/>
                  </a:lnTo>
                  <a:lnTo>
                    <a:pt x="497839" y="876300"/>
                  </a:lnTo>
                  <a:lnTo>
                    <a:pt x="515620" y="988060"/>
                  </a:lnTo>
                  <a:lnTo>
                    <a:pt x="521970" y="1045210"/>
                  </a:lnTo>
                  <a:lnTo>
                    <a:pt x="527050" y="1102360"/>
                  </a:lnTo>
                  <a:lnTo>
                    <a:pt x="530860" y="1160780"/>
                  </a:lnTo>
                  <a:lnTo>
                    <a:pt x="532129" y="1217930"/>
                  </a:lnTo>
                  <a:lnTo>
                    <a:pt x="533400" y="1277620"/>
                  </a:lnTo>
                  <a:lnTo>
                    <a:pt x="533400" y="1143000"/>
                  </a:lnTo>
                  <a:lnTo>
                    <a:pt x="530860" y="1026160"/>
                  </a:lnTo>
                  <a:lnTo>
                    <a:pt x="527050" y="969010"/>
                  </a:lnTo>
                  <a:lnTo>
                    <a:pt x="521970" y="910590"/>
                  </a:lnTo>
                  <a:lnTo>
                    <a:pt x="515620" y="853440"/>
                  </a:lnTo>
                  <a:lnTo>
                    <a:pt x="506729" y="797560"/>
                  </a:lnTo>
                  <a:lnTo>
                    <a:pt x="497839" y="742950"/>
                  </a:lnTo>
                  <a:lnTo>
                    <a:pt x="486410" y="688340"/>
                  </a:lnTo>
                  <a:lnTo>
                    <a:pt x="474979" y="636270"/>
                  </a:lnTo>
                  <a:lnTo>
                    <a:pt x="461010" y="584200"/>
                  </a:lnTo>
                  <a:lnTo>
                    <a:pt x="445770" y="534670"/>
                  </a:lnTo>
                  <a:lnTo>
                    <a:pt x="430529" y="486410"/>
                  </a:lnTo>
                  <a:lnTo>
                    <a:pt x="394970" y="394970"/>
                  </a:lnTo>
                  <a:lnTo>
                    <a:pt x="374650" y="353060"/>
                  </a:lnTo>
                  <a:lnTo>
                    <a:pt x="354329" y="313690"/>
                  </a:lnTo>
                  <a:lnTo>
                    <a:pt x="332739" y="275590"/>
                  </a:lnTo>
                  <a:lnTo>
                    <a:pt x="311150" y="240030"/>
                  </a:lnTo>
                  <a:lnTo>
                    <a:pt x="287020" y="207010"/>
                  </a:lnTo>
                  <a:lnTo>
                    <a:pt x="281992" y="200660"/>
                  </a:lnTo>
                  <a:close/>
                </a:path>
                <a:path w="533400" h="1277620">
                  <a:moveTo>
                    <a:pt x="133350" y="0"/>
                  </a:moveTo>
                  <a:lnTo>
                    <a:pt x="0" y="99060"/>
                  </a:lnTo>
                  <a:lnTo>
                    <a:pt x="133350" y="267970"/>
                  </a:lnTo>
                  <a:lnTo>
                    <a:pt x="133350" y="200660"/>
                  </a:lnTo>
                  <a:lnTo>
                    <a:pt x="281992" y="200660"/>
                  </a:lnTo>
                  <a:lnTo>
                    <a:pt x="238760" y="149860"/>
                  </a:lnTo>
                  <a:lnTo>
                    <a:pt x="186689" y="102870"/>
                  </a:lnTo>
                  <a:lnTo>
                    <a:pt x="133350" y="6731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2C5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53000" y="4993639"/>
              <a:ext cx="532130" cy="1178560"/>
            </a:xfrm>
            <a:custGeom>
              <a:avLst/>
              <a:gdLst/>
              <a:ahLst/>
              <a:cxnLst/>
              <a:rect l="l" t="t" r="r" b="b"/>
              <a:pathLst>
                <a:path w="532129" h="1178560">
                  <a:moveTo>
                    <a:pt x="532129" y="0"/>
                  </a:moveTo>
                  <a:lnTo>
                    <a:pt x="529589" y="58420"/>
                  </a:lnTo>
                  <a:lnTo>
                    <a:pt x="525779" y="115570"/>
                  </a:lnTo>
                  <a:lnTo>
                    <a:pt x="520700" y="171450"/>
                  </a:lnTo>
                  <a:lnTo>
                    <a:pt x="514350" y="228600"/>
                  </a:lnTo>
                  <a:lnTo>
                    <a:pt x="505460" y="284480"/>
                  </a:lnTo>
                  <a:lnTo>
                    <a:pt x="496570" y="337820"/>
                  </a:lnTo>
                  <a:lnTo>
                    <a:pt x="485139" y="391160"/>
                  </a:lnTo>
                  <a:lnTo>
                    <a:pt x="473710" y="443230"/>
                  </a:lnTo>
                  <a:lnTo>
                    <a:pt x="459739" y="494030"/>
                  </a:lnTo>
                  <a:lnTo>
                    <a:pt x="445770" y="543560"/>
                  </a:lnTo>
                  <a:lnTo>
                    <a:pt x="429260" y="591820"/>
                  </a:lnTo>
                  <a:lnTo>
                    <a:pt x="412750" y="637540"/>
                  </a:lnTo>
                  <a:lnTo>
                    <a:pt x="394970" y="680720"/>
                  </a:lnTo>
                  <a:lnTo>
                    <a:pt x="375920" y="722630"/>
                  </a:lnTo>
                  <a:lnTo>
                    <a:pt x="355600" y="762000"/>
                  </a:lnTo>
                  <a:lnTo>
                    <a:pt x="334010" y="800100"/>
                  </a:lnTo>
                  <a:lnTo>
                    <a:pt x="312420" y="835660"/>
                  </a:lnTo>
                  <a:lnTo>
                    <a:pt x="289560" y="867410"/>
                  </a:lnTo>
                  <a:lnTo>
                    <a:pt x="265429" y="897890"/>
                  </a:lnTo>
                  <a:lnTo>
                    <a:pt x="215900" y="949960"/>
                  </a:lnTo>
                  <a:lnTo>
                    <a:pt x="163829" y="991870"/>
                  </a:lnTo>
                  <a:lnTo>
                    <a:pt x="110489" y="1021080"/>
                  </a:lnTo>
                  <a:lnTo>
                    <a:pt x="55879" y="1038860"/>
                  </a:lnTo>
                  <a:lnTo>
                    <a:pt x="0" y="1045210"/>
                  </a:lnTo>
                  <a:lnTo>
                    <a:pt x="0" y="1178560"/>
                  </a:lnTo>
                  <a:lnTo>
                    <a:pt x="53339" y="1172210"/>
                  </a:lnTo>
                  <a:lnTo>
                    <a:pt x="107950" y="1155700"/>
                  </a:lnTo>
                  <a:lnTo>
                    <a:pt x="160020" y="1126490"/>
                  </a:lnTo>
                  <a:lnTo>
                    <a:pt x="210820" y="1087120"/>
                  </a:lnTo>
                  <a:lnTo>
                    <a:pt x="259079" y="1037590"/>
                  </a:lnTo>
                  <a:lnTo>
                    <a:pt x="306070" y="976630"/>
                  </a:lnTo>
                  <a:lnTo>
                    <a:pt x="327660" y="943610"/>
                  </a:lnTo>
                  <a:lnTo>
                    <a:pt x="347979" y="908050"/>
                  </a:lnTo>
                  <a:lnTo>
                    <a:pt x="368300" y="869950"/>
                  </a:lnTo>
                  <a:lnTo>
                    <a:pt x="387350" y="829310"/>
                  </a:lnTo>
                  <a:lnTo>
                    <a:pt x="405129" y="787400"/>
                  </a:lnTo>
                  <a:lnTo>
                    <a:pt x="422910" y="742950"/>
                  </a:lnTo>
                  <a:lnTo>
                    <a:pt x="438150" y="697230"/>
                  </a:lnTo>
                  <a:lnTo>
                    <a:pt x="453389" y="648970"/>
                  </a:lnTo>
                  <a:lnTo>
                    <a:pt x="467360" y="600710"/>
                  </a:lnTo>
                  <a:lnTo>
                    <a:pt x="480060" y="549910"/>
                  </a:lnTo>
                  <a:lnTo>
                    <a:pt x="491489" y="499110"/>
                  </a:lnTo>
                  <a:lnTo>
                    <a:pt x="509270" y="392430"/>
                  </a:lnTo>
                  <a:lnTo>
                    <a:pt x="516889" y="337820"/>
                  </a:lnTo>
                  <a:lnTo>
                    <a:pt x="527050" y="226060"/>
                  </a:lnTo>
                  <a:lnTo>
                    <a:pt x="530860" y="170180"/>
                  </a:lnTo>
                  <a:lnTo>
                    <a:pt x="532101" y="115570"/>
                  </a:lnTo>
                  <a:lnTo>
                    <a:pt x="532129" y="0"/>
                  </a:lnTo>
                  <a:close/>
                </a:path>
              </a:pathLst>
            </a:custGeom>
            <a:solidFill>
              <a:srgbClr val="244F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6070" y="1668779"/>
            <a:ext cx="5111115" cy="460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0" marR="29591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850265" algn="l"/>
                <a:tab pos="850900" algn="l"/>
              </a:tabLst>
            </a:pPr>
            <a:r>
              <a:rPr sz="2000" spc="-5" dirty="0">
                <a:solidFill>
                  <a:srgbClr val="FFFF00"/>
                </a:solidFill>
                <a:latin typeface="Arial MT"/>
                <a:cs typeface="Arial MT"/>
              </a:rPr>
              <a:t>Send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 application to the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system,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code and associated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data is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 MT"/>
                <a:cs typeface="Arial MT"/>
              </a:rPr>
              <a:t>replicated</a:t>
            </a:r>
            <a:r>
              <a:rPr sz="2000" spc="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around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network.</a:t>
            </a:r>
            <a:endParaRPr sz="2000">
              <a:latin typeface="Arial MT"/>
              <a:cs typeface="Arial MT"/>
            </a:endParaRPr>
          </a:p>
          <a:p>
            <a:pPr marL="850900" marR="60325" indent="-45720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850265" algn="l"/>
                <a:tab pos="85090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Once stored,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 Ethereum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Blockchain assigns </a:t>
            </a:r>
            <a:r>
              <a:rPr sz="2000" dirty="0">
                <a:solidFill>
                  <a:srgbClr val="FFFF00"/>
                </a:solidFill>
                <a:latin typeface="Arial MT"/>
                <a:cs typeface="Arial MT"/>
              </a:rPr>
              <a:t>a unique address </a:t>
            </a:r>
            <a:r>
              <a:rPr sz="2000" spc="-55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reference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the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uploaded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code.</a:t>
            </a:r>
            <a:endParaRPr sz="2000">
              <a:latin typeface="Arial MT"/>
              <a:cs typeface="Arial MT"/>
            </a:endParaRPr>
          </a:p>
          <a:p>
            <a:pPr marL="850900" marR="731520" indent="-45720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850265" algn="l"/>
                <a:tab pos="850900" algn="l"/>
              </a:tabLst>
            </a:pPr>
            <a:r>
              <a:rPr sz="2000" spc="-5" dirty="0">
                <a:solidFill>
                  <a:srgbClr val="FFFF00"/>
                </a:solidFill>
                <a:latin typeface="Arial MT"/>
                <a:cs typeface="Arial MT"/>
              </a:rPr>
              <a:t>Execute</a:t>
            </a:r>
            <a:r>
              <a:rPr sz="200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code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by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calling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00"/>
                </a:solidFill>
                <a:latin typeface="Arial MT"/>
                <a:cs typeface="Arial MT"/>
              </a:rPr>
              <a:t>address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/>
            </a:pP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Ethereum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of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transactions:</a:t>
            </a:r>
            <a:endParaRPr sz="20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400"/>
              </a:spcBef>
              <a:buAutoNum type="alphaLcParenR"/>
              <a:tabLst>
                <a:tab pos="926465" algn="l"/>
                <a:tab pos="927100" algn="l"/>
              </a:tabLst>
            </a:pP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Transfer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Ether</a:t>
            </a:r>
            <a:endParaRPr sz="20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400"/>
              </a:spcBef>
              <a:buAutoNum type="alphaLcParenR"/>
              <a:tabLst>
                <a:tab pos="926465" algn="l"/>
                <a:tab pos="92710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Creating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smart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contract</a:t>
            </a:r>
            <a:endParaRPr sz="2000">
              <a:latin typeface="Arial MT"/>
              <a:cs typeface="Arial MT"/>
            </a:endParaRPr>
          </a:p>
          <a:p>
            <a:pPr marL="927100" marR="438784" lvl="1" indent="-457200">
              <a:lnSpc>
                <a:spcPct val="100000"/>
              </a:lnSpc>
              <a:spcBef>
                <a:spcPts val="400"/>
              </a:spcBef>
              <a:buAutoNum type="alphaLcParenR"/>
              <a:tabLst>
                <a:tab pos="926465" algn="l"/>
                <a:tab pos="927100" algn="l"/>
              </a:tabLst>
            </a:pP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Transaction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 smart contract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(activate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 smart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contract)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62600" y="1600200"/>
            <a:ext cx="3035300" cy="208280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5" dirty="0"/>
              <a:t>T</a:t>
            </a:r>
            <a:r>
              <a:rPr spc="-5" dirty="0"/>
              <a:t>o</a:t>
            </a:r>
            <a:r>
              <a:rPr spc="5" dirty="0"/>
              <a:t>p</a:t>
            </a:r>
            <a:r>
              <a:rPr spc="-5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5" dirty="0"/>
              <a:t>F</a:t>
            </a:r>
            <a:r>
              <a:rPr spc="-5" dirty="0"/>
              <a:t>our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1869" y="1554480"/>
            <a:ext cx="132715" cy="17322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dirty="0">
                <a:solidFill>
                  <a:srgbClr val="F7F7F7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dirty="0">
                <a:solidFill>
                  <a:srgbClr val="FFFF00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dirty="0">
                <a:solidFill>
                  <a:srgbClr val="F7F7F7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5" dirty="0"/>
              <a:t>T</a:t>
            </a:r>
            <a:r>
              <a:rPr spc="-5" dirty="0"/>
              <a:t>o</a:t>
            </a:r>
            <a:r>
              <a:rPr spc="5" dirty="0"/>
              <a:t>p</a:t>
            </a:r>
            <a:r>
              <a:rPr spc="-5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5" dirty="0"/>
              <a:t>F</a:t>
            </a:r>
            <a:r>
              <a:rPr spc="-5" dirty="0"/>
              <a:t>our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35" dirty="0"/>
              <a:t> 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49069" y="1573530"/>
            <a:ext cx="5373370" cy="17297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9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24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is a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Smart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Contract?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7F7F7"/>
                </a:solidFill>
                <a:latin typeface="Arial"/>
                <a:cs typeface="Arial"/>
              </a:rPr>
              <a:t>Advantage</a:t>
            </a:r>
            <a:r>
              <a:rPr sz="2400" b="1" spc="-5" dirty="0">
                <a:solidFill>
                  <a:srgbClr val="F7F7F7"/>
                </a:solidFill>
                <a:latin typeface="Arial"/>
                <a:cs typeface="Arial"/>
              </a:rPr>
              <a:t> of</a:t>
            </a:r>
            <a:r>
              <a:rPr sz="2400" b="1" spc="5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7F7F7"/>
                </a:solidFill>
                <a:latin typeface="Arial"/>
                <a:cs typeface="Arial"/>
              </a:rPr>
              <a:t>Smart</a:t>
            </a:r>
            <a:r>
              <a:rPr sz="2400" b="1" spc="5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7F7F7"/>
                </a:solidFill>
                <a:latin typeface="Arial"/>
                <a:cs typeface="Arial"/>
              </a:rPr>
              <a:t>Contracts </a:t>
            </a:r>
            <a:r>
              <a:rPr sz="2400" b="1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Applications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2400" b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Smart Contracts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7F7F7"/>
                </a:solidFill>
                <a:latin typeface="Arial"/>
                <a:cs typeface="Arial"/>
              </a:rPr>
              <a:t>Other</a:t>
            </a:r>
            <a:r>
              <a:rPr sz="2400" b="1" spc="-15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7F7F7"/>
                </a:solidFill>
                <a:latin typeface="Arial"/>
                <a:cs typeface="Arial"/>
              </a:rPr>
              <a:t>Use</a:t>
            </a:r>
            <a:r>
              <a:rPr sz="2400" b="1" spc="-15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7F7F7"/>
                </a:solidFill>
                <a:latin typeface="Arial"/>
                <a:cs typeface="Arial"/>
              </a:rPr>
              <a:t>Cases and </a:t>
            </a:r>
            <a:r>
              <a:rPr sz="2400" b="1" spc="-5" dirty="0">
                <a:solidFill>
                  <a:srgbClr val="F7F7F7"/>
                </a:solidFill>
                <a:latin typeface="Arial"/>
                <a:cs typeface="Arial"/>
              </a:rPr>
              <a:t>Characteristics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8469" y="307340"/>
            <a:ext cx="14452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</a:t>
            </a:r>
            <a:r>
              <a:rPr spc="-5" dirty="0"/>
              <a:t>u</a:t>
            </a:r>
            <a:r>
              <a:rPr spc="-10" dirty="0"/>
              <a:t>t</a:t>
            </a:r>
            <a:r>
              <a:rPr dirty="0"/>
              <a:t>li</a:t>
            </a:r>
            <a:r>
              <a:rPr spc="-5" dirty="0"/>
              <a:t>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9FC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504</Words>
  <Application>Microsoft Office PowerPoint</Application>
  <PresentationFormat>On-screen Show (4:3)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MS UI Gothic</vt:lpstr>
      <vt:lpstr>Arial</vt:lpstr>
      <vt:lpstr>Arial MT</vt:lpstr>
      <vt:lpstr>Calibri</vt:lpstr>
      <vt:lpstr>Office Theme</vt:lpstr>
      <vt:lpstr>PowerPoint Presentation</vt:lpstr>
      <vt:lpstr>Outlines</vt:lpstr>
      <vt:lpstr>What is a Smart Contract?</vt:lpstr>
      <vt:lpstr>What is a Smart Contract?</vt:lpstr>
      <vt:lpstr>Significance of Smart Contracts on Blockchain</vt:lpstr>
      <vt:lpstr>An Example of a Kind-of-Smart Contract</vt:lpstr>
      <vt:lpstr>Advantages of Smart Contract</vt:lpstr>
      <vt:lpstr>How Do Smart Contracts Work?</vt:lpstr>
      <vt:lpstr>Outlines</vt:lpstr>
      <vt:lpstr>Use Case of Smart Contracts</vt:lpstr>
      <vt:lpstr>Use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subject>Introduction &amp; Accounting Cycle</dc:subject>
  <dc:creator/>
  <cp:lastModifiedBy>Omprakash Lalchandani</cp:lastModifiedBy>
  <cp:revision>4</cp:revision>
  <dcterms:created xsi:type="dcterms:W3CDTF">2021-10-24T18:22:17Z</dcterms:created>
  <dcterms:modified xsi:type="dcterms:W3CDTF">2022-11-01T15:49:31Z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2020-05-11T00:00:00Z</vt:filetime>
  </property>
  <property fmtid="{D5CDD505-2E9C-101B-9397-08002B2CF9AE}" pid="3" name="Creator">
    <vt:lpwstr>Impress</vt:lpwstr>
  </property>
  <property fmtid="{D5CDD505-2E9C-101B-9397-08002B2CF9AE}" pid="4" name="LastSaved">
    <vt:filetime>2020-05-11T00:00:00Z</vt:filetime>
  </property>
</Properties>
</file>