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comments/comment1.xml" ContentType="application/vnd.openxmlformats-officedocument.presentationml.comments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28"/>
  </p:notesMasterIdLst>
  <p:sldIdLst>
    <p:sldId id="259" r:id="rId2"/>
    <p:sldId id="258" r:id="rId3"/>
    <p:sldId id="260" r:id="rId4"/>
    <p:sldId id="261" r:id="rId5"/>
    <p:sldId id="262" r:id="rId6"/>
    <p:sldId id="263" r:id="rId7"/>
    <p:sldId id="277" r:id="rId8"/>
    <p:sldId id="264" r:id="rId9"/>
    <p:sldId id="265" r:id="rId10"/>
    <p:sldId id="266" r:id="rId11"/>
    <p:sldId id="267" r:id="rId12"/>
    <p:sldId id="268" r:id="rId13"/>
    <p:sldId id="284" r:id="rId14"/>
    <p:sldId id="269" r:id="rId15"/>
    <p:sldId id="279" r:id="rId16"/>
    <p:sldId id="275" r:id="rId17"/>
    <p:sldId id="276" r:id="rId18"/>
    <p:sldId id="280" r:id="rId19"/>
    <p:sldId id="281" r:id="rId20"/>
    <p:sldId id="282" r:id="rId21"/>
    <p:sldId id="285" r:id="rId22"/>
    <p:sldId id="270" r:id="rId23"/>
    <p:sldId id="271" r:id="rId24"/>
    <p:sldId id="272" r:id="rId25"/>
    <p:sldId id="273" r:id="rId26"/>
    <p:sldId id="274" r:id="rId27"/>
  </p:sldIdLst>
  <p:sldSz cx="10160000" cy="7620000"/>
  <p:notesSz cx="7620000" cy="10160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RASHANT DARSHAN" initials="PD" lastIdx="1" clrIdx="0">
    <p:extLst>
      <p:ext uri="{19B8F6BF-5375-455C-9EA6-DF929625EA0E}">
        <p15:presenceInfo xmlns:p15="http://schemas.microsoft.com/office/powerpoint/2012/main" userId="60c8c892bfd12582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3" d="100"/>
          <a:sy n="73" d="100"/>
        </p:scale>
        <p:origin x="1507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07T16:23:47.628" idx="1">
    <p:pos x="10" y="10"/>
    <p:text/>
    <p:extLst>
      <p:ext uri="{C676402C-5697-4E1C-873F-D02D1690AC5C}">
        <p15:threadingInfo xmlns:p15="http://schemas.microsoft.com/office/powerpoint/2012/main" timeZoneBias="-330"/>
      </p:ext>
    </p:extLst>
  </p:cm>
</p:cmLst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39D0A4-2A82-42DA-8D97-46957ACA250E}" type="doc">
      <dgm:prSet loTypeId="urn:microsoft.com/office/officeart/2005/8/layout/hProcess6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IN"/>
        </a:p>
      </dgm:t>
    </dgm:pt>
    <dgm:pt modelId="{24CBBCA7-C444-4D58-A2A1-F46771397808}">
      <dgm:prSet phldrT="[Text]"/>
      <dgm:spPr/>
      <dgm:t>
        <a:bodyPr/>
        <a:lstStyle/>
        <a:p>
          <a:r>
            <a:rPr lang="en-IN" dirty="0"/>
            <a:t>Phase 1</a:t>
          </a:r>
        </a:p>
      </dgm:t>
    </dgm:pt>
    <dgm:pt modelId="{19A1575C-6E6F-4D8A-ACFC-10DF2C69F33F}" type="parTrans" cxnId="{290F0CFF-FFC2-4D24-A42E-559C41D6E933}">
      <dgm:prSet/>
      <dgm:spPr/>
      <dgm:t>
        <a:bodyPr/>
        <a:lstStyle/>
        <a:p>
          <a:endParaRPr lang="en-IN"/>
        </a:p>
      </dgm:t>
    </dgm:pt>
    <dgm:pt modelId="{50247976-5029-430F-9DA5-068B063FA780}" type="sibTrans" cxnId="{290F0CFF-FFC2-4D24-A42E-559C41D6E933}">
      <dgm:prSet/>
      <dgm:spPr/>
      <dgm:t>
        <a:bodyPr/>
        <a:lstStyle/>
        <a:p>
          <a:endParaRPr lang="en-IN"/>
        </a:p>
      </dgm:t>
    </dgm:pt>
    <dgm:pt modelId="{B877A7D3-6DA2-425A-8F5B-BEE2D4DFA216}">
      <dgm:prSet phldrT="[Text]"/>
      <dgm:spPr/>
      <dgm:t>
        <a:bodyPr/>
        <a:lstStyle/>
        <a:p>
          <a:r>
            <a:rPr lang="en-IN" dirty="0"/>
            <a:t>Front-end of the website will be developed</a:t>
          </a:r>
        </a:p>
      </dgm:t>
    </dgm:pt>
    <dgm:pt modelId="{76126537-F3B6-447B-8F64-FE515A029B05}" type="parTrans" cxnId="{16D36AD9-BE19-4C38-9A37-9B3777469C2E}">
      <dgm:prSet/>
      <dgm:spPr/>
      <dgm:t>
        <a:bodyPr/>
        <a:lstStyle/>
        <a:p>
          <a:endParaRPr lang="en-IN"/>
        </a:p>
      </dgm:t>
    </dgm:pt>
    <dgm:pt modelId="{123227DC-E5AB-4BEC-9B7D-C3C46167BC91}" type="sibTrans" cxnId="{16D36AD9-BE19-4C38-9A37-9B3777469C2E}">
      <dgm:prSet/>
      <dgm:spPr/>
      <dgm:t>
        <a:bodyPr/>
        <a:lstStyle/>
        <a:p>
          <a:endParaRPr lang="en-IN"/>
        </a:p>
      </dgm:t>
    </dgm:pt>
    <dgm:pt modelId="{3985B165-BC26-4F24-83ED-0BCE49D9E6E3}">
      <dgm:prSet phldrT="[Text]"/>
      <dgm:spPr/>
      <dgm:t>
        <a:bodyPr/>
        <a:lstStyle/>
        <a:p>
          <a:r>
            <a:rPr lang="en-IN" dirty="0"/>
            <a:t>Phase 2</a:t>
          </a:r>
        </a:p>
      </dgm:t>
    </dgm:pt>
    <dgm:pt modelId="{7242B47E-B3E2-402F-BCC4-9F8D13F9BA38}" type="parTrans" cxnId="{4C2F2965-50BC-4930-ACAF-5AF6BE0DB05A}">
      <dgm:prSet/>
      <dgm:spPr/>
      <dgm:t>
        <a:bodyPr/>
        <a:lstStyle/>
        <a:p>
          <a:endParaRPr lang="en-IN"/>
        </a:p>
      </dgm:t>
    </dgm:pt>
    <dgm:pt modelId="{4274BF43-36FC-4A02-9F98-734E6162E8A5}" type="sibTrans" cxnId="{4C2F2965-50BC-4930-ACAF-5AF6BE0DB05A}">
      <dgm:prSet/>
      <dgm:spPr/>
      <dgm:t>
        <a:bodyPr/>
        <a:lstStyle/>
        <a:p>
          <a:endParaRPr lang="en-IN"/>
        </a:p>
      </dgm:t>
    </dgm:pt>
    <dgm:pt modelId="{DD2E986D-0EF4-45D1-8D97-AE9EAF48F681}">
      <dgm:prSet phldrT="[Text]"/>
      <dgm:spPr/>
      <dgm:t>
        <a:bodyPr/>
        <a:lstStyle/>
        <a:p>
          <a:r>
            <a:rPr lang="en-IN" dirty="0"/>
            <a:t>Back-end will be developed and integrated with front-end</a:t>
          </a:r>
        </a:p>
      </dgm:t>
    </dgm:pt>
    <dgm:pt modelId="{75CDCAB1-D416-410E-B97B-AB3AD13B30E2}" type="parTrans" cxnId="{7206BBF0-B7B2-44B1-81F6-6E37E535B97D}">
      <dgm:prSet/>
      <dgm:spPr/>
      <dgm:t>
        <a:bodyPr/>
        <a:lstStyle/>
        <a:p>
          <a:endParaRPr lang="en-IN"/>
        </a:p>
      </dgm:t>
    </dgm:pt>
    <dgm:pt modelId="{307209AD-6A39-4AA3-B6CD-C17CB1796CCD}" type="sibTrans" cxnId="{7206BBF0-B7B2-44B1-81F6-6E37E535B97D}">
      <dgm:prSet/>
      <dgm:spPr/>
      <dgm:t>
        <a:bodyPr/>
        <a:lstStyle/>
        <a:p>
          <a:endParaRPr lang="en-IN"/>
        </a:p>
      </dgm:t>
    </dgm:pt>
    <dgm:pt modelId="{5DB9BC3B-7E1B-40F9-94AF-D134CFEA0443}">
      <dgm:prSet phldrT="[Text]"/>
      <dgm:spPr/>
      <dgm:t>
        <a:bodyPr/>
        <a:lstStyle/>
        <a:p>
          <a:r>
            <a:rPr lang="en-IN" dirty="0"/>
            <a:t>Phase 3</a:t>
          </a:r>
        </a:p>
      </dgm:t>
    </dgm:pt>
    <dgm:pt modelId="{E71472BF-883E-44CB-A603-B767CD9B7B85}" type="parTrans" cxnId="{A909AF33-F7BB-4017-801B-61FA6AB5C805}">
      <dgm:prSet/>
      <dgm:spPr/>
      <dgm:t>
        <a:bodyPr/>
        <a:lstStyle/>
        <a:p>
          <a:endParaRPr lang="en-IN"/>
        </a:p>
      </dgm:t>
    </dgm:pt>
    <dgm:pt modelId="{4871B046-610D-49BC-8614-E22CBE0F2B91}" type="sibTrans" cxnId="{A909AF33-F7BB-4017-801B-61FA6AB5C805}">
      <dgm:prSet/>
      <dgm:spPr/>
      <dgm:t>
        <a:bodyPr/>
        <a:lstStyle/>
        <a:p>
          <a:endParaRPr lang="en-IN"/>
        </a:p>
      </dgm:t>
    </dgm:pt>
    <dgm:pt modelId="{8FD7EE53-37FA-4216-A5A8-CEE680DBE88B}">
      <dgm:prSet phldrT="[Text]"/>
      <dgm:spPr/>
      <dgm:t>
        <a:bodyPr/>
        <a:lstStyle/>
        <a:p>
          <a:r>
            <a:rPr lang="en-IN" dirty="0" err="1"/>
            <a:t>Dapp</a:t>
          </a:r>
          <a:r>
            <a:rPr lang="en-IN" dirty="0"/>
            <a:t> will be deployed on internet for public reach</a:t>
          </a:r>
        </a:p>
      </dgm:t>
    </dgm:pt>
    <dgm:pt modelId="{3D4C2A51-08CE-4967-9885-49146896CD5C}" type="parTrans" cxnId="{BC3425DD-93A7-4B49-9FCB-69A5371E9639}">
      <dgm:prSet/>
      <dgm:spPr/>
      <dgm:t>
        <a:bodyPr/>
        <a:lstStyle/>
        <a:p>
          <a:endParaRPr lang="en-IN"/>
        </a:p>
      </dgm:t>
    </dgm:pt>
    <dgm:pt modelId="{375299B8-AF68-4A8F-977F-EF5CF8C9E1BD}" type="sibTrans" cxnId="{BC3425DD-93A7-4B49-9FCB-69A5371E9639}">
      <dgm:prSet/>
      <dgm:spPr/>
      <dgm:t>
        <a:bodyPr/>
        <a:lstStyle/>
        <a:p>
          <a:endParaRPr lang="en-IN"/>
        </a:p>
      </dgm:t>
    </dgm:pt>
    <dgm:pt modelId="{7FA03A88-EC13-4779-9F3D-6DC33C739D84}" type="pres">
      <dgm:prSet presAssocID="{E039D0A4-2A82-42DA-8D97-46957ACA250E}" presName="theList" presStyleCnt="0">
        <dgm:presLayoutVars>
          <dgm:dir/>
          <dgm:animLvl val="lvl"/>
          <dgm:resizeHandles val="exact"/>
        </dgm:presLayoutVars>
      </dgm:prSet>
      <dgm:spPr/>
    </dgm:pt>
    <dgm:pt modelId="{1626360E-219D-4460-91D2-58DDB720920E}" type="pres">
      <dgm:prSet presAssocID="{24CBBCA7-C444-4D58-A2A1-F46771397808}" presName="compNode" presStyleCnt="0"/>
      <dgm:spPr/>
    </dgm:pt>
    <dgm:pt modelId="{9C0150A3-3143-4672-A136-CEA4BA14A7A5}" type="pres">
      <dgm:prSet presAssocID="{24CBBCA7-C444-4D58-A2A1-F46771397808}" presName="noGeometry" presStyleCnt="0"/>
      <dgm:spPr/>
    </dgm:pt>
    <dgm:pt modelId="{CA16FDB3-8896-40ED-ACE8-27EA9AA6F8B5}" type="pres">
      <dgm:prSet presAssocID="{24CBBCA7-C444-4D58-A2A1-F46771397808}" presName="childTextVisible" presStyleLbl="bgAccFollowNode1" presStyleIdx="0" presStyleCnt="3">
        <dgm:presLayoutVars>
          <dgm:bulletEnabled val="1"/>
        </dgm:presLayoutVars>
      </dgm:prSet>
      <dgm:spPr/>
    </dgm:pt>
    <dgm:pt modelId="{03567742-3B39-449D-9E16-69ADA71ED00B}" type="pres">
      <dgm:prSet presAssocID="{24CBBCA7-C444-4D58-A2A1-F46771397808}" presName="childTextHidden" presStyleLbl="bgAccFollowNode1" presStyleIdx="0" presStyleCnt="3"/>
      <dgm:spPr/>
    </dgm:pt>
    <dgm:pt modelId="{BD5A6820-9E4E-4ABA-BC49-393C85A96727}" type="pres">
      <dgm:prSet presAssocID="{24CBBCA7-C444-4D58-A2A1-F46771397808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1BC68BA4-8CB3-49D7-8A1F-3208A6E131EF}" type="pres">
      <dgm:prSet presAssocID="{24CBBCA7-C444-4D58-A2A1-F46771397808}" presName="aSpace" presStyleCnt="0"/>
      <dgm:spPr/>
    </dgm:pt>
    <dgm:pt modelId="{A2F199F5-6E7C-4062-B986-AB7F8E7D18E5}" type="pres">
      <dgm:prSet presAssocID="{3985B165-BC26-4F24-83ED-0BCE49D9E6E3}" presName="compNode" presStyleCnt="0"/>
      <dgm:spPr/>
    </dgm:pt>
    <dgm:pt modelId="{43F1799F-F135-4394-ABDA-B10EF3570813}" type="pres">
      <dgm:prSet presAssocID="{3985B165-BC26-4F24-83ED-0BCE49D9E6E3}" presName="noGeometry" presStyleCnt="0"/>
      <dgm:spPr/>
    </dgm:pt>
    <dgm:pt modelId="{DF731B39-DD03-43F7-8213-1E1A124DE4F1}" type="pres">
      <dgm:prSet presAssocID="{3985B165-BC26-4F24-83ED-0BCE49D9E6E3}" presName="childTextVisible" presStyleLbl="bgAccFollowNode1" presStyleIdx="1" presStyleCnt="3">
        <dgm:presLayoutVars>
          <dgm:bulletEnabled val="1"/>
        </dgm:presLayoutVars>
      </dgm:prSet>
      <dgm:spPr/>
    </dgm:pt>
    <dgm:pt modelId="{94BF8EB7-09FB-4977-A83D-9DA5414D40AD}" type="pres">
      <dgm:prSet presAssocID="{3985B165-BC26-4F24-83ED-0BCE49D9E6E3}" presName="childTextHidden" presStyleLbl="bgAccFollowNode1" presStyleIdx="1" presStyleCnt="3"/>
      <dgm:spPr/>
    </dgm:pt>
    <dgm:pt modelId="{F09413F4-E8BE-492F-B32C-EB133B91F108}" type="pres">
      <dgm:prSet presAssocID="{3985B165-BC26-4F24-83ED-0BCE49D9E6E3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37C32FFB-C961-41EA-A8EE-4C5A1F2DDCE3}" type="pres">
      <dgm:prSet presAssocID="{3985B165-BC26-4F24-83ED-0BCE49D9E6E3}" presName="aSpace" presStyleCnt="0"/>
      <dgm:spPr/>
    </dgm:pt>
    <dgm:pt modelId="{F38EBA9A-6705-4BF6-A0A2-0124AA1ECBAB}" type="pres">
      <dgm:prSet presAssocID="{5DB9BC3B-7E1B-40F9-94AF-D134CFEA0443}" presName="compNode" presStyleCnt="0"/>
      <dgm:spPr/>
    </dgm:pt>
    <dgm:pt modelId="{E9143756-D5DD-4F2D-8201-B7FB614695A7}" type="pres">
      <dgm:prSet presAssocID="{5DB9BC3B-7E1B-40F9-94AF-D134CFEA0443}" presName="noGeometry" presStyleCnt="0"/>
      <dgm:spPr/>
    </dgm:pt>
    <dgm:pt modelId="{F81406EC-F952-4B0F-B9DF-28DAF9A1A31E}" type="pres">
      <dgm:prSet presAssocID="{5DB9BC3B-7E1B-40F9-94AF-D134CFEA0443}" presName="childTextVisible" presStyleLbl="bgAccFollowNode1" presStyleIdx="2" presStyleCnt="3">
        <dgm:presLayoutVars>
          <dgm:bulletEnabled val="1"/>
        </dgm:presLayoutVars>
      </dgm:prSet>
      <dgm:spPr/>
    </dgm:pt>
    <dgm:pt modelId="{FEDD94A6-4F3B-43D2-8FD3-2423B3465BBD}" type="pres">
      <dgm:prSet presAssocID="{5DB9BC3B-7E1B-40F9-94AF-D134CFEA0443}" presName="childTextHidden" presStyleLbl="bgAccFollowNode1" presStyleIdx="2" presStyleCnt="3"/>
      <dgm:spPr/>
    </dgm:pt>
    <dgm:pt modelId="{AE7BEBBA-C166-4935-8121-84D1F7D1CBFD}" type="pres">
      <dgm:prSet presAssocID="{5DB9BC3B-7E1B-40F9-94AF-D134CFEA0443}" presName="parentText" presStyleLbl="node1" presStyleIdx="2" presStyleCnt="3">
        <dgm:presLayoutVars>
          <dgm:chMax val="1"/>
          <dgm:bulletEnabled val="1"/>
        </dgm:presLayoutVars>
      </dgm:prSet>
      <dgm:spPr/>
    </dgm:pt>
  </dgm:ptLst>
  <dgm:cxnLst>
    <dgm:cxn modelId="{1E183E11-0E38-412B-B590-56A6D428555F}" type="presOf" srcId="{DD2E986D-0EF4-45D1-8D97-AE9EAF48F681}" destId="{DF731B39-DD03-43F7-8213-1E1A124DE4F1}" srcOrd="0" destOrd="0" presId="urn:microsoft.com/office/officeart/2005/8/layout/hProcess6"/>
    <dgm:cxn modelId="{F52A1412-A5E4-4498-8ED8-52942C656852}" type="presOf" srcId="{8FD7EE53-37FA-4216-A5A8-CEE680DBE88B}" destId="{F81406EC-F952-4B0F-B9DF-28DAF9A1A31E}" srcOrd="0" destOrd="0" presId="urn:microsoft.com/office/officeart/2005/8/layout/hProcess6"/>
    <dgm:cxn modelId="{A909AF33-F7BB-4017-801B-61FA6AB5C805}" srcId="{E039D0A4-2A82-42DA-8D97-46957ACA250E}" destId="{5DB9BC3B-7E1B-40F9-94AF-D134CFEA0443}" srcOrd="2" destOrd="0" parTransId="{E71472BF-883E-44CB-A603-B767CD9B7B85}" sibTransId="{4871B046-610D-49BC-8614-E22CBE0F2B91}"/>
    <dgm:cxn modelId="{D614D15B-723C-41E3-8B16-FA94AD0E65B8}" type="presOf" srcId="{B877A7D3-6DA2-425A-8F5B-BEE2D4DFA216}" destId="{CA16FDB3-8896-40ED-ACE8-27EA9AA6F8B5}" srcOrd="0" destOrd="0" presId="urn:microsoft.com/office/officeart/2005/8/layout/hProcess6"/>
    <dgm:cxn modelId="{279AEF5E-27C0-4FA0-AC74-17323A0B0B27}" type="presOf" srcId="{5DB9BC3B-7E1B-40F9-94AF-D134CFEA0443}" destId="{AE7BEBBA-C166-4935-8121-84D1F7D1CBFD}" srcOrd="0" destOrd="0" presId="urn:microsoft.com/office/officeart/2005/8/layout/hProcess6"/>
    <dgm:cxn modelId="{F9B3E45F-75BA-44A0-BA05-58A14A46FD63}" type="presOf" srcId="{24CBBCA7-C444-4D58-A2A1-F46771397808}" destId="{BD5A6820-9E4E-4ABA-BC49-393C85A96727}" srcOrd="0" destOrd="0" presId="urn:microsoft.com/office/officeart/2005/8/layout/hProcess6"/>
    <dgm:cxn modelId="{BA228060-EACC-4A7E-995E-843020633CC4}" type="presOf" srcId="{DD2E986D-0EF4-45D1-8D97-AE9EAF48F681}" destId="{94BF8EB7-09FB-4977-A83D-9DA5414D40AD}" srcOrd="1" destOrd="0" presId="urn:microsoft.com/office/officeart/2005/8/layout/hProcess6"/>
    <dgm:cxn modelId="{4C2F2965-50BC-4930-ACAF-5AF6BE0DB05A}" srcId="{E039D0A4-2A82-42DA-8D97-46957ACA250E}" destId="{3985B165-BC26-4F24-83ED-0BCE49D9E6E3}" srcOrd="1" destOrd="0" parTransId="{7242B47E-B3E2-402F-BCC4-9F8D13F9BA38}" sibTransId="{4274BF43-36FC-4A02-9F98-734E6162E8A5}"/>
    <dgm:cxn modelId="{A0F6FA98-6D52-4D4B-A684-ADB7C7DA2A92}" type="presOf" srcId="{E039D0A4-2A82-42DA-8D97-46957ACA250E}" destId="{7FA03A88-EC13-4779-9F3D-6DC33C739D84}" srcOrd="0" destOrd="0" presId="urn:microsoft.com/office/officeart/2005/8/layout/hProcess6"/>
    <dgm:cxn modelId="{C649CD9F-D929-498D-83BB-6BEB70C41A33}" type="presOf" srcId="{8FD7EE53-37FA-4216-A5A8-CEE680DBE88B}" destId="{FEDD94A6-4F3B-43D2-8FD3-2423B3465BBD}" srcOrd="1" destOrd="0" presId="urn:microsoft.com/office/officeart/2005/8/layout/hProcess6"/>
    <dgm:cxn modelId="{C6BF21A7-48DB-487F-9402-44FF723463F2}" type="presOf" srcId="{3985B165-BC26-4F24-83ED-0BCE49D9E6E3}" destId="{F09413F4-E8BE-492F-B32C-EB133B91F108}" srcOrd="0" destOrd="0" presId="urn:microsoft.com/office/officeart/2005/8/layout/hProcess6"/>
    <dgm:cxn modelId="{16D36AD9-BE19-4C38-9A37-9B3777469C2E}" srcId="{24CBBCA7-C444-4D58-A2A1-F46771397808}" destId="{B877A7D3-6DA2-425A-8F5B-BEE2D4DFA216}" srcOrd="0" destOrd="0" parTransId="{76126537-F3B6-447B-8F64-FE515A029B05}" sibTransId="{123227DC-E5AB-4BEC-9B7D-C3C46167BC91}"/>
    <dgm:cxn modelId="{BC3425DD-93A7-4B49-9FCB-69A5371E9639}" srcId="{5DB9BC3B-7E1B-40F9-94AF-D134CFEA0443}" destId="{8FD7EE53-37FA-4216-A5A8-CEE680DBE88B}" srcOrd="0" destOrd="0" parTransId="{3D4C2A51-08CE-4967-9885-49146896CD5C}" sibTransId="{375299B8-AF68-4A8F-977F-EF5CF8C9E1BD}"/>
    <dgm:cxn modelId="{7206BBF0-B7B2-44B1-81F6-6E37E535B97D}" srcId="{3985B165-BC26-4F24-83ED-0BCE49D9E6E3}" destId="{DD2E986D-0EF4-45D1-8D97-AE9EAF48F681}" srcOrd="0" destOrd="0" parTransId="{75CDCAB1-D416-410E-B97B-AB3AD13B30E2}" sibTransId="{307209AD-6A39-4AA3-B6CD-C17CB1796CCD}"/>
    <dgm:cxn modelId="{019B1BFD-A3BD-4677-9226-407262958EBF}" type="presOf" srcId="{B877A7D3-6DA2-425A-8F5B-BEE2D4DFA216}" destId="{03567742-3B39-449D-9E16-69ADA71ED00B}" srcOrd="1" destOrd="0" presId="urn:microsoft.com/office/officeart/2005/8/layout/hProcess6"/>
    <dgm:cxn modelId="{290F0CFF-FFC2-4D24-A42E-559C41D6E933}" srcId="{E039D0A4-2A82-42DA-8D97-46957ACA250E}" destId="{24CBBCA7-C444-4D58-A2A1-F46771397808}" srcOrd="0" destOrd="0" parTransId="{19A1575C-6E6F-4D8A-ACFC-10DF2C69F33F}" sibTransId="{50247976-5029-430F-9DA5-068B063FA780}"/>
    <dgm:cxn modelId="{6499FEDE-AC24-4C5E-9DFA-9373FFAD7FBC}" type="presParOf" srcId="{7FA03A88-EC13-4779-9F3D-6DC33C739D84}" destId="{1626360E-219D-4460-91D2-58DDB720920E}" srcOrd="0" destOrd="0" presId="urn:microsoft.com/office/officeart/2005/8/layout/hProcess6"/>
    <dgm:cxn modelId="{E22D4FE1-9586-434B-80F8-72CFD5FD839A}" type="presParOf" srcId="{1626360E-219D-4460-91D2-58DDB720920E}" destId="{9C0150A3-3143-4672-A136-CEA4BA14A7A5}" srcOrd="0" destOrd="0" presId="urn:microsoft.com/office/officeart/2005/8/layout/hProcess6"/>
    <dgm:cxn modelId="{1A3F5D99-B614-4C8E-9704-9BED6F847B08}" type="presParOf" srcId="{1626360E-219D-4460-91D2-58DDB720920E}" destId="{CA16FDB3-8896-40ED-ACE8-27EA9AA6F8B5}" srcOrd="1" destOrd="0" presId="urn:microsoft.com/office/officeart/2005/8/layout/hProcess6"/>
    <dgm:cxn modelId="{DC4521C3-F11A-408C-B6C1-87B7A772F317}" type="presParOf" srcId="{1626360E-219D-4460-91D2-58DDB720920E}" destId="{03567742-3B39-449D-9E16-69ADA71ED00B}" srcOrd="2" destOrd="0" presId="urn:microsoft.com/office/officeart/2005/8/layout/hProcess6"/>
    <dgm:cxn modelId="{72618824-4C8F-414A-B740-386C88C72D13}" type="presParOf" srcId="{1626360E-219D-4460-91D2-58DDB720920E}" destId="{BD5A6820-9E4E-4ABA-BC49-393C85A96727}" srcOrd="3" destOrd="0" presId="urn:microsoft.com/office/officeart/2005/8/layout/hProcess6"/>
    <dgm:cxn modelId="{A38DE2B9-B902-49C7-A9E9-09567B7CE0BB}" type="presParOf" srcId="{7FA03A88-EC13-4779-9F3D-6DC33C739D84}" destId="{1BC68BA4-8CB3-49D7-8A1F-3208A6E131EF}" srcOrd="1" destOrd="0" presId="urn:microsoft.com/office/officeart/2005/8/layout/hProcess6"/>
    <dgm:cxn modelId="{862BCB90-B362-4A5D-8D50-D10B97A695EF}" type="presParOf" srcId="{7FA03A88-EC13-4779-9F3D-6DC33C739D84}" destId="{A2F199F5-6E7C-4062-B986-AB7F8E7D18E5}" srcOrd="2" destOrd="0" presId="urn:microsoft.com/office/officeart/2005/8/layout/hProcess6"/>
    <dgm:cxn modelId="{D72D971C-CC09-4D69-A31A-779BB4C190A1}" type="presParOf" srcId="{A2F199F5-6E7C-4062-B986-AB7F8E7D18E5}" destId="{43F1799F-F135-4394-ABDA-B10EF3570813}" srcOrd="0" destOrd="0" presId="urn:microsoft.com/office/officeart/2005/8/layout/hProcess6"/>
    <dgm:cxn modelId="{A885EEDA-5B2C-4ACC-860E-2BC129BCF398}" type="presParOf" srcId="{A2F199F5-6E7C-4062-B986-AB7F8E7D18E5}" destId="{DF731B39-DD03-43F7-8213-1E1A124DE4F1}" srcOrd="1" destOrd="0" presId="urn:microsoft.com/office/officeart/2005/8/layout/hProcess6"/>
    <dgm:cxn modelId="{ACBED785-1A23-49A2-B684-BFA8F6752938}" type="presParOf" srcId="{A2F199F5-6E7C-4062-B986-AB7F8E7D18E5}" destId="{94BF8EB7-09FB-4977-A83D-9DA5414D40AD}" srcOrd="2" destOrd="0" presId="urn:microsoft.com/office/officeart/2005/8/layout/hProcess6"/>
    <dgm:cxn modelId="{B93761AA-16E7-4424-82E2-5BFE094E78E0}" type="presParOf" srcId="{A2F199F5-6E7C-4062-B986-AB7F8E7D18E5}" destId="{F09413F4-E8BE-492F-B32C-EB133B91F108}" srcOrd="3" destOrd="0" presId="urn:microsoft.com/office/officeart/2005/8/layout/hProcess6"/>
    <dgm:cxn modelId="{ECE29F09-5FEA-4F28-A393-0B4206680E3B}" type="presParOf" srcId="{7FA03A88-EC13-4779-9F3D-6DC33C739D84}" destId="{37C32FFB-C961-41EA-A8EE-4C5A1F2DDCE3}" srcOrd="3" destOrd="0" presId="urn:microsoft.com/office/officeart/2005/8/layout/hProcess6"/>
    <dgm:cxn modelId="{25F13F91-7327-4F26-866D-B982550B0964}" type="presParOf" srcId="{7FA03A88-EC13-4779-9F3D-6DC33C739D84}" destId="{F38EBA9A-6705-4BF6-A0A2-0124AA1ECBAB}" srcOrd="4" destOrd="0" presId="urn:microsoft.com/office/officeart/2005/8/layout/hProcess6"/>
    <dgm:cxn modelId="{DE26D485-71D7-445B-A09B-DE9192D35458}" type="presParOf" srcId="{F38EBA9A-6705-4BF6-A0A2-0124AA1ECBAB}" destId="{E9143756-D5DD-4F2D-8201-B7FB614695A7}" srcOrd="0" destOrd="0" presId="urn:microsoft.com/office/officeart/2005/8/layout/hProcess6"/>
    <dgm:cxn modelId="{72C9B5E9-547B-405A-8776-71E6790B6797}" type="presParOf" srcId="{F38EBA9A-6705-4BF6-A0A2-0124AA1ECBAB}" destId="{F81406EC-F952-4B0F-B9DF-28DAF9A1A31E}" srcOrd="1" destOrd="0" presId="urn:microsoft.com/office/officeart/2005/8/layout/hProcess6"/>
    <dgm:cxn modelId="{77BFB72B-25DB-4906-B7CB-50F7D6F4091F}" type="presParOf" srcId="{F38EBA9A-6705-4BF6-A0A2-0124AA1ECBAB}" destId="{FEDD94A6-4F3B-43D2-8FD3-2423B3465BBD}" srcOrd="2" destOrd="0" presId="urn:microsoft.com/office/officeart/2005/8/layout/hProcess6"/>
    <dgm:cxn modelId="{514E8843-C4F1-4BD2-8E58-6293127AFA89}" type="presParOf" srcId="{F38EBA9A-6705-4BF6-A0A2-0124AA1ECBAB}" destId="{AE7BEBBA-C166-4935-8121-84D1F7D1CBFD}" srcOrd="3" destOrd="0" presId="urn:microsoft.com/office/officeart/2005/8/layout/hProcess6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A16FDB3-8896-40ED-ACE8-27EA9AA6F8B5}">
      <dsp:nvSpPr>
        <dsp:cNvPr id="0" name=""/>
        <dsp:cNvSpPr/>
      </dsp:nvSpPr>
      <dsp:spPr>
        <a:xfrm>
          <a:off x="500996" y="1388495"/>
          <a:ext cx="1988918" cy="1738565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Front-end of the website will be developed</a:t>
          </a:r>
        </a:p>
      </dsp:txBody>
      <dsp:txXfrm>
        <a:off x="998226" y="1649280"/>
        <a:ext cx="969597" cy="1216995"/>
      </dsp:txXfrm>
    </dsp:sp>
    <dsp:sp modelId="{BD5A6820-9E4E-4ABA-BC49-393C85A96727}">
      <dsp:nvSpPr>
        <dsp:cNvPr id="0" name=""/>
        <dsp:cNvSpPr/>
      </dsp:nvSpPr>
      <dsp:spPr>
        <a:xfrm>
          <a:off x="3766" y="1760548"/>
          <a:ext cx="994459" cy="99445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Phase 1</a:t>
          </a:r>
        </a:p>
      </dsp:txBody>
      <dsp:txXfrm>
        <a:off x="149401" y="1906183"/>
        <a:ext cx="703189" cy="703189"/>
      </dsp:txXfrm>
    </dsp:sp>
    <dsp:sp modelId="{DF731B39-DD03-43F7-8213-1E1A124DE4F1}">
      <dsp:nvSpPr>
        <dsp:cNvPr id="0" name=""/>
        <dsp:cNvSpPr/>
      </dsp:nvSpPr>
      <dsp:spPr>
        <a:xfrm>
          <a:off x="3111452" y="1388495"/>
          <a:ext cx="1988918" cy="1738565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/>
            <a:t>Back-end will be developed and integrated with front-end</a:t>
          </a:r>
        </a:p>
      </dsp:txBody>
      <dsp:txXfrm>
        <a:off x="3608681" y="1649280"/>
        <a:ext cx="969597" cy="1216995"/>
      </dsp:txXfrm>
    </dsp:sp>
    <dsp:sp modelId="{F09413F4-E8BE-492F-B32C-EB133B91F108}">
      <dsp:nvSpPr>
        <dsp:cNvPr id="0" name=""/>
        <dsp:cNvSpPr/>
      </dsp:nvSpPr>
      <dsp:spPr>
        <a:xfrm>
          <a:off x="2614222" y="1760548"/>
          <a:ext cx="994459" cy="99445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Phase 2</a:t>
          </a:r>
        </a:p>
      </dsp:txBody>
      <dsp:txXfrm>
        <a:off x="2759857" y="1906183"/>
        <a:ext cx="703189" cy="703189"/>
      </dsp:txXfrm>
    </dsp:sp>
    <dsp:sp modelId="{F81406EC-F952-4B0F-B9DF-28DAF9A1A31E}">
      <dsp:nvSpPr>
        <dsp:cNvPr id="0" name=""/>
        <dsp:cNvSpPr/>
      </dsp:nvSpPr>
      <dsp:spPr>
        <a:xfrm>
          <a:off x="5721907" y="1388495"/>
          <a:ext cx="1988918" cy="1738565"/>
        </a:xfrm>
        <a:prstGeom prst="rightArrow">
          <a:avLst>
            <a:gd name="adj1" fmla="val 70000"/>
            <a:gd name="adj2" fmla="val 50000"/>
          </a:avLst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020" tIns="8255" rIns="16510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300" kern="1200" dirty="0" err="1"/>
            <a:t>Dapp</a:t>
          </a:r>
          <a:r>
            <a:rPr lang="en-IN" sz="1300" kern="1200" dirty="0"/>
            <a:t> will be deployed on internet for public reach</a:t>
          </a:r>
        </a:p>
      </dsp:txBody>
      <dsp:txXfrm>
        <a:off x="6219137" y="1649280"/>
        <a:ext cx="969597" cy="1216995"/>
      </dsp:txXfrm>
    </dsp:sp>
    <dsp:sp modelId="{AE7BEBBA-C166-4935-8121-84D1F7D1CBFD}">
      <dsp:nvSpPr>
        <dsp:cNvPr id="0" name=""/>
        <dsp:cNvSpPr/>
      </dsp:nvSpPr>
      <dsp:spPr>
        <a:xfrm>
          <a:off x="5224677" y="1760548"/>
          <a:ext cx="994459" cy="994459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Phase 3</a:t>
          </a:r>
        </a:p>
      </dsp:txBody>
      <dsp:txXfrm>
        <a:off x="5370312" y="1906183"/>
        <a:ext cx="703189" cy="70318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6">
  <dgm:title val=""/>
  <dgm:desc val=""/>
  <dgm:catLst>
    <dgm:cat type="process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theList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L"/>
          <dgm:param type="nodeHorzAlign" val="l"/>
        </dgm:alg>
      </dgm:if>
      <dgm:else name="Name2">
        <dgm:alg type="lin">
          <dgm:param type="linDir" val="from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Node" refType="w"/>
      <dgm:constr type="h" for="ch" forName="compNode" refType="w" refFor="ch" refForName="compNode" fact="0.7"/>
      <dgm:constr type="ctrY" for="ch" forName="compNode" refType="h" fact="0.5"/>
      <dgm:constr type="w" for="ch" forName="aSpace" refType="w" fact="0.05"/>
      <dgm:constr type="primFontSz" for="des" forName="childTextHidden" op="equ" val="65"/>
      <dgm:constr type="primFontSz" for="des" forName="parentText" op="equ"/>
    </dgm:constrLst>
    <dgm:ruleLst/>
    <dgm:forEach name="aNodeForEach" axis="ch" ptType="node">
      <dgm:layoutNode name="compNode">
        <dgm:alg type="composite">
          <dgm:param type="ar" val="1.43"/>
        </dgm:alg>
        <dgm:shape xmlns:r="http://schemas.openxmlformats.org/officeDocument/2006/relationships" r:blip="">
          <dgm:adjLst/>
        </dgm:shape>
        <dgm:presOf/>
        <dgm:choose name="Name3">
          <dgm:if name="Name4" func="var" arg="dir" op="equ" val="norm">
            <dgm:constrLst>
              <dgm:constr type="w" for="ch" forName="childTextVisible" refType="w" fact="0.8"/>
              <dgm:constr type="h" for="ch" forName="childTextVisible" refType="h"/>
              <dgm:constr type="r" for="ch" forName="childTextVisible" refType="w"/>
              <dgm:constr type="w" for="ch" forName="childTextHidden" refType="w" fact="0.6"/>
              <dgm:constr type="h" for="ch" forName="childTextHidden" refType="h"/>
              <dgm:constr type="r" for="ch" forName="childTextHidden" refType="w"/>
              <dgm:constr type="l" for="ch" forName="parentText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if>
          <dgm:else name="Name5">
            <dgm:constrLst>
              <dgm:constr type="w" for="ch" forName="childTextVisible" refType="w" fact="0.8"/>
              <dgm:constr type="h" for="ch" forName="childTextVisible" refType="h"/>
              <dgm:constr type="l" for="ch" forName="childTextVisible"/>
              <dgm:constr type="w" for="ch" forName="childTextHidden" refType="w" fact="0.6"/>
              <dgm:constr type="h" for="ch" forName="childTextHidden" refType="h"/>
              <dgm:constr type="l" for="ch" forName="childTextHidden"/>
              <dgm:constr type="r" for="ch" forName="parentText" refType="w"/>
              <dgm:constr type="w" for="ch" forName="parentText" refType="w" fact="0.4"/>
              <dgm:constr type="h" for="ch" forName="parentText" refType="w" refFor="ch" refForName="parentText" op="equ"/>
              <dgm:constr type="ctrY" for="ch" forName="parentText" refType="h" fact="0.5"/>
            </dgm:constrLst>
          </dgm:else>
        </dgm:choose>
        <dgm:ruleLst/>
        <dgm:layoutNode name="noGeometry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childTextVisible" styleLbl="bgAccFollowNode1">
          <dgm:varLst>
            <dgm:bulletEnabled val="1"/>
          </dgm:varLst>
          <dgm:alg type="sp"/>
          <dgm:choose name="Name6">
            <dgm:if name="Name7" func="var" arg="dir" op="equ" val="norm">
              <dgm:shape xmlns:r="http://schemas.openxmlformats.org/officeDocument/2006/relationships" type="rightArrow" r:blip="">
                <dgm:adjLst>
                  <dgm:adj idx="1" val="0.7"/>
                  <dgm:adj idx="2" val="0.5"/>
                </dgm:adjLst>
              </dgm:shape>
            </dgm:if>
            <dgm:else name="Name8">
              <dgm:shape xmlns:r="http://schemas.openxmlformats.org/officeDocument/2006/relationships" type="leftArrow" r:blip="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/>
          <dgm:ruleLst/>
        </dgm:layoutNode>
        <dgm:layoutNode name="childTextHidden" styleLbl="bgAccFollowNode1">
          <dgm:choose name="Name9">
            <dgm:if name="Name10" axis="des followSib" ptType="node node" st="1 1" cnt="1 0" func="cnt" op="gte" val="1">
              <dgm:alg type="tx">
                <dgm:param type="stBulletLvl" val="1"/>
                <dgm:param type="txAnchorVertCh" val="mid"/>
              </dgm:alg>
            </dgm:if>
            <dgm:else name="Name11">
              <dgm:alg type="tx">
                <dgm:param type="stBulletLvl" val="2"/>
                <dgm:param type="txAnchorVertCh" val="mid"/>
              </dgm:alg>
            </dgm:else>
          </dgm:choose>
          <dgm:choose name="Name12">
            <dgm:if name="Name13" func="var" arg="dir" op="equ" val="norm">
              <dgm:shape xmlns:r="http://schemas.openxmlformats.org/officeDocument/2006/relationships" type="rightArrow" r:blip="" hideGeom="1">
                <dgm:adjLst>
                  <dgm:adj idx="1" val="0.7"/>
                  <dgm:adj idx="2" val="0.5"/>
                </dgm:adjLst>
              </dgm:shape>
            </dgm:if>
            <dgm:else name="Name14">
              <dgm:shape xmlns:r="http://schemas.openxmlformats.org/officeDocument/2006/relationships" type="leftArrow" r:blip="" hideGeom="1">
                <dgm:adjLst>
                  <dgm:adj idx="1" val="0.7"/>
                  <dgm:adj idx="2" val="0.5"/>
                </dgm:adjLst>
              </dgm:shape>
            </dgm:else>
          </dgm:choose>
          <dgm:presOf axis="des" ptType="node"/>
          <dgm:constrLst>
            <dgm:constr type="secFontSz" refType="primFontSz"/>
            <dgm:constr type="tMarg" refType="primFontSz" fact="0.05"/>
            <dgm:constr type="bMarg" refType="primFontSz" fact="0.05"/>
            <dgm:constr type="rMarg" refType="primFontSz" fact="0.1"/>
            <dgm:constr type="lMarg" refType="primFontSz" fact="0.2"/>
          </dgm:constrLst>
          <dgm:ruleLst>
            <dgm:rule type="primFontSz" val="5" fact="NaN" max="NaN"/>
          </dgm:ruleLst>
        </dgm:layoutNode>
        <dgm:layoutNode name="parentText" styleLbl="node1">
          <dgm:varLst>
            <dgm:chMax val="1"/>
            <dgm:bulletEnabled val="1"/>
          </dgm:varLst>
          <dgm:alg type="tx"/>
          <dgm:shape xmlns:r="http://schemas.openxmlformats.org/officeDocument/2006/relationships" type="ellipse" r:blip="">
            <dgm:adjLst/>
          </dgm:shape>
          <dgm:presOf axis="self"/>
          <dgm:constrLst>
            <dgm:constr type="primFontSz" val="65"/>
            <dgm:constr type="tMarg" refType="primFontSz" fact="0.05"/>
            <dgm:constr type="bMarg" refType="primFontSz" fact="0.05"/>
            <dgm:constr type="lMarg" refType="primFontSz" fact="0.05"/>
            <dgm:constr type="rMarg" refType="primFontSz" fact="0.05"/>
          </dgm:constrLst>
          <dgm:ruleLst>
            <dgm:rule type="primFontSz" val="5" fact="NaN" max="NaN"/>
          </dgm:ruleLst>
        </dgm:layoutNode>
      </dgm:layoutNode>
      <dgm:choose name="Name15">
        <dgm:if name="Name16" axis="self" ptType="node" func="revPos" op="gte" val="2">
          <dgm:layoutNode name="aSpace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>
            <a:spLocks noGrp="1" noRot="1" noChangeAspect="1"/>
          </p:cNvSpPr>
          <p:nvPr>
            <p:ph type="sldImg" idx="2"/>
          </p:nvPr>
        </p:nvSpPr>
        <p:spPr>
          <a:xfrm>
            <a:off x="1270250" y="762000"/>
            <a:ext cx="5080250" cy="3809999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" name="Shape 4"/>
          <p:cNvSpPr txBox="1">
            <a:spLocks noGrp="1"/>
          </p:cNvSpPr>
          <p:nvPr>
            <p:ph type="body" idx="1"/>
          </p:nvPr>
        </p:nvSpPr>
        <p:spPr>
          <a:xfrm>
            <a:off x="762000" y="4826000"/>
            <a:ext cx="6096000" cy="45720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defRPr sz="1100"/>
            </a:lvl1pPr>
            <a:lvl2pPr lvl="1">
              <a:spcBef>
                <a:spcPts val="0"/>
              </a:spcBef>
              <a:defRPr sz="1100"/>
            </a:lvl2pPr>
            <a:lvl3pPr lvl="2">
              <a:spcBef>
                <a:spcPts val="0"/>
              </a:spcBef>
              <a:defRPr sz="1100"/>
            </a:lvl3pPr>
            <a:lvl4pPr lvl="3">
              <a:spcBef>
                <a:spcPts val="0"/>
              </a:spcBef>
              <a:defRPr sz="1100"/>
            </a:lvl4pPr>
            <a:lvl5pPr lvl="4">
              <a:spcBef>
                <a:spcPts val="0"/>
              </a:spcBef>
              <a:defRPr sz="1100"/>
            </a:lvl5pPr>
            <a:lvl6pPr lvl="5">
              <a:spcBef>
                <a:spcPts val="0"/>
              </a:spcBef>
              <a:defRPr sz="1100"/>
            </a:lvl6pPr>
            <a:lvl7pPr lvl="6">
              <a:spcBef>
                <a:spcPts val="0"/>
              </a:spcBef>
              <a:defRPr sz="1100"/>
            </a:lvl7pPr>
            <a:lvl8pPr lvl="7">
              <a:spcBef>
                <a:spcPts val="0"/>
              </a:spcBef>
              <a:defRPr sz="1100"/>
            </a:lvl8pPr>
            <a:lvl9pPr lvl="8"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hape 11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4265"/>
            </a:lvl1pPr>
            <a:lvl2pPr lvl="1">
              <a:spcBef>
                <a:spcPts val="0"/>
              </a:spcBef>
              <a:buSzPct val="99000"/>
              <a:defRPr sz="4265"/>
            </a:lvl2pPr>
            <a:lvl3pPr lvl="2">
              <a:spcBef>
                <a:spcPts val="0"/>
              </a:spcBef>
              <a:buSzPct val="99000"/>
              <a:defRPr sz="4265"/>
            </a:lvl3pPr>
            <a:lvl4pPr lvl="3">
              <a:spcBef>
                <a:spcPts val="0"/>
              </a:spcBef>
              <a:buSzPct val="99000"/>
              <a:defRPr sz="4265"/>
            </a:lvl4pPr>
            <a:lvl5pPr lvl="4">
              <a:spcBef>
                <a:spcPts val="0"/>
              </a:spcBef>
              <a:buSzPct val="99000"/>
              <a:defRPr sz="4265"/>
            </a:lvl5pPr>
            <a:lvl6pPr lvl="5">
              <a:spcBef>
                <a:spcPts val="0"/>
              </a:spcBef>
              <a:buSzPct val="99000"/>
              <a:defRPr sz="4265"/>
            </a:lvl6pPr>
            <a:lvl7pPr lvl="6">
              <a:spcBef>
                <a:spcPts val="0"/>
              </a:spcBef>
              <a:buSzPct val="99000"/>
              <a:defRPr sz="4265"/>
            </a:lvl7pPr>
            <a:lvl8pPr lvl="7">
              <a:spcBef>
                <a:spcPts val="0"/>
              </a:spcBef>
              <a:buSzPct val="99000"/>
              <a:defRPr sz="4265"/>
            </a:lvl8pPr>
            <a:lvl9pPr lvl="8">
              <a:spcBef>
                <a:spcPts val="0"/>
              </a:spcBef>
              <a:buSzPct val="99000"/>
              <a:defRPr sz="4265"/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9550400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2665"/>
            </a:lvl1pPr>
            <a:lvl2pPr lvl="1">
              <a:spcBef>
                <a:spcPts val="0"/>
              </a:spcBef>
              <a:buSzPct val="99000"/>
              <a:defRPr sz="2665"/>
            </a:lvl2pPr>
            <a:lvl3pPr lvl="2">
              <a:spcBef>
                <a:spcPts val="0"/>
              </a:spcBef>
              <a:buSzPct val="99000"/>
              <a:defRPr sz="2665"/>
            </a:lvl3pPr>
            <a:lvl4pPr lvl="3">
              <a:spcBef>
                <a:spcPts val="0"/>
              </a:spcBef>
              <a:buSzPct val="99000"/>
              <a:defRPr sz="2665"/>
            </a:lvl4pPr>
            <a:lvl5pPr lvl="4">
              <a:spcBef>
                <a:spcPts val="0"/>
              </a:spcBef>
              <a:buSzPct val="99000"/>
              <a:defRPr sz="2665"/>
            </a:lvl5pPr>
            <a:lvl6pPr lvl="5">
              <a:spcBef>
                <a:spcPts val="0"/>
              </a:spcBef>
              <a:buSzPct val="99000"/>
              <a:defRPr sz="2665"/>
            </a:lvl6pPr>
            <a:lvl7pPr lvl="6">
              <a:spcBef>
                <a:spcPts val="0"/>
              </a:spcBef>
              <a:buSzPct val="99000"/>
              <a:defRPr sz="2665"/>
            </a:lvl7pPr>
            <a:lvl8pPr lvl="7">
              <a:spcBef>
                <a:spcPts val="0"/>
              </a:spcBef>
              <a:buSzPct val="99000"/>
              <a:defRPr sz="2665"/>
            </a:lvl8pPr>
            <a:lvl9pPr lvl="8">
              <a:spcBef>
                <a:spcPts val="0"/>
              </a:spcBef>
              <a:buSzPct val="99000"/>
              <a:defRPr sz="266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 txBox="1">
            <a:spLocks noGrp="1"/>
          </p:cNvSpPr>
          <p:nvPr>
            <p:ph type="title"/>
          </p:nvPr>
        </p:nvSpPr>
        <p:spPr>
          <a:xfrm>
            <a:off x="304800" y="304800"/>
            <a:ext cx="9550400" cy="914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4265"/>
            </a:lvl1pPr>
            <a:lvl2pPr lvl="1">
              <a:spcBef>
                <a:spcPts val="0"/>
              </a:spcBef>
              <a:buSzPct val="99000"/>
              <a:defRPr sz="4265"/>
            </a:lvl2pPr>
            <a:lvl3pPr lvl="2">
              <a:spcBef>
                <a:spcPts val="0"/>
              </a:spcBef>
              <a:buSzPct val="99000"/>
              <a:defRPr sz="4265"/>
            </a:lvl3pPr>
            <a:lvl4pPr lvl="3">
              <a:spcBef>
                <a:spcPts val="0"/>
              </a:spcBef>
              <a:buSzPct val="99000"/>
              <a:defRPr sz="4265"/>
            </a:lvl4pPr>
            <a:lvl5pPr lvl="4">
              <a:spcBef>
                <a:spcPts val="0"/>
              </a:spcBef>
              <a:buSzPct val="99000"/>
              <a:defRPr sz="4265"/>
            </a:lvl5pPr>
            <a:lvl6pPr lvl="5">
              <a:spcBef>
                <a:spcPts val="0"/>
              </a:spcBef>
              <a:buSzPct val="99000"/>
              <a:defRPr sz="4265"/>
            </a:lvl6pPr>
            <a:lvl7pPr lvl="6">
              <a:spcBef>
                <a:spcPts val="0"/>
              </a:spcBef>
              <a:buSzPct val="99000"/>
              <a:defRPr sz="4265"/>
            </a:lvl7pPr>
            <a:lvl8pPr lvl="7">
              <a:spcBef>
                <a:spcPts val="0"/>
              </a:spcBef>
              <a:buSzPct val="99000"/>
              <a:defRPr sz="4265"/>
            </a:lvl8pPr>
            <a:lvl9pPr lvl="8">
              <a:spcBef>
                <a:spcPts val="0"/>
              </a:spcBef>
              <a:buSzPct val="99000"/>
              <a:defRPr sz="4265"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body" idx="1"/>
          </p:nvPr>
        </p:nvSpPr>
        <p:spPr>
          <a:xfrm>
            <a:off x="30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2665"/>
            </a:lvl1pPr>
            <a:lvl2pPr lvl="1">
              <a:spcBef>
                <a:spcPts val="0"/>
              </a:spcBef>
              <a:buSzPct val="99000"/>
              <a:defRPr sz="2665"/>
            </a:lvl2pPr>
            <a:lvl3pPr lvl="2">
              <a:spcBef>
                <a:spcPts val="0"/>
              </a:spcBef>
              <a:buSzPct val="99000"/>
              <a:defRPr sz="2665"/>
            </a:lvl3pPr>
            <a:lvl4pPr lvl="3">
              <a:spcBef>
                <a:spcPts val="0"/>
              </a:spcBef>
              <a:buSzPct val="99000"/>
              <a:defRPr sz="2665"/>
            </a:lvl4pPr>
            <a:lvl5pPr lvl="4">
              <a:spcBef>
                <a:spcPts val="0"/>
              </a:spcBef>
              <a:buSzPct val="99000"/>
              <a:defRPr sz="2665"/>
            </a:lvl5pPr>
            <a:lvl6pPr lvl="5">
              <a:spcBef>
                <a:spcPts val="0"/>
              </a:spcBef>
              <a:buSzPct val="99000"/>
              <a:defRPr sz="2665"/>
            </a:lvl6pPr>
            <a:lvl7pPr lvl="6">
              <a:spcBef>
                <a:spcPts val="0"/>
              </a:spcBef>
              <a:buSzPct val="99000"/>
              <a:defRPr sz="2665"/>
            </a:lvl7pPr>
            <a:lvl8pPr lvl="7">
              <a:spcBef>
                <a:spcPts val="0"/>
              </a:spcBef>
              <a:buSzPct val="99000"/>
              <a:defRPr sz="2665"/>
            </a:lvl8pPr>
            <a:lvl9pPr lvl="8">
              <a:spcBef>
                <a:spcPts val="0"/>
              </a:spcBef>
              <a:buSzPct val="99000"/>
              <a:defRPr sz="2665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body" idx="2"/>
          </p:nvPr>
        </p:nvSpPr>
        <p:spPr>
          <a:xfrm>
            <a:off x="5384800" y="1828800"/>
            <a:ext cx="4470399" cy="54863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>
              <a:spcBef>
                <a:spcPts val="0"/>
              </a:spcBef>
              <a:buSzPct val="99000"/>
              <a:defRPr sz="2665"/>
            </a:lvl1pPr>
            <a:lvl2pPr lvl="1">
              <a:spcBef>
                <a:spcPts val="0"/>
              </a:spcBef>
              <a:buSzPct val="99000"/>
              <a:defRPr sz="2665"/>
            </a:lvl2pPr>
            <a:lvl3pPr lvl="2">
              <a:spcBef>
                <a:spcPts val="0"/>
              </a:spcBef>
              <a:buSzPct val="99000"/>
              <a:defRPr sz="2665"/>
            </a:lvl3pPr>
            <a:lvl4pPr lvl="3">
              <a:spcBef>
                <a:spcPts val="0"/>
              </a:spcBef>
              <a:buSzPct val="99000"/>
              <a:defRPr sz="2665"/>
            </a:lvl4pPr>
            <a:lvl5pPr lvl="4">
              <a:spcBef>
                <a:spcPts val="0"/>
              </a:spcBef>
              <a:buSzPct val="99000"/>
              <a:defRPr sz="2665"/>
            </a:lvl5pPr>
            <a:lvl6pPr lvl="5">
              <a:spcBef>
                <a:spcPts val="0"/>
              </a:spcBef>
              <a:buSzPct val="99000"/>
              <a:defRPr sz="2665"/>
            </a:lvl6pPr>
            <a:lvl7pPr lvl="6">
              <a:spcBef>
                <a:spcPts val="0"/>
              </a:spcBef>
              <a:buSzPct val="99000"/>
              <a:defRPr sz="2665"/>
            </a:lvl7pPr>
            <a:lvl8pPr lvl="7">
              <a:spcBef>
                <a:spcPts val="0"/>
              </a:spcBef>
              <a:buSzPct val="99000"/>
              <a:defRPr sz="2665"/>
            </a:lvl8pPr>
            <a:lvl9pPr lvl="8">
              <a:spcBef>
                <a:spcPts val="0"/>
              </a:spcBef>
              <a:buSzPct val="99000"/>
              <a:defRPr sz="2665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304800" y="6705600"/>
            <a:ext cx="9550400" cy="6095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 lvl="0" algn="ctr">
              <a:spcBef>
                <a:spcPts val="0"/>
              </a:spcBef>
              <a:buSzPct val="100000"/>
              <a:defRPr sz="3200"/>
            </a:lvl1pPr>
            <a:lvl2pPr lvl="1" algn="ctr">
              <a:spcBef>
                <a:spcPts val="0"/>
              </a:spcBef>
              <a:buSzPct val="100000"/>
              <a:defRPr sz="3200"/>
            </a:lvl2pPr>
            <a:lvl3pPr lvl="2" algn="ctr">
              <a:spcBef>
                <a:spcPts val="0"/>
              </a:spcBef>
              <a:buSzPct val="100000"/>
              <a:defRPr sz="3200"/>
            </a:lvl3pPr>
            <a:lvl4pPr lvl="3" algn="ctr">
              <a:spcBef>
                <a:spcPts val="0"/>
              </a:spcBef>
              <a:buSzPct val="100000"/>
              <a:defRPr sz="3200"/>
            </a:lvl4pPr>
            <a:lvl5pPr lvl="4" algn="ctr">
              <a:spcBef>
                <a:spcPts val="0"/>
              </a:spcBef>
              <a:buSzPct val="100000"/>
              <a:defRPr sz="3200"/>
            </a:lvl5pPr>
            <a:lvl6pPr lvl="5" algn="ctr">
              <a:spcBef>
                <a:spcPts val="0"/>
              </a:spcBef>
              <a:buSzPct val="100000"/>
              <a:defRPr sz="3200"/>
            </a:lvl6pPr>
            <a:lvl7pPr lvl="6" algn="ctr">
              <a:spcBef>
                <a:spcPts val="0"/>
              </a:spcBef>
              <a:buSzPct val="100000"/>
              <a:defRPr sz="3200"/>
            </a:lvl7pPr>
            <a:lvl8pPr lvl="7" algn="ctr">
              <a:spcBef>
                <a:spcPts val="0"/>
              </a:spcBef>
              <a:buSzPct val="100000"/>
              <a:defRPr sz="3200"/>
            </a:lvl8pPr>
            <a:lvl9pPr lvl="8" algn="ctr">
              <a:spcBef>
                <a:spcPts val="0"/>
              </a:spcBef>
              <a:buSzPct val="100000"/>
              <a:defRPr sz="3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eeexplore.ieee.org/author/37086427139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ieeexplore.ieee.org/author/37086427139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Project Review-2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4" name="Shape 34"/>
          <p:cNvSpPr txBox="1"/>
          <p:nvPr/>
        </p:nvSpPr>
        <p:spPr>
          <a:xfrm>
            <a:off x="724360" y="1122947"/>
            <a:ext cx="8507575" cy="4796589"/>
          </a:xfrm>
          <a:prstGeom prst="rect">
            <a:avLst/>
          </a:prstGeom>
          <a:noFill/>
          <a:ln>
            <a:noFill/>
          </a:ln>
        </p:spPr>
        <p:txBody>
          <a:bodyPr lIns="38100" tIns="38100" rIns="38100" bIns="38100" anchor="t" anchorCtr="0">
            <a:noAutofit/>
          </a:bodyPr>
          <a:lstStyle/>
          <a:p>
            <a:pPr lvl="0" algn="ctr">
              <a:lnSpc>
                <a:spcPct val="120000"/>
              </a:lnSpc>
              <a:spcBef>
                <a:spcPts val="1200"/>
              </a:spcBef>
            </a:pPr>
            <a:r>
              <a:rPr lang="en-US" sz="2000" i="1" dirty="0"/>
              <a:t>on</a:t>
            </a:r>
          </a:p>
          <a:p>
            <a:pPr lvl="0" algn="ctr">
              <a:lnSpc>
                <a:spcPct val="120000"/>
              </a:lnSpc>
              <a:spcBef>
                <a:spcPts val="1200"/>
              </a:spcBef>
            </a:pPr>
            <a:r>
              <a:rPr lang="en-US" sz="2800" b="1" dirty="0">
                <a:solidFill>
                  <a:srgbClr val="FF0000"/>
                </a:solidFill>
                <a:sym typeface="+mn-ea"/>
              </a:rPr>
              <a:t>Public Financing through Decentralized Application </a:t>
            </a:r>
            <a:endParaRPr lang="en-US" sz="2800" b="1" dirty="0">
              <a:solidFill>
                <a:srgbClr val="FF0000"/>
              </a:solidFill>
            </a:endParaRPr>
          </a:p>
          <a:p>
            <a:pPr lvl="0" algn="ctr">
              <a:lnSpc>
                <a:spcPct val="120000"/>
              </a:lnSpc>
            </a:pPr>
            <a:endParaRPr lang="en-US" sz="2000" b="1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lvl="0" algn="ctr">
              <a:lnSpc>
                <a:spcPct val="120000"/>
              </a:lnSpc>
            </a:pPr>
            <a:endParaRPr lang="en-US" sz="2000" b="1" dirty="0"/>
          </a:p>
          <a:p>
            <a:pPr lvl="0" algn="ctr">
              <a:lnSpc>
                <a:spcPct val="120000"/>
              </a:lnSpc>
            </a:pPr>
            <a:r>
              <a:rPr lang="en-US" sz="2000" i="1" dirty="0">
                <a:sym typeface="Arial" panose="020B0604020202020204"/>
              </a:rPr>
              <a:t>by</a:t>
            </a:r>
            <a:br>
              <a:rPr lang="en-US" sz="2000" b="1" dirty="0">
                <a:sym typeface="Arial" panose="020B0604020202020204"/>
              </a:rPr>
            </a:br>
            <a: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Shreyansh P. Dixit </a:t>
            </a:r>
            <a:r>
              <a:rPr lang="fi-FI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(</a:t>
            </a:r>
            <a:r>
              <a:rPr lang="en-US" altLang="en-IN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RA190040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10172</a:t>
            </a:r>
            <a:r>
              <a:rPr lang="fi-FI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)</a:t>
            </a:r>
            <a:endParaRPr lang="fi-FI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>
              <a:lnSpc>
                <a:spcPct val="120000"/>
              </a:lnSpc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Shivanshu Tripathi (</a:t>
            </a:r>
            <a:r>
              <a:rPr lang="en-US" altLang="en-IN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RA190040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10178)</a:t>
            </a:r>
          </a:p>
          <a:p>
            <a:pPr lvl="0" algn="ctr">
              <a:lnSpc>
                <a:spcPct val="120000"/>
              </a:lnSpc>
            </a:pP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Prashant Darshan (</a:t>
            </a:r>
            <a:r>
              <a:rPr lang="en-US" altLang="en-IN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RA190040</a:t>
            </a:r>
            <a:r>
              <a:rPr lang="en-IN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  <a:t>10185)</a:t>
            </a:r>
            <a:br>
              <a:rPr lang="en-US" sz="2000" b="1" dirty="0">
                <a:latin typeface="Cambria" panose="02040503050406030204" pitchFamily="18" charset="0"/>
                <a:ea typeface="Cambria" panose="02040503050406030204" pitchFamily="18" charset="0"/>
                <a:sym typeface="+mn-ea"/>
              </a:rPr>
            </a:br>
            <a:endParaRPr lang="en-US" sz="20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lvl="0" algn="ctr">
              <a:lnSpc>
                <a:spcPct val="120000"/>
              </a:lnSpc>
            </a:pPr>
            <a:r>
              <a:rPr lang="en-US" sz="2000" i="1" dirty="0">
                <a:sym typeface="+mn-ea"/>
              </a:rPr>
              <a:t>Under the guidance of</a:t>
            </a:r>
            <a:endParaRPr lang="en-US" sz="2000" i="1" dirty="0"/>
          </a:p>
          <a:p>
            <a:pPr lvl="0" algn="ctr">
              <a:lnSpc>
                <a:spcPct val="120000"/>
              </a:lnSpc>
            </a:pPr>
            <a:r>
              <a:rPr lang="en-US" sz="2000" b="1" dirty="0">
                <a:sym typeface="+mn-ea"/>
              </a:rPr>
              <a:t>Dr. S. Latha </a:t>
            </a:r>
            <a:endParaRPr lang="en-US" sz="2000" b="1" dirty="0"/>
          </a:p>
          <a:p>
            <a:pPr lvl="0" algn="ctr">
              <a:lnSpc>
                <a:spcPct val="120000"/>
              </a:lnSpc>
            </a:pPr>
            <a:r>
              <a:rPr lang="en-US" sz="2000" b="1" dirty="0">
                <a:sym typeface="+mn-ea"/>
              </a:rPr>
              <a:t>Assistant Professor, Department of ECE</a:t>
            </a:r>
            <a:br>
              <a:rPr lang="en-US" sz="2000" dirty="0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</a:br>
            <a:endParaRPr lang="en-US" sz="2000" dirty="0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59E7CAC-943C-73BE-C60A-D69C780F081A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D5CCE2-03E3-1867-D18F-D8F4F4B955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6377" y="244440"/>
            <a:ext cx="1188823" cy="469433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F8CED07-3CD0-CC68-E2B8-C6B3DF1DD295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FB1C00-2A56-BE45-14D4-FC3BD24EFC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84F271F-47B1-196C-8429-317D4BE73274}"/>
              </a:ext>
            </a:extLst>
          </p:cNvPr>
          <p:cNvSpPr txBox="1"/>
          <p:nvPr/>
        </p:nvSpPr>
        <p:spPr>
          <a:xfrm>
            <a:off x="3489434" y="6958100"/>
            <a:ext cx="23358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Fig.2:  Flow Diagram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839DDE0-F307-6FC2-65A7-29F89B415A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546"/>
          <a:stretch/>
        </p:blipFill>
        <p:spPr>
          <a:xfrm>
            <a:off x="1551008" y="958570"/>
            <a:ext cx="7106855" cy="542709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SOFTWARE SPECIFICATION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IDE: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Vscode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Hardhat,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Jupyter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Programming Language used: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Javascript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Solidity, Python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Framework used: React.js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Software packaging system: Yarn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62319FD-2109-5D14-441D-3EC5CEBC3FED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086E67-7251-EBF2-4EAB-4A3830FA46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RESEARCH PROGRESS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Till now,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frontend and back-end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of the project is developed using web3 technologies which accounts for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~90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% of the project.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user interface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is made ready which includes navigation bar, profile, campaign page, home page, payment page.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Smart contraction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is developed.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6531667-C153-0A92-3C1C-1EDE3DC5C8F7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B5C7E-98C7-5FB3-FEB6-D5A804C573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SMART CONTRACT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AC1CB6-3D16-FEA6-386A-86E5A1CC07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1" y="1428003"/>
            <a:ext cx="4775200" cy="50571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6531667-C153-0A92-3C1C-1EDE3DC5C8F7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42B5C7E-98C7-5FB3-FEB6-D5A804C573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F831DED-237F-D67D-2427-3FBA8B1D91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62560" y="1527858"/>
            <a:ext cx="4474979" cy="495728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97B53E8-6FB3-F808-138B-2C72171E0B72}"/>
              </a:ext>
            </a:extLst>
          </p:cNvPr>
          <p:cNvSpPr txBox="1"/>
          <p:nvPr/>
        </p:nvSpPr>
        <p:spPr>
          <a:xfrm>
            <a:off x="620110" y="6642538"/>
            <a:ext cx="30492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IN" dirty="0"/>
              <a:t>Fig. Structure of Campaign Contract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8B8A748-AA1C-2026-D597-EB62B7F1ADB8}"/>
              </a:ext>
            </a:extLst>
          </p:cNvPr>
          <p:cNvSpPr txBox="1"/>
          <p:nvPr/>
        </p:nvSpPr>
        <p:spPr>
          <a:xfrm>
            <a:off x="5885793" y="6642538"/>
            <a:ext cx="25218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Fig. Smart Contract algorithm</a:t>
            </a:r>
          </a:p>
        </p:txBody>
      </p:sp>
    </p:spTree>
    <p:extLst>
      <p:ext uri="{BB962C8B-B14F-4D97-AF65-F5344CB8AC3E}">
        <p14:creationId xmlns:p14="http://schemas.microsoft.com/office/powerpoint/2010/main" val="16721885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WORK PLAN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D15B23-3F54-5A0D-2D97-0ADE8E9821D0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ECEEB-0B01-0FAC-561E-0B50B9110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512B9641-9942-A9F4-F44F-6B5E77B33F1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5513956"/>
              </p:ext>
            </p:extLst>
          </p:nvPr>
        </p:nvGraphicFramePr>
        <p:xfrm>
          <a:off x="1198179" y="1552222"/>
          <a:ext cx="7714593" cy="451555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WORK PROGRESS 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Front-end and back-end of the project is developed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Smart contract is now ready to use in the backend to automate the transaction.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All web pages are interlinked.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90% of the work is done.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D15B23-3F54-5A0D-2D97-0ADE8E9821D0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5ECEEB-0B01-0FAC-561E-0B50B9110D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40444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5B50-F310-BEAF-7118-5D037C5D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+mj-lt"/>
              </a:rPr>
              <a:t>Output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E087B0D-00F6-3F8B-B6BA-506732709C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029" y="1847849"/>
            <a:ext cx="7683062" cy="48387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1F3F370-B26C-76D6-1621-E2CAAFE7A37D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F6B36-65CD-AD12-3F02-D88704749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A62CE-7BF2-812E-F275-AD4A8D933667}"/>
              </a:ext>
            </a:extLst>
          </p:cNvPr>
          <p:cNvSpPr txBox="1"/>
          <p:nvPr/>
        </p:nvSpPr>
        <p:spPr>
          <a:xfrm>
            <a:off x="3892331" y="6816208"/>
            <a:ext cx="23753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800" b="1" dirty="0"/>
              <a:t>Fig. 3: Home Page</a:t>
            </a:r>
          </a:p>
        </p:txBody>
      </p:sp>
    </p:spTree>
    <p:extLst>
      <p:ext uri="{BB962C8B-B14F-4D97-AF65-F5344CB8AC3E}">
        <p14:creationId xmlns:p14="http://schemas.microsoft.com/office/powerpoint/2010/main" val="11782538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5B50-F310-BEAF-7118-5D037C5D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+mj-lt"/>
              </a:rPr>
              <a:t>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3F370-B26C-76D6-1621-E2CAAFE7A37D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F6B36-65CD-AD12-3F02-D8870474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A62CE-7BF2-812E-F275-AD4A8D933667}"/>
              </a:ext>
            </a:extLst>
          </p:cNvPr>
          <p:cNvSpPr txBox="1"/>
          <p:nvPr/>
        </p:nvSpPr>
        <p:spPr>
          <a:xfrm>
            <a:off x="3892331" y="6645096"/>
            <a:ext cx="2708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800" b="1" dirty="0"/>
              <a:t>Fig. 4: Campaign Create Page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850D3A3-1E7C-CB8B-9A5E-A0CCD045E3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6284" y="1598354"/>
            <a:ext cx="7672552" cy="48386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56202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5B50-F310-BEAF-7118-5D037C5D4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+mj-lt"/>
              </a:rPr>
              <a:t>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3F370-B26C-76D6-1621-E2CAAFE7A37D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F6B36-65CD-AD12-3F02-D8870474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A62CE-7BF2-812E-F275-AD4A8D933667}"/>
              </a:ext>
            </a:extLst>
          </p:cNvPr>
          <p:cNvSpPr txBox="1"/>
          <p:nvPr/>
        </p:nvSpPr>
        <p:spPr>
          <a:xfrm>
            <a:off x="3892331" y="6816208"/>
            <a:ext cx="2708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Fig. 4: Campaign Page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C8A3EA3-A098-32D1-E7B9-9A088CDCF69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21" r="4332" b="3451"/>
          <a:stretch/>
        </p:blipFill>
        <p:spPr>
          <a:xfrm>
            <a:off x="613459" y="1428003"/>
            <a:ext cx="8773610" cy="504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335675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5B50-F310-BEAF-7118-5D037C5D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57461"/>
            <a:ext cx="9550400" cy="9144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+mj-lt"/>
              </a:rPr>
              <a:t>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3F370-B26C-76D6-1621-E2CAAFE7A37D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F6B36-65CD-AD12-3F02-D8870474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A62CE-7BF2-812E-F275-AD4A8D933667}"/>
              </a:ext>
            </a:extLst>
          </p:cNvPr>
          <p:cNvSpPr txBox="1"/>
          <p:nvPr/>
        </p:nvSpPr>
        <p:spPr>
          <a:xfrm>
            <a:off x="3892331" y="6520845"/>
            <a:ext cx="2708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Fig. 4: </a:t>
            </a:r>
            <a:r>
              <a:rPr lang="en-IN" sz="1800" b="1" dirty="0"/>
              <a:t>Transaction interface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F66CA4-8915-ABB7-0F8D-05BB8A67272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320" r="4531"/>
          <a:stretch/>
        </p:blipFill>
        <p:spPr>
          <a:xfrm>
            <a:off x="615431" y="1133325"/>
            <a:ext cx="8534401" cy="5239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1938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INDEX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19200"/>
            <a:ext cx="9550400" cy="6095999"/>
          </a:xfrm>
        </p:spPr>
        <p:txBody>
          <a:bodyPr/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nstantia" panose="02030602050306030303" charset="0"/>
              </a:rPr>
              <a:t>Abstract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nstantia" panose="02030602050306030303" charset="0"/>
              </a:rPr>
              <a:t>Objectives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nstantia" panose="02030602050306030303" charset="0"/>
              </a:rPr>
              <a:t>Problem Statement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nstantia" panose="02030602050306030303" charset="0"/>
              </a:rPr>
              <a:t>Literature Survey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nstantia" panose="02030602050306030303" charset="0"/>
              </a:rPr>
              <a:t>Novelty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nstantia" panose="02030602050306030303" charset="0"/>
              </a:rPr>
              <a:t>Architecture Diagram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nstantia" panose="02030602050306030303" charset="0"/>
              </a:rPr>
              <a:t>Design Methodology / Approach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nstantia" panose="02030602050306030303" charset="0"/>
              </a:rPr>
              <a:t>Software specifications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nstantia" panose="02030602050306030303" charset="0"/>
              </a:rPr>
              <a:t>Research Progress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nstantia" panose="02030602050306030303" charset="0"/>
              </a:rPr>
              <a:t>Work Plan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nstantia" panose="02030602050306030303" charset="0"/>
              </a:rPr>
              <a:t>Output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nstantia" panose="02030602050306030303" charset="0"/>
              </a:rPr>
              <a:t>Requirements and Proposed Budget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nstantia" panose="02030602050306030303" charset="0"/>
              </a:rPr>
              <a:t>Applications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nstantia" panose="02030602050306030303" charset="0"/>
              </a:rPr>
              <a:t>Conclusions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  <a:cs typeface="Constantia" panose="02030602050306030303" charset="0"/>
              </a:rPr>
              <a:t>References</a:t>
            </a:r>
            <a:endParaRPr lang="en-US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AED5B5-862D-4BFB-8372-A11BB459884D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F414D1-97D1-49EE-E553-E812B33A5D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41701" y="191888"/>
            <a:ext cx="1188823" cy="469433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5B50-F310-BEAF-7118-5D037C5D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1162"/>
            <a:ext cx="9550400" cy="9144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+mj-lt"/>
              </a:rPr>
              <a:t>Output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3F370-B26C-76D6-1621-E2CAAFE7A37D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F6B36-65CD-AD12-3F02-D8870474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A62CE-7BF2-812E-F275-AD4A8D933667}"/>
              </a:ext>
            </a:extLst>
          </p:cNvPr>
          <p:cNvSpPr txBox="1"/>
          <p:nvPr/>
        </p:nvSpPr>
        <p:spPr>
          <a:xfrm>
            <a:off x="3892331" y="6520845"/>
            <a:ext cx="270816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Fig. 4: </a:t>
            </a:r>
            <a:r>
              <a:rPr kumimoji="0" lang="en-IN" sz="1800" b="1" i="0" u="none" strike="noStrike" kern="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Succesful</a:t>
            </a: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 </a:t>
            </a:r>
            <a:r>
              <a:rPr lang="en-IN" sz="1800" b="1" dirty="0"/>
              <a:t>Transaction</a:t>
            </a: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FF2683-4AD2-4208-9A58-875ED61B0F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8245" r="4622"/>
          <a:stretch/>
        </p:blipFill>
        <p:spPr>
          <a:xfrm>
            <a:off x="644323" y="1040727"/>
            <a:ext cx="8360781" cy="5243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180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6D5B50-F310-BEAF-7118-5D037C5D4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111162"/>
            <a:ext cx="9550400" cy="914400"/>
          </a:xfrm>
        </p:spPr>
        <p:txBody>
          <a:bodyPr/>
          <a:lstStyle/>
          <a:p>
            <a:r>
              <a:rPr lang="en-IN" dirty="0">
                <a:solidFill>
                  <a:srgbClr val="FF0000"/>
                </a:solidFill>
                <a:latin typeface="+mj-lt"/>
              </a:rPr>
              <a:t>Plagiarism Report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1F3F370-B26C-76D6-1621-E2CAAFE7A37D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4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/>
              <a:ea typeface="+mn-ea"/>
              <a:cs typeface="+mn-cs"/>
              <a:sym typeface="Arial" panose="020B060402020202020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87F6B36-65CD-AD12-3F02-D88704749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F0A62CE-7BF2-812E-F275-AD4A8D933667}"/>
              </a:ext>
            </a:extLst>
          </p:cNvPr>
          <p:cNvSpPr txBox="1"/>
          <p:nvPr/>
        </p:nvSpPr>
        <p:spPr>
          <a:xfrm>
            <a:off x="3892331" y="6520845"/>
            <a:ext cx="270816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IN" sz="18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/>
                <a:cs typeface="Arial" panose="020B0604020202020204"/>
                <a:sym typeface="Arial" panose="020B0604020202020204"/>
              </a:rPr>
              <a:t>Fig. 4: </a:t>
            </a:r>
            <a:r>
              <a:rPr lang="en-IN" sz="1800" b="1" dirty="0"/>
              <a:t>Plagiarism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IN" sz="1800" b="1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1BE89B92-EF15-8D3D-453C-2C6D8AE7943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4927600" y="3657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54A6113-CCF8-9B18-78AA-6938340CE0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0604" y="1334814"/>
            <a:ext cx="7498791" cy="46665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76392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BUDGET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As the project is made using </a:t>
            </a:r>
            <a:r>
              <a:rPr lang="en-I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Opensource software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, the front end and backend will not cost money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The  </a:t>
            </a:r>
            <a:r>
              <a:rPr lang="en-I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deployment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 will cost us $10 which is roughly ₹800/-. Thus total project cost will be </a:t>
            </a:r>
            <a:r>
              <a:rPr lang="en-IN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₹800</a:t>
            </a:r>
            <a:r>
              <a:rPr lang="en-IN" dirty="0">
                <a:latin typeface="Cambria" panose="02040503050406030204" pitchFamily="18" charset="0"/>
                <a:ea typeface="Cambria" panose="02040503050406030204" pitchFamily="18" charset="0"/>
              </a:rPr>
              <a:t>/-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43322CC-4461-9679-D3AA-2D48DF80B749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34B0DDF-6C6B-C608-6232-6728D568D3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APPLICATION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Integration of web3 technologies can be done for all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modern website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, as demonstrated.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smart contracts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which will be developed can be used for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transaction automation 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through blockchain for any web application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eg.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School/college fees collection, ticket booking counter etc.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828325-2E54-CBCA-D74E-F27A4ECFD468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2F585A-BE2E-5E42-91D2-6F1CC59E8A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CONCLUSION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application ensures that the funds are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transferred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in proper proportion through the smart contract to the Campaign owner’s account upon completion of the milestones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Privacy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and </a:t>
            </a:r>
            <a:r>
              <a:rPr lang="en-US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security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of every user is ensured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Students and patients get easy access to world and could raise money quickly in crypto currency</a:t>
            </a:r>
            <a:endParaRPr lang="en-IN" sz="2400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0906D8-34C5-E7D0-751E-888AD7220A92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DD5B9F-A6F5-0FA8-179C-067BC37496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FUTURE WORK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AI can be integrated in the project to push a more urgent and important campaigns based on cause and engagement of public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With passage of time, payment methods needs to be updated to make it more secure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Smart contract can be improved with more futuristic protocols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Project can be extended to include NFT transactions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79140C3-ED7D-E44A-B524-65E5AAF1DCDB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DC53B6-E399-6E96-36AA-9459FD8691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REFERENCES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en-IN" sz="1800" dirty="0"/>
              <a:t>L. Cao, "Decentralized AI: Edge Intelligence and Smart Blockchain, Metaverse, Web3, and </a:t>
            </a:r>
            <a:r>
              <a:rPr lang="en-IN" sz="1800" dirty="0" err="1"/>
              <a:t>DeSci</a:t>
            </a:r>
            <a:r>
              <a:rPr lang="en-IN" sz="1800" dirty="0"/>
              <a:t>," in IEEE Intelligent Systems, vol. 37, no. 3, pp. 6-19, 1 May-June 2022, doi: 10.1109/MIS.2022.3181504.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C. Chen et al., "When Digital Economy Meets Web3.0: Applications and Challenges," in IEEE Open Journal of the Computer Society, vol. 3, pp. 233-245, 2022, </a:t>
            </a:r>
            <a:r>
              <a:rPr lang="en-US" sz="1800" dirty="0" err="1"/>
              <a:t>doi</a:t>
            </a:r>
            <a:r>
              <a:rPr lang="en-US" sz="1800" dirty="0"/>
              <a:t>: 10.1109/OJCS.2022.3217565.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U. Majeed, L. U. Khan, S. S. Hassan, Z. Han and C. S. Hong, "FL-</a:t>
            </a:r>
            <a:r>
              <a:rPr lang="en-US" sz="1800" dirty="0" err="1"/>
              <a:t>Incentivizer</a:t>
            </a:r>
            <a:r>
              <a:rPr lang="en-US" sz="1800" dirty="0"/>
              <a:t>: FL-NFT and FL-Tokens for Federated Learning Model Trading and Training," in IEEE Access, vol. 11, pp. 4381-4399, 2023, </a:t>
            </a:r>
            <a:r>
              <a:rPr lang="en-US" sz="1800" dirty="0" err="1"/>
              <a:t>doi</a:t>
            </a:r>
            <a:r>
              <a:rPr lang="en-US" sz="1800" dirty="0"/>
              <a:t>: 10.1109/ACCESS.2023.3235484.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V. Y. </a:t>
            </a:r>
            <a:r>
              <a:rPr lang="en-US" sz="1800" dirty="0" err="1"/>
              <a:t>Kemmoe</a:t>
            </a:r>
            <a:r>
              <a:rPr lang="en-US" sz="1800" dirty="0"/>
              <a:t>, W. Stone, J. Kim, D. Kim and J. Son, "Recent Advances in Smart Contracts: A Technical Overview and State of the Art," in IEEE Access, vol. 8, pp. 117782-117801, 2020, </a:t>
            </a:r>
            <a:r>
              <a:rPr lang="en-US" sz="1800" dirty="0" err="1"/>
              <a:t>doi</a:t>
            </a:r>
            <a:r>
              <a:rPr lang="en-US" sz="1800" dirty="0"/>
              <a:t>: 10.1109/ACCESS.2020.3005020.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800" dirty="0"/>
              <a:t>M. N. M. </a:t>
            </a:r>
            <a:r>
              <a:rPr lang="en-US" sz="1800" dirty="0" err="1"/>
              <a:t>Bhutta</a:t>
            </a:r>
            <a:r>
              <a:rPr lang="en-US" sz="1800" dirty="0"/>
              <a:t> et al., "A Survey on Blockchain Technology: Evolution, Architecture and Security," in IEEE Access, vol. 9, pp. 61048-61073, 2021, </a:t>
            </a:r>
            <a:r>
              <a:rPr lang="en-US" sz="1800" dirty="0" err="1"/>
              <a:t>doi</a:t>
            </a:r>
            <a:r>
              <a:rPr lang="en-US" sz="1800" dirty="0"/>
              <a:t>: 10.1109/ACCESS.2021.3072849.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78C8F02-70E1-A1D2-5863-D46ACEACCC05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E960F38-D43C-D0E8-CCBD-8A165E2E3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ABSTRACT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524000"/>
            <a:ext cx="9550400" cy="5486399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People’s data is valuable and sensitive, and blockchain can significantly change how it is seen. All transactions are real time and are logged irreversible.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While making such transactions, privacy and security of an individual is paramount for the service provider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Using machine learning in web application, projects of more importance like education and health will be pushed up above other projects.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/>
              <a:t>This will be a multi user application. The user can see all the listed projects with all critical information being reflected on the website.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EB8F4E-521E-9167-9246-4B3B303824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CA56114-DE35-0F7B-B42B-56F33F2A3039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OBJECTIVE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To make a </a:t>
            </a:r>
            <a:r>
              <a:rPr lang="en-IN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secure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, </a:t>
            </a:r>
            <a:r>
              <a:rPr lang="en-IN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transparent 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and decentralised web application.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To keep identity of donator </a:t>
            </a:r>
            <a:r>
              <a:rPr lang="en-IN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private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 in order to avoid his/her exposure to scammer.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To demonstrate cryptocurrency transactions are </a:t>
            </a:r>
            <a:r>
              <a:rPr lang="en-IN" sz="2400" dirty="0">
                <a:solidFill>
                  <a:srgbClr val="FF0000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safe</a:t>
            </a: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, secure and less hectic then general payment methods, no KYC to be done.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latin typeface="Cambria" panose="02040503050406030204" pitchFamily="18" charset="0"/>
                <a:ea typeface="Cambria" panose="02040503050406030204" pitchFamily="18" charset="0"/>
              </a:rPr>
              <a:t>To develop website using recent web3 technologies. 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3A67AAD-ED0E-FCCC-45ED-03169FA878BF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B01882B-D494-7CBF-3159-99EA6FB125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People’s data is valuable and sensitive, and blockchain can significantly change how it is seen.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While making transactions, privacy and security of an individual is paramount for the service provider. 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number of procedure and paper work to be done by banks before making a bank account is a headache for people.</a:t>
            </a:r>
          </a:p>
          <a:p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BC1AFDE-70FC-6CB5-2A49-E242FC49643A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370B4F-335A-407A-1C7F-599FA84C7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Literature Survey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D42F344-66B7-56EB-3DEA-087A9FE24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94195398"/>
              </p:ext>
            </p:extLst>
          </p:nvPr>
        </p:nvGraphicFramePr>
        <p:xfrm>
          <a:off x="304800" y="1828800"/>
          <a:ext cx="9550400" cy="506073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4532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80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8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8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80974">
                <a:tc>
                  <a:txBody>
                    <a:bodyPr/>
                    <a:lstStyle/>
                    <a:p>
                      <a:r>
                        <a:rPr lang="en-US" sz="1600" dirty="0"/>
                        <a:t>AUTHOR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PAPER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CONTRIBUTION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INFERENCE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93757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[1] </a:t>
                      </a:r>
                      <a:r>
                        <a:rPr lang="en-IN" sz="1600" dirty="0" err="1"/>
                        <a:t>L.Cao</a:t>
                      </a:r>
                      <a:r>
                        <a:rPr lang="en-IN" sz="1600" dirty="0"/>
                        <a:t> [2022]</a:t>
                      </a:r>
                    </a:p>
                    <a:p>
                      <a:pPr algn="just"/>
                      <a:r>
                        <a:rPr lang="en-US" sz="1600" dirty="0"/>
                        <a:t>IEEE </a:t>
                      </a:r>
                      <a:r>
                        <a:rPr lang="en-US" sz="1600" dirty="0" err="1"/>
                        <a:t>Intellignt</a:t>
                      </a:r>
                      <a:r>
                        <a:rPr lang="en-US" sz="1600" dirty="0"/>
                        <a:t> systems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Decentralized AI: Edge Intelligence and Smart Blockchain, Metaverse, Web3, and DeSci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100" kern="1200" baseline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600" kern="1200" baseline="0" dirty="0">
                          <a:solidFill>
                            <a:srgbClr val="FF0000"/>
                          </a:solidFill>
                        </a:rPr>
                        <a:t>S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mart contracts </a:t>
                      </a:r>
                      <a:r>
                        <a:rPr lang="en-US" sz="1600" dirty="0"/>
                        <a:t>that can securely, fault and risk-tolerantly and automatically codify, transfer, execute, audit, and manage cryptographically 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</a:rPr>
                        <a:t>-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Web3</a:t>
                      </a:r>
                      <a:r>
                        <a:rPr lang="en-US" sz="1600" dirty="0"/>
                        <a:t> is deemed to be a new edition of the World Wide Web enabled by decentralized blockchain technology</a:t>
                      </a:r>
                      <a:endParaRPr lang="en-IN" sz="160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200" baseline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600" kern="1200" baseline="0" dirty="0">
                          <a:solidFill>
                            <a:srgbClr val="FF0000"/>
                          </a:solidFill>
                        </a:rPr>
                        <a:t>Integrating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</a:rPr>
                        <a:t> blockchain based transaction methods to ease the procedure for donators.</a:t>
                      </a:r>
                    </a:p>
                    <a:p>
                      <a:pPr marL="0" indent="0" algn="just">
                        <a:buFontTx/>
                        <a:buNone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</a:rPr>
                        <a:t>-Smart contracts can </a:t>
                      </a:r>
                      <a:r>
                        <a:rPr lang="en-US" sz="1600" kern="1200" baseline="0" dirty="0">
                          <a:solidFill>
                            <a:srgbClr val="FF0000"/>
                          </a:solidFill>
                        </a:rPr>
                        <a:t>detect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</a:rPr>
                        <a:t> frauds and mischiefs instantaneously. Thus, </a:t>
                      </a:r>
                      <a:r>
                        <a:rPr lang="en-US" sz="1600" kern="1200" baseline="0" dirty="0">
                          <a:solidFill>
                            <a:srgbClr val="FF0000"/>
                          </a:solidFill>
                        </a:rPr>
                        <a:t>financial security 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</a:rPr>
                        <a:t>can be ensured.</a:t>
                      </a:r>
                    </a:p>
                    <a:p>
                      <a:pPr marL="171450" indent="-171450" algn="just">
                        <a:buFontTx/>
                        <a:buChar char="-"/>
                      </a:pPr>
                      <a:endParaRPr lang="en-US" sz="110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229129">
                <a:tc>
                  <a:txBody>
                    <a:bodyPr/>
                    <a:lstStyle/>
                    <a:p>
                      <a:r>
                        <a:rPr lang="en-IN" sz="1600" dirty="0"/>
                        <a:t>[2] ZIBIN ZHENG [2022]</a:t>
                      </a:r>
                    </a:p>
                    <a:p>
                      <a:r>
                        <a:rPr lang="en-IN" sz="1600" dirty="0"/>
                        <a:t> </a:t>
                      </a:r>
                      <a:r>
                        <a:rPr lang="en-US" sz="1600" dirty="0"/>
                        <a:t>IEEE Open Journal of the Computer Society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When Digital Economy Meets Web3.0: Applications and Challenges</a:t>
                      </a:r>
                      <a:endParaRPr lang="en-IN" sz="160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  <a:hlinkClick r:id="rId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baseline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</a:rPr>
                        <a:t>C</a:t>
                      </a:r>
                      <a:r>
                        <a:rPr lang="en-US" sz="1600" dirty="0"/>
                        <a:t>ryptography becomes an essential requirement for blockchain to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safeguard</a:t>
                      </a:r>
                      <a:r>
                        <a:rPr lang="en-US" sz="1600" dirty="0"/>
                        <a:t> user transaction information and privacy alongside ensuring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data consistency.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600" dirty="0"/>
                        <a:t>Distributed storage is based on blockchain technology that uses open source applications</a:t>
                      </a:r>
                      <a:endParaRPr lang="en-IN" sz="160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dirty="0">
                          <a:solidFill>
                            <a:schemeClr val="tx1"/>
                          </a:solidFill>
                        </a:rPr>
                        <a:t>- There will be no SQL/NoSQL database to store transaction information. </a:t>
                      </a:r>
                    </a:p>
                    <a:p>
                      <a:pPr algn="just"/>
                      <a:r>
                        <a:rPr lang="en-IN" sz="1600" kern="1200" dirty="0">
                          <a:solidFill>
                            <a:schemeClr val="tx1"/>
                          </a:solidFill>
                        </a:rPr>
                        <a:t>- </a:t>
                      </a:r>
                      <a:r>
                        <a:rPr lang="en-IN" sz="1600" kern="1200" dirty="0" err="1">
                          <a:solidFill>
                            <a:schemeClr val="tx1"/>
                          </a:solidFill>
                        </a:rPr>
                        <a:t>Metamask</a:t>
                      </a:r>
                      <a:r>
                        <a:rPr lang="en-IN" sz="1600" kern="1200" dirty="0">
                          <a:solidFill>
                            <a:schemeClr val="tx1"/>
                          </a:solidFill>
                        </a:rPr>
                        <a:t>, a decentralised wallet to be used </a:t>
                      </a:r>
                    </a:p>
                    <a:p>
                      <a:pPr algn="just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</a:rPr>
                        <a:t>for transaction purposes.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6772FB7-6076-724C-12CB-906957C83393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457200-16A6-0883-E3A7-16B1BC85E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Literature Survey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8D42F344-66B7-56EB-3DEA-087A9FE247C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3221443"/>
              </p:ext>
            </p:extLst>
          </p:nvPr>
        </p:nvGraphicFramePr>
        <p:xfrm>
          <a:off x="304800" y="1002334"/>
          <a:ext cx="9550400" cy="6217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33481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85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286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984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1609">
                <a:tc>
                  <a:txBody>
                    <a:bodyPr/>
                    <a:lstStyle/>
                    <a:p>
                      <a:r>
                        <a:rPr lang="en-US" sz="1600" dirty="0"/>
                        <a:t>AUTHOR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PAPER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CONTRIBUTION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INFERENCE</a:t>
                      </a:r>
                      <a:endParaRPr lang="en-US" sz="1600" dirty="0">
                        <a:latin typeface="Cambria" panose="02040503050406030204" pitchFamily="18" charset="0"/>
                        <a:ea typeface="Cambria" panose="02040503050406030204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92789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[3] </a:t>
                      </a:r>
                      <a:r>
                        <a:rPr lang="en-US" sz="1600" dirty="0"/>
                        <a:t>U. Majeed </a:t>
                      </a:r>
                      <a:r>
                        <a:rPr lang="en-IN" sz="1600" dirty="0"/>
                        <a:t>[2023]</a:t>
                      </a:r>
                    </a:p>
                    <a:p>
                      <a:pPr algn="just"/>
                      <a:r>
                        <a:rPr lang="en-US" sz="1600" dirty="0"/>
                        <a:t>IEEE Access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dirty="0"/>
                        <a:t>FL-</a:t>
                      </a:r>
                      <a:r>
                        <a:rPr lang="en-US" sz="1600" dirty="0" err="1"/>
                        <a:t>Incentivizer</a:t>
                      </a:r>
                      <a:r>
                        <a:rPr lang="en-US" sz="1600" dirty="0"/>
                        <a:t>: FL-NFT and FL-Tokens for Federated Learning Model Trading and Training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baseline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600" dirty="0"/>
                        <a:t>Unlike centralized applications, Decentralized Applications (</a:t>
                      </a:r>
                      <a:r>
                        <a:rPr lang="en-US" sz="1600" dirty="0" err="1"/>
                        <a:t>DApps</a:t>
                      </a:r>
                      <a:r>
                        <a:rPr lang="en-US" sz="1600" dirty="0"/>
                        <a:t>) do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not</a:t>
                      </a:r>
                      <a:r>
                        <a:rPr lang="en-US" sz="1600" dirty="0"/>
                        <a:t> have a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single administrator </a:t>
                      </a:r>
                      <a:r>
                        <a:rPr lang="en-US" sz="1600" dirty="0"/>
                        <a:t>or controller. </a:t>
                      </a:r>
                    </a:p>
                    <a:p>
                      <a:pPr algn="just"/>
                      <a:r>
                        <a:rPr lang="en-US" sz="1600" dirty="0"/>
                        <a:t>-Modern </a:t>
                      </a:r>
                      <a:r>
                        <a:rPr lang="en-US" sz="1600" dirty="0" err="1"/>
                        <a:t>DApps</a:t>
                      </a:r>
                      <a:r>
                        <a:rPr lang="en-US" sz="1600" dirty="0"/>
                        <a:t> are self-governing applications and are composed of a front end interface, an application programming interface (API), and a back-end.</a:t>
                      </a:r>
                      <a:endParaRPr lang="en-IN" sz="160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100" kern="1200" baseline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600" kern="1200" baseline="0" dirty="0" err="1">
                          <a:solidFill>
                            <a:schemeClr val="dk1"/>
                          </a:solidFill>
                        </a:rPr>
                        <a:t>Dapp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</a:rPr>
                        <a:t> are more transparent and stable than a centralized application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724994">
                <a:tc>
                  <a:txBody>
                    <a:bodyPr/>
                    <a:lstStyle/>
                    <a:p>
                      <a:pPr algn="just"/>
                      <a:r>
                        <a:rPr lang="en-IN" sz="1600" dirty="0"/>
                        <a:t>[4] </a:t>
                      </a:r>
                      <a:r>
                        <a:rPr lang="en-US" sz="1600" dirty="0"/>
                        <a:t>V. Y. </a:t>
                      </a:r>
                      <a:r>
                        <a:rPr lang="en-US" sz="1600" dirty="0" err="1"/>
                        <a:t>Kemmoe</a:t>
                      </a:r>
                      <a:endParaRPr lang="en-US" sz="1600" dirty="0"/>
                    </a:p>
                    <a:p>
                      <a:pPr algn="just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[2020] IEEE Access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Recent Advances in Smart Contracts: A Technical Overview and State of the Art</a:t>
                      </a:r>
                      <a:endParaRPr lang="en-IN" sz="160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  <a:hlinkClick r:id="rId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600" kern="1200" baseline="0" dirty="0">
                          <a:solidFill>
                            <a:schemeClr val="dk1"/>
                          </a:solidFill>
                        </a:rPr>
                        <a:t>-</a:t>
                      </a:r>
                      <a:r>
                        <a:rPr lang="en-US" sz="1600" kern="1200" baseline="0" dirty="0">
                          <a:solidFill>
                            <a:schemeClr val="dk1"/>
                          </a:solidFill>
                        </a:rPr>
                        <a:t>S</a:t>
                      </a:r>
                      <a:r>
                        <a:rPr lang="en-US" sz="1600" dirty="0"/>
                        <a:t>mart contracts, which are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computer programs </a:t>
                      </a:r>
                      <a:r>
                        <a:rPr lang="en-US" sz="1600" dirty="0"/>
                        <a:t>that replicate the actions described in physical/traditional contracts</a:t>
                      </a:r>
                    </a:p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-Objective of smart contract are </a:t>
                      </a:r>
                      <a:r>
                        <a:rPr lang="en-US" sz="1600" dirty="0"/>
                        <a:t>: observability,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verifiability</a:t>
                      </a:r>
                      <a:r>
                        <a:rPr lang="en-US" sz="1600" dirty="0"/>
                        <a:t>, privity, and enforceability</a:t>
                      </a:r>
                      <a:endParaRPr lang="en-IN" sz="160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IN" sz="1600" kern="1200" baseline="0" dirty="0">
                          <a:solidFill>
                            <a:schemeClr val="tx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- Using smart contract, transaction can be automated and authenticity can be verified.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724994"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[5] </a:t>
                      </a:r>
                      <a:r>
                        <a:rPr lang="en-US" sz="1600" dirty="0"/>
                        <a:t>M. N. M. </a:t>
                      </a:r>
                      <a:r>
                        <a:rPr lang="en-US" sz="1600" dirty="0" err="1"/>
                        <a:t>Bhutta</a:t>
                      </a:r>
                      <a:r>
                        <a:rPr lang="en-US" sz="1600" dirty="0"/>
                        <a:t> [2021] IEEE Access</a:t>
                      </a:r>
                      <a:endParaRPr lang="en-US" sz="160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A Survey on Blockchain Technology: Evolution, Architecture and Security </a:t>
                      </a:r>
                      <a:endParaRPr lang="en-IN" sz="160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  <a:hlinkClick r:id="rId2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dirty="0"/>
                        <a:t>Ethereum has been developed as </a:t>
                      </a:r>
                      <a:r>
                        <a:rPr lang="en-US" sz="1600" dirty="0">
                          <a:solidFill>
                            <a:srgbClr val="FF0000"/>
                          </a:solidFill>
                        </a:rPr>
                        <a:t>open-source</a:t>
                      </a:r>
                      <a:r>
                        <a:rPr lang="en-US" sz="1600" dirty="0"/>
                        <a:t> public Blockchain platform to implement </a:t>
                      </a:r>
                      <a:r>
                        <a:rPr lang="en-US" sz="1600" dirty="0" err="1"/>
                        <a:t>Dapp</a:t>
                      </a:r>
                      <a:r>
                        <a:rPr lang="en-US" sz="1600" dirty="0"/>
                        <a:t>. It facilitates users to develop fairly complex applications of different capabilities to perform arbitrary operations</a:t>
                      </a:r>
                      <a:endParaRPr lang="en-IN" sz="1600" kern="1200" baseline="0" dirty="0">
                        <a:solidFill>
                          <a:schemeClr val="dk1"/>
                        </a:solidFill>
                        <a:latin typeface="Cambria" panose="02040503050406030204" pitchFamily="18" charset="0"/>
                        <a:ea typeface="Cambria" panose="02040503050406030204" pitchFamily="18" charset="0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600" kern="1200" baseline="0" dirty="0">
                          <a:solidFill>
                            <a:schemeClr val="dk1"/>
                          </a:solidFill>
                          <a:latin typeface="Cambria" panose="02040503050406030204" pitchFamily="18" charset="0"/>
                          <a:ea typeface="Cambria" panose="02040503050406030204" pitchFamily="18" charset="0"/>
                          <a:cs typeface="+mn-cs"/>
                        </a:rPr>
                        <a:t>The account type used is Ethereum.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24125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A6772FB7-6076-724C-12CB-906957C83393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1457200-16A6-0883-E3A7-16B1BC85EC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74611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NOVELTY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 application is made using Web3 technologies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There is no database to store the transaction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No threat to donator’s identity as wallet ID is shown to public. Thus, better data privacy</a:t>
            </a:r>
          </a:p>
          <a:p>
            <a:pPr marL="457200" indent="-4572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An individual can track progress of a campaign before deciding to make a contribution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BF6755-B148-8884-E72E-E4606D394EE4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0496080-5C85-6DC5-8764-5693512A92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System/Architecture diagram</a:t>
            </a:r>
            <a:br>
              <a:rPr lang="en-US" dirty="0">
                <a:solidFill>
                  <a:srgbClr val="FF0000"/>
                </a:solidFill>
              </a:rPr>
            </a:br>
            <a:r>
              <a:rPr lang="en-US" dirty="0">
                <a:solidFill>
                  <a:srgbClr val="FF0000"/>
                </a:solidFill>
              </a:rPr>
              <a:t>(PROPOSED)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85DCD7E-246A-8F67-5406-481CEA96853F}"/>
              </a:ext>
            </a:extLst>
          </p:cNvPr>
          <p:cNvSpPr/>
          <p:nvPr/>
        </p:nvSpPr>
        <p:spPr>
          <a:xfrm>
            <a:off x="119271" y="95997"/>
            <a:ext cx="9886578" cy="7219202"/>
          </a:xfrm>
          <a:prstGeom prst="rect">
            <a:avLst/>
          </a:prstGeom>
          <a:noFill/>
          <a:ln>
            <a:solidFill>
              <a:schemeClr val="bg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0A3BA7-2C62-43D9-4BEA-2D7B8DE288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55421" y="292567"/>
            <a:ext cx="1188823" cy="46943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536727-F330-AC24-C2FE-B7E855B8684C}"/>
              </a:ext>
            </a:extLst>
          </p:cNvPr>
          <p:cNvSpPr txBox="1"/>
          <p:nvPr/>
        </p:nvSpPr>
        <p:spPr>
          <a:xfrm>
            <a:off x="3129640" y="6788947"/>
            <a:ext cx="29835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 b="1" dirty="0">
                <a:latin typeface="Cambria" panose="02040503050406030204" pitchFamily="18" charset="0"/>
                <a:ea typeface="Cambria" panose="02040503050406030204" pitchFamily="18" charset="0"/>
              </a:rPr>
              <a:t>Fig. 1: System architecture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4F4CBE-BE3B-A1BB-AE07-B0DD2497106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10836" r="8470"/>
          <a:stretch/>
        </p:blipFill>
        <p:spPr>
          <a:xfrm>
            <a:off x="1238491" y="2233914"/>
            <a:ext cx="7755038" cy="43981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Custom Theme">
  <a:themeElements>
    <a:clrScheme name="blank">
      <a:dk1>
        <a:srgbClr val="000000"/>
      </a:dk1>
      <a:lt1>
        <a:srgbClr val="FFFFFF"/>
      </a:lt1>
      <a:dk2>
        <a:srgbClr val="073763"/>
      </a:dk2>
      <a:lt2>
        <a:srgbClr val="CFE2F3"/>
      </a:lt2>
      <a:accent1>
        <a:srgbClr val="404040"/>
      </a:accent1>
      <a:accent2>
        <a:srgbClr val="808080"/>
      </a:accent2>
      <a:accent3>
        <a:srgbClr val="C0C0C0"/>
      </a:accent3>
      <a:accent4>
        <a:srgbClr val="396187"/>
      </a:accent4>
      <a:accent5>
        <a:srgbClr val="6B8CAB"/>
      </a:accent5>
      <a:accent6>
        <a:srgbClr val="9DB7CF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11627</TotalTime>
  <Words>1436</Words>
  <Application>Microsoft Office PowerPoint</Application>
  <PresentationFormat>Custom</PresentationFormat>
  <Paragraphs>146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0" baseType="lpstr">
      <vt:lpstr>Arial</vt:lpstr>
      <vt:lpstr>Cambria</vt:lpstr>
      <vt:lpstr>Wingdings</vt:lpstr>
      <vt:lpstr>Custom Theme</vt:lpstr>
      <vt:lpstr>Project Review-2</vt:lpstr>
      <vt:lpstr>INDEX</vt:lpstr>
      <vt:lpstr>ABSTRACT</vt:lpstr>
      <vt:lpstr>OBJECTIVE</vt:lpstr>
      <vt:lpstr>PROBLEM STATEMENT</vt:lpstr>
      <vt:lpstr>Literature Survey</vt:lpstr>
      <vt:lpstr>Literature Survey</vt:lpstr>
      <vt:lpstr>NOVELTY</vt:lpstr>
      <vt:lpstr>System/Architecture diagram (PROPOSED)</vt:lpstr>
      <vt:lpstr>PowerPoint Presentation</vt:lpstr>
      <vt:lpstr>SOFTWARE SPECIFICATION</vt:lpstr>
      <vt:lpstr>RESEARCH PROGRESS</vt:lpstr>
      <vt:lpstr>SMART CONTRACT</vt:lpstr>
      <vt:lpstr>WORK PLAN </vt:lpstr>
      <vt:lpstr>WORK PROGRESS </vt:lpstr>
      <vt:lpstr>Output</vt:lpstr>
      <vt:lpstr>Output</vt:lpstr>
      <vt:lpstr>Output</vt:lpstr>
      <vt:lpstr>Output</vt:lpstr>
      <vt:lpstr>Output</vt:lpstr>
      <vt:lpstr>Plagiarism Report</vt:lpstr>
      <vt:lpstr>BUDGET</vt:lpstr>
      <vt:lpstr>APPLICATION</vt:lpstr>
      <vt:lpstr>CONCLUSION</vt:lpstr>
      <vt:lpstr>FUTURE WORK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PRASHANT DARSHAN</cp:lastModifiedBy>
  <cp:revision>15</cp:revision>
  <dcterms:created xsi:type="dcterms:W3CDTF">2021-02-22T08:24:00Z</dcterms:created>
  <dcterms:modified xsi:type="dcterms:W3CDTF">2023-03-21T03:44:07Z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1033-11.2.0.10351</vt:lpwstr>
  </property>
  <property fmtid="{D5CDD505-2E9C-101B-9397-08002B2CF9AE}" pid="3" name="ICV">
    <vt:lpwstr>C920E6F57F6E4881BD14F67B9DE0CA8B</vt:lpwstr>
  </property>
</Properties>
</file>