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D847E5-368A-4827-A9C0-A1EA00F329E7}"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B93D1E-6B83-409E-9284-AEC71DF4F55E}" type="slidenum">
              <a:rPr lang="en-IN" smtClean="0"/>
              <a:t>‹#›</a:t>
            </a:fld>
            <a:endParaRPr lang="en-IN"/>
          </a:p>
        </p:txBody>
      </p:sp>
    </p:spTree>
    <p:extLst>
      <p:ext uri="{BB962C8B-B14F-4D97-AF65-F5344CB8AC3E}">
        <p14:creationId xmlns:p14="http://schemas.microsoft.com/office/powerpoint/2010/main" val="942043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D847E5-368A-4827-A9C0-A1EA00F329E7}"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B93D1E-6B83-409E-9284-AEC71DF4F55E}" type="slidenum">
              <a:rPr lang="en-IN" smtClean="0"/>
              <a:t>‹#›</a:t>
            </a:fld>
            <a:endParaRPr lang="en-IN"/>
          </a:p>
        </p:txBody>
      </p:sp>
    </p:spTree>
    <p:extLst>
      <p:ext uri="{BB962C8B-B14F-4D97-AF65-F5344CB8AC3E}">
        <p14:creationId xmlns:p14="http://schemas.microsoft.com/office/powerpoint/2010/main" val="2224639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D847E5-368A-4827-A9C0-A1EA00F329E7}"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B93D1E-6B83-409E-9284-AEC71DF4F55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9039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D847E5-368A-4827-A9C0-A1EA00F329E7}"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B93D1E-6B83-409E-9284-AEC71DF4F55E}" type="slidenum">
              <a:rPr lang="en-IN" smtClean="0"/>
              <a:t>‹#›</a:t>
            </a:fld>
            <a:endParaRPr lang="en-IN"/>
          </a:p>
        </p:txBody>
      </p:sp>
    </p:spTree>
    <p:extLst>
      <p:ext uri="{BB962C8B-B14F-4D97-AF65-F5344CB8AC3E}">
        <p14:creationId xmlns:p14="http://schemas.microsoft.com/office/powerpoint/2010/main" val="800374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D847E5-368A-4827-A9C0-A1EA00F329E7}"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B93D1E-6B83-409E-9284-AEC71DF4F55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576446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D847E5-368A-4827-A9C0-A1EA00F329E7}"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B93D1E-6B83-409E-9284-AEC71DF4F55E}" type="slidenum">
              <a:rPr lang="en-IN" smtClean="0"/>
              <a:t>‹#›</a:t>
            </a:fld>
            <a:endParaRPr lang="en-IN"/>
          </a:p>
        </p:txBody>
      </p:sp>
    </p:spTree>
    <p:extLst>
      <p:ext uri="{BB962C8B-B14F-4D97-AF65-F5344CB8AC3E}">
        <p14:creationId xmlns:p14="http://schemas.microsoft.com/office/powerpoint/2010/main" val="2357082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D847E5-368A-4827-A9C0-A1EA00F329E7}"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B93D1E-6B83-409E-9284-AEC71DF4F55E}" type="slidenum">
              <a:rPr lang="en-IN" smtClean="0"/>
              <a:t>‹#›</a:t>
            </a:fld>
            <a:endParaRPr lang="en-IN"/>
          </a:p>
        </p:txBody>
      </p:sp>
    </p:spTree>
    <p:extLst>
      <p:ext uri="{BB962C8B-B14F-4D97-AF65-F5344CB8AC3E}">
        <p14:creationId xmlns:p14="http://schemas.microsoft.com/office/powerpoint/2010/main" val="4026661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D847E5-368A-4827-A9C0-A1EA00F329E7}"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B93D1E-6B83-409E-9284-AEC71DF4F55E}" type="slidenum">
              <a:rPr lang="en-IN" smtClean="0"/>
              <a:t>‹#›</a:t>
            </a:fld>
            <a:endParaRPr lang="en-IN"/>
          </a:p>
        </p:txBody>
      </p:sp>
    </p:spTree>
    <p:extLst>
      <p:ext uri="{BB962C8B-B14F-4D97-AF65-F5344CB8AC3E}">
        <p14:creationId xmlns:p14="http://schemas.microsoft.com/office/powerpoint/2010/main" val="1027363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D847E5-368A-4827-A9C0-A1EA00F329E7}"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B93D1E-6B83-409E-9284-AEC71DF4F55E}" type="slidenum">
              <a:rPr lang="en-IN" smtClean="0"/>
              <a:t>‹#›</a:t>
            </a:fld>
            <a:endParaRPr lang="en-IN"/>
          </a:p>
        </p:txBody>
      </p:sp>
    </p:spTree>
    <p:extLst>
      <p:ext uri="{BB962C8B-B14F-4D97-AF65-F5344CB8AC3E}">
        <p14:creationId xmlns:p14="http://schemas.microsoft.com/office/powerpoint/2010/main" val="3680514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D847E5-368A-4827-A9C0-A1EA00F329E7}"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B93D1E-6B83-409E-9284-AEC71DF4F55E}" type="slidenum">
              <a:rPr lang="en-IN" smtClean="0"/>
              <a:t>‹#›</a:t>
            </a:fld>
            <a:endParaRPr lang="en-IN"/>
          </a:p>
        </p:txBody>
      </p:sp>
    </p:spTree>
    <p:extLst>
      <p:ext uri="{BB962C8B-B14F-4D97-AF65-F5344CB8AC3E}">
        <p14:creationId xmlns:p14="http://schemas.microsoft.com/office/powerpoint/2010/main" val="712812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D847E5-368A-4827-A9C0-A1EA00F329E7}"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B93D1E-6B83-409E-9284-AEC71DF4F55E}" type="slidenum">
              <a:rPr lang="en-IN" smtClean="0"/>
              <a:t>‹#›</a:t>
            </a:fld>
            <a:endParaRPr lang="en-IN"/>
          </a:p>
        </p:txBody>
      </p:sp>
    </p:spTree>
    <p:extLst>
      <p:ext uri="{BB962C8B-B14F-4D97-AF65-F5344CB8AC3E}">
        <p14:creationId xmlns:p14="http://schemas.microsoft.com/office/powerpoint/2010/main" val="1673335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D847E5-368A-4827-A9C0-A1EA00F329E7}" type="datetimeFigureOut">
              <a:rPr lang="en-IN" smtClean="0"/>
              <a:t>19-01-2023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B93D1E-6B83-409E-9284-AEC71DF4F55E}" type="slidenum">
              <a:rPr lang="en-IN" smtClean="0"/>
              <a:t>‹#›</a:t>
            </a:fld>
            <a:endParaRPr lang="en-IN"/>
          </a:p>
        </p:txBody>
      </p:sp>
    </p:spTree>
    <p:extLst>
      <p:ext uri="{BB962C8B-B14F-4D97-AF65-F5344CB8AC3E}">
        <p14:creationId xmlns:p14="http://schemas.microsoft.com/office/powerpoint/2010/main" val="1985849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D847E5-368A-4827-A9C0-A1EA00F329E7}" type="datetimeFigureOut">
              <a:rPr lang="en-IN" smtClean="0"/>
              <a:t>19-01-2023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B93D1E-6B83-409E-9284-AEC71DF4F55E}" type="slidenum">
              <a:rPr lang="en-IN" smtClean="0"/>
              <a:t>‹#›</a:t>
            </a:fld>
            <a:endParaRPr lang="en-IN"/>
          </a:p>
        </p:txBody>
      </p:sp>
    </p:spTree>
    <p:extLst>
      <p:ext uri="{BB962C8B-B14F-4D97-AF65-F5344CB8AC3E}">
        <p14:creationId xmlns:p14="http://schemas.microsoft.com/office/powerpoint/2010/main" val="1691536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D847E5-368A-4827-A9C0-A1EA00F329E7}" type="datetimeFigureOut">
              <a:rPr lang="en-IN" smtClean="0"/>
              <a:t>19-01-2023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B93D1E-6B83-409E-9284-AEC71DF4F55E}" type="slidenum">
              <a:rPr lang="en-IN" smtClean="0"/>
              <a:t>‹#›</a:t>
            </a:fld>
            <a:endParaRPr lang="en-IN"/>
          </a:p>
        </p:txBody>
      </p:sp>
    </p:spTree>
    <p:extLst>
      <p:ext uri="{BB962C8B-B14F-4D97-AF65-F5344CB8AC3E}">
        <p14:creationId xmlns:p14="http://schemas.microsoft.com/office/powerpoint/2010/main" val="2471137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D847E5-368A-4827-A9C0-A1EA00F329E7}"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B93D1E-6B83-409E-9284-AEC71DF4F55E}" type="slidenum">
              <a:rPr lang="en-IN" smtClean="0"/>
              <a:t>‹#›</a:t>
            </a:fld>
            <a:endParaRPr lang="en-IN"/>
          </a:p>
        </p:txBody>
      </p:sp>
    </p:spTree>
    <p:extLst>
      <p:ext uri="{BB962C8B-B14F-4D97-AF65-F5344CB8AC3E}">
        <p14:creationId xmlns:p14="http://schemas.microsoft.com/office/powerpoint/2010/main" val="1720669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D847E5-368A-4827-A9C0-A1EA00F329E7}"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B93D1E-6B83-409E-9284-AEC71DF4F55E}" type="slidenum">
              <a:rPr lang="en-IN" smtClean="0"/>
              <a:t>‹#›</a:t>
            </a:fld>
            <a:endParaRPr lang="en-IN"/>
          </a:p>
        </p:txBody>
      </p:sp>
    </p:spTree>
    <p:extLst>
      <p:ext uri="{BB962C8B-B14F-4D97-AF65-F5344CB8AC3E}">
        <p14:creationId xmlns:p14="http://schemas.microsoft.com/office/powerpoint/2010/main" val="1868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8D847E5-368A-4827-A9C0-A1EA00F329E7}" type="datetimeFigureOut">
              <a:rPr lang="en-IN" smtClean="0"/>
              <a:t>19-01-2023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FB93D1E-6B83-409E-9284-AEC71DF4F55E}" type="slidenum">
              <a:rPr lang="en-IN" smtClean="0"/>
              <a:t>‹#›</a:t>
            </a:fld>
            <a:endParaRPr lang="en-IN"/>
          </a:p>
        </p:txBody>
      </p:sp>
    </p:spTree>
    <p:extLst>
      <p:ext uri="{BB962C8B-B14F-4D97-AF65-F5344CB8AC3E}">
        <p14:creationId xmlns:p14="http://schemas.microsoft.com/office/powerpoint/2010/main" val="12531457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hyperlink" Target="https://www.salvationdata.com/knowledge/what-is-digital-vehicle-forensic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924FA-6E04-7A09-B2F2-F3E7BA68736B}"/>
              </a:ext>
            </a:extLst>
          </p:cNvPr>
          <p:cNvSpPr>
            <a:spLocks noGrp="1"/>
          </p:cNvSpPr>
          <p:nvPr>
            <p:ph type="title"/>
          </p:nvPr>
        </p:nvSpPr>
        <p:spPr>
          <a:xfrm>
            <a:off x="839788" y="279918"/>
            <a:ext cx="10515600" cy="1203649"/>
          </a:xfrm>
        </p:spPr>
        <p:txBody>
          <a:bodyPr>
            <a:normAutofit/>
          </a:bodyPr>
          <a:lstStyle/>
          <a:p>
            <a:pPr algn="ctr"/>
            <a:r>
              <a:rPr lang="en-US" sz="3600" dirty="0">
                <a:latin typeface="Algerian" panose="04020705040A02060702" pitchFamily="82" charset="0"/>
              </a:rPr>
              <a:t>Vehicle Forensic</a:t>
            </a:r>
            <a:endParaRPr lang="en-IN" sz="3600" dirty="0">
              <a:latin typeface="Algerian" panose="04020705040A02060702" pitchFamily="82" charset="0"/>
            </a:endParaRPr>
          </a:p>
        </p:txBody>
      </p:sp>
      <p:pic>
        <p:nvPicPr>
          <p:cNvPr id="6" name="Picture Placeholder 5">
            <a:extLst>
              <a:ext uri="{FF2B5EF4-FFF2-40B4-BE49-F238E27FC236}">
                <a16:creationId xmlns:a16="http://schemas.microsoft.com/office/drawing/2014/main" id="{12335DC9-4E54-90F4-A1C5-04EFAED4833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8912" b="8912"/>
          <a:stretch>
            <a:fillRect/>
          </a:stretch>
        </p:blipFill>
        <p:spPr>
          <a:xfrm>
            <a:off x="5183188" y="2127250"/>
            <a:ext cx="6172200" cy="3733800"/>
          </a:xfrm>
        </p:spPr>
      </p:pic>
      <p:sp>
        <p:nvSpPr>
          <p:cNvPr id="4" name="Text Placeholder 3">
            <a:extLst>
              <a:ext uri="{FF2B5EF4-FFF2-40B4-BE49-F238E27FC236}">
                <a16:creationId xmlns:a16="http://schemas.microsoft.com/office/drawing/2014/main" id="{7EA39133-05D7-10CF-89D2-E9E4B65334AB}"/>
              </a:ext>
            </a:extLst>
          </p:cNvPr>
          <p:cNvSpPr>
            <a:spLocks noGrp="1"/>
          </p:cNvSpPr>
          <p:nvPr>
            <p:ph type="body" sz="half" idx="2"/>
          </p:nvPr>
        </p:nvSpPr>
        <p:spPr>
          <a:xfrm>
            <a:off x="836612" y="2127381"/>
            <a:ext cx="3847355" cy="3733670"/>
          </a:xfrm>
        </p:spPr>
        <p:txBody>
          <a:bodyPr>
            <a:normAutofit/>
          </a:bodyPr>
          <a:lstStyle/>
          <a:p>
            <a:r>
              <a:rPr lang="en-US" sz="2800" dirty="0"/>
              <a:t>Created By:-Pratham Prajapati</a:t>
            </a:r>
          </a:p>
          <a:p>
            <a:r>
              <a:rPr lang="en-US" sz="2800" dirty="0"/>
              <a:t>Branch:-CS12</a:t>
            </a:r>
          </a:p>
          <a:p>
            <a:r>
              <a:rPr lang="en-US" sz="2800" dirty="0"/>
              <a:t>Roll No:-CS14</a:t>
            </a:r>
          </a:p>
          <a:p>
            <a:r>
              <a:rPr lang="en-US" sz="2800" dirty="0"/>
              <a:t>Subject:-ESFP</a:t>
            </a:r>
          </a:p>
          <a:p>
            <a:r>
              <a:rPr lang="en-US" sz="2800" dirty="0"/>
              <a:t>PID:-93</a:t>
            </a:r>
          </a:p>
        </p:txBody>
      </p:sp>
    </p:spTree>
    <p:extLst>
      <p:ext uri="{BB962C8B-B14F-4D97-AF65-F5344CB8AC3E}">
        <p14:creationId xmlns:p14="http://schemas.microsoft.com/office/powerpoint/2010/main" val="2822402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D4353-69F0-48E4-20AB-85570668A964}"/>
              </a:ext>
            </a:extLst>
          </p:cNvPr>
          <p:cNvSpPr>
            <a:spLocks noGrp="1"/>
          </p:cNvSpPr>
          <p:nvPr>
            <p:ph type="title"/>
          </p:nvPr>
        </p:nvSpPr>
        <p:spPr>
          <a:xfrm>
            <a:off x="1097211" y="189721"/>
            <a:ext cx="8596668" cy="1320800"/>
          </a:xfrm>
        </p:spPr>
        <p:txBody>
          <a:bodyPr/>
          <a:lstStyle/>
          <a:p>
            <a:pPr algn="ctr"/>
            <a:br>
              <a:rPr lang="en-US" dirty="0">
                <a:latin typeface="Algerian" panose="04020705040A02060702" pitchFamily="82" charset="0"/>
              </a:rPr>
            </a:br>
            <a:r>
              <a:rPr lang="en-US" dirty="0">
                <a:latin typeface="Algerian" panose="04020705040A02060702" pitchFamily="82" charset="0"/>
              </a:rPr>
              <a:t>Challenges Faced By Department</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9683EB1D-0FF6-2633-CCB9-931D2076A31D}"/>
              </a:ext>
            </a:extLst>
          </p:cNvPr>
          <p:cNvSpPr>
            <a:spLocks noGrp="1"/>
          </p:cNvSpPr>
          <p:nvPr>
            <p:ph idx="1"/>
          </p:nvPr>
        </p:nvSpPr>
        <p:spPr>
          <a:xfrm>
            <a:off x="677333" y="2160589"/>
            <a:ext cx="10892625" cy="4576113"/>
          </a:xfrm>
        </p:spPr>
        <p:txBody>
          <a:bodyPr>
            <a:normAutofit fontScale="92500" lnSpcReduction="20000"/>
          </a:bodyPr>
          <a:lstStyle/>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As previously discussed, modern-day vehicles can be viewed as a typical computing system with different electronic modules connected and controlled by different computing devices in the vehicle.</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The information is being sent over buses, which is an internal communication network that connects components inside the vehicle. </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This allows the components and the vehicles to interact with each other. We also remark that</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Just like any other digital investigations, forensic tools are needed to conduct an investigation. A natural question is whether existing commercial and open-source forensic tools are suitable for vehicle forensic investigations.</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Existing commercial and open-source forensic solution market can be broadly categorized into general forensic suites and solutions (software and hardware) for a specific purpose</a:t>
            </a:r>
          </a:p>
          <a:p>
            <a:pPr marL="0" indent="0">
              <a:buNone/>
            </a:pPr>
            <a:endParaRPr lang="en-IN" dirty="0"/>
          </a:p>
        </p:txBody>
      </p:sp>
    </p:spTree>
    <p:extLst>
      <p:ext uri="{BB962C8B-B14F-4D97-AF65-F5344CB8AC3E}">
        <p14:creationId xmlns:p14="http://schemas.microsoft.com/office/powerpoint/2010/main" val="347162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8ACEA-CE41-7F75-1D95-B9B90D2DADCD}"/>
              </a:ext>
            </a:extLst>
          </p:cNvPr>
          <p:cNvSpPr>
            <a:spLocks noGrp="1"/>
          </p:cNvSpPr>
          <p:nvPr>
            <p:ph type="title"/>
          </p:nvPr>
        </p:nvSpPr>
        <p:spPr>
          <a:xfrm>
            <a:off x="-1151466" y="0"/>
            <a:ext cx="45719" cy="1320800"/>
          </a:xfrm>
        </p:spPr>
        <p:txBody>
          <a:bodyPr/>
          <a:lstStyle/>
          <a:p>
            <a:endParaRPr lang="en-IN" dirty="0"/>
          </a:p>
        </p:txBody>
      </p:sp>
      <p:sp>
        <p:nvSpPr>
          <p:cNvPr id="3" name="Content Placeholder 2">
            <a:extLst>
              <a:ext uri="{FF2B5EF4-FFF2-40B4-BE49-F238E27FC236}">
                <a16:creationId xmlns:a16="http://schemas.microsoft.com/office/drawing/2014/main" id="{F3A8CFDF-73B5-E469-48D5-8CDBB4B46015}"/>
              </a:ext>
            </a:extLst>
          </p:cNvPr>
          <p:cNvSpPr>
            <a:spLocks noGrp="1"/>
          </p:cNvSpPr>
          <p:nvPr>
            <p:ph idx="1"/>
          </p:nvPr>
        </p:nvSpPr>
        <p:spPr>
          <a:xfrm>
            <a:off x="372291" y="266475"/>
            <a:ext cx="11374949" cy="6488888"/>
          </a:xfrm>
        </p:spPr>
        <p:txBody>
          <a:bodyPr/>
          <a:lstStyle/>
          <a:p>
            <a:pPr>
              <a:buFont typeface="Wingdings" panose="05000000000000000000" pitchFamily="2" charset="2"/>
              <a:buChar char="Ø"/>
            </a:pPr>
            <a:r>
              <a:rPr lang="en-US" dirty="0"/>
              <a:t> </a:t>
            </a:r>
            <a:r>
              <a:rPr lang="en-US" sz="2000" dirty="0"/>
              <a:t>we examined a Volkswagen Golf version 6, 2012 station wagon. This car has several modules in which digital information can be found on the ECU (also known as Engine Control Module – ECM), TCU, ABS and BCM.</a:t>
            </a:r>
          </a:p>
          <a:p>
            <a:pPr>
              <a:buFont typeface="Wingdings" panose="05000000000000000000" pitchFamily="2" charset="2"/>
              <a:buChar char="Ø"/>
            </a:pPr>
            <a:r>
              <a:rPr lang="en-US" sz="2000" dirty="0"/>
              <a:t>As mentioned above, vehicles today are more and more connected to the Internet.</a:t>
            </a:r>
          </a:p>
          <a:p>
            <a:pPr>
              <a:buFont typeface="Wingdings" panose="05000000000000000000" pitchFamily="2" charset="2"/>
              <a:buChar char="Ø"/>
            </a:pPr>
            <a:r>
              <a:rPr lang="en-US" sz="2000" dirty="0"/>
              <a:t> Such connection over the Internet allows one the opportunity to intercept communication data. In our case study, we focused on GSM/3G/4G networks.</a:t>
            </a:r>
          </a:p>
          <a:p>
            <a:pPr>
              <a:buFont typeface="Wingdings" panose="05000000000000000000" pitchFamily="2" charset="2"/>
              <a:buChar char="Ø"/>
            </a:pPr>
            <a:r>
              <a:rPr lang="en-US" sz="2000" dirty="0"/>
              <a:t> The aim of analyzing mobile traffic data is to examine the location and use of a vehicle. Normally, vehicle manufacturers would encrypt such communication data.</a:t>
            </a:r>
          </a:p>
          <a:p>
            <a:pPr>
              <a:buFont typeface="Wingdings" panose="05000000000000000000" pitchFamily="2" charset="2"/>
              <a:buChar char="Ø"/>
            </a:pPr>
            <a:r>
              <a:rPr lang="en-US" sz="2000" dirty="0"/>
              <a:t> However, metadata is generally unencrypted. We will now discuss the interception of mobile data from a car</a:t>
            </a:r>
            <a:endParaRPr lang="en-IN" sz="2000" dirty="0"/>
          </a:p>
        </p:txBody>
      </p:sp>
    </p:spTree>
    <p:extLst>
      <p:ext uri="{BB962C8B-B14F-4D97-AF65-F5344CB8AC3E}">
        <p14:creationId xmlns:p14="http://schemas.microsoft.com/office/powerpoint/2010/main" val="2808694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307AA-D1C4-83A7-08FE-046DCED6CD15}"/>
              </a:ext>
            </a:extLst>
          </p:cNvPr>
          <p:cNvSpPr>
            <a:spLocks noGrp="1"/>
          </p:cNvSpPr>
          <p:nvPr>
            <p:ph type="title"/>
          </p:nvPr>
        </p:nvSpPr>
        <p:spPr/>
        <p:txBody>
          <a:bodyPr/>
          <a:lstStyle/>
          <a:p>
            <a:pPr algn="ctr"/>
            <a:r>
              <a:rPr lang="en-US" dirty="0">
                <a:latin typeface="Algerian" panose="04020705040A02060702" pitchFamily="82" charset="0"/>
              </a:rPr>
              <a:t>Solution For </a:t>
            </a:r>
            <a:r>
              <a:rPr lang="en-US" dirty="0" err="1">
                <a:latin typeface="Algerian" panose="04020705040A02060702" pitchFamily="82" charset="0"/>
              </a:rPr>
              <a:t>Challanges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EA6A9FC7-4EDF-1F08-F2FA-24AB72AA2F81}"/>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About. Forensic science is a critical element of the criminal justice system.</a:t>
            </a:r>
          </a:p>
          <a:p>
            <a:r>
              <a:rPr lang="en-US" sz="2400" dirty="0">
                <a:latin typeface="Times New Roman" panose="02020603050405020304" pitchFamily="18" charset="0"/>
                <a:cs typeface="Times New Roman" panose="02020603050405020304" pitchFamily="18" charset="0"/>
              </a:rPr>
              <a:t> Forensic scientists examine and analyze evidence from crime scenes and elsewhere to develop objective findings that can assist in the investigation and prosecution of perpetrators of crime or absolve an innocent person from suspicion.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8139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5F2C-842F-A691-2CBB-98F812386274}"/>
              </a:ext>
            </a:extLst>
          </p:cNvPr>
          <p:cNvSpPr>
            <a:spLocks noGrp="1"/>
          </p:cNvSpPr>
          <p:nvPr>
            <p:ph type="title"/>
          </p:nvPr>
        </p:nvSpPr>
        <p:spPr>
          <a:xfrm flipH="1">
            <a:off x="761308" y="709128"/>
            <a:ext cx="9483703" cy="1054358"/>
          </a:xfrm>
        </p:spPr>
        <p:txBody>
          <a:bodyPr>
            <a:noAutofit/>
          </a:bodyPr>
          <a:lstStyle/>
          <a:p>
            <a:pPr algn="ctr"/>
            <a:r>
              <a:rPr lang="en-US" sz="3600" dirty="0">
                <a:latin typeface="Algerian" panose="04020705040A02060702" pitchFamily="82" charset="0"/>
              </a:rPr>
              <a:t>Vehicle Used For Crimes </a:t>
            </a:r>
            <a:endParaRPr lang="en-IN" sz="3600" dirty="0">
              <a:latin typeface="Algerian" panose="04020705040A02060702" pitchFamily="82" charset="0"/>
            </a:endParaRPr>
          </a:p>
        </p:txBody>
      </p:sp>
      <p:pic>
        <p:nvPicPr>
          <p:cNvPr id="6" name="Picture Placeholder 5">
            <a:extLst>
              <a:ext uri="{FF2B5EF4-FFF2-40B4-BE49-F238E27FC236}">
                <a16:creationId xmlns:a16="http://schemas.microsoft.com/office/drawing/2014/main" id="{5EDC345A-0A17-A622-00FB-D79AC7F4534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6454" b="16454"/>
          <a:stretch>
            <a:fillRect/>
          </a:stretch>
        </p:blipFill>
        <p:spPr>
          <a:xfrm>
            <a:off x="1204825" y="2410408"/>
            <a:ext cx="8596668" cy="3943740"/>
          </a:xfrm>
        </p:spPr>
      </p:pic>
      <p:sp>
        <p:nvSpPr>
          <p:cNvPr id="4" name="Text Placeholder 3">
            <a:extLst>
              <a:ext uri="{FF2B5EF4-FFF2-40B4-BE49-F238E27FC236}">
                <a16:creationId xmlns:a16="http://schemas.microsoft.com/office/drawing/2014/main" id="{EFC5B25E-D02C-6419-3504-30C4C95A2B58}"/>
              </a:ext>
            </a:extLst>
          </p:cNvPr>
          <p:cNvSpPr>
            <a:spLocks noGrp="1"/>
          </p:cNvSpPr>
          <p:nvPr>
            <p:ph type="body" sz="half" idx="2"/>
          </p:nvPr>
        </p:nvSpPr>
        <p:spPr>
          <a:xfrm flipH="1">
            <a:off x="612019" y="5411754"/>
            <a:ext cx="65315" cy="629607"/>
          </a:xfrm>
        </p:spPr>
        <p:txBody>
          <a:bodyPr/>
          <a:lstStyle/>
          <a:p>
            <a:endParaRPr lang="en-IN" dirty="0"/>
          </a:p>
        </p:txBody>
      </p:sp>
    </p:spTree>
    <p:extLst>
      <p:ext uri="{BB962C8B-B14F-4D97-AF65-F5344CB8AC3E}">
        <p14:creationId xmlns:p14="http://schemas.microsoft.com/office/powerpoint/2010/main" val="3146306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421A0-B496-3768-4D26-F2C3E11323B9}"/>
              </a:ext>
            </a:extLst>
          </p:cNvPr>
          <p:cNvSpPr>
            <a:spLocks noGrp="1"/>
          </p:cNvSpPr>
          <p:nvPr>
            <p:ph type="title"/>
          </p:nvPr>
        </p:nvSpPr>
        <p:spPr>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8100000" scaled="1"/>
            <a:tileRect/>
          </a:gradFill>
          <a:ln>
            <a:solidFill>
              <a:srgbClr val="00B0F0"/>
            </a:solidFill>
          </a:ln>
        </p:spPr>
        <p:txBody>
          <a:bodyPr/>
          <a:lstStyle/>
          <a:p>
            <a:pPr algn="ctr"/>
            <a:br>
              <a:rPr lang="en-US" dirty="0">
                <a:solidFill>
                  <a:srgbClr val="FF0000"/>
                </a:solidFill>
                <a:latin typeface="Algerian" panose="04020705040A02060702" pitchFamily="82" charset="0"/>
              </a:rPr>
            </a:br>
            <a:r>
              <a:rPr lang="en-US" dirty="0">
                <a:solidFill>
                  <a:srgbClr val="FF0000"/>
                </a:solidFill>
                <a:latin typeface="Algerian" panose="04020705040A02060702" pitchFamily="82" charset="0"/>
              </a:rPr>
              <a:t>Reference</a:t>
            </a:r>
            <a:endParaRPr lang="en-IN"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EADC4E6A-8DAE-D037-C6DE-97FCC0819C69}"/>
              </a:ext>
            </a:extLst>
          </p:cNvPr>
          <p:cNvSpPr>
            <a:spLocks noGrp="1"/>
          </p:cNvSpPr>
          <p:nvPr>
            <p:ph idx="1"/>
          </p:nvPr>
        </p:nvSpPr>
        <p:spPr/>
        <p:txBody>
          <a:bodyPr>
            <a:normAutofit/>
          </a:bodyPr>
          <a:lstStyle/>
          <a:p>
            <a:pPr>
              <a:buFont typeface="Wingdings" panose="05000000000000000000" pitchFamily="2" charset="2"/>
              <a:buChar char="Ø"/>
            </a:pPr>
            <a:r>
              <a:rPr lang="en-IN" sz="2400" dirty="0">
                <a:solidFill>
                  <a:schemeClr val="tx1"/>
                </a:solidFill>
                <a:hlinkClick r:id="rId2">
                  <a:extLst>
                    <a:ext uri="{A12FA001-AC4F-418D-AE19-62706E023703}">
                      <ahyp:hlinkClr xmlns:ahyp="http://schemas.microsoft.com/office/drawing/2018/hyperlinkcolor" val="tx"/>
                    </a:ext>
                  </a:extLst>
                </a:hlinkClick>
              </a:rPr>
              <a:t>https://www.salvationdata.com/knowledge/what-is-digital-vehicle-forensics/</a:t>
            </a:r>
            <a:endParaRPr lang="en-IN" sz="2400" dirty="0">
              <a:solidFill>
                <a:schemeClr val="tx1"/>
              </a:solidFill>
            </a:endParaRPr>
          </a:p>
          <a:p>
            <a:pPr>
              <a:buFont typeface="Wingdings" panose="05000000000000000000" pitchFamily="2" charset="2"/>
              <a:buChar char="Ø"/>
            </a:pPr>
            <a:r>
              <a:rPr lang="en-IN" sz="2400" dirty="0"/>
              <a:t>https://www.sciencedirect.com/science/article/abs/pii/S0167739X17322422</a:t>
            </a:r>
          </a:p>
        </p:txBody>
      </p:sp>
    </p:spTree>
    <p:extLst>
      <p:ext uri="{BB962C8B-B14F-4D97-AF65-F5344CB8AC3E}">
        <p14:creationId xmlns:p14="http://schemas.microsoft.com/office/powerpoint/2010/main" val="39273744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50</TotalTime>
  <Words>381</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Algerian</vt:lpstr>
      <vt:lpstr>Arial</vt:lpstr>
      <vt:lpstr>Times New Roman</vt:lpstr>
      <vt:lpstr>Trebuchet MS</vt:lpstr>
      <vt:lpstr>Wingdings</vt:lpstr>
      <vt:lpstr>Wingdings 3</vt:lpstr>
      <vt:lpstr>Facet</vt:lpstr>
      <vt:lpstr>Vehicle Forensic</vt:lpstr>
      <vt:lpstr> Challenges Faced By Department</vt:lpstr>
      <vt:lpstr>PowerPoint Presentation</vt:lpstr>
      <vt:lpstr>Solution For Challanges</vt:lpstr>
      <vt:lpstr>Vehicle Used For Crimes </vt:lpstr>
      <vt:lpstr> 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Forensic</dc:title>
  <dc:creator>Pratham Prajapati</dc:creator>
  <cp:lastModifiedBy>Pratham Prajapati</cp:lastModifiedBy>
  <cp:revision>1</cp:revision>
  <dcterms:created xsi:type="dcterms:W3CDTF">2023-01-19T16:29:17Z</dcterms:created>
  <dcterms:modified xsi:type="dcterms:W3CDTF">2023-01-19T17:19:41Z</dcterms:modified>
</cp:coreProperties>
</file>