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x="18288000" cy="10287000"/>
  <p:notesSz cx="6858000" cy="9144000"/>
  <p:embeddedFontLst>
    <p:embeddedFont>
      <p:font typeface="Canva Sans" charset="1" panose="020B0503030501040103"/>
      <p:regular r:id="rId54"/>
    </p:embeddedFont>
    <p:embeddedFont>
      <p:font typeface="Canva Sans Bold" charset="1" panose="020B0803030501040103"/>
      <p:regular r:id="rId55"/>
    </p:embeddedFont>
    <p:embeddedFont>
      <p:font typeface="Arimo Bold" charset="1" panose="020B0704020202020204"/>
      <p:regular r:id="rId56"/>
    </p:embeddedFont>
    <p:embeddedFont>
      <p:font typeface="Arimo" charset="1" panose="020B0604020202020204"/>
      <p:regular r:id="rId57"/>
    </p:embeddedFont>
    <p:embeddedFont>
      <p:font typeface="Canva Sans Bold Italics" charset="1" panose="020B0803030501040103"/>
      <p:regular r:id="rId5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slides/slide46.xml" Type="http://schemas.openxmlformats.org/officeDocument/2006/relationships/slide"/><Relationship Id="rId52" Target="slides/slide47.xml" Type="http://schemas.openxmlformats.org/officeDocument/2006/relationships/slide"/><Relationship Id="rId53" Target="slides/slide48.xml" Type="http://schemas.openxmlformats.org/officeDocument/2006/relationships/slide"/><Relationship Id="rId54" Target="fonts/font54.fntdata" Type="http://schemas.openxmlformats.org/officeDocument/2006/relationships/font"/><Relationship Id="rId55" Target="fonts/font55.fntdata" Type="http://schemas.openxmlformats.org/officeDocument/2006/relationships/font"/><Relationship Id="rId56" Target="fonts/font56.fntdata" Type="http://schemas.openxmlformats.org/officeDocument/2006/relationships/font"/><Relationship Id="rId57" Target="fonts/font57.fntdata" Type="http://schemas.openxmlformats.org/officeDocument/2006/relationships/font"/><Relationship Id="rId58" Target="fonts/font58.fntdata" Type="http://schemas.openxmlformats.org/officeDocument/2006/relationships/font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jpe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jpe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jpe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pn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pn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pn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png" Type="http://schemas.openxmlformats.org/officeDocument/2006/relationships/image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png" Type="http://schemas.openxmlformats.org/officeDocument/2006/relationships/image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41.png" Type="http://schemas.openxmlformats.org/officeDocument/2006/relationships/image"/></Relationships>
</file>

<file path=ppt/slides/_rels/slide4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43.png" Type="http://schemas.openxmlformats.org/officeDocument/2006/relationships/image"/></Relationships>
</file>

<file path=ppt/slides/_rels/slide4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/Relationships>
</file>

<file path=ppt/slides/_rels/slide4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28700"/>
            <a:ext cx="18293502" cy="2743200"/>
            <a:chOff x="0" y="0"/>
            <a:chExt cx="24391336" cy="3657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91365" cy="3657600"/>
            </a:xfrm>
            <a:custGeom>
              <a:avLst/>
              <a:gdLst/>
              <a:ahLst/>
              <a:cxnLst/>
              <a:rect r="r" b="b" t="t" l="l"/>
              <a:pathLst>
                <a:path h="3657600" w="24391365">
                  <a:moveTo>
                    <a:pt x="0" y="0"/>
                  </a:moveTo>
                  <a:lnTo>
                    <a:pt x="24391365" y="0"/>
                  </a:lnTo>
                  <a:lnTo>
                    <a:pt x="24391365" y="3657600"/>
                  </a:lnTo>
                  <a:lnTo>
                    <a:pt x="0" y="36576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5882472" y="2703232"/>
            <a:ext cx="7650241" cy="705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1"/>
              </a:lnSpc>
              <a:spcBef>
                <a:spcPct val="0"/>
              </a:spcBef>
            </a:pPr>
            <a:r>
              <a:rPr lang="en-US" sz="408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Your paragraph text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087580"/>
            <a:ext cx="16230600" cy="101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0"/>
              </a:lnSpc>
              <a:spcBef>
                <a:spcPct val="0"/>
              </a:spcBef>
            </a:pPr>
            <a:r>
              <a:rPr lang="en-US" b="true" sz="59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POLAR CODES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673281" y="3686175"/>
            <a:ext cx="6946940" cy="770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60"/>
              </a:lnSpc>
              <a:spcBef>
                <a:spcPct val="0"/>
              </a:spcBef>
            </a:pPr>
            <a:r>
              <a:rPr lang="en-US" b="true" sz="45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PRESENTED B</a:t>
            </a:r>
            <a:r>
              <a:rPr lang="en-US" b="true" sz="45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Y GROUP 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4" y="264164"/>
            <a:ext cx="18283428" cy="2468878"/>
            <a:chOff x="0" y="0"/>
            <a:chExt cx="24377904" cy="32918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7904" cy="3291840"/>
            </a:xfrm>
            <a:custGeom>
              <a:avLst/>
              <a:gdLst/>
              <a:ahLst/>
              <a:cxnLst/>
              <a:rect r="r" b="b" t="t" l="l"/>
              <a:pathLst>
                <a:path h="3291840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3291840"/>
                  </a:lnTo>
                  <a:lnTo>
                    <a:pt x="0" y="3291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349937" y="3080190"/>
            <a:ext cx="9525" cy="994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80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28700" y="3629865"/>
            <a:ext cx="9709274" cy="2369980"/>
          </a:xfrm>
          <a:custGeom>
            <a:avLst/>
            <a:gdLst/>
            <a:ahLst/>
            <a:cxnLst/>
            <a:rect r="r" b="b" t="t" l="l"/>
            <a:pathLst>
              <a:path h="2369980" w="9709274">
                <a:moveTo>
                  <a:pt x="0" y="0"/>
                </a:moveTo>
                <a:lnTo>
                  <a:pt x="9709274" y="0"/>
                </a:lnTo>
                <a:lnTo>
                  <a:pt x="9709274" y="2369981"/>
                </a:lnTo>
                <a:lnTo>
                  <a:pt x="0" y="23699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40908" y="730717"/>
            <a:ext cx="16199998" cy="1818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72"/>
              </a:lnSpc>
              <a:spcBef>
                <a:spcPct val="0"/>
              </a:spcBef>
            </a:pPr>
            <a:r>
              <a:rPr lang="en-US" sz="52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How does Bhattacharya Parameter measure noise?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8349" y="6915492"/>
            <a:ext cx="17669651" cy="1305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8219" indent="-404110" lvl="1">
              <a:lnSpc>
                <a:spcPts val="5240"/>
              </a:lnSpc>
              <a:buFont typeface="Arial"/>
              <a:buChar char="•"/>
            </a:pPr>
            <a:r>
              <a:rPr lang="en-US" sz="37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Here W(y/x) is known as channel transition probability. It means the probability that channel outputs y given that the input was x. 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8719020"/>
            <a:ext cx="12205990" cy="539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00"/>
              </a:lnSpc>
              <a:spcBef>
                <a:spcPct val="0"/>
              </a:spcBef>
            </a:pPr>
            <a:r>
              <a:rPr lang="en-US" b="true" sz="31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image source--&gt;https://ieeexplore.ieee.org/document/9271700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4" y="264164"/>
            <a:ext cx="18283428" cy="2468878"/>
            <a:chOff x="0" y="0"/>
            <a:chExt cx="24377904" cy="32918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7904" cy="3291840"/>
            </a:xfrm>
            <a:custGeom>
              <a:avLst/>
              <a:gdLst/>
              <a:ahLst/>
              <a:cxnLst/>
              <a:rect r="r" b="b" t="t" l="l"/>
              <a:pathLst>
                <a:path h="3291840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3291840"/>
                  </a:lnTo>
                  <a:lnTo>
                    <a:pt x="0" y="3291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349937" y="3080190"/>
            <a:ext cx="9525" cy="994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8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840908" y="730717"/>
            <a:ext cx="16199998" cy="1818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72"/>
              </a:lnSpc>
              <a:spcBef>
                <a:spcPct val="0"/>
              </a:spcBef>
            </a:pPr>
            <a:r>
              <a:rPr lang="en-US" sz="52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How does Bhattacharya Parameter measure noise?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7552" y="3118290"/>
            <a:ext cx="17640448" cy="6449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6458" indent="-393229" lvl="1">
              <a:lnSpc>
                <a:spcPts val="5099"/>
              </a:lnSpc>
              <a:buFont typeface="Arial"/>
              <a:buChar char="•"/>
            </a:pPr>
            <a:r>
              <a:rPr lang="en-US" sz="36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Now what happens that we are doing the summation of the transition probabilities (W(y/0)*W(y/1)) so if this product is large than both 0 and 1 can produce this output with a large probability so the channel confusability which means the noise is more in the channel.</a:t>
            </a:r>
          </a:p>
          <a:p>
            <a:pPr algn="l" marL="786458" indent="-393229" lvl="1">
              <a:lnSpc>
                <a:spcPts val="5099"/>
              </a:lnSpc>
              <a:buFont typeface="Arial"/>
              <a:buChar char="•"/>
            </a:pPr>
            <a:r>
              <a:rPr lang="en-US" sz="36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 we can generalize it and tell that when Z(W) tends to 1 it means more noise and when it tends to 0 it means less noise.</a:t>
            </a:r>
          </a:p>
          <a:p>
            <a:pPr algn="l" marL="786458" indent="-393229" lvl="1">
              <a:lnSpc>
                <a:spcPts val="5099"/>
              </a:lnSpc>
              <a:buFont typeface="Arial"/>
              <a:buChar char="•"/>
            </a:pPr>
            <a:r>
              <a:rPr lang="en-US" sz="36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And we know more noise reduces the reliability of channel hence the channel having more noise is less reliable and vice versa.</a:t>
            </a:r>
          </a:p>
          <a:p>
            <a:pPr algn="l" marL="786458" indent="-393229" lvl="1">
              <a:lnSpc>
                <a:spcPts val="5099"/>
              </a:lnSpc>
              <a:buFont typeface="Arial"/>
              <a:buChar char="•"/>
            </a:pPr>
            <a:r>
              <a:rPr lang="en-US" sz="36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And so we can order the channels in the order of their reliability and select K most reliable channel from those.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4" y="264164"/>
            <a:ext cx="18283428" cy="2468878"/>
            <a:chOff x="0" y="0"/>
            <a:chExt cx="24377904" cy="32918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7904" cy="3291840"/>
            </a:xfrm>
            <a:custGeom>
              <a:avLst/>
              <a:gdLst/>
              <a:ahLst/>
              <a:cxnLst/>
              <a:rect r="r" b="b" t="t" l="l"/>
              <a:pathLst>
                <a:path h="3291840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3291840"/>
                  </a:lnTo>
                  <a:lnTo>
                    <a:pt x="0" y="3291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861374" y="3882726"/>
            <a:ext cx="14991823" cy="4684945"/>
          </a:xfrm>
          <a:custGeom>
            <a:avLst/>
            <a:gdLst/>
            <a:ahLst/>
            <a:cxnLst/>
            <a:rect r="r" b="b" t="t" l="l"/>
            <a:pathLst>
              <a:path h="4684945" w="14991823">
                <a:moveTo>
                  <a:pt x="0" y="0"/>
                </a:moveTo>
                <a:lnTo>
                  <a:pt x="14991823" y="0"/>
                </a:lnTo>
                <a:lnTo>
                  <a:pt x="14991823" y="4684945"/>
                </a:lnTo>
                <a:lnTo>
                  <a:pt x="0" y="46849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49937" y="3080190"/>
            <a:ext cx="9525" cy="994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8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840908" y="730717"/>
            <a:ext cx="16199998" cy="1818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72"/>
              </a:lnSpc>
              <a:spcBef>
                <a:spcPct val="0"/>
              </a:spcBef>
            </a:pPr>
            <a:r>
              <a:rPr lang="en-US" sz="52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How does Bhattacharya Parameter measure noise?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616891" y="9368874"/>
            <a:ext cx="4429125" cy="513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60"/>
              </a:lnSpc>
              <a:spcBef>
                <a:spcPct val="0"/>
              </a:spcBef>
            </a:pP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Image source--&gt;desmos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4" y="264164"/>
            <a:ext cx="18283428" cy="2468878"/>
            <a:chOff x="0" y="0"/>
            <a:chExt cx="24377904" cy="32918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7904" cy="3291840"/>
            </a:xfrm>
            <a:custGeom>
              <a:avLst/>
              <a:gdLst/>
              <a:ahLst/>
              <a:cxnLst/>
              <a:rect r="r" b="b" t="t" l="l"/>
              <a:pathLst>
                <a:path h="3291840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3291840"/>
                  </a:lnTo>
                  <a:lnTo>
                    <a:pt x="0" y="3291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788686" y="4074766"/>
            <a:ext cx="5871340" cy="1816446"/>
          </a:xfrm>
          <a:custGeom>
            <a:avLst/>
            <a:gdLst/>
            <a:ahLst/>
            <a:cxnLst/>
            <a:rect r="r" b="b" t="t" l="l"/>
            <a:pathLst>
              <a:path h="1816446" w="5871340">
                <a:moveTo>
                  <a:pt x="0" y="0"/>
                </a:moveTo>
                <a:lnTo>
                  <a:pt x="5871340" y="0"/>
                </a:lnTo>
                <a:lnTo>
                  <a:pt x="5871340" y="1816446"/>
                </a:lnTo>
                <a:lnTo>
                  <a:pt x="0" y="18164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775143" y="6608292"/>
            <a:ext cx="8086355" cy="2769577"/>
          </a:xfrm>
          <a:custGeom>
            <a:avLst/>
            <a:gdLst/>
            <a:ahLst/>
            <a:cxnLst/>
            <a:rect r="r" b="b" t="t" l="l"/>
            <a:pathLst>
              <a:path h="2769577" w="8086355">
                <a:moveTo>
                  <a:pt x="0" y="0"/>
                </a:moveTo>
                <a:lnTo>
                  <a:pt x="8086356" y="0"/>
                </a:lnTo>
                <a:lnTo>
                  <a:pt x="8086356" y="2769577"/>
                </a:lnTo>
                <a:lnTo>
                  <a:pt x="0" y="27695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49937" y="3080190"/>
            <a:ext cx="9525" cy="994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80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41876"/>
            <a:ext cx="16199998" cy="1818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72"/>
              </a:lnSpc>
              <a:spcBef>
                <a:spcPct val="0"/>
              </a:spcBef>
            </a:pPr>
            <a:r>
              <a:rPr lang="en-US" sz="52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Calculation of Bhattacharya Parameter under certain Erasure Proabability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59462" y="3263070"/>
            <a:ext cx="12601129" cy="647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8219" indent="-404110" lvl="1">
              <a:lnSpc>
                <a:spcPts val="5240"/>
              </a:lnSpc>
              <a:buFont typeface="Arial"/>
              <a:buChar char="•"/>
            </a:pPr>
            <a:r>
              <a:rPr lang="en-US" sz="37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forumula to calulate Bhattacharya Parameter 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59462" y="5815012"/>
            <a:ext cx="12867680" cy="631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6630" indent="-393315" lvl="1">
              <a:lnSpc>
                <a:spcPts val="5100"/>
              </a:lnSpc>
              <a:buFont typeface="Arial"/>
              <a:buChar char="•"/>
            </a:pP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And Z(W) is the erasure(e) for Bhattacharya Parameter.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4" y="264164"/>
            <a:ext cx="18283428" cy="2468878"/>
            <a:chOff x="0" y="0"/>
            <a:chExt cx="24377904" cy="32918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7904" cy="3291840"/>
            </a:xfrm>
            <a:custGeom>
              <a:avLst/>
              <a:gdLst/>
              <a:ahLst/>
              <a:cxnLst/>
              <a:rect r="r" b="b" t="t" l="l"/>
              <a:pathLst>
                <a:path h="3291840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3291840"/>
                  </a:lnTo>
                  <a:lnTo>
                    <a:pt x="0" y="3291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5042459" y="2733042"/>
            <a:ext cx="8512618" cy="7679059"/>
          </a:xfrm>
          <a:custGeom>
            <a:avLst/>
            <a:gdLst/>
            <a:ahLst/>
            <a:cxnLst/>
            <a:rect r="r" b="b" t="t" l="l"/>
            <a:pathLst>
              <a:path h="7679059" w="8512618">
                <a:moveTo>
                  <a:pt x="0" y="0"/>
                </a:moveTo>
                <a:lnTo>
                  <a:pt x="8512619" y="0"/>
                </a:lnTo>
                <a:lnTo>
                  <a:pt x="8512619" y="7679059"/>
                </a:lnTo>
                <a:lnTo>
                  <a:pt x="0" y="76790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489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49937" y="3080190"/>
            <a:ext cx="9525" cy="994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8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41876"/>
            <a:ext cx="16199998" cy="1818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72"/>
              </a:lnSpc>
              <a:spcBef>
                <a:spcPct val="0"/>
              </a:spcBef>
            </a:pPr>
            <a:r>
              <a:rPr lang="en-US" sz="52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Calculation of Bhattacharya Parameter under certain Erasure Proabability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4" y="264164"/>
            <a:ext cx="18283428" cy="2468878"/>
            <a:chOff x="0" y="0"/>
            <a:chExt cx="24377904" cy="32918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7904" cy="3291840"/>
            </a:xfrm>
            <a:custGeom>
              <a:avLst/>
              <a:gdLst/>
              <a:ahLst/>
              <a:cxnLst/>
              <a:rect r="r" b="b" t="t" l="l"/>
              <a:pathLst>
                <a:path h="3291840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3291840"/>
                  </a:lnTo>
                  <a:lnTo>
                    <a:pt x="0" y="3291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28700" y="4021273"/>
            <a:ext cx="6841638" cy="5237027"/>
          </a:xfrm>
          <a:custGeom>
            <a:avLst/>
            <a:gdLst/>
            <a:ahLst/>
            <a:cxnLst/>
            <a:rect r="r" b="b" t="t" l="l"/>
            <a:pathLst>
              <a:path h="5237027" w="6841638">
                <a:moveTo>
                  <a:pt x="0" y="0"/>
                </a:moveTo>
                <a:lnTo>
                  <a:pt x="6841638" y="0"/>
                </a:lnTo>
                <a:lnTo>
                  <a:pt x="6841638" y="5237027"/>
                </a:lnTo>
                <a:lnTo>
                  <a:pt x="0" y="52370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629259" y="4021273"/>
            <a:ext cx="6630041" cy="5237027"/>
          </a:xfrm>
          <a:custGeom>
            <a:avLst/>
            <a:gdLst/>
            <a:ahLst/>
            <a:cxnLst/>
            <a:rect r="r" b="b" t="t" l="l"/>
            <a:pathLst>
              <a:path h="5237027" w="6630041">
                <a:moveTo>
                  <a:pt x="0" y="0"/>
                </a:moveTo>
                <a:lnTo>
                  <a:pt x="6630041" y="0"/>
                </a:lnTo>
                <a:lnTo>
                  <a:pt x="6630041" y="5237027"/>
                </a:lnTo>
                <a:lnTo>
                  <a:pt x="0" y="52370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54959"/>
            <a:ext cx="16230600" cy="845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0"/>
              </a:lnSpc>
              <a:spcBef>
                <a:spcPct val="0"/>
              </a:spcBef>
            </a:pPr>
            <a:r>
              <a:rPr lang="en-US" b="true" sz="49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Bhattacharya parameters for BEC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113233"/>
            <a:ext cx="3446145" cy="48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0"/>
              </a:lnSpc>
              <a:spcBef>
                <a:spcPct val="0"/>
              </a:spcBef>
            </a:pPr>
            <a:r>
              <a:rPr lang="en-US" b="true" sz="28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Code length is 1024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4" y="264164"/>
            <a:ext cx="18283428" cy="2468878"/>
            <a:chOff x="0" y="0"/>
            <a:chExt cx="24377904" cy="32918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7904" cy="3291840"/>
            </a:xfrm>
            <a:custGeom>
              <a:avLst/>
              <a:gdLst/>
              <a:ahLst/>
              <a:cxnLst/>
              <a:rect r="r" b="b" t="t" l="l"/>
              <a:pathLst>
                <a:path h="3291840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3291840"/>
                  </a:lnTo>
                  <a:lnTo>
                    <a:pt x="0" y="3291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349937" y="3080190"/>
            <a:ext cx="9525" cy="994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8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59302" y="1006055"/>
            <a:ext cx="16199998" cy="889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72"/>
              </a:lnSpc>
              <a:spcBef>
                <a:spcPct val="0"/>
              </a:spcBef>
            </a:pPr>
            <a:r>
              <a:rPr lang="en-US" sz="52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Reliability Sequence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68987" y="3276088"/>
            <a:ext cx="17326530" cy="5812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6630" indent="-393315" lvl="1">
              <a:lnSpc>
                <a:spcPts val="5100"/>
              </a:lnSpc>
              <a:buFont typeface="Arial"/>
              <a:buChar char="•"/>
            </a:pP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Reliability seqeunce is the channels placed in their order of their reliability of transmitting information from lowest to highest.</a:t>
            </a:r>
          </a:p>
          <a:p>
            <a:pPr algn="l" marL="786630" indent="-393315" lvl="1">
              <a:lnSpc>
                <a:spcPts val="5100"/>
              </a:lnSpc>
              <a:buFont typeface="Arial"/>
              <a:buChar char="•"/>
            </a:pP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can be found out by  the channel polarization method discussed before.</a:t>
            </a:r>
          </a:p>
          <a:p>
            <a:pPr algn="l" marL="786630" indent="-393315" lvl="1">
              <a:lnSpc>
                <a:spcPts val="5100"/>
              </a:lnSpc>
              <a:buFont typeface="Arial"/>
              <a:buChar char="•"/>
            </a:pP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Lets take for example (16,8) polar code which means there are 8 message bits and total number of bits are 16.</a:t>
            </a:r>
          </a:p>
          <a:p>
            <a:pPr algn="l" marL="786630" indent="-393315" lvl="1">
              <a:lnSpc>
                <a:spcPts val="5100"/>
              </a:lnSpc>
              <a:buFont typeface="Arial"/>
              <a:buChar char="•"/>
            </a:pP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 N=16 the standard reliability sequence is [1 2 3 5 9 4 6 10 7 11 13 8 12 14 15 16]</a:t>
            </a:r>
          </a:p>
          <a:p>
            <a:pPr algn="l" marL="786630" indent="-393315" lvl="1">
              <a:lnSpc>
                <a:spcPts val="5100"/>
              </a:lnSpc>
              <a:buFont typeface="Arial"/>
              <a:buChar char="•"/>
            </a:pP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And we have to trasmit 8 message bits so what we will do is we will take 8 most reliable channels that are [7 11 13 8 12 14 15 16]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4" y="264164"/>
            <a:ext cx="18283428" cy="2468878"/>
            <a:chOff x="0" y="0"/>
            <a:chExt cx="24377904" cy="32918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7904" cy="3291840"/>
            </a:xfrm>
            <a:custGeom>
              <a:avLst/>
              <a:gdLst/>
              <a:ahLst/>
              <a:cxnLst/>
              <a:rect r="r" b="b" t="t" l="l"/>
              <a:pathLst>
                <a:path h="3291840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3291840"/>
                  </a:lnTo>
                  <a:lnTo>
                    <a:pt x="0" y="3291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5898296" y="5850543"/>
            <a:ext cx="5443068" cy="2845868"/>
          </a:xfrm>
          <a:custGeom>
            <a:avLst/>
            <a:gdLst/>
            <a:ahLst/>
            <a:cxnLst/>
            <a:rect r="r" b="b" t="t" l="l"/>
            <a:pathLst>
              <a:path h="2845868" w="5443068">
                <a:moveTo>
                  <a:pt x="0" y="0"/>
                </a:moveTo>
                <a:lnTo>
                  <a:pt x="5443068" y="0"/>
                </a:lnTo>
                <a:lnTo>
                  <a:pt x="5443068" y="2845868"/>
                </a:lnTo>
                <a:lnTo>
                  <a:pt x="0" y="28458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276088"/>
            <a:ext cx="17259300" cy="2574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6630" indent="-393315" lvl="1">
              <a:lnSpc>
                <a:spcPts val="5100"/>
              </a:lnSpc>
              <a:buFont typeface="Arial"/>
              <a:buChar char="•"/>
            </a:pP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 get encoded message we multiply the message bits with generator matrix.</a:t>
            </a:r>
          </a:p>
          <a:p>
            <a:pPr algn="l" marL="786630" indent="-393315" lvl="1">
              <a:lnSpc>
                <a:spcPts val="5100"/>
              </a:lnSpc>
              <a:buFont typeface="Arial"/>
              <a:buChar char="•"/>
            </a:pP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The following is the generator matrix and the encoded message</a:t>
            </a:r>
          </a:p>
          <a:p>
            <a:pPr algn="l">
              <a:lnSpc>
                <a:spcPts val="5100"/>
              </a:lnSpc>
            </a:pP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6222569" y="8696411"/>
            <a:ext cx="4794523" cy="983492"/>
          </a:xfrm>
          <a:custGeom>
            <a:avLst/>
            <a:gdLst/>
            <a:ahLst/>
            <a:cxnLst/>
            <a:rect r="r" b="b" t="t" l="l"/>
            <a:pathLst>
              <a:path h="983492" w="4794523">
                <a:moveTo>
                  <a:pt x="0" y="0"/>
                </a:moveTo>
                <a:lnTo>
                  <a:pt x="4794523" y="0"/>
                </a:lnTo>
                <a:lnTo>
                  <a:pt x="4794523" y="983492"/>
                </a:lnTo>
                <a:lnTo>
                  <a:pt x="0" y="9834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49937" y="3080190"/>
            <a:ext cx="9525" cy="994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8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59302" y="1006055"/>
            <a:ext cx="16199998" cy="889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72"/>
              </a:lnSpc>
              <a:spcBef>
                <a:spcPct val="0"/>
              </a:spcBef>
            </a:pPr>
            <a:r>
              <a:rPr lang="en-US" sz="52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Encoding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92359" y="9772650"/>
            <a:ext cx="903889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image source--&gt;NPTEL video lecture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4" y="264164"/>
            <a:ext cx="18283428" cy="2468878"/>
            <a:chOff x="0" y="0"/>
            <a:chExt cx="24377904" cy="32918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7904" cy="3291840"/>
            </a:xfrm>
            <a:custGeom>
              <a:avLst/>
              <a:gdLst/>
              <a:ahLst/>
              <a:cxnLst/>
              <a:rect r="r" b="b" t="t" l="l"/>
              <a:pathLst>
                <a:path h="3291840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3291840"/>
                  </a:lnTo>
                  <a:lnTo>
                    <a:pt x="0" y="3291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5898296" y="5850543"/>
            <a:ext cx="5443068" cy="2845868"/>
          </a:xfrm>
          <a:custGeom>
            <a:avLst/>
            <a:gdLst/>
            <a:ahLst/>
            <a:cxnLst/>
            <a:rect r="r" b="b" t="t" l="l"/>
            <a:pathLst>
              <a:path h="2845868" w="5443068">
                <a:moveTo>
                  <a:pt x="0" y="0"/>
                </a:moveTo>
                <a:lnTo>
                  <a:pt x="5443068" y="0"/>
                </a:lnTo>
                <a:lnTo>
                  <a:pt x="5443068" y="2845868"/>
                </a:lnTo>
                <a:lnTo>
                  <a:pt x="0" y="28458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276088"/>
            <a:ext cx="17259300" cy="2574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6630" indent="-393315" lvl="1">
              <a:lnSpc>
                <a:spcPts val="5100"/>
              </a:lnSpc>
              <a:buFont typeface="Arial"/>
              <a:buChar char="•"/>
            </a:pP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 get encoded message we multiply the message bits with generator matrix.</a:t>
            </a:r>
          </a:p>
          <a:p>
            <a:pPr algn="l" marL="786630" indent="-393315" lvl="1">
              <a:lnSpc>
                <a:spcPts val="5100"/>
              </a:lnSpc>
              <a:buFont typeface="Arial"/>
              <a:buChar char="•"/>
            </a:pP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The following is the generator matrix and the encoded message</a:t>
            </a:r>
          </a:p>
          <a:p>
            <a:pPr algn="l">
              <a:lnSpc>
                <a:spcPts val="5100"/>
              </a:lnSpc>
            </a:pP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6222569" y="8696411"/>
            <a:ext cx="4794523" cy="983492"/>
          </a:xfrm>
          <a:custGeom>
            <a:avLst/>
            <a:gdLst/>
            <a:ahLst/>
            <a:cxnLst/>
            <a:rect r="r" b="b" t="t" l="l"/>
            <a:pathLst>
              <a:path h="983492" w="4794523">
                <a:moveTo>
                  <a:pt x="0" y="0"/>
                </a:moveTo>
                <a:lnTo>
                  <a:pt x="4794523" y="0"/>
                </a:lnTo>
                <a:lnTo>
                  <a:pt x="4794523" y="983492"/>
                </a:lnTo>
                <a:lnTo>
                  <a:pt x="0" y="9834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49937" y="3080190"/>
            <a:ext cx="9525" cy="994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8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59302" y="1006055"/>
            <a:ext cx="16199998" cy="889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72"/>
              </a:lnSpc>
              <a:spcBef>
                <a:spcPct val="0"/>
              </a:spcBef>
            </a:pPr>
            <a:r>
              <a:rPr lang="en-US" sz="52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Encoding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92359" y="9772650"/>
            <a:ext cx="903889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image source--&gt;NPTEL video lecture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4" y="264164"/>
            <a:ext cx="18283428" cy="2468878"/>
            <a:chOff x="0" y="0"/>
            <a:chExt cx="24377904" cy="32918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7904" cy="3291840"/>
            </a:xfrm>
            <a:custGeom>
              <a:avLst/>
              <a:gdLst/>
              <a:ahLst/>
              <a:cxnLst/>
              <a:rect r="r" b="b" t="t" l="l"/>
              <a:pathLst>
                <a:path h="3291840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3291840"/>
                  </a:lnTo>
                  <a:lnTo>
                    <a:pt x="0" y="3291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5335313" y="4074766"/>
            <a:ext cx="6047680" cy="4907109"/>
          </a:xfrm>
          <a:custGeom>
            <a:avLst/>
            <a:gdLst/>
            <a:ahLst/>
            <a:cxnLst/>
            <a:rect r="r" b="b" t="t" l="l"/>
            <a:pathLst>
              <a:path h="4907109" w="6047680">
                <a:moveTo>
                  <a:pt x="0" y="0"/>
                </a:moveTo>
                <a:lnTo>
                  <a:pt x="6047679" y="0"/>
                </a:lnTo>
                <a:lnTo>
                  <a:pt x="6047679" y="4907109"/>
                </a:lnTo>
                <a:lnTo>
                  <a:pt x="0" y="49071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276088"/>
            <a:ext cx="15917466" cy="631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6630" indent="-393315" lvl="1">
              <a:lnSpc>
                <a:spcPts val="5100"/>
              </a:lnSpc>
              <a:buFont typeface="Arial"/>
              <a:buChar char="•"/>
            </a:pP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Similarly to get more bits encoded we take Kronecker product of G2.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49937" y="3080190"/>
            <a:ext cx="9525" cy="994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80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59302" y="1006055"/>
            <a:ext cx="16199998" cy="889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72"/>
              </a:lnSpc>
              <a:spcBef>
                <a:spcPct val="0"/>
              </a:spcBef>
            </a:pPr>
            <a:r>
              <a:rPr lang="en-US" sz="52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Encoding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92359" y="9772650"/>
            <a:ext cx="903889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image source--&gt;NPTEL video lecture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4" y="264164"/>
            <a:ext cx="18283428" cy="2468878"/>
            <a:chOff x="0" y="0"/>
            <a:chExt cx="24377904" cy="32918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7904" cy="3291840"/>
            </a:xfrm>
            <a:custGeom>
              <a:avLst/>
              <a:gdLst/>
              <a:ahLst/>
              <a:cxnLst/>
              <a:rect r="r" b="b" t="t" l="l"/>
              <a:pathLst>
                <a:path h="3291840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3291840"/>
                  </a:lnTo>
                  <a:lnTo>
                    <a:pt x="0" y="3291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289624" y="7239383"/>
            <a:ext cx="9183985" cy="2853332"/>
          </a:xfrm>
          <a:custGeom>
            <a:avLst/>
            <a:gdLst/>
            <a:ahLst/>
            <a:cxnLst/>
            <a:rect r="r" b="b" t="t" l="l"/>
            <a:pathLst>
              <a:path h="2853332" w="9183985">
                <a:moveTo>
                  <a:pt x="0" y="0"/>
                </a:moveTo>
                <a:lnTo>
                  <a:pt x="9183986" y="0"/>
                </a:lnTo>
                <a:lnTo>
                  <a:pt x="9183986" y="2853332"/>
                </a:lnTo>
                <a:lnTo>
                  <a:pt x="0" y="28533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52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45434"/>
            <a:ext cx="16230600" cy="872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60"/>
              </a:lnSpc>
              <a:spcBef>
                <a:spcPct val="0"/>
              </a:spcBef>
            </a:pPr>
            <a:r>
              <a:rPr lang="en-US" b="true" sz="50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HONOUR CODE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694942"/>
            <a:ext cx="7688060" cy="4544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6222" indent="-253111" lvl="1">
              <a:lnSpc>
                <a:spcPts val="3282"/>
              </a:lnSpc>
              <a:buFont typeface="Arial"/>
              <a:buChar char="•"/>
            </a:pPr>
            <a:r>
              <a:rPr lang="en-US" sz="234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We declare that the work presented is our own work.</a:t>
            </a:r>
          </a:p>
          <a:p>
            <a:pPr algn="l" marL="506222" indent="-253111" lvl="1">
              <a:lnSpc>
                <a:spcPts val="3282"/>
              </a:lnSpc>
              <a:buFont typeface="Arial"/>
              <a:buChar char="•"/>
            </a:pPr>
            <a:r>
              <a:rPr lang="en-US" sz="234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We have not copied the work someone else has done.</a:t>
            </a:r>
          </a:p>
          <a:p>
            <a:pPr algn="l" marL="506222" indent="-253111" lvl="1">
              <a:lnSpc>
                <a:spcPts val="3282"/>
              </a:lnSpc>
              <a:buFont typeface="Arial"/>
              <a:buChar char="•"/>
            </a:pPr>
            <a:r>
              <a:rPr lang="en-US" sz="234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Concepts, understanding and insights are our own</a:t>
            </a:r>
          </a:p>
          <a:p>
            <a:pPr algn="l" marL="506222" indent="-253111" lvl="1">
              <a:lnSpc>
                <a:spcPts val="3282"/>
              </a:lnSpc>
              <a:buFont typeface="Arial"/>
              <a:buChar char="•"/>
            </a:pPr>
            <a:r>
              <a:rPr lang="en-US" sz="234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Wherever we have relied on existing work which is not our own,we have provided proper reference citation.</a:t>
            </a:r>
          </a:p>
          <a:p>
            <a:pPr algn="l" marL="506222" indent="-253111" lvl="1">
              <a:lnSpc>
                <a:spcPts val="3282"/>
              </a:lnSpc>
              <a:buFont typeface="Arial"/>
              <a:buChar char="•"/>
            </a:pPr>
            <a:r>
              <a:rPr lang="en-US" sz="234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We know that violation of this pledge can carry grave conseqeunce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627624" y="2686549"/>
            <a:ext cx="4631676" cy="631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0"/>
              </a:lnSpc>
              <a:spcBef>
                <a:spcPct val="0"/>
              </a:spcBef>
            </a:pPr>
            <a:r>
              <a:rPr lang="en-US" b="true" sz="36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</a:t>
            </a:r>
            <a:r>
              <a:rPr lang="en-US" b="true" sz="36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oup Members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473610" y="3455505"/>
            <a:ext cx="4939705" cy="580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0"/>
              </a:lnSpc>
              <a:spcBef>
                <a:spcPct val="0"/>
              </a:spcBef>
            </a:pPr>
            <a:r>
              <a:rPr lang="en-US" sz="25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VED KOTADI</a:t>
            </a:r>
            <a:r>
              <a:rPr lang="en-US" sz="25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YA → 202301001 </a:t>
            </a:r>
          </a:p>
          <a:p>
            <a:pPr algn="ctr">
              <a:lnSpc>
                <a:spcPts val="3560"/>
              </a:lnSpc>
              <a:spcBef>
                <a:spcPct val="0"/>
              </a:spcBef>
            </a:pPr>
            <a:r>
              <a:rPr lang="en-US" sz="25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BHUMSAR BORO → 202301002</a:t>
            </a:r>
          </a:p>
          <a:p>
            <a:pPr algn="ctr">
              <a:lnSpc>
                <a:spcPts val="3560"/>
              </a:lnSpc>
              <a:spcBef>
                <a:spcPct val="0"/>
              </a:spcBef>
            </a:pPr>
            <a:r>
              <a:rPr lang="en-US" sz="25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KARTIK VYAS → 202301003</a:t>
            </a:r>
          </a:p>
          <a:p>
            <a:pPr algn="ctr">
              <a:lnSpc>
                <a:spcPts val="3560"/>
              </a:lnSpc>
              <a:spcBef>
                <a:spcPct val="0"/>
              </a:spcBef>
            </a:pPr>
            <a:r>
              <a:rPr lang="en-US" sz="25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ARYAN PATEL → 202301005</a:t>
            </a:r>
          </a:p>
          <a:p>
            <a:pPr algn="ctr">
              <a:lnSpc>
                <a:spcPts val="3560"/>
              </a:lnSpc>
              <a:spcBef>
                <a:spcPct val="0"/>
              </a:spcBef>
            </a:pPr>
            <a:r>
              <a:rPr lang="en-US" sz="25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JAY RATHOD → 202301006</a:t>
            </a:r>
          </a:p>
          <a:p>
            <a:pPr algn="ctr">
              <a:lnSpc>
                <a:spcPts val="3560"/>
              </a:lnSpc>
              <a:spcBef>
                <a:spcPct val="0"/>
              </a:spcBef>
            </a:pPr>
            <a:r>
              <a:rPr lang="en-US" sz="25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TIRTH KHENI → 202301007</a:t>
            </a:r>
          </a:p>
          <a:p>
            <a:pPr algn="ctr">
              <a:lnSpc>
                <a:spcPts val="3560"/>
              </a:lnSpc>
              <a:spcBef>
                <a:spcPct val="0"/>
              </a:spcBef>
            </a:pPr>
            <a:r>
              <a:rPr lang="en-US" sz="25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VIRAJ MEHTA → 202301008</a:t>
            </a:r>
          </a:p>
          <a:p>
            <a:pPr algn="ctr">
              <a:lnSpc>
                <a:spcPts val="3560"/>
              </a:lnSpc>
              <a:spcBef>
                <a:spcPct val="0"/>
              </a:spcBef>
            </a:pPr>
            <a:r>
              <a:rPr lang="en-US" sz="25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PRATHAM LAKHANI → 2020301009</a:t>
            </a:r>
          </a:p>
          <a:p>
            <a:pPr algn="ctr">
              <a:lnSpc>
                <a:spcPts val="3560"/>
              </a:lnSpc>
              <a:spcBef>
                <a:spcPct val="0"/>
              </a:spcBef>
            </a:pPr>
            <a:r>
              <a:rPr lang="en-US" sz="25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VARSHIL PATEL → 202301010</a:t>
            </a:r>
          </a:p>
          <a:p>
            <a:pPr algn="ctr">
              <a:lnSpc>
                <a:spcPts val="3560"/>
              </a:lnSpc>
              <a:spcBef>
                <a:spcPct val="0"/>
              </a:spcBef>
            </a:pPr>
            <a:r>
              <a:rPr lang="en-US" sz="25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RASHA PARMAR → 202301012</a:t>
            </a:r>
          </a:p>
          <a:p>
            <a:pPr algn="ctr">
              <a:lnSpc>
                <a:spcPts val="3560"/>
              </a:lnSpc>
              <a:spcBef>
                <a:spcPct val="0"/>
              </a:spcBef>
            </a:pPr>
            <a:r>
              <a:rPr lang="en-US" sz="25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SMIT PARMAR → 202301013</a:t>
            </a:r>
          </a:p>
          <a:p>
            <a:pPr algn="ctr">
              <a:lnSpc>
                <a:spcPts val="35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4" y="264164"/>
            <a:ext cx="18283428" cy="2468878"/>
            <a:chOff x="0" y="0"/>
            <a:chExt cx="24377904" cy="32918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7904" cy="3291840"/>
            </a:xfrm>
            <a:custGeom>
              <a:avLst/>
              <a:gdLst/>
              <a:ahLst/>
              <a:cxnLst/>
              <a:rect r="r" b="b" t="t" l="l"/>
              <a:pathLst>
                <a:path h="3291840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3291840"/>
                  </a:lnTo>
                  <a:lnTo>
                    <a:pt x="0" y="3291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28700" y="3184965"/>
            <a:ext cx="9499538" cy="1074352"/>
          </a:xfrm>
          <a:custGeom>
            <a:avLst/>
            <a:gdLst/>
            <a:ahLst/>
            <a:cxnLst/>
            <a:rect r="r" b="b" t="t" l="l"/>
            <a:pathLst>
              <a:path h="1074352" w="9499538">
                <a:moveTo>
                  <a:pt x="0" y="0"/>
                </a:moveTo>
                <a:lnTo>
                  <a:pt x="9499538" y="0"/>
                </a:lnTo>
                <a:lnTo>
                  <a:pt x="9499538" y="1074352"/>
                </a:lnTo>
                <a:lnTo>
                  <a:pt x="0" y="10743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49937" y="3080190"/>
            <a:ext cx="9525" cy="994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8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93309" y="1006055"/>
            <a:ext cx="16199998" cy="889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72"/>
              </a:lnSpc>
              <a:spcBef>
                <a:spcPct val="0"/>
              </a:spcBef>
            </a:pPr>
            <a:r>
              <a:rPr lang="en-US" sz="52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Encoded sequence example for (8,4) Polar Code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93309" y="4630792"/>
            <a:ext cx="17194691" cy="4517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6630" indent="-393315" lvl="1">
              <a:lnSpc>
                <a:spcPts val="5100"/>
              </a:lnSpc>
              <a:buFont typeface="Arial"/>
              <a:buChar char="•"/>
            </a:pP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We have N=8 and K=4 so we want to transfer 4 message bits and the reliability seqeuence is [1,2,3,5,4,6,7,8].</a:t>
            </a:r>
          </a:p>
          <a:p>
            <a:pPr algn="l" marL="786630" indent="-393315" lvl="1">
              <a:lnSpc>
                <a:spcPts val="5100"/>
              </a:lnSpc>
              <a:buFont typeface="Arial"/>
              <a:buChar char="•"/>
            </a:pP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And let’s say we have message bits as u=[m1,m2,m3,m4].</a:t>
            </a:r>
          </a:p>
          <a:p>
            <a:pPr algn="l" marL="786630" indent="-393315" lvl="1">
              <a:lnSpc>
                <a:spcPts val="5100"/>
              </a:lnSpc>
              <a:buFont typeface="Arial"/>
              <a:buChar char="•"/>
            </a:pP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Then first N-K bits will be frozen and the message will be  </a:t>
            </a:r>
          </a:p>
          <a:p>
            <a:pPr algn="l">
              <a:lnSpc>
                <a:spcPts val="5100"/>
              </a:lnSpc>
            </a:pP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[0 0 0 m1 0 m2 m3 m4]</a:t>
            </a:r>
          </a:p>
          <a:p>
            <a:pPr algn="l" marL="786630" indent="-393315" lvl="1">
              <a:lnSpc>
                <a:spcPts val="5100"/>
              </a:lnSpc>
              <a:buFont typeface="Arial"/>
              <a:buChar char="•"/>
            </a:pP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And then as we have 8 message bits we multiply message with G8 generator matrix and then we get encoded message.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4" y="264164"/>
            <a:ext cx="18283428" cy="2468878"/>
            <a:chOff x="0" y="0"/>
            <a:chExt cx="24377904" cy="32918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7904" cy="3291840"/>
            </a:xfrm>
            <a:custGeom>
              <a:avLst/>
              <a:gdLst/>
              <a:ahLst/>
              <a:cxnLst/>
              <a:rect r="r" b="b" t="t" l="l"/>
              <a:pathLst>
                <a:path h="3291840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3291840"/>
                  </a:lnTo>
                  <a:lnTo>
                    <a:pt x="0" y="3291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2933028" y="3184965"/>
            <a:ext cx="12418821" cy="6886471"/>
          </a:xfrm>
          <a:custGeom>
            <a:avLst/>
            <a:gdLst/>
            <a:ahLst/>
            <a:cxnLst/>
            <a:rect r="r" b="b" t="t" l="l"/>
            <a:pathLst>
              <a:path h="6886471" w="12418821">
                <a:moveTo>
                  <a:pt x="0" y="0"/>
                </a:moveTo>
                <a:lnTo>
                  <a:pt x="12418821" y="0"/>
                </a:lnTo>
                <a:lnTo>
                  <a:pt x="12418821" y="6886471"/>
                </a:lnTo>
                <a:lnTo>
                  <a:pt x="0" y="68864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49937" y="3080190"/>
            <a:ext cx="9525" cy="994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8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59302" y="1006055"/>
            <a:ext cx="16199998" cy="889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72"/>
              </a:lnSpc>
              <a:spcBef>
                <a:spcPct val="0"/>
              </a:spcBef>
            </a:pPr>
            <a:r>
              <a:rPr lang="en-US" sz="52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Encoded sequence example for (8,4) Polar Code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4" y="264164"/>
            <a:ext cx="18283428" cy="2468878"/>
            <a:chOff x="0" y="0"/>
            <a:chExt cx="24377904" cy="32918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7904" cy="3291840"/>
            </a:xfrm>
            <a:custGeom>
              <a:avLst/>
              <a:gdLst/>
              <a:ahLst/>
              <a:cxnLst/>
              <a:rect r="r" b="b" t="t" l="l"/>
              <a:pathLst>
                <a:path h="3291840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3291840"/>
                  </a:lnTo>
                  <a:lnTo>
                    <a:pt x="0" y="3291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945434"/>
            <a:ext cx="16230600" cy="994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80"/>
              </a:lnSpc>
              <a:spcBef>
                <a:spcPct val="0"/>
              </a:spcBef>
            </a:pPr>
            <a:r>
              <a:rPr lang="en-US" b="true" sz="58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58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Decoding in Polar Codes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7138" y="3635761"/>
            <a:ext cx="16232162" cy="5165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0"/>
              </a:lnSpc>
              <a:spcBef>
                <a:spcPct val="0"/>
              </a:spcBef>
            </a:pP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Polar codes can be dec</a:t>
            </a: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oded using different strategies based on complexity and performance needs.</a:t>
            </a:r>
          </a:p>
          <a:p>
            <a:pPr algn="l">
              <a:lnSpc>
                <a:spcPts val="5100"/>
              </a:lnSpc>
              <a:spcBef>
                <a:spcPct val="0"/>
              </a:spcBef>
            </a:pP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The two most widely used techniques are:</a:t>
            </a:r>
          </a:p>
          <a:p>
            <a:pPr algn="l" marL="786630" indent="-393315" lvl="1">
              <a:lnSpc>
                <a:spcPts val="5100"/>
              </a:lnSpc>
              <a:spcBef>
                <a:spcPct val="0"/>
              </a:spcBef>
              <a:buAutoNum type="arabicPeriod" startAt="1"/>
            </a:pPr>
            <a:r>
              <a:rPr lang="en-US" b="true" sz="36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Successive Cancellation</a:t>
            </a: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(SC) Decoding</a:t>
            </a:r>
          </a:p>
          <a:p>
            <a:pPr algn="l" marL="786630" indent="-393315" lvl="1">
              <a:lnSpc>
                <a:spcPts val="5100"/>
              </a:lnSpc>
              <a:spcBef>
                <a:spcPct val="0"/>
              </a:spcBef>
              <a:buAutoNum type="arabicPeriod" startAt="1"/>
            </a:pPr>
            <a:r>
              <a:rPr lang="en-US" b="true" sz="36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Successive Cancellation List</a:t>
            </a: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(SCL) Decoding</a:t>
            </a:r>
          </a:p>
          <a:p>
            <a:pPr algn="l">
              <a:lnSpc>
                <a:spcPts val="5100"/>
              </a:lnSpc>
              <a:spcBef>
                <a:spcPct val="0"/>
              </a:spcBef>
            </a:pP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These methods differ in how they handle uncertainty and decision-making during the decoding process.</a:t>
            </a:r>
          </a:p>
          <a:p>
            <a:pPr algn="l">
              <a:lnSpc>
                <a:spcPts val="51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4" y="264164"/>
            <a:ext cx="18283428" cy="2468878"/>
            <a:chOff x="0" y="0"/>
            <a:chExt cx="24377904" cy="32918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7904" cy="3291840"/>
            </a:xfrm>
            <a:custGeom>
              <a:avLst/>
              <a:gdLst/>
              <a:ahLst/>
              <a:cxnLst/>
              <a:rect r="r" b="b" t="t" l="l"/>
              <a:pathLst>
                <a:path h="3291840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3291840"/>
                  </a:lnTo>
                  <a:lnTo>
                    <a:pt x="0" y="3291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0" y="945434"/>
            <a:ext cx="18283428" cy="994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80"/>
              </a:lnSpc>
              <a:spcBef>
                <a:spcPct val="0"/>
              </a:spcBef>
            </a:pPr>
            <a:r>
              <a:rPr lang="en-US" b="true" sz="58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Role of Frozen and Information Bits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565994"/>
            <a:ext cx="16230600" cy="6460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6630" indent="-393315" lvl="1">
              <a:lnSpc>
                <a:spcPts val="5100"/>
              </a:lnSpc>
              <a:spcBef>
                <a:spcPct val="0"/>
              </a:spcBef>
              <a:buFont typeface="Arial"/>
              <a:buChar char="•"/>
            </a:pP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 p</a:t>
            </a: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olar codes, channel polarization creates some good (reliable) and some bad (unreliable) bit channels.</a:t>
            </a:r>
          </a:p>
          <a:p>
            <a:pPr algn="l" marL="786630" indent="-393315" lvl="1">
              <a:lnSpc>
                <a:spcPts val="5100"/>
              </a:lnSpc>
              <a:spcBef>
                <a:spcPct val="0"/>
              </a:spcBef>
              <a:buFont typeface="Arial"/>
              <a:buChar char="•"/>
            </a:pP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Frozen bits are fixed (usually set to 0) and placed in bad channels — these are known to both encoder and decoder.</a:t>
            </a:r>
          </a:p>
          <a:p>
            <a:pPr algn="l" marL="786630" indent="-393315" lvl="1">
              <a:lnSpc>
                <a:spcPts val="5100"/>
              </a:lnSpc>
              <a:spcBef>
                <a:spcPct val="0"/>
              </a:spcBef>
              <a:buFont typeface="Arial"/>
              <a:buChar char="•"/>
            </a:pP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Information bits are placed in the good channels — these are the bits we aim to recover.</a:t>
            </a:r>
          </a:p>
          <a:p>
            <a:pPr algn="l" marL="786630" indent="-393315" lvl="1">
              <a:lnSpc>
                <a:spcPts val="5100"/>
              </a:lnSpc>
              <a:spcBef>
                <a:spcPct val="0"/>
              </a:spcBef>
              <a:buFont typeface="Arial"/>
              <a:buChar char="•"/>
            </a:pP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During decoding, SC skips processing frozen bits and focuses only on decoding the information bits using channel observations and already-decoded bits.</a:t>
            </a:r>
          </a:p>
          <a:p>
            <a:pPr algn="l">
              <a:lnSpc>
                <a:spcPts val="51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4" y="264164"/>
            <a:ext cx="18283428" cy="2468878"/>
            <a:chOff x="0" y="0"/>
            <a:chExt cx="24377904" cy="32918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7904" cy="3291840"/>
            </a:xfrm>
            <a:custGeom>
              <a:avLst/>
              <a:gdLst/>
              <a:ahLst/>
              <a:cxnLst/>
              <a:rect r="r" b="b" t="t" l="l"/>
              <a:pathLst>
                <a:path h="3291840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3291840"/>
                  </a:lnTo>
                  <a:lnTo>
                    <a:pt x="0" y="3291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0" y="1105591"/>
            <a:ext cx="18283428" cy="84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00"/>
              </a:lnSpc>
              <a:spcBef>
                <a:spcPct val="0"/>
              </a:spcBef>
            </a:pPr>
            <a:r>
              <a:rPr lang="en-US" b="true" sz="492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 to SC Decoder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132646"/>
            <a:ext cx="14187238" cy="687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60"/>
              </a:lnSpc>
              <a:spcBef>
                <a:spcPct val="0"/>
              </a:spcBef>
            </a:pPr>
            <a:r>
              <a:rPr lang="en-US" b="true" sz="40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is S</a:t>
            </a:r>
            <a:r>
              <a:rPr lang="en-US" b="true" sz="40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uccessive Cancellation Decoder?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220120"/>
            <a:ext cx="16230600" cy="3869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6630" indent="-393315" lvl="1">
              <a:lnSpc>
                <a:spcPts val="5100"/>
              </a:lnSpc>
              <a:spcBef>
                <a:spcPct val="0"/>
              </a:spcBef>
              <a:buFont typeface="Arial"/>
              <a:buChar char="•"/>
            </a:pP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sequential dec</a:t>
            </a: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oder used in polar codes.</a:t>
            </a:r>
          </a:p>
          <a:p>
            <a:pPr algn="l" marL="786630" indent="-393315" lvl="1">
              <a:lnSpc>
                <a:spcPts val="5100"/>
              </a:lnSpc>
              <a:spcBef>
                <a:spcPct val="0"/>
              </a:spcBef>
              <a:buFont typeface="Arial"/>
              <a:buChar char="•"/>
            </a:pP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decodes bits one-by-one, in a fixed order.</a:t>
            </a:r>
          </a:p>
          <a:p>
            <a:pPr algn="l" marL="786630" indent="-393315" lvl="1">
              <a:lnSpc>
                <a:spcPts val="5100"/>
              </a:lnSpc>
              <a:spcBef>
                <a:spcPct val="0"/>
              </a:spcBef>
              <a:buFont typeface="Arial"/>
              <a:buChar char="•"/>
            </a:pP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Each decoded bit assists the next — e.g., u₁ helps decode u₂, u₁ and u₂ help decode u₃, and so on.</a:t>
            </a:r>
          </a:p>
          <a:p>
            <a:pPr algn="l" marL="786630" indent="-393315" lvl="1">
              <a:lnSpc>
                <a:spcPts val="5100"/>
              </a:lnSpc>
              <a:spcBef>
                <a:spcPct val="0"/>
              </a:spcBef>
              <a:buFont typeface="Arial"/>
              <a:buChar char="•"/>
            </a:pP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process continues through the full codeword.</a:t>
            </a:r>
          </a:p>
          <a:p>
            <a:pPr algn="l">
              <a:lnSpc>
                <a:spcPts val="51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4" y="264164"/>
            <a:ext cx="18283428" cy="2468878"/>
            <a:chOff x="0" y="0"/>
            <a:chExt cx="24377904" cy="32918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7904" cy="3291840"/>
            </a:xfrm>
            <a:custGeom>
              <a:avLst/>
              <a:gdLst/>
              <a:ahLst/>
              <a:cxnLst/>
              <a:rect r="r" b="b" t="t" l="l"/>
              <a:pathLst>
                <a:path h="3291840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3291840"/>
                  </a:lnTo>
                  <a:lnTo>
                    <a:pt x="0" y="3291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485983" y="6454197"/>
            <a:ext cx="10496937" cy="2804103"/>
          </a:xfrm>
          <a:custGeom>
            <a:avLst/>
            <a:gdLst/>
            <a:ahLst/>
            <a:cxnLst/>
            <a:rect r="r" b="b" t="t" l="l"/>
            <a:pathLst>
              <a:path h="2804103" w="10496937">
                <a:moveTo>
                  <a:pt x="0" y="0"/>
                </a:moveTo>
                <a:lnTo>
                  <a:pt x="10496937" y="0"/>
                </a:lnTo>
                <a:lnTo>
                  <a:pt x="10496937" y="2804103"/>
                </a:lnTo>
                <a:lnTo>
                  <a:pt x="0" y="28041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45434"/>
            <a:ext cx="16230600" cy="872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60"/>
              </a:lnSpc>
              <a:spcBef>
                <a:spcPct val="0"/>
              </a:spcBef>
            </a:pPr>
            <a:r>
              <a:rPr lang="en-US" b="true" sz="50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Transmission Process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453650"/>
            <a:ext cx="15411503" cy="2171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0"/>
              </a:lnSpc>
              <a:spcBef>
                <a:spcPct val="0"/>
              </a:spcBef>
            </a:pPr>
            <a:r>
              <a:rPr lang="en-US" sz="41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During the </a:t>
            </a:r>
            <a:r>
              <a:rPr lang="en-US" sz="41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transmission process, the encoder encodes the message by multiplying the message bits (u1,u2) with the generator matrix G2​, resulting in the codeword X=[x1 x2].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4" y="264164"/>
            <a:ext cx="18283428" cy="2468878"/>
            <a:chOff x="0" y="0"/>
            <a:chExt cx="24377904" cy="32918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7904" cy="3291840"/>
            </a:xfrm>
            <a:custGeom>
              <a:avLst/>
              <a:gdLst/>
              <a:ahLst/>
              <a:cxnLst/>
              <a:rect r="r" b="b" t="t" l="l"/>
              <a:pathLst>
                <a:path h="3291840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3291840"/>
                  </a:lnTo>
                  <a:lnTo>
                    <a:pt x="0" y="3291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28700" y="4612779"/>
            <a:ext cx="4002412" cy="3504761"/>
          </a:xfrm>
          <a:custGeom>
            <a:avLst/>
            <a:gdLst/>
            <a:ahLst/>
            <a:cxnLst/>
            <a:rect r="r" b="b" t="t" l="l"/>
            <a:pathLst>
              <a:path h="3504761" w="4002412">
                <a:moveTo>
                  <a:pt x="0" y="0"/>
                </a:moveTo>
                <a:lnTo>
                  <a:pt x="4002412" y="0"/>
                </a:lnTo>
                <a:lnTo>
                  <a:pt x="4002412" y="3504762"/>
                </a:lnTo>
                <a:lnTo>
                  <a:pt x="0" y="35047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099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802536" y="3412918"/>
            <a:ext cx="13456764" cy="5847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56"/>
              </a:lnSpc>
              <a:spcBef>
                <a:spcPct val="0"/>
              </a:spcBef>
            </a:pPr>
            <a:r>
              <a:rPr lang="en-US" sz="30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Since, G2 being an invertible matrix, we can conclude that</a:t>
            </a:r>
          </a:p>
          <a:p>
            <a:pPr algn="ctr">
              <a:lnSpc>
                <a:spcPts val="4256"/>
              </a:lnSpc>
              <a:spcBef>
                <a:spcPct val="0"/>
              </a:spcBef>
            </a:pPr>
            <a:r>
              <a:rPr lang="en-US" sz="30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U1 = X1 + X2</a:t>
            </a:r>
          </a:p>
          <a:p>
            <a:pPr algn="ctr">
              <a:lnSpc>
                <a:spcPts val="4256"/>
              </a:lnSpc>
              <a:spcBef>
                <a:spcPct val="0"/>
              </a:spcBef>
            </a:pPr>
            <a:r>
              <a:rPr lang="en-US" sz="30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U2 = X2</a:t>
            </a:r>
          </a:p>
          <a:p>
            <a:pPr algn="ctr">
              <a:lnSpc>
                <a:spcPts val="4256"/>
              </a:lnSpc>
              <a:spcBef>
                <a:spcPct val="0"/>
              </a:spcBef>
            </a:pPr>
          </a:p>
          <a:p>
            <a:pPr algn="ctr">
              <a:lnSpc>
                <a:spcPts val="4256"/>
              </a:lnSpc>
              <a:spcBef>
                <a:spcPct val="0"/>
              </a:spcBef>
            </a:pPr>
            <a:r>
              <a:rPr lang="en-US" sz="30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Knowing that r1 and r2 are beliefs for x1 and x2, a function known as minsum f(r1,r2) is used to get the soft belief for u1.</a:t>
            </a:r>
          </a:p>
          <a:p>
            <a:pPr algn="ctr">
              <a:lnSpc>
                <a:spcPts val="4256"/>
              </a:lnSpc>
              <a:spcBef>
                <a:spcPct val="0"/>
              </a:spcBef>
            </a:pPr>
          </a:p>
          <a:p>
            <a:pPr algn="ctr">
              <a:lnSpc>
                <a:spcPts val="4256"/>
              </a:lnSpc>
              <a:spcBef>
                <a:spcPct val="0"/>
              </a:spcBef>
            </a:pPr>
            <a:r>
              <a:rPr lang="en-US" sz="30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b="true" sz="304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f(𝑟1, 𝑟2) = 𝑠𝑔𝑛 (𝑟1)∗ 𝑠𝑔𝑛 (𝑟2) ∗ 𝑚𝑖𝑛( |𝑟1| , |𝑟2|)</a:t>
            </a:r>
          </a:p>
          <a:p>
            <a:pPr algn="ctr">
              <a:lnSpc>
                <a:spcPts val="4256"/>
              </a:lnSpc>
              <a:spcBef>
                <a:spcPct val="0"/>
              </a:spcBef>
            </a:pPr>
          </a:p>
          <a:p>
            <a:pPr algn="ctr">
              <a:lnSpc>
                <a:spcPts val="4256"/>
              </a:lnSpc>
              <a:spcBef>
                <a:spcPct val="0"/>
              </a:spcBef>
            </a:pPr>
            <a:r>
              <a:rPr lang="en-US" sz="30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If f(r1,r2) &gt;= 0 then      =0 and if f(r1,r2) &lt; 0 then      = 1.</a:t>
            </a:r>
          </a:p>
          <a:p>
            <a:pPr algn="ctr">
              <a:lnSpc>
                <a:spcPts val="4256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9144000" y="8333631"/>
            <a:ext cx="471779" cy="471779"/>
          </a:xfrm>
          <a:custGeom>
            <a:avLst/>
            <a:gdLst/>
            <a:ahLst/>
            <a:cxnLst/>
            <a:rect r="r" b="b" t="t" l="l"/>
            <a:pathLst>
              <a:path h="471779" w="471779">
                <a:moveTo>
                  <a:pt x="0" y="0"/>
                </a:moveTo>
                <a:lnTo>
                  <a:pt x="471779" y="0"/>
                </a:lnTo>
                <a:lnTo>
                  <a:pt x="471779" y="471778"/>
                </a:lnTo>
                <a:lnTo>
                  <a:pt x="0" y="4717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19970" y="8333631"/>
            <a:ext cx="469827" cy="469827"/>
          </a:xfrm>
          <a:custGeom>
            <a:avLst/>
            <a:gdLst/>
            <a:ahLst/>
            <a:cxnLst/>
            <a:rect r="r" b="b" t="t" l="l"/>
            <a:pathLst>
              <a:path h="469827" w="469827">
                <a:moveTo>
                  <a:pt x="0" y="0"/>
                </a:moveTo>
                <a:lnTo>
                  <a:pt x="469827" y="0"/>
                </a:lnTo>
                <a:lnTo>
                  <a:pt x="469827" y="469827"/>
                </a:lnTo>
                <a:lnTo>
                  <a:pt x="0" y="4698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954959"/>
            <a:ext cx="16230600" cy="845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0"/>
              </a:lnSpc>
              <a:spcBef>
                <a:spcPct val="0"/>
              </a:spcBef>
            </a:pPr>
            <a:r>
              <a:rPr lang="en-US" b="true" sz="49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Decoding Process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4" y="264164"/>
            <a:ext cx="18283428" cy="2468878"/>
            <a:chOff x="0" y="0"/>
            <a:chExt cx="24377904" cy="32918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7904" cy="3291840"/>
            </a:xfrm>
            <a:custGeom>
              <a:avLst/>
              <a:gdLst/>
              <a:ahLst/>
              <a:cxnLst/>
              <a:rect r="r" b="b" t="t" l="l"/>
              <a:pathLst>
                <a:path h="3291840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3291840"/>
                  </a:lnTo>
                  <a:lnTo>
                    <a:pt x="0" y="3291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646351" y="3578390"/>
            <a:ext cx="6917128" cy="4688557"/>
          </a:xfrm>
          <a:custGeom>
            <a:avLst/>
            <a:gdLst/>
            <a:ahLst/>
            <a:cxnLst/>
            <a:rect r="r" b="b" t="t" l="l"/>
            <a:pathLst>
              <a:path h="4688557" w="6917128">
                <a:moveTo>
                  <a:pt x="0" y="0"/>
                </a:moveTo>
                <a:lnTo>
                  <a:pt x="6917129" y="0"/>
                </a:lnTo>
                <a:lnTo>
                  <a:pt x="6917129" y="4688558"/>
                </a:lnTo>
                <a:lnTo>
                  <a:pt x="0" y="46885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3" t="-50" r="0" b="-5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454528" y="2970472"/>
            <a:ext cx="9804772" cy="5847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0"/>
              </a:lnSpc>
              <a:spcBef>
                <a:spcPct val="0"/>
              </a:spcBef>
            </a:pP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Once the estimated value of u1​ is decoded, it is assumed to be correct and is then used further in decoding value of u2.</a:t>
            </a:r>
          </a:p>
          <a:p>
            <a:pPr algn="ctr">
              <a:lnSpc>
                <a:spcPts val="4260"/>
              </a:lnSpc>
              <a:spcBef>
                <a:spcPct val="0"/>
              </a:spcBef>
            </a:pP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We define a function g(r1,r2,u1) to calculate beliefs for u2 :</a:t>
            </a:r>
          </a:p>
          <a:p>
            <a:pPr algn="ctr">
              <a:lnSpc>
                <a:spcPts val="4260"/>
              </a:lnSpc>
              <a:spcBef>
                <a:spcPct val="0"/>
              </a:spcBef>
            </a:pPr>
          </a:p>
          <a:p>
            <a:pPr algn="ctr">
              <a:lnSpc>
                <a:spcPts val="4260"/>
              </a:lnSpc>
              <a:spcBef>
                <a:spcPct val="0"/>
              </a:spcBef>
            </a:pP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b="true" sz="30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g(r1,r2,u1) = r2 + (1-2u1)r1</a:t>
            </a:r>
          </a:p>
          <a:p>
            <a:pPr algn="ctr">
              <a:lnSpc>
                <a:spcPts val="4260"/>
              </a:lnSpc>
              <a:spcBef>
                <a:spcPct val="0"/>
              </a:spcBef>
            </a:pPr>
          </a:p>
          <a:p>
            <a:pPr algn="ctr">
              <a:lnSpc>
                <a:spcPts val="4260"/>
              </a:lnSpc>
              <a:spcBef>
                <a:spcPct val="0"/>
              </a:spcBef>
            </a:pP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i.e. If u₁ = 0 then u₂ will be r₁ + r₂ and if u₁ = 1 then u₂ = r₂ - r₁.</a:t>
            </a:r>
          </a:p>
          <a:p>
            <a:pPr algn="ctr">
              <a:lnSpc>
                <a:spcPts val="426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411978" y="1027985"/>
            <a:ext cx="5460921" cy="845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0"/>
              </a:lnSpc>
              <a:spcBef>
                <a:spcPct val="0"/>
              </a:spcBef>
            </a:pPr>
            <a:r>
              <a:rPr lang="en-US" b="true" sz="49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Dec</a:t>
            </a:r>
            <a:r>
              <a:rPr lang="en-US" b="true" sz="49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oding Process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4" y="264164"/>
            <a:ext cx="18283428" cy="2468878"/>
            <a:chOff x="0" y="0"/>
            <a:chExt cx="24377904" cy="32918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7904" cy="3291840"/>
            </a:xfrm>
            <a:custGeom>
              <a:avLst/>
              <a:gdLst/>
              <a:ahLst/>
              <a:cxnLst/>
              <a:rect r="r" b="b" t="t" l="l"/>
              <a:pathLst>
                <a:path h="3291840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3291840"/>
                  </a:lnTo>
                  <a:lnTo>
                    <a:pt x="0" y="3291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3130801"/>
            <a:ext cx="16230600" cy="6127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13"/>
              </a:lnSpc>
            </a:pPr>
            <a:r>
              <a:rPr lang="en-US" sz="25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Decoding is performed by traversing a binary tree structure using the following three steps:</a:t>
            </a:r>
          </a:p>
          <a:p>
            <a:pPr algn="just">
              <a:lnSpc>
                <a:spcPts val="3513"/>
              </a:lnSpc>
            </a:pPr>
          </a:p>
          <a:p>
            <a:pPr algn="just" marL="541882" indent="-270941" lvl="1">
              <a:lnSpc>
                <a:spcPts val="3513"/>
              </a:lnSpc>
              <a:buFont typeface="Arial"/>
              <a:buChar char="•"/>
            </a:pPr>
            <a:r>
              <a:rPr lang="en-US" sz="25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Step 0: Start at the root node.</a:t>
            </a:r>
          </a:p>
          <a:p>
            <a:pPr algn="just">
              <a:lnSpc>
                <a:spcPts val="3513"/>
              </a:lnSpc>
            </a:pPr>
          </a:p>
          <a:p>
            <a:pPr algn="just" marL="541882" indent="-270941" lvl="1">
              <a:lnSpc>
                <a:spcPts val="3513"/>
              </a:lnSpc>
              <a:buFont typeface="Arial"/>
              <a:buChar char="•"/>
            </a:pPr>
            <a:r>
              <a:rPr lang="en-US" sz="25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Step 1:Begin by moving to the left child of the current node recursively, until a leaf node is reached. At the leaf, we use the minsum function to decode the bit, which passed back up to the parent node.</a:t>
            </a:r>
          </a:p>
          <a:p>
            <a:pPr algn="just">
              <a:lnSpc>
                <a:spcPts val="3513"/>
              </a:lnSpc>
            </a:pPr>
          </a:p>
          <a:p>
            <a:pPr algn="just" marL="541882" indent="-270941" lvl="1">
              <a:lnSpc>
                <a:spcPts val="3513"/>
              </a:lnSpc>
              <a:buFont typeface="Arial"/>
              <a:buChar char="•"/>
            </a:pPr>
            <a:r>
              <a:rPr lang="en-US" sz="25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Step 2:Once a node receives a belief from its left child, it proceeds to its right child. Here, we use the g function i.e. g (r1,r2,u1), which combines the left child's belief with the decoded value of the left bit, to compute the belief for the right child.</a:t>
            </a:r>
          </a:p>
          <a:p>
            <a:pPr algn="just">
              <a:lnSpc>
                <a:spcPts val="3513"/>
              </a:lnSpc>
            </a:pPr>
          </a:p>
          <a:p>
            <a:pPr algn="just" marL="541882" indent="-270941" lvl="1">
              <a:lnSpc>
                <a:spcPts val="3513"/>
              </a:lnSpc>
              <a:buFont typeface="Arial"/>
              <a:buChar char="•"/>
            </a:pPr>
            <a:r>
              <a:rPr lang="en-US" sz="25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Step 3: After receiving a belief from the right child, the node now has the beliefs for both its left and right children. These are then passed upward to its parent node as [u1+u2 u2] and this process continues until the entire message is decoded.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163874" y="1027985"/>
            <a:ext cx="5460921" cy="845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0"/>
              </a:lnSpc>
              <a:spcBef>
                <a:spcPct val="0"/>
              </a:spcBef>
            </a:pPr>
            <a:r>
              <a:rPr lang="en-US" b="true" sz="49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Dec</a:t>
            </a:r>
            <a:r>
              <a:rPr lang="en-US" b="true" sz="49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oding Process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4" y="264164"/>
            <a:ext cx="18283428" cy="2468878"/>
            <a:chOff x="0" y="0"/>
            <a:chExt cx="24377904" cy="32918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7904" cy="3291840"/>
            </a:xfrm>
            <a:custGeom>
              <a:avLst/>
              <a:gdLst/>
              <a:ahLst/>
              <a:cxnLst/>
              <a:rect r="r" b="b" t="t" l="l"/>
              <a:pathLst>
                <a:path h="3291840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3291840"/>
                  </a:lnTo>
                  <a:lnTo>
                    <a:pt x="0" y="3291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945434"/>
            <a:ext cx="16230600" cy="872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60"/>
              </a:lnSpc>
              <a:spcBef>
                <a:spcPct val="0"/>
              </a:spcBef>
            </a:pPr>
            <a:r>
              <a:rPr lang="en-US" b="true" sz="50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 to SCL Decoder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79514" y="3133825"/>
            <a:ext cx="16230600" cy="64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9809" indent="-414904" lvl="1">
              <a:lnSpc>
                <a:spcPts val="538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8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is SCL (S</a:t>
            </a:r>
            <a:r>
              <a:rPr lang="en-US" b="true" sz="38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uccessive Cancellation List) Decoding?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170408"/>
            <a:ext cx="16230600" cy="3222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6630" indent="-393315" lvl="1">
              <a:lnSpc>
                <a:spcPts val="5100"/>
              </a:lnSpc>
              <a:spcBef>
                <a:spcPct val="0"/>
              </a:spcBef>
              <a:buFont typeface="Arial"/>
              <a:buChar char="•"/>
            </a:pP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Impr</a:t>
            </a: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oved version of SC decoding</a:t>
            </a:r>
          </a:p>
          <a:p>
            <a:pPr algn="l" marL="786630" indent="-393315" lvl="1">
              <a:lnSpc>
                <a:spcPts val="5100"/>
              </a:lnSpc>
              <a:spcBef>
                <a:spcPct val="0"/>
              </a:spcBef>
              <a:buFont typeface="Arial"/>
              <a:buChar char="•"/>
            </a:pP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Instead of one path, it keeps a list of possible decoding paths</a:t>
            </a:r>
          </a:p>
          <a:p>
            <a:pPr algn="l" marL="786630" indent="-393315" lvl="1">
              <a:lnSpc>
                <a:spcPts val="5100"/>
              </a:lnSpc>
              <a:spcBef>
                <a:spcPct val="0"/>
              </a:spcBef>
              <a:buFont typeface="Arial"/>
              <a:buChar char="•"/>
            </a:pP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Each time a bit is decoded, it splits into two possibilities:</a:t>
            </a:r>
          </a:p>
          <a:p>
            <a:pPr algn="l">
              <a:lnSpc>
                <a:spcPts val="5100"/>
              </a:lnSpc>
              <a:spcBef>
                <a:spcPct val="0"/>
              </a:spcBef>
            </a:pP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</a:t>
            </a: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→ one assuming bit = 0, the other assuming bit = 1</a:t>
            </a:r>
          </a:p>
          <a:p>
            <a:pPr algn="l">
              <a:lnSpc>
                <a:spcPts val="51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4" y="264164"/>
            <a:ext cx="18283428" cy="2468878"/>
            <a:chOff x="0" y="0"/>
            <a:chExt cx="24377904" cy="32918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7904" cy="3291840"/>
            </a:xfrm>
            <a:custGeom>
              <a:avLst/>
              <a:gdLst/>
              <a:ahLst/>
              <a:cxnLst/>
              <a:rect r="r" b="b" t="t" l="l"/>
              <a:pathLst>
                <a:path h="3291840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3291840"/>
                  </a:lnTo>
                  <a:lnTo>
                    <a:pt x="0" y="3291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954959"/>
            <a:ext cx="16230600" cy="845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0"/>
              </a:lnSpc>
              <a:spcBef>
                <a:spcPct val="0"/>
              </a:spcBef>
            </a:pPr>
            <a:r>
              <a:rPr lang="en-US" b="true" sz="49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220024"/>
            <a:ext cx="16230600" cy="4507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0212" indent="-395106" lvl="1">
              <a:lnSpc>
                <a:spcPts val="5124"/>
              </a:lnSpc>
              <a:buFont typeface="Arial"/>
              <a:buChar char="•"/>
            </a:pPr>
            <a:r>
              <a:rPr lang="en-US" sz="36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Polar Codes were discovered by Erdal Arikan in 2008</a:t>
            </a:r>
          </a:p>
          <a:p>
            <a:pPr algn="l" marL="790212" indent="-395106" lvl="1">
              <a:lnSpc>
                <a:spcPts val="5124"/>
              </a:lnSpc>
              <a:buFont typeface="Arial"/>
              <a:buChar char="•"/>
            </a:pPr>
            <a:r>
              <a:rPr lang="en-US" sz="36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They are the first error correcting code with explicit construction that achieve Shannon Channel Capacity meaning that they have maximal rate of reliable communication over a memoryless channel.</a:t>
            </a:r>
          </a:p>
          <a:p>
            <a:pPr algn="l" marL="790212" indent="-395106" lvl="1">
              <a:lnSpc>
                <a:spcPts val="5124"/>
              </a:lnSpc>
              <a:buFont typeface="Arial"/>
              <a:buChar char="•"/>
            </a:pPr>
            <a:r>
              <a:rPr lang="en-US" sz="36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Polar Codes are built upon innovative concept of Channel Polarization and they also feature low complexity decoding and are also used in modern systems like 5G communication.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4" y="264164"/>
            <a:ext cx="18283428" cy="2468878"/>
            <a:chOff x="0" y="0"/>
            <a:chExt cx="24377904" cy="32918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7904" cy="3291840"/>
            </a:xfrm>
            <a:custGeom>
              <a:avLst/>
              <a:gdLst/>
              <a:ahLst/>
              <a:cxnLst/>
              <a:rect r="r" b="b" t="t" l="l"/>
              <a:pathLst>
                <a:path h="3291840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3291840"/>
                  </a:lnTo>
                  <a:lnTo>
                    <a:pt x="0" y="3291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361626" y="2733042"/>
            <a:ext cx="11564748" cy="2842294"/>
          </a:xfrm>
          <a:custGeom>
            <a:avLst/>
            <a:gdLst/>
            <a:ahLst/>
            <a:cxnLst/>
            <a:rect r="r" b="b" t="t" l="l"/>
            <a:pathLst>
              <a:path h="2842294" w="11564748">
                <a:moveTo>
                  <a:pt x="0" y="0"/>
                </a:moveTo>
                <a:lnTo>
                  <a:pt x="11564748" y="0"/>
                </a:lnTo>
                <a:lnTo>
                  <a:pt x="11564748" y="2842294"/>
                </a:lnTo>
                <a:lnTo>
                  <a:pt x="0" y="28422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45434"/>
            <a:ext cx="16230600" cy="872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60"/>
              </a:lnSpc>
              <a:spcBef>
                <a:spcPct val="0"/>
              </a:spcBef>
            </a:pPr>
            <a:r>
              <a:rPr lang="en-US" b="true" sz="50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List Decoding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076950"/>
            <a:ext cx="16230600" cy="318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Above figure shows complete block diagram of complete transmission through the encoder to list decoding.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In List decoding we use concept of path metric and decision metric for making efficient decoded message sequence (i.e. having list error among all).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Decision metric (DM) is calculated at each leaf node when we make decision for that let us define function L which is named Belief function.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4" y="264164"/>
            <a:ext cx="18283428" cy="2468878"/>
            <a:chOff x="0" y="0"/>
            <a:chExt cx="24377904" cy="32918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7904" cy="3291840"/>
            </a:xfrm>
            <a:custGeom>
              <a:avLst/>
              <a:gdLst/>
              <a:ahLst/>
              <a:cxnLst/>
              <a:rect r="r" b="b" t="t" l="l"/>
              <a:pathLst>
                <a:path h="3291840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3291840"/>
                  </a:lnTo>
                  <a:lnTo>
                    <a:pt x="0" y="3291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28700" y="3365213"/>
            <a:ext cx="2962334" cy="3556574"/>
          </a:xfrm>
          <a:custGeom>
            <a:avLst/>
            <a:gdLst/>
            <a:ahLst/>
            <a:cxnLst/>
            <a:rect r="r" b="b" t="t" l="l"/>
            <a:pathLst>
              <a:path h="3556574" w="2962334">
                <a:moveTo>
                  <a:pt x="0" y="0"/>
                </a:moveTo>
                <a:lnTo>
                  <a:pt x="2962334" y="0"/>
                </a:lnTo>
                <a:lnTo>
                  <a:pt x="2962334" y="3556574"/>
                </a:lnTo>
                <a:lnTo>
                  <a:pt x="0" y="35565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45434"/>
            <a:ext cx="16230600" cy="872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60"/>
              </a:lnSpc>
              <a:spcBef>
                <a:spcPct val="0"/>
              </a:spcBef>
            </a:pPr>
            <a:r>
              <a:rPr lang="en-US" b="true" sz="50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 to SCL Decoder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217927" y="3308063"/>
            <a:ext cx="13041373" cy="4247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0"/>
              </a:lnSpc>
              <a:spcBef>
                <a:spcPct val="0"/>
              </a:spcBef>
            </a:pP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·S</a:t>
            </a: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o, if L(u</a:t>
            </a: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) &gt;= 0: û</a:t>
            </a: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 </a:t>
            </a: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= 0 has DM</a:t>
            </a: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=0, ûi=1 has DM</a:t>
            </a: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=|L(u</a:t>
            </a: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)|,</a:t>
            </a:r>
          </a:p>
          <a:p>
            <a:pPr algn="ctr">
              <a:lnSpc>
                <a:spcPts val="4260"/>
              </a:lnSpc>
              <a:spcBef>
                <a:spcPct val="0"/>
              </a:spcBef>
            </a:pP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if L(u</a:t>
            </a: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) &lt; 0: û</a:t>
            </a: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 </a:t>
            </a: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= 1 has DM</a:t>
            </a: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=0, ûi=0 has DM</a:t>
            </a: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=|L(u</a:t>
            </a: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)|.</a:t>
            </a:r>
          </a:p>
          <a:p>
            <a:pPr algn="ctr">
              <a:lnSpc>
                <a:spcPts val="4260"/>
              </a:lnSpc>
              <a:spcBef>
                <a:spcPct val="0"/>
              </a:spcBef>
            </a:pP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·Also, DM will be assigned even if ‘i’ is frozen, there will be only one decision and that is û</a:t>
            </a: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=0.</a:t>
            </a:r>
          </a:p>
          <a:p>
            <a:pPr algn="ctr">
              <a:lnSpc>
                <a:spcPts val="4260"/>
              </a:lnSpc>
              <a:spcBef>
                <a:spcPct val="0"/>
              </a:spcBef>
            </a:pP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·Path metric (PM) is calculated using sum of decision metrics on a path of choices, here path refers to candidate codeword.</a:t>
            </a:r>
          </a:p>
          <a:p>
            <a:pPr algn="ctr">
              <a:lnSpc>
                <a:spcPts val="4260"/>
              </a:lnSpc>
              <a:spcBef>
                <a:spcPct val="0"/>
              </a:spcBef>
            </a:pP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·Path metric also can be called as belief of the path.</a:t>
            </a:r>
          </a:p>
          <a:p>
            <a:pPr algn="ctr">
              <a:lnSpc>
                <a:spcPts val="42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4" y="264164"/>
            <a:ext cx="18283428" cy="2468878"/>
            <a:chOff x="0" y="0"/>
            <a:chExt cx="24377904" cy="32918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7904" cy="3291840"/>
            </a:xfrm>
            <a:custGeom>
              <a:avLst/>
              <a:gdLst/>
              <a:ahLst/>
              <a:cxnLst/>
              <a:rect r="r" b="b" t="t" l="l"/>
              <a:pathLst>
                <a:path h="3291840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3291840"/>
                  </a:lnTo>
                  <a:lnTo>
                    <a:pt x="0" y="3291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669013" y="3820715"/>
            <a:ext cx="8113739" cy="4148149"/>
          </a:xfrm>
          <a:custGeom>
            <a:avLst/>
            <a:gdLst/>
            <a:ahLst/>
            <a:cxnLst/>
            <a:rect r="r" b="b" t="t" l="l"/>
            <a:pathLst>
              <a:path h="4148149" w="8113739">
                <a:moveTo>
                  <a:pt x="0" y="0"/>
                </a:moveTo>
                <a:lnTo>
                  <a:pt x="8113738" y="0"/>
                </a:lnTo>
                <a:lnTo>
                  <a:pt x="8113738" y="4148149"/>
                </a:lnTo>
                <a:lnTo>
                  <a:pt x="0" y="41481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45434"/>
            <a:ext cx="16230600" cy="872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60"/>
              </a:lnSpc>
              <a:spcBef>
                <a:spcPct val="0"/>
              </a:spcBef>
            </a:pPr>
            <a:r>
              <a:rPr lang="en-US" b="true" sz="50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How SCL Decoding Works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782751" y="3155475"/>
            <a:ext cx="9145562" cy="6380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0"/>
              </a:lnSpc>
              <a:spcBef>
                <a:spcPct val="0"/>
              </a:spcBef>
            </a:pP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·We will c</a:t>
            </a: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ontinue this process until the depth of tree becomes log(N).</a:t>
            </a:r>
          </a:p>
          <a:p>
            <a:pPr algn="ctr">
              <a:lnSpc>
                <a:spcPts val="4260"/>
              </a:lnSpc>
              <a:spcBef>
                <a:spcPct val="0"/>
              </a:spcBef>
            </a:pP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·But the size of this decoder is 4 so after u</a:t>
            </a: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for u</a:t>
            </a: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we will sort all present SC decoders (8 in this case) with respect to PM values of each decoder, and select least 4 decoders from sorted sequence.</a:t>
            </a:r>
          </a:p>
          <a:p>
            <a:pPr algn="ctr">
              <a:lnSpc>
                <a:spcPts val="4260"/>
              </a:lnSpc>
              <a:spcBef>
                <a:spcPct val="0"/>
              </a:spcBef>
            </a:pP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·After that we will continue with 4 surviving decoders.</a:t>
            </a:r>
          </a:p>
          <a:p>
            <a:pPr algn="ctr">
              <a:lnSpc>
                <a:spcPts val="4260"/>
              </a:lnSpc>
              <a:spcBef>
                <a:spcPct val="0"/>
              </a:spcBef>
            </a:pP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·Decoded codewords are 4 surviving paths at the end.</a:t>
            </a:r>
          </a:p>
          <a:p>
            <a:pPr algn="ctr">
              <a:lnSpc>
                <a:spcPts val="42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4" y="264164"/>
            <a:ext cx="18283428" cy="2468878"/>
            <a:chOff x="0" y="0"/>
            <a:chExt cx="24377904" cy="32918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7904" cy="3291840"/>
            </a:xfrm>
            <a:custGeom>
              <a:avLst/>
              <a:gdLst/>
              <a:ahLst/>
              <a:cxnLst/>
              <a:rect r="r" b="b" t="t" l="l"/>
              <a:pathLst>
                <a:path h="3291840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3291840"/>
                  </a:lnTo>
                  <a:lnTo>
                    <a:pt x="0" y="3291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1028700" y="3838244"/>
          <a:ext cx="16230600" cy="4817787"/>
        </p:xfrm>
        <a:graphic>
          <a:graphicData uri="http://schemas.openxmlformats.org/drawingml/2006/table">
            <a:tbl>
              <a:tblPr/>
              <a:tblGrid>
                <a:gridCol w="4439956"/>
                <a:gridCol w="5211522"/>
                <a:gridCol w="6579122"/>
              </a:tblGrid>
              <a:tr h="10369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Feature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SC Decoder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SCL Decoder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024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Speed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Fast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Slower (due to multiple paths)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009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Good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Better (especially with CRC)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925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Complexity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Low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Higher (depends on list size L)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129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b="true" sz="2499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Used in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Basic polar coding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5G NR, modern systems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1028700" y="954959"/>
            <a:ext cx="16230600" cy="845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0"/>
              </a:lnSpc>
              <a:spcBef>
                <a:spcPct val="0"/>
              </a:spcBef>
            </a:pPr>
            <a:r>
              <a:rPr lang="en-US" b="true" sz="49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 vs SCL Decoder – Summary Table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4" y="264164"/>
            <a:ext cx="18283428" cy="2468878"/>
            <a:chOff x="0" y="0"/>
            <a:chExt cx="24377904" cy="32918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7904" cy="3291840"/>
            </a:xfrm>
            <a:custGeom>
              <a:avLst/>
              <a:gdLst/>
              <a:ahLst/>
              <a:cxnLst/>
              <a:rect r="r" b="b" t="t" l="l"/>
              <a:pathLst>
                <a:path h="3291840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3291840"/>
                  </a:lnTo>
                  <a:lnTo>
                    <a:pt x="0" y="3291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954959"/>
            <a:ext cx="16230600" cy="845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0"/>
              </a:lnSpc>
              <a:spcBef>
                <a:spcPct val="0"/>
              </a:spcBef>
            </a:pPr>
            <a:r>
              <a:rPr lang="en-US" b="true" sz="49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Frozen Bits and CRC in SCL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556657"/>
            <a:ext cx="16230600" cy="3222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6630" indent="-393315" lvl="1">
              <a:lnSpc>
                <a:spcPts val="5100"/>
              </a:lnSpc>
              <a:spcBef>
                <a:spcPct val="0"/>
              </a:spcBef>
              <a:buFont typeface="Arial"/>
              <a:buChar char="•"/>
            </a:pP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</a:t>
            </a: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ozen bits are still used like in SC</a:t>
            </a:r>
          </a:p>
          <a:p>
            <a:pPr algn="l" marL="786630" indent="-393315" lvl="1">
              <a:lnSpc>
                <a:spcPts val="5100"/>
              </a:lnSpc>
              <a:spcBef>
                <a:spcPct val="0"/>
              </a:spcBef>
              <a:buFont typeface="Arial"/>
              <a:buChar char="•"/>
            </a:pP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 improve accuracy, CRC (Cyclic Redundancy Check) is used:</a:t>
            </a:r>
          </a:p>
          <a:p>
            <a:pPr algn="l" marL="786630" indent="-393315" lvl="1">
              <a:lnSpc>
                <a:spcPts val="5100"/>
              </a:lnSpc>
              <a:spcBef>
                <a:spcPct val="0"/>
              </a:spcBef>
              <a:buFont typeface="Arial"/>
              <a:buChar char="•"/>
            </a:pP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Helps pick the correct path among the surviving ones</a:t>
            </a:r>
          </a:p>
          <a:p>
            <a:pPr algn="l" marL="786630" indent="-393315" lvl="1">
              <a:lnSpc>
                <a:spcPts val="5100"/>
              </a:lnSpc>
              <a:spcBef>
                <a:spcPct val="0"/>
              </a:spcBef>
              <a:buFont typeface="Arial"/>
              <a:buChar char="•"/>
            </a:pP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Reduces the chance of selecting a wrong path with high score</a:t>
            </a:r>
          </a:p>
          <a:p>
            <a:pPr algn="l">
              <a:lnSpc>
                <a:spcPts val="51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4" y="264164"/>
            <a:ext cx="18283428" cy="2468878"/>
            <a:chOff x="0" y="0"/>
            <a:chExt cx="24377904" cy="32918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7904" cy="3291840"/>
            </a:xfrm>
            <a:custGeom>
              <a:avLst/>
              <a:gdLst/>
              <a:ahLst/>
              <a:cxnLst/>
              <a:rect r="r" b="b" t="t" l="l"/>
              <a:pathLst>
                <a:path h="3291840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3291840"/>
                  </a:lnTo>
                  <a:lnTo>
                    <a:pt x="0" y="3291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594100" y="3264167"/>
            <a:ext cx="7052764" cy="5254309"/>
          </a:xfrm>
          <a:custGeom>
            <a:avLst/>
            <a:gdLst/>
            <a:ahLst/>
            <a:cxnLst/>
            <a:rect r="r" b="b" t="t" l="l"/>
            <a:pathLst>
              <a:path h="5254309" w="7052764">
                <a:moveTo>
                  <a:pt x="0" y="0"/>
                </a:moveTo>
                <a:lnTo>
                  <a:pt x="7052764" y="0"/>
                </a:lnTo>
                <a:lnTo>
                  <a:pt x="7052764" y="5254309"/>
                </a:lnTo>
                <a:lnTo>
                  <a:pt x="0" y="52543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06536" y="3264167"/>
            <a:ext cx="7052764" cy="5254309"/>
          </a:xfrm>
          <a:custGeom>
            <a:avLst/>
            <a:gdLst/>
            <a:ahLst/>
            <a:cxnLst/>
            <a:rect r="r" b="b" t="t" l="l"/>
            <a:pathLst>
              <a:path h="5254309" w="7052764">
                <a:moveTo>
                  <a:pt x="0" y="0"/>
                </a:moveTo>
                <a:lnTo>
                  <a:pt x="7052764" y="0"/>
                </a:lnTo>
                <a:lnTo>
                  <a:pt x="7052764" y="5254309"/>
                </a:lnTo>
                <a:lnTo>
                  <a:pt x="0" y="52543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487516"/>
            <a:ext cx="16448606" cy="101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0"/>
              </a:lnSpc>
              <a:spcBef>
                <a:spcPct val="0"/>
              </a:spcBef>
            </a:pPr>
            <a:r>
              <a:rPr lang="en-US" b="true" sz="59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Implementation and Results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25335" y="1591257"/>
            <a:ext cx="6034207" cy="631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0"/>
              </a:lnSpc>
              <a:spcBef>
                <a:spcPct val="0"/>
              </a:spcBef>
            </a:pPr>
            <a:r>
              <a:rPr lang="en-US" b="true" sz="36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of Successive Cancellation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4" y="264164"/>
            <a:ext cx="18283428" cy="2468878"/>
            <a:chOff x="0" y="0"/>
            <a:chExt cx="24377904" cy="32918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7904" cy="3291840"/>
            </a:xfrm>
            <a:custGeom>
              <a:avLst/>
              <a:gdLst/>
              <a:ahLst/>
              <a:cxnLst/>
              <a:rect r="r" b="b" t="t" l="l"/>
              <a:pathLst>
                <a:path h="3291840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3291840"/>
                  </a:lnTo>
                  <a:lnTo>
                    <a:pt x="0" y="3291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28700" y="3264167"/>
            <a:ext cx="6829132" cy="5254309"/>
          </a:xfrm>
          <a:custGeom>
            <a:avLst/>
            <a:gdLst/>
            <a:ahLst/>
            <a:cxnLst/>
            <a:rect r="r" b="b" t="t" l="l"/>
            <a:pathLst>
              <a:path h="5254309" w="6829132">
                <a:moveTo>
                  <a:pt x="0" y="0"/>
                </a:moveTo>
                <a:lnTo>
                  <a:pt x="6829132" y="0"/>
                </a:lnTo>
                <a:lnTo>
                  <a:pt x="6829132" y="5254309"/>
                </a:lnTo>
                <a:lnTo>
                  <a:pt x="0" y="52543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274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467355" y="3296063"/>
            <a:ext cx="7009951" cy="5222413"/>
          </a:xfrm>
          <a:custGeom>
            <a:avLst/>
            <a:gdLst/>
            <a:ahLst/>
            <a:cxnLst/>
            <a:rect r="r" b="b" t="t" l="l"/>
            <a:pathLst>
              <a:path h="5222413" w="7009951">
                <a:moveTo>
                  <a:pt x="0" y="0"/>
                </a:moveTo>
                <a:lnTo>
                  <a:pt x="7009951" y="0"/>
                </a:lnTo>
                <a:lnTo>
                  <a:pt x="7009951" y="5222413"/>
                </a:lnTo>
                <a:lnTo>
                  <a:pt x="0" y="52224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487516"/>
            <a:ext cx="16448606" cy="101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0"/>
              </a:lnSpc>
              <a:spcBef>
                <a:spcPct val="0"/>
              </a:spcBef>
            </a:pPr>
            <a:r>
              <a:rPr lang="en-US" b="true" sz="59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Implementation and Results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26897" y="1422403"/>
            <a:ext cx="6034207" cy="631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0"/>
              </a:lnSpc>
              <a:spcBef>
                <a:spcPct val="0"/>
              </a:spcBef>
            </a:pPr>
            <a:r>
              <a:rPr lang="en-US" b="true" sz="36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of Successive Cancellation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4" y="264164"/>
            <a:ext cx="18283428" cy="2468878"/>
            <a:chOff x="0" y="0"/>
            <a:chExt cx="24377904" cy="32918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7904" cy="3291840"/>
            </a:xfrm>
            <a:custGeom>
              <a:avLst/>
              <a:gdLst/>
              <a:ahLst/>
              <a:cxnLst/>
              <a:rect r="r" b="b" t="t" l="l"/>
              <a:pathLst>
                <a:path h="3291840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3291840"/>
                  </a:lnTo>
                  <a:lnTo>
                    <a:pt x="0" y="3291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28700" y="3296063"/>
            <a:ext cx="7009951" cy="5222413"/>
          </a:xfrm>
          <a:custGeom>
            <a:avLst/>
            <a:gdLst/>
            <a:ahLst/>
            <a:cxnLst/>
            <a:rect r="r" b="b" t="t" l="l"/>
            <a:pathLst>
              <a:path h="5222413" w="7009951">
                <a:moveTo>
                  <a:pt x="0" y="0"/>
                </a:moveTo>
                <a:lnTo>
                  <a:pt x="7009951" y="0"/>
                </a:lnTo>
                <a:lnTo>
                  <a:pt x="7009951" y="5222413"/>
                </a:lnTo>
                <a:lnTo>
                  <a:pt x="0" y="52224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643085" y="3296063"/>
            <a:ext cx="7009951" cy="5222413"/>
          </a:xfrm>
          <a:custGeom>
            <a:avLst/>
            <a:gdLst/>
            <a:ahLst/>
            <a:cxnLst/>
            <a:rect r="r" b="b" t="t" l="l"/>
            <a:pathLst>
              <a:path h="5222413" w="7009951">
                <a:moveTo>
                  <a:pt x="0" y="0"/>
                </a:moveTo>
                <a:lnTo>
                  <a:pt x="7009951" y="0"/>
                </a:lnTo>
                <a:lnTo>
                  <a:pt x="7009951" y="5222413"/>
                </a:lnTo>
                <a:lnTo>
                  <a:pt x="0" y="52224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487516"/>
            <a:ext cx="16448606" cy="101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0"/>
              </a:lnSpc>
              <a:spcBef>
                <a:spcPct val="0"/>
              </a:spcBef>
            </a:pPr>
            <a:r>
              <a:rPr lang="en-US" b="true" sz="59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Implementation and Results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25335" y="1422403"/>
            <a:ext cx="6034207" cy="631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0"/>
              </a:lnSpc>
              <a:spcBef>
                <a:spcPct val="0"/>
              </a:spcBef>
            </a:pPr>
            <a:r>
              <a:rPr lang="en-US" b="true" sz="36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of Successive Cancellation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4" y="264164"/>
            <a:ext cx="18283428" cy="2468878"/>
            <a:chOff x="0" y="0"/>
            <a:chExt cx="24377904" cy="32918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7904" cy="3291840"/>
            </a:xfrm>
            <a:custGeom>
              <a:avLst/>
              <a:gdLst/>
              <a:ahLst/>
              <a:cxnLst/>
              <a:rect r="r" b="b" t="t" l="l"/>
              <a:pathLst>
                <a:path h="3291840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3291840"/>
                  </a:lnTo>
                  <a:lnTo>
                    <a:pt x="0" y="3291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28700" y="3296063"/>
            <a:ext cx="7025979" cy="5234354"/>
          </a:xfrm>
          <a:custGeom>
            <a:avLst/>
            <a:gdLst/>
            <a:ahLst/>
            <a:cxnLst/>
            <a:rect r="r" b="b" t="t" l="l"/>
            <a:pathLst>
              <a:path h="5234354" w="7025979">
                <a:moveTo>
                  <a:pt x="0" y="0"/>
                </a:moveTo>
                <a:lnTo>
                  <a:pt x="7025979" y="0"/>
                </a:lnTo>
                <a:lnTo>
                  <a:pt x="7025979" y="5234354"/>
                </a:lnTo>
                <a:lnTo>
                  <a:pt x="0" y="523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474303" y="3296063"/>
            <a:ext cx="7025979" cy="5234354"/>
          </a:xfrm>
          <a:custGeom>
            <a:avLst/>
            <a:gdLst/>
            <a:ahLst/>
            <a:cxnLst/>
            <a:rect r="r" b="b" t="t" l="l"/>
            <a:pathLst>
              <a:path h="5234354" w="7025979">
                <a:moveTo>
                  <a:pt x="0" y="0"/>
                </a:moveTo>
                <a:lnTo>
                  <a:pt x="7025979" y="0"/>
                </a:lnTo>
                <a:lnTo>
                  <a:pt x="7025979" y="5234354"/>
                </a:lnTo>
                <a:lnTo>
                  <a:pt x="0" y="52343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466007"/>
            <a:ext cx="16448606" cy="101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0"/>
              </a:lnSpc>
              <a:spcBef>
                <a:spcPct val="0"/>
              </a:spcBef>
            </a:pPr>
            <a:r>
              <a:rPr lang="en-US" b="true" sz="59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Implementation and Results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58670" y="1422403"/>
            <a:ext cx="6967538" cy="631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0"/>
              </a:lnSpc>
              <a:spcBef>
                <a:spcPct val="0"/>
              </a:spcBef>
            </a:pPr>
            <a:r>
              <a:rPr lang="en-US" b="true" sz="36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of Successive Cancellation List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4" y="264164"/>
            <a:ext cx="18283428" cy="2468878"/>
            <a:chOff x="0" y="0"/>
            <a:chExt cx="24377904" cy="32918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7904" cy="3291840"/>
            </a:xfrm>
            <a:custGeom>
              <a:avLst/>
              <a:gdLst/>
              <a:ahLst/>
              <a:cxnLst/>
              <a:rect r="r" b="b" t="t" l="l"/>
              <a:pathLst>
                <a:path h="3291840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3291840"/>
                  </a:lnTo>
                  <a:lnTo>
                    <a:pt x="0" y="3291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507121" y="3296063"/>
            <a:ext cx="7025979" cy="5234354"/>
          </a:xfrm>
          <a:custGeom>
            <a:avLst/>
            <a:gdLst/>
            <a:ahLst/>
            <a:cxnLst/>
            <a:rect r="r" b="b" t="t" l="l"/>
            <a:pathLst>
              <a:path h="5234354" w="7025979">
                <a:moveTo>
                  <a:pt x="0" y="0"/>
                </a:moveTo>
                <a:lnTo>
                  <a:pt x="7025978" y="0"/>
                </a:lnTo>
                <a:lnTo>
                  <a:pt x="7025978" y="5234354"/>
                </a:lnTo>
                <a:lnTo>
                  <a:pt x="0" y="523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256297" y="3296063"/>
            <a:ext cx="7025979" cy="5234354"/>
          </a:xfrm>
          <a:custGeom>
            <a:avLst/>
            <a:gdLst/>
            <a:ahLst/>
            <a:cxnLst/>
            <a:rect r="r" b="b" t="t" l="l"/>
            <a:pathLst>
              <a:path h="5234354" w="7025979">
                <a:moveTo>
                  <a:pt x="0" y="0"/>
                </a:moveTo>
                <a:lnTo>
                  <a:pt x="7025979" y="0"/>
                </a:lnTo>
                <a:lnTo>
                  <a:pt x="7025979" y="5234354"/>
                </a:lnTo>
                <a:lnTo>
                  <a:pt x="0" y="52343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466007"/>
            <a:ext cx="16448606" cy="101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0"/>
              </a:lnSpc>
              <a:spcBef>
                <a:spcPct val="0"/>
              </a:spcBef>
            </a:pPr>
            <a:r>
              <a:rPr lang="en-US" b="true" sz="59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Implementation and Results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60231" y="1422403"/>
            <a:ext cx="6967538" cy="631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0"/>
              </a:lnSpc>
              <a:spcBef>
                <a:spcPct val="0"/>
              </a:spcBef>
            </a:pPr>
            <a:r>
              <a:rPr lang="en-US" b="true" sz="36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of Successive Cancellation List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4" y="264164"/>
            <a:ext cx="18283428" cy="2468878"/>
            <a:chOff x="0" y="0"/>
            <a:chExt cx="24377904" cy="32918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7904" cy="3291840"/>
            </a:xfrm>
            <a:custGeom>
              <a:avLst/>
              <a:gdLst/>
              <a:ahLst/>
              <a:cxnLst/>
              <a:rect r="r" b="b" t="t" l="l"/>
              <a:pathLst>
                <a:path h="3291840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3291840"/>
                  </a:lnTo>
                  <a:lnTo>
                    <a:pt x="0" y="3291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923925"/>
            <a:ext cx="16230600" cy="872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60"/>
              </a:lnSpc>
              <a:spcBef>
                <a:spcPct val="0"/>
              </a:spcBef>
            </a:pPr>
            <a:r>
              <a:rPr lang="en-US" b="true" sz="50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Yo</a:t>
            </a:r>
            <a:r>
              <a:rPr lang="en-US" b="true" sz="50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Channel Polarization</a:t>
            </a:r>
            <a:r>
              <a:rPr lang="en-US" b="true" sz="504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text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226918"/>
            <a:ext cx="16230600" cy="470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80"/>
              </a:lnSpc>
            </a:pPr>
          </a:p>
          <a:p>
            <a:pPr algn="l" marL="829809" indent="-414904" lvl="1">
              <a:lnSpc>
                <a:spcPts val="5380"/>
              </a:lnSpc>
              <a:buFont typeface="Arial"/>
              <a:buChar char="•"/>
            </a:pPr>
            <a:r>
              <a:rPr lang="en-US" sz="38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Channel Polarization is a process of splitting a channel into good and bad channels repeatedly and after recursively doing this process we obtain channels which are either extremely good or extremely bad .</a:t>
            </a:r>
          </a:p>
          <a:p>
            <a:pPr algn="l" marL="829809" indent="-414904" lvl="1">
              <a:lnSpc>
                <a:spcPts val="5380"/>
              </a:lnSpc>
              <a:buFont typeface="Arial"/>
              <a:buChar char="•"/>
            </a:pPr>
            <a:r>
              <a:rPr lang="en-US" sz="38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Then we choose the most reliable channels to transmit our message.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4" y="264164"/>
            <a:ext cx="18283428" cy="2468878"/>
            <a:chOff x="0" y="0"/>
            <a:chExt cx="24377904" cy="32918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7904" cy="3291840"/>
            </a:xfrm>
            <a:custGeom>
              <a:avLst/>
              <a:gdLst/>
              <a:ahLst/>
              <a:cxnLst/>
              <a:rect r="r" b="b" t="t" l="l"/>
              <a:pathLst>
                <a:path h="3291840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3291840"/>
                  </a:lnTo>
                  <a:lnTo>
                    <a:pt x="0" y="3291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674844" y="3296063"/>
            <a:ext cx="7025979" cy="5234354"/>
          </a:xfrm>
          <a:custGeom>
            <a:avLst/>
            <a:gdLst/>
            <a:ahLst/>
            <a:cxnLst/>
            <a:rect r="r" b="b" t="t" l="l"/>
            <a:pathLst>
              <a:path h="5234354" w="7025979">
                <a:moveTo>
                  <a:pt x="0" y="0"/>
                </a:moveTo>
                <a:lnTo>
                  <a:pt x="7025979" y="0"/>
                </a:lnTo>
                <a:lnTo>
                  <a:pt x="7025979" y="5234354"/>
                </a:lnTo>
                <a:lnTo>
                  <a:pt x="0" y="523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474303" y="3296063"/>
            <a:ext cx="7025979" cy="5234354"/>
          </a:xfrm>
          <a:custGeom>
            <a:avLst/>
            <a:gdLst/>
            <a:ahLst/>
            <a:cxnLst/>
            <a:rect r="r" b="b" t="t" l="l"/>
            <a:pathLst>
              <a:path h="5234354" w="7025979">
                <a:moveTo>
                  <a:pt x="0" y="0"/>
                </a:moveTo>
                <a:lnTo>
                  <a:pt x="7025979" y="0"/>
                </a:lnTo>
                <a:lnTo>
                  <a:pt x="7025979" y="5234354"/>
                </a:lnTo>
                <a:lnTo>
                  <a:pt x="0" y="52343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466007"/>
            <a:ext cx="16448606" cy="101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0"/>
              </a:lnSpc>
              <a:spcBef>
                <a:spcPct val="0"/>
              </a:spcBef>
            </a:pPr>
            <a:r>
              <a:rPr lang="en-US" b="true" sz="59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Implementation and Results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58670" y="1422403"/>
            <a:ext cx="6967538" cy="631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0"/>
              </a:lnSpc>
              <a:spcBef>
                <a:spcPct val="0"/>
              </a:spcBef>
            </a:pPr>
            <a:r>
              <a:rPr lang="en-US" b="true" sz="36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of Successive Cancellation List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4" y="264164"/>
            <a:ext cx="18283428" cy="2468878"/>
            <a:chOff x="0" y="0"/>
            <a:chExt cx="24377904" cy="32918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7904" cy="3291840"/>
            </a:xfrm>
            <a:custGeom>
              <a:avLst/>
              <a:gdLst/>
              <a:ahLst/>
              <a:cxnLst/>
              <a:rect r="r" b="b" t="t" l="l"/>
              <a:pathLst>
                <a:path h="3291840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3291840"/>
                  </a:lnTo>
                  <a:lnTo>
                    <a:pt x="0" y="3291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28700" y="3476217"/>
            <a:ext cx="7133119" cy="5314174"/>
          </a:xfrm>
          <a:custGeom>
            <a:avLst/>
            <a:gdLst/>
            <a:ahLst/>
            <a:cxnLst/>
            <a:rect r="r" b="b" t="t" l="l"/>
            <a:pathLst>
              <a:path h="5314174" w="7133119">
                <a:moveTo>
                  <a:pt x="0" y="0"/>
                </a:moveTo>
                <a:lnTo>
                  <a:pt x="7133119" y="0"/>
                </a:lnTo>
                <a:lnTo>
                  <a:pt x="7133119" y="5314174"/>
                </a:lnTo>
                <a:lnTo>
                  <a:pt x="0" y="53141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474303" y="3296063"/>
            <a:ext cx="7374937" cy="5494328"/>
          </a:xfrm>
          <a:custGeom>
            <a:avLst/>
            <a:gdLst/>
            <a:ahLst/>
            <a:cxnLst/>
            <a:rect r="r" b="b" t="t" l="l"/>
            <a:pathLst>
              <a:path h="5494328" w="7374937">
                <a:moveTo>
                  <a:pt x="0" y="0"/>
                </a:moveTo>
                <a:lnTo>
                  <a:pt x="7374937" y="0"/>
                </a:lnTo>
                <a:lnTo>
                  <a:pt x="7374937" y="5494328"/>
                </a:lnTo>
                <a:lnTo>
                  <a:pt x="0" y="54943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466007"/>
            <a:ext cx="16448606" cy="101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0"/>
              </a:lnSpc>
              <a:spcBef>
                <a:spcPct val="0"/>
              </a:spcBef>
            </a:pPr>
            <a:r>
              <a:rPr lang="en-US" b="true" sz="59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Implementation and Results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51823" y="1422403"/>
            <a:ext cx="5784354" cy="631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0"/>
              </a:lnSpc>
              <a:spcBef>
                <a:spcPct val="0"/>
              </a:spcBef>
            </a:pPr>
            <a:r>
              <a:rPr lang="en-US" b="true" sz="36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Comparison of SC v/s SCL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4" y="264164"/>
            <a:ext cx="18283428" cy="2468878"/>
            <a:chOff x="0" y="0"/>
            <a:chExt cx="24377904" cy="32918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7904" cy="3291840"/>
            </a:xfrm>
            <a:custGeom>
              <a:avLst/>
              <a:gdLst/>
              <a:ahLst/>
              <a:cxnLst/>
              <a:rect r="r" b="b" t="t" l="l"/>
              <a:pathLst>
                <a:path h="3291840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3291840"/>
                  </a:lnTo>
                  <a:lnTo>
                    <a:pt x="0" y="3291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381794" y="3296063"/>
            <a:ext cx="7374937" cy="5494328"/>
          </a:xfrm>
          <a:custGeom>
            <a:avLst/>
            <a:gdLst/>
            <a:ahLst/>
            <a:cxnLst/>
            <a:rect r="r" b="b" t="t" l="l"/>
            <a:pathLst>
              <a:path h="5494328" w="7374937">
                <a:moveTo>
                  <a:pt x="0" y="0"/>
                </a:moveTo>
                <a:lnTo>
                  <a:pt x="7374937" y="0"/>
                </a:lnTo>
                <a:lnTo>
                  <a:pt x="7374937" y="5494328"/>
                </a:lnTo>
                <a:lnTo>
                  <a:pt x="0" y="54943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256297" y="3296063"/>
            <a:ext cx="7374937" cy="5494328"/>
          </a:xfrm>
          <a:custGeom>
            <a:avLst/>
            <a:gdLst/>
            <a:ahLst/>
            <a:cxnLst/>
            <a:rect r="r" b="b" t="t" l="l"/>
            <a:pathLst>
              <a:path h="5494328" w="7374937">
                <a:moveTo>
                  <a:pt x="0" y="0"/>
                </a:moveTo>
                <a:lnTo>
                  <a:pt x="7374937" y="0"/>
                </a:lnTo>
                <a:lnTo>
                  <a:pt x="7374937" y="5494328"/>
                </a:lnTo>
                <a:lnTo>
                  <a:pt x="0" y="54943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466007"/>
            <a:ext cx="16448606" cy="101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0"/>
              </a:lnSpc>
              <a:spcBef>
                <a:spcPct val="0"/>
              </a:spcBef>
            </a:pPr>
            <a:r>
              <a:rPr lang="en-US" b="true" sz="59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Implementation and Results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50262" y="1422403"/>
            <a:ext cx="5784354" cy="631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0"/>
              </a:lnSpc>
              <a:spcBef>
                <a:spcPct val="0"/>
              </a:spcBef>
            </a:pPr>
            <a:r>
              <a:rPr lang="en-US" b="true" sz="36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Comparison of SC v/s SCL</a:t>
            </a: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4" y="264164"/>
            <a:ext cx="18283428" cy="2468878"/>
            <a:chOff x="0" y="0"/>
            <a:chExt cx="24377904" cy="32918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7904" cy="3291840"/>
            </a:xfrm>
            <a:custGeom>
              <a:avLst/>
              <a:gdLst/>
              <a:ahLst/>
              <a:cxnLst/>
              <a:rect r="r" b="b" t="t" l="l"/>
              <a:pathLst>
                <a:path h="3291840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3291840"/>
                  </a:lnTo>
                  <a:lnTo>
                    <a:pt x="0" y="3291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250000" y="3112816"/>
            <a:ext cx="8003003" cy="5962237"/>
          </a:xfrm>
          <a:custGeom>
            <a:avLst/>
            <a:gdLst/>
            <a:ahLst/>
            <a:cxnLst/>
            <a:rect r="r" b="b" t="t" l="l"/>
            <a:pathLst>
              <a:path h="5962237" w="8003003">
                <a:moveTo>
                  <a:pt x="0" y="0"/>
                </a:moveTo>
                <a:lnTo>
                  <a:pt x="8003003" y="0"/>
                </a:lnTo>
                <a:lnTo>
                  <a:pt x="8003003" y="5962237"/>
                </a:lnTo>
                <a:lnTo>
                  <a:pt x="0" y="596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726947" y="3206925"/>
            <a:ext cx="7750359" cy="5774018"/>
          </a:xfrm>
          <a:custGeom>
            <a:avLst/>
            <a:gdLst/>
            <a:ahLst/>
            <a:cxnLst/>
            <a:rect r="r" b="b" t="t" l="l"/>
            <a:pathLst>
              <a:path h="5774018" w="7750359">
                <a:moveTo>
                  <a:pt x="0" y="0"/>
                </a:moveTo>
                <a:lnTo>
                  <a:pt x="7750359" y="0"/>
                </a:lnTo>
                <a:lnTo>
                  <a:pt x="7750359" y="5774018"/>
                </a:lnTo>
                <a:lnTo>
                  <a:pt x="0" y="57740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19697" y="326309"/>
            <a:ext cx="16448606" cy="101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0"/>
              </a:lnSpc>
              <a:spcBef>
                <a:spcPct val="0"/>
              </a:spcBef>
            </a:pPr>
            <a:r>
              <a:rPr lang="en-US" b="true" sz="59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Implementation and Results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50262" y="1261196"/>
            <a:ext cx="5784354" cy="631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0"/>
              </a:lnSpc>
              <a:spcBef>
                <a:spcPct val="0"/>
              </a:spcBef>
            </a:pPr>
            <a:r>
              <a:rPr lang="en-US" b="true" sz="36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Comparison of SC v/s SCL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4" y="264164"/>
            <a:ext cx="18283428" cy="2468878"/>
            <a:chOff x="0" y="0"/>
            <a:chExt cx="24377904" cy="32918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7904" cy="3291840"/>
            </a:xfrm>
            <a:custGeom>
              <a:avLst/>
              <a:gdLst/>
              <a:ahLst/>
              <a:cxnLst/>
              <a:rect r="r" b="b" t="t" l="l"/>
              <a:pathLst>
                <a:path h="3291840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3291840"/>
                  </a:lnTo>
                  <a:lnTo>
                    <a:pt x="0" y="3291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435584" y="3117787"/>
            <a:ext cx="15329419" cy="6579542"/>
          </a:xfrm>
          <a:custGeom>
            <a:avLst/>
            <a:gdLst/>
            <a:ahLst/>
            <a:cxnLst/>
            <a:rect r="r" b="b" t="t" l="l"/>
            <a:pathLst>
              <a:path h="6579542" w="15329419">
                <a:moveTo>
                  <a:pt x="0" y="0"/>
                </a:moveTo>
                <a:lnTo>
                  <a:pt x="15329419" y="0"/>
                </a:lnTo>
                <a:lnTo>
                  <a:pt x="15329419" y="6579542"/>
                </a:lnTo>
                <a:lnTo>
                  <a:pt x="0" y="65795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24998" y="749757"/>
            <a:ext cx="14234882" cy="1787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  <a:spcBef>
                <a:spcPct val="0"/>
              </a:spcBef>
            </a:pPr>
            <a:r>
              <a:rPr lang="en-US" b="true" sz="51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Do Polar Codes achieve Shannon’s Channel Capacity for large values of  N ??</a:t>
            </a: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5" y="264164"/>
            <a:ext cx="18283428" cy="1876750"/>
            <a:chOff x="0" y="0"/>
            <a:chExt cx="24377904" cy="2502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7904" cy="2502335"/>
            </a:xfrm>
            <a:custGeom>
              <a:avLst/>
              <a:gdLst/>
              <a:ahLst/>
              <a:cxnLst/>
              <a:rect r="r" b="b" t="t" l="l"/>
              <a:pathLst>
                <a:path h="2502335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2502335"/>
                  </a:lnTo>
                  <a:lnTo>
                    <a:pt x="0" y="25023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5480747" y="658895"/>
            <a:ext cx="6959352" cy="812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0"/>
              </a:lnSpc>
              <a:spcBef>
                <a:spcPct val="0"/>
              </a:spcBef>
            </a:pPr>
            <a:r>
              <a:rPr lang="en-US" b="true" sz="47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Summary of the Project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48548" y="2379046"/>
            <a:ext cx="17939452" cy="7415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b="true" sz="2799" i="true" u="sng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1</a:t>
            </a:r>
            <a:r>
              <a:rPr lang="en-US" b="true" sz="2799" i="true" u="sng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.Channel Polarisation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Channel polarization is the foundational principle behind Polar Codes, transforming N identical channels into a set of synthetic bit-channels that exhibit extreme reliability differences: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Reliable channels: Near perfect(capacity-approaching) for information bits.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Unreliable channels:Useless(frozen).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Works as: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A)Recursive Splitting &amp; Combining: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Uses Arikan’s G kernel to recursively combine channels creating a binary tree of dependencies.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Splits into two types of channels: one improved, one degraded.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B)Polarization Effect: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As N goes infinity, a fraction of channel capacity becomes perfect, while the rest become useless.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C)Reliability estimation: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Bhattacharya parameters(for BEC).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High-reliability channels carry data; low-reliability ones are frozen.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Applications: 5G control channel, Ultra reliable low-latency communication(URLLC).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5" y="264164"/>
            <a:ext cx="18283428" cy="1876750"/>
            <a:chOff x="0" y="0"/>
            <a:chExt cx="24377904" cy="2502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7904" cy="2502335"/>
            </a:xfrm>
            <a:custGeom>
              <a:avLst/>
              <a:gdLst/>
              <a:ahLst/>
              <a:cxnLst/>
              <a:rect r="r" b="b" t="t" l="l"/>
              <a:pathLst>
                <a:path h="2502335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2502335"/>
                  </a:lnTo>
                  <a:lnTo>
                    <a:pt x="0" y="25023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5480747" y="658895"/>
            <a:ext cx="6959352" cy="812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0"/>
              </a:lnSpc>
              <a:spcBef>
                <a:spcPct val="0"/>
              </a:spcBef>
            </a:pPr>
            <a:r>
              <a:rPr lang="en-US" b="true" sz="47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Summary of the Project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65881" y="2876550"/>
            <a:ext cx="16189084" cy="638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 i="true" u="sng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2</a:t>
            </a:r>
            <a:r>
              <a:rPr lang="en-US" b="true" sz="3000" i="true" u="sng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.Polar encoder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polar encoder transforms input bits into a codeword by exploiting channel polarization. It uses a recursive Kronecker-based structure to generate a transform matrix Gn.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Frozen &amp; Information Bits: 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Only the most reliable bit-channels( selected via Bhattacharyya parameters or monte carlo density evolution) carry information bits, while the rest are frozen.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Encoding: 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codeword is computed as x = u.Gn(non-systematic) or via systematic methods for better performance.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Efficiency: 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structure enables fast encoding[O(nlog(n))] using easier operations.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Polar codes achieve channel capacity by concentrating data on near-perfect bit.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channels, making them ideal for 5G and beyond.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5" y="264164"/>
            <a:ext cx="18283428" cy="1876750"/>
            <a:chOff x="0" y="0"/>
            <a:chExt cx="24377904" cy="2502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7904" cy="2502335"/>
            </a:xfrm>
            <a:custGeom>
              <a:avLst/>
              <a:gdLst/>
              <a:ahLst/>
              <a:cxnLst/>
              <a:rect r="r" b="b" t="t" l="l"/>
              <a:pathLst>
                <a:path h="2502335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2502335"/>
                  </a:lnTo>
                  <a:lnTo>
                    <a:pt x="0" y="250233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5553971" y="658895"/>
            <a:ext cx="6812905" cy="796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0"/>
              </a:lnSpc>
              <a:spcBef>
                <a:spcPct val="0"/>
              </a:spcBef>
            </a:pPr>
            <a:r>
              <a:rPr lang="en-US" b="true" sz="46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Summary of the Project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0851" y="2619342"/>
            <a:ext cx="18067149" cy="638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3.Polar Decoders: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Polar codes rely on two key decoding strategies to recover transmitted data efficiently: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A.Successive Cancellation(SC) Decoding: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Recursively estimates bits one-by-one, using prior decisions in a tree-like structure.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Complexity is low [O(nlog(n))], but has error propogation.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There is one drawback that is for short-to-moderate block lengths due to sequential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decision.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B. Successive Cancellation List(SCL) Decoding: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Maintains multiple candidate paths(L most likely) to reduce error risk.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Near ML decoding when L is greater than or equal to 8.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also uses a CRC checksum to select the correct path, significantly improving accuracy(used in 5G control channels).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Applications:Storage systems(NAND Flash, DNA Storage).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78107" y="3260496"/>
            <a:ext cx="4931786" cy="3575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84"/>
              </a:lnSpc>
            </a:pPr>
            <a:r>
              <a:rPr lang="en-US" sz="1034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</a:t>
            </a:r>
          </a:p>
          <a:p>
            <a:pPr algn="ctr">
              <a:lnSpc>
                <a:spcPts val="14484"/>
              </a:lnSpc>
              <a:spcBef>
                <a:spcPct val="0"/>
              </a:spcBef>
            </a:pPr>
            <a:r>
              <a:rPr lang="en-US" b="true" sz="1034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YOU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4" y="264164"/>
            <a:ext cx="18283428" cy="2468878"/>
            <a:chOff x="0" y="0"/>
            <a:chExt cx="24377904" cy="32918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7904" cy="3291840"/>
            </a:xfrm>
            <a:custGeom>
              <a:avLst/>
              <a:gdLst/>
              <a:ahLst/>
              <a:cxnLst/>
              <a:rect r="r" b="b" t="t" l="l"/>
              <a:pathLst>
                <a:path h="3291840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3291840"/>
                  </a:lnTo>
                  <a:lnTo>
                    <a:pt x="0" y="3291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3311009"/>
            <a:ext cx="16230600" cy="470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9809" indent="-414904" lvl="1">
              <a:lnSpc>
                <a:spcPts val="5380"/>
              </a:lnSpc>
              <a:buFont typeface="Arial"/>
              <a:buChar char="•"/>
            </a:pPr>
            <a:r>
              <a:rPr lang="en-US" sz="38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Martingale is a special kind of random process</a:t>
            </a:r>
          </a:p>
          <a:p>
            <a:pPr algn="l">
              <a:lnSpc>
                <a:spcPts val="5380"/>
              </a:lnSpc>
            </a:pPr>
            <a:r>
              <a:rPr lang="en-US" sz="38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where the expected future value equals the current value.</a:t>
            </a:r>
          </a:p>
          <a:p>
            <a:pPr algn="l" marL="829809" indent="-414904" lvl="1">
              <a:lnSpc>
                <a:spcPts val="5380"/>
              </a:lnSpc>
              <a:buFont typeface="Arial"/>
              <a:buChar char="•"/>
            </a:pPr>
            <a:r>
              <a:rPr lang="en-US" sz="38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basically shows how something evolves over time.</a:t>
            </a:r>
          </a:p>
          <a:p>
            <a:pPr algn="l" marL="829809" indent="-414904" lvl="1">
              <a:lnSpc>
                <a:spcPts val="5380"/>
              </a:lnSpc>
              <a:buFont typeface="Arial"/>
              <a:buChar char="•"/>
            </a:pPr>
            <a:r>
              <a:rPr lang="en-US" sz="38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Formally a sequence {Xt} is called martingale if</a:t>
            </a:r>
          </a:p>
          <a:p>
            <a:pPr algn="l">
              <a:lnSpc>
                <a:spcPts val="5380"/>
              </a:lnSpc>
            </a:pPr>
            <a:r>
              <a:rPr lang="en-US" sz="38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</a:t>
            </a:r>
          </a:p>
          <a:p>
            <a:pPr algn="l">
              <a:lnSpc>
                <a:spcPts val="5380"/>
              </a:lnSpc>
            </a:pPr>
          </a:p>
          <a:p>
            <a:pPr algn="l">
              <a:lnSpc>
                <a:spcPts val="5380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5389847" y="5952350"/>
            <a:ext cx="6982212" cy="1385360"/>
          </a:xfrm>
          <a:custGeom>
            <a:avLst/>
            <a:gdLst/>
            <a:ahLst/>
            <a:cxnLst/>
            <a:rect r="r" b="b" t="t" l="l"/>
            <a:pathLst>
              <a:path h="1385360" w="6982212">
                <a:moveTo>
                  <a:pt x="0" y="0"/>
                </a:moveTo>
                <a:lnTo>
                  <a:pt x="6982212" y="0"/>
                </a:lnTo>
                <a:lnTo>
                  <a:pt x="6982212" y="1385359"/>
                </a:lnTo>
                <a:lnTo>
                  <a:pt x="0" y="13853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96977" y="935909"/>
            <a:ext cx="15962323" cy="101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0"/>
              </a:lnSpc>
              <a:spcBef>
                <a:spcPct val="0"/>
              </a:spcBef>
            </a:pPr>
            <a:r>
              <a:rPr lang="en-US" b="true" sz="59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Martingales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4" y="264164"/>
            <a:ext cx="18283428" cy="2468878"/>
            <a:chOff x="0" y="0"/>
            <a:chExt cx="24377904" cy="32918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7904" cy="3291840"/>
            </a:xfrm>
            <a:custGeom>
              <a:avLst/>
              <a:gdLst/>
              <a:ahLst/>
              <a:cxnLst/>
              <a:rect r="r" b="b" t="t" l="l"/>
              <a:pathLst>
                <a:path h="3291840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3291840"/>
                  </a:lnTo>
                  <a:lnTo>
                    <a:pt x="0" y="3291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5604500" y="2900644"/>
            <a:ext cx="7079000" cy="1546383"/>
          </a:xfrm>
          <a:custGeom>
            <a:avLst/>
            <a:gdLst/>
            <a:ahLst/>
            <a:cxnLst/>
            <a:rect r="r" b="b" t="t" l="l"/>
            <a:pathLst>
              <a:path h="1546383" w="7079000">
                <a:moveTo>
                  <a:pt x="0" y="0"/>
                </a:moveTo>
                <a:lnTo>
                  <a:pt x="7079000" y="0"/>
                </a:lnTo>
                <a:lnTo>
                  <a:pt x="7079000" y="1546383"/>
                </a:lnTo>
                <a:lnTo>
                  <a:pt x="0" y="15463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08818" y="5143500"/>
            <a:ext cx="884939" cy="930321"/>
          </a:xfrm>
          <a:custGeom>
            <a:avLst/>
            <a:gdLst/>
            <a:ahLst/>
            <a:cxnLst/>
            <a:rect r="r" b="b" t="t" l="l"/>
            <a:pathLst>
              <a:path h="930321" w="884939">
                <a:moveTo>
                  <a:pt x="0" y="0"/>
                </a:moveTo>
                <a:lnTo>
                  <a:pt x="884939" y="0"/>
                </a:lnTo>
                <a:lnTo>
                  <a:pt x="884939" y="930321"/>
                </a:lnTo>
                <a:lnTo>
                  <a:pt x="0" y="9303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16127" y="4523432"/>
            <a:ext cx="638433" cy="696473"/>
          </a:xfrm>
          <a:custGeom>
            <a:avLst/>
            <a:gdLst/>
            <a:ahLst/>
            <a:cxnLst/>
            <a:rect r="r" b="b" t="t" l="l"/>
            <a:pathLst>
              <a:path h="696473" w="638433">
                <a:moveTo>
                  <a:pt x="0" y="0"/>
                </a:moveTo>
                <a:lnTo>
                  <a:pt x="638434" y="0"/>
                </a:lnTo>
                <a:lnTo>
                  <a:pt x="638434" y="696473"/>
                </a:lnTo>
                <a:lnTo>
                  <a:pt x="0" y="6964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935909"/>
            <a:ext cx="16230600" cy="101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0"/>
              </a:lnSpc>
              <a:spcBef>
                <a:spcPct val="0"/>
              </a:spcBef>
            </a:pPr>
            <a:r>
              <a:rPr lang="en-US" b="true" sz="59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Martingales and Polar Code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542277"/>
            <a:ext cx="16230600" cy="1926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6630" indent="-393315" lvl="1">
              <a:lnSpc>
                <a:spcPts val="5100"/>
              </a:lnSpc>
              <a:buFont typeface="Arial"/>
              <a:buChar char="•"/>
            </a:pP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Here      is a random variable taking values +1 and -1 uniformly.</a:t>
            </a:r>
          </a:p>
          <a:p>
            <a:pPr algn="l" marL="786630" indent="-393315" lvl="1">
              <a:lnSpc>
                <a:spcPts val="5100"/>
              </a:lnSpc>
              <a:buFont typeface="Arial"/>
              <a:buChar char="•"/>
            </a:pP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is a probability like value which represents how good the channel is.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4" y="264164"/>
            <a:ext cx="18283428" cy="2468878"/>
            <a:chOff x="0" y="0"/>
            <a:chExt cx="24377904" cy="32918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7904" cy="3291840"/>
            </a:xfrm>
            <a:custGeom>
              <a:avLst/>
              <a:gdLst/>
              <a:ahLst/>
              <a:cxnLst/>
              <a:rect r="r" b="b" t="t" l="l"/>
              <a:pathLst>
                <a:path h="3291840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3291840"/>
                  </a:lnTo>
                  <a:lnTo>
                    <a:pt x="0" y="3291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6062629" y="2733042"/>
            <a:ext cx="6162742" cy="1346230"/>
          </a:xfrm>
          <a:custGeom>
            <a:avLst/>
            <a:gdLst/>
            <a:ahLst/>
            <a:cxnLst/>
            <a:rect r="r" b="b" t="t" l="l"/>
            <a:pathLst>
              <a:path h="1346230" w="6162742">
                <a:moveTo>
                  <a:pt x="0" y="0"/>
                </a:moveTo>
                <a:lnTo>
                  <a:pt x="6162742" y="0"/>
                </a:lnTo>
                <a:lnTo>
                  <a:pt x="6162742" y="1346230"/>
                </a:lnTo>
                <a:lnTo>
                  <a:pt x="0" y="13462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6414" y="954959"/>
            <a:ext cx="16232886" cy="845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0"/>
              </a:lnSpc>
              <a:spcBef>
                <a:spcPct val="0"/>
              </a:spcBef>
            </a:pPr>
            <a:r>
              <a:rPr lang="en-US" b="true" sz="49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Martingales and Polar Code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6414" y="3863770"/>
            <a:ext cx="16230600" cy="5165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6630" indent="-393315" lvl="1">
              <a:lnSpc>
                <a:spcPts val="5100"/>
              </a:lnSpc>
              <a:buFont typeface="Arial"/>
              <a:buChar char="•"/>
            </a:pP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If e takes value  +1 then by solving the equation we see that the  value of w     increases and when it takes value -1 then by solving the equation we see that it reduces.</a:t>
            </a:r>
          </a:p>
          <a:p>
            <a:pPr algn="l" marL="786630" indent="-393315" lvl="1">
              <a:lnSpc>
                <a:spcPts val="5100"/>
              </a:lnSpc>
              <a:buFont typeface="Arial"/>
              <a:buChar char="•"/>
            </a:pP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But on average you stay where you were before.</a:t>
            </a:r>
          </a:p>
          <a:p>
            <a:pPr algn="l" marL="786630" indent="-393315" lvl="1">
              <a:lnSpc>
                <a:spcPts val="5100"/>
              </a:lnSpc>
              <a:buFont typeface="Arial"/>
              <a:buChar char="•"/>
            </a:pP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That’s what a Martingale is and it helps in showing Polarization in a way that as ‘t’ tends to infinity the path stabilizes that is the value of ‘w’ at inifinity stabilizes at either ‘0’ or ‘1’.</a:t>
            </a:r>
          </a:p>
          <a:p>
            <a:pPr algn="l">
              <a:lnSpc>
                <a:spcPts val="510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490287" y="4184661"/>
            <a:ext cx="169069" cy="555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sz="32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59355" y="4879575"/>
            <a:ext cx="855926" cy="48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80"/>
              </a:lnSpc>
              <a:spcBef>
                <a:spcPct val="0"/>
              </a:spcBef>
            </a:pPr>
            <a:r>
              <a:rPr lang="en-US" sz="28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t+1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4" y="264164"/>
            <a:ext cx="18283428" cy="2468878"/>
            <a:chOff x="0" y="0"/>
            <a:chExt cx="24377904" cy="32918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7904" cy="3291840"/>
            </a:xfrm>
            <a:custGeom>
              <a:avLst/>
              <a:gdLst/>
              <a:ahLst/>
              <a:cxnLst/>
              <a:rect r="r" b="b" t="t" l="l"/>
              <a:pathLst>
                <a:path h="3291840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3291840"/>
                  </a:lnTo>
                  <a:lnTo>
                    <a:pt x="0" y="3291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4068960" y="5610440"/>
            <a:ext cx="8805110" cy="4450433"/>
          </a:xfrm>
          <a:custGeom>
            <a:avLst/>
            <a:gdLst/>
            <a:ahLst/>
            <a:cxnLst/>
            <a:rect r="r" b="b" t="t" l="l"/>
            <a:pathLst>
              <a:path h="4450433" w="8805110">
                <a:moveTo>
                  <a:pt x="0" y="0"/>
                </a:moveTo>
                <a:lnTo>
                  <a:pt x="8805110" y="0"/>
                </a:lnTo>
                <a:lnTo>
                  <a:pt x="8805110" y="4450432"/>
                </a:lnTo>
                <a:lnTo>
                  <a:pt x="0" y="44504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701" r="0" b="-470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45434"/>
            <a:ext cx="16230600" cy="872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60"/>
              </a:lnSpc>
              <a:spcBef>
                <a:spcPct val="0"/>
              </a:spcBef>
            </a:pPr>
            <a:r>
              <a:rPr lang="en-US" b="true" sz="50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Martingales and Polar Code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161242"/>
            <a:ext cx="16230600" cy="3869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6630" indent="-393315" lvl="1">
              <a:lnSpc>
                <a:spcPts val="5100"/>
              </a:lnSpc>
              <a:buFont typeface="Arial"/>
              <a:buChar char="•"/>
            </a:pP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That is what the essence of channel polarization is, that we  split a channel in such a way that we get good and bad channels out of it.</a:t>
            </a:r>
          </a:p>
          <a:p>
            <a:pPr algn="l" marL="786630" indent="-393315" lvl="1">
              <a:lnSpc>
                <a:spcPts val="5100"/>
              </a:lnSpc>
              <a:buFont typeface="Arial"/>
              <a:buChar char="•"/>
            </a:pP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Below is a figure representing Channel Polarization in case of Martingales</a:t>
            </a:r>
          </a:p>
          <a:p>
            <a:pPr algn="l">
              <a:lnSpc>
                <a:spcPts val="5100"/>
              </a:lnSpc>
            </a:pPr>
          </a:p>
          <a:p>
            <a:pPr algn="l">
              <a:lnSpc>
                <a:spcPts val="5100"/>
              </a:lnSpc>
            </a:pP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050795" y="9210675"/>
            <a:ext cx="6232633" cy="1067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5"/>
              </a:lnSpc>
            </a:pPr>
            <a:r>
              <a:rPr lang="en-US" sz="202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image source</a:t>
            </a:r>
          </a:p>
          <a:p>
            <a:pPr algn="ctr">
              <a:lnSpc>
                <a:spcPts val="2835"/>
              </a:lnSpc>
              <a:spcBef>
                <a:spcPct val="0"/>
              </a:spcBef>
            </a:pPr>
            <a:r>
              <a:rPr lang="en-US" sz="202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EE376A Information Theory Lecture 9: Polar Codes Stanford University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4" y="264164"/>
            <a:ext cx="18283428" cy="2468878"/>
            <a:chOff x="0" y="0"/>
            <a:chExt cx="24377904" cy="32918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7904" cy="3291840"/>
            </a:xfrm>
            <a:custGeom>
              <a:avLst/>
              <a:gdLst/>
              <a:ahLst/>
              <a:cxnLst/>
              <a:rect r="r" b="b" t="t" l="l"/>
              <a:pathLst>
                <a:path h="3291840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3291840"/>
                  </a:lnTo>
                  <a:lnTo>
                    <a:pt x="0" y="3291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0" y="935909"/>
            <a:ext cx="18283428" cy="101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0"/>
              </a:lnSpc>
              <a:spcBef>
                <a:spcPct val="0"/>
              </a:spcBef>
            </a:pPr>
            <a:r>
              <a:rPr lang="en-US" sz="594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Bhattacharya Parameter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49937" y="3080190"/>
            <a:ext cx="9525" cy="994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8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49937" y="3553665"/>
            <a:ext cx="17938063" cy="2574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6630" indent="-393315" lvl="1">
              <a:lnSpc>
                <a:spcPts val="5100"/>
              </a:lnSpc>
              <a:buFont typeface="Arial"/>
              <a:buChar char="•"/>
            </a:pP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Bhattacharya Parameter method is  a method proposed by Arikan for measuring the channel reliability of BEC Channel.</a:t>
            </a:r>
          </a:p>
          <a:p>
            <a:pPr algn="l" marL="786630" indent="-393315" lvl="1">
              <a:lnSpc>
                <a:spcPts val="5100"/>
              </a:lnSpc>
              <a:buFont typeface="Arial"/>
              <a:buChar char="•"/>
            </a:pPr>
            <a:r>
              <a:rPr lang="en-US" sz="36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measures how noisy the channel is and then  arranges in the order of reliability.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DAGk68q0O4o</dc:identifier>
  <dcterms:modified xsi:type="dcterms:W3CDTF">2011-08-01T06:04:30Z</dcterms:modified>
  <cp:revision>1</cp:revision>
  <dc:title>Presentation1.pptx</dc:title>
</cp:coreProperties>
</file>