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72" r:id="rId12"/>
    <p:sldId id="282" r:id="rId13"/>
    <p:sldId id="281" r:id="rId14"/>
    <p:sldId id="283" r:id="rId15"/>
    <p:sldId id="278" r:id="rId16"/>
    <p:sldId id="279" r:id="rId17"/>
    <p:sldId id="280" r:id="rId18"/>
  </p:sldIdLst>
  <p:sldSz cx="18288000" cy="10287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Oswald Bold" charset="0"/>
      <p:regular r:id="rId23"/>
    </p:embeddedFont>
    <p:embeddedFont>
      <p:font typeface="DM Sans" charset="0"/>
      <p:regular r:id="rId24"/>
    </p:embeddedFont>
    <p:embeddedFont>
      <p:font typeface="Oswald" charset="0"/>
      <p:regular r:id="rId25"/>
      <p:bold r:id="rId26"/>
    </p:embeddedFont>
    <p:embeddedFont>
      <p:font typeface="Montserrat Classic Bold" charset="0"/>
      <p:regular r:id="rId27"/>
    </p:embeddedFont>
    <p:embeddedFont>
      <p:font typeface="Mongolian Baiti" pitchFamily="66" charset="0"/>
      <p:regular r:id="rId28"/>
    </p:embeddedFont>
    <p:embeddedFont>
      <p:font typeface="DM Sans Italics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-6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8" y="4625010"/>
            <a:ext cx="9815306" cy="257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000" spc="1610" dirty="0">
                <a:solidFill>
                  <a:srgbClr val="231F20"/>
                </a:solidFill>
                <a:latin typeface="Oswald Bold"/>
              </a:rPr>
              <a:t>With 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Banking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Method CHAINING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2643142" y="3428988"/>
            <a:ext cx="133741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Programming </a:t>
            </a:r>
            <a:r>
              <a:rPr lang="en-US" sz="2800" dirty="0" smtClean="0">
                <a:latin typeface="DM Sans" charset="0"/>
              </a:rPr>
              <a:t>technique known as "method chaining" entails invoking </a:t>
            </a:r>
            <a:endParaRPr lang="en-US" sz="2800" dirty="0" smtClean="0">
              <a:latin typeface="DM Sans" charset="0"/>
            </a:endParaRPr>
          </a:p>
          <a:p>
            <a:r>
              <a:rPr lang="en-US" sz="2800" dirty="0" smtClean="0">
                <a:latin typeface="DM Sans" charset="0"/>
              </a:rPr>
              <a:t>several </a:t>
            </a:r>
            <a:r>
              <a:rPr lang="en-US" sz="2800" dirty="0" smtClean="0">
                <a:latin typeface="DM Sans" charset="0"/>
              </a:rPr>
              <a:t>methods on an object within a single, continuous line of code. </a:t>
            </a:r>
            <a:endParaRPr lang="en-US" sz="2800" dirty="0" smtClean="0">
              <a:latin typeface="DM Sans" charset="0"/>
            </a:endParaRPr>
          </a:p>
          <a:p>
            <a:endParaRPr lang="en-US" sz="2800" dirty="0" smtClean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Every </a:t>
            </a:r>
            <a:r>
              <a:rPr lang="en-US" sz="2800" dirty="0" smtClean="0">
                <a:latin typeface="DM Sans" charset="0"/>
              </a:rPr>
              <a:t>method in a method chain is called based on the outcome of the </a:t>
            </a:r>
            <a:endParaRPr lang="en-US" sz="2800" dirty="0" smtClean="0">
              <a:latin typeface="DM Sans" charset="0"/>
            </a:endParaRPr>
          </a:p>
          <a:p>
            <a:r>
              <a:rPr lang="en-US" sz="2800" dirty="0" smtClean="0">
                <a:latin typeface="DM Sans" charset="0"/>
              </a:rPr>
              <a:t>one </a:t>
            </a:r>
            <a:r>
              <a:rPr lang="en-US" sz="2800" dirty="0" smtClean="0">
                <a:latin typeface="DM Sans" charset="0"/>
              </a:rPr>
              <a:t>before it, and the process keeps going until the intended tasks are </a:t>
            </a:r>
            <a:r>
              <a:rPr lang="en-US" sz="2800" dirty="0" smtClean="0">
                <a:latin typeface="DM Sans" charset="0"/>
              </a:rPr>
              <a:t>finished.</a:t>
            </a:r>
          </a:p>
          <a:p>
            <a:endParaRPr lang="en-US" sz="2800" dirty="0" smtClean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It </a:t>
            </a:r>
            <a:r>
              <a:rPr lang="en-US" sz="2800" dirty="0" smtClean="0">
                <a:latin typeface="DM Sans" charset="0"/>
              </a:rPr>
              <a:t>enhances code readability and conciseness, making complex operations </a:t>
            </a:r>
            <a:endParaRPr lang="en-US" sz="2800" dirty="0" smtClean="0">
              <a:latin typeface="DM Sans" charset="0"/>
            </a:endParaRPr>
          </a:p>
          <a:p>
            <a:r>
              <a:rPr lang="en-US" sz="2800" dirty="0" smtClean="0">
                <a:latin typeface="DM Sans" charset="0"/>
              </a:rPr>
              <a:t>more </a:t>
            </a:r>
            <a:r>
              <a:rPr lang="en-US" sz="2800" dirty="0" smtClean="0">
                <a:latin typeface="DM Sans" charset="0"/>
              </a:rPr>
              <a:t>straightforward.</a:t>
            </a:r>
          </a:p>
          <a:p>
            <a:r>
              <a:rPr lang="en-US" sz="2800" dirty="0" smtClean="0">
                <a:latin typeface="DM Sans" charset="0"/>
              </a:rPr>
              <a:t/>
            </a:r>
            <a:br>
              <a:rPr lang="en-US" sz="2800" dirty="0" smtClean="0">
                <a:latin typeface="DM Sans" charset="0"/>
              </a:rPr>
            </a:br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ESTABLISHING DATABASE CONNECTION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establishing a connection to the MySQL database to facilitate interactions with transaction records.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</a:p>
                    <a:p>
                      <a:pPr marL="280671" marR="0" lvl="1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Uses JDBC to load the MySQL driver and establish a connection.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Ensures the connection is created only if it does not already exist.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Considerations: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/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Handles exceptions related to database connection, printing stack traces if necessary.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UPDATING 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updating transaction details, such as new balance and transaction status, in the database.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New balance after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Unique identifier for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Implementation Details: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an SQL update statement using JDBC.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Updates the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and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TransStat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columns in the transactions table.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INSERTING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inserting transaction records into the appropriate tables based on their validity.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tableName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Name of the table (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/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transType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transAmt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Transaction details.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 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baseline="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</a:t>
                      </a: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Determines the appropriate SQL query based on the table name.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the insertion statement using JDBC.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DISPLAY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 ALL 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displaying all transaction records from the </a:t>
                      </a: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transactions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dirty="0" err="1" smtClean="0">
                          <a:latin typeface="Mongolian Baiti" pitchFamily="66" charset="0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and </a:t>
                      </a:r>
                      <a:r>
                        <a:rPr lang="en-US" sz="2600" dirty="0" err="1" smtClean="0">
                          <a:latin typeface="Mongolian Baiti" pitchFamily="66" charset="0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tables.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dirty="0" smtClean="0">
                          <a:latin typeface="Mongolian Baiti" pitchFamily="66" charset="0"/>
                          <a:cs typeface="Mongolian Baiti" pitchFamily="66" charset="0"/>
                        </a:rPr>
                        <a:t> Implementation Details 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    Executes SQL queries to fetch records from the respective tables.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    Prints the retrieved records to the console in a formatted manner.</a:t>
                      </a:r>
                    </a:p>
                    <a:p>
                      <a:endParaRPr lang="en-US" sz="2600" dirty="0" smtClean="0">
                        <a:latin typeface="Mongolian Baiti" pitchFamily="66" charset="0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dirty="0" smtClean="0">
                          <a:latin typeface="Mongolian Baiti" pitchFamily="66" charset="0"/>
                          <a:cs typeface="Mongolian Baiti" pitchFamily="66" charset="0"/>
                        </a:rPr>
                        <a:t> Considerations 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    Handles SQL exceptions and prints stack traces in case of errors.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857324" y="6215070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27" name="AutoShape 5"/>
          <p:cNvSpPr/>
          <p:nvPr/>
        </p:nvSpPr>
        <p:spPr>
          <a:xfrm>
            <a:off x="8929686" y="3214674"/>
            <a:ext cx="45719" cy="61436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7"/>
          <p:cNvSpPr txBox="1"/>
          <p:nvPr/>
        </p:nvSpPr>
        <p:spPr>
          <a:xfrm>
            <a:off x="2071638" y="3428988"/>
            <a:ext cx="70009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Database and Server: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MySQL </a:t>
            </a:r>
            <a:r>
              <a:rPr lang="en-US" sz="2800" dirty="0" smtClean="0">
                <a:latin typeface="DM Sans" charset="0"/>
              </a:rPr>
              <a:t>Server: Ensure proper </a:t>
            </a:r>
            <a:r>
              <a:rPr lang="en-US" sz="2800" dirty="0" smtClean="0">
                <a:latin typeface="DM Sans" charset="0"/>
              </a:rPr>
              <a:t>configuration.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Version</a:t>
            </a:r>
            <a:r>
              <a:rPr lang="en-US" sz="2800" dirty="0" smtClean="0">
                <a:latin typeface="DM Sans" charset="0"/>
              </a:rPr>
              <a:t>: Compatible with MySQL, </a:t>
            </a:r>
            <a:endParaRPr lang="en-US" sz="2800" dirty="0" smtClean="0">
              <a:latin typeface="DM Sans" charset="0"/>
            </a:endParaRPr>
          </a:p>
          <a:p>
            <a:r>
              <a:rPr lang="en-US" sz="2800" dirty="0" smtClean="0">
                <a:latin typeface="DM Sans" charset="0"/>
              </a:rPr>
              <a:t>specify </a:t>
            </a:r>
            <a:r>
              <a:rPr lang="en-US" sz="2800" dirty="0" smtClean="0">
                <a:latin typeface="DM Sans" charset="0"/>
              </a:rPr>
              <a:t>the version.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44002" y="3428988"/>
            <a:ext cx="86439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Java Environment: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JRE </a:t>
            </a:r>
            <a:r>
              <a:rPr lang="en-US" sz="2800" dirty="0" smtClean="0">
                <a:latin typeface="DM Sans" charset="0"/>
              </a:rPr>
              <a:t>Version: Specify the required Java Runtime Environment </a:t>
            </a:r>
            <a:r>
              <a:rPr lang="en-US" sz="2800" dirty="0" smtClean="0">
                <a:latin typeface="DM Sans" charset="0"/>
              </a:rPr>
              <a:t>version.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</a:t>
            </a:r>
            <a:r>
              <a:rPr lang="en-US" sz="2800" dirty="0" smtClean="0">
                <a:latin typeface="DM Sans" charset="0"/>
              </a:rPr>
              <a:t>Dependencies</a:t>
            </a:r>
            <a:r>
              <a:rPr lang="en-US" sz="2800" dirty="0" smtClean="0">
                <a:latin typeface="DM Sans" charset="0"/>
              </a:rPr>
              <a:t>: List necessary libraries or dependencies.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00200" y="6643698"/>
            <a:ext cx="66437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Development Environment: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Integrated </a:t>
            </a:r>
            <a:r>
              <a:rPr lang="en-US" sz="2800" dirty="0" smtClean="0">
                <a:latin typeface="DM Sans" charset="0"/>
              </a:rPr>
              <a:t>Development Environment (IDE): Mention the IDE used for development (e.g., </a:t>
            </a:r>
            <a:r>
              <a:rPr lang="en-US" sz="2800" dirty="0" err="1" smtClean="0">
                <a:latin typeface="DM Sans" charset="0"/>
              </a:rPr>
              <a:t>IntelliJ</a:t>
            </a:r>
            <a:r>
              <a:rPr lang="en-US" sz="2800" dirty="0" smtClean="0">
                <a:latin typeface="DM Sans" charset="0"/>
              </a:rPr>
              <a:t> IDEA, Eclipse).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44066" y="6572260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Network and Configuration: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Connection</a:t>
            </a:r>
            <a:r>
              <a:rPr lang="en-US" sz="2800" dirty="0" smtClean="0">
                <a:latin typeface="DM Sans" charset="0"/>
              </a:rPr>
              <a:t>: Stable network connection to the MySQL database server.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Ports</a:t>
            </a:r>
            <a:r>
              <a:rPr lang="en-US" sz="2800" dirty="0" smtClean="0">
                <a:latin typeface="DM Sans" charset="0"/>
              </a:rPr>
              <a:t>: Specify required open network ports.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Security</a:t>
            </a:r>
            <a:r>
              <a:rPr lang="en-US" sz="2800" dirty="0" smtClean="0">
                <a:latin typeface="DM Sans" charset="0"/>
              </a:rPr>
              <a:t>: Briefly mention security measures and configuration files.</a:t>
            </a:r>
          </a:p>
          <a:p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Hierarchy of Project Artifacts</a:t>
            </a:r>
          </a:p>
        </p:txBody>
      </p:sp>
      <p:pic>
        <p:nvPicPr>
          <p:cNvPr id="8" name="Picture 7" descr="Screenshot (60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572" y="2357418"/>
            <a:ext cx="15504980" cy="60722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86" y="4895020"/>
            <a:ext cx="57070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DM Sans Italics" charset="0"/>
              </a:rPr>
              <a:t>Prathamesh Rajendra Pol</a:t>
            </a:r>
            <a:endParaRPr lang="en-US" sz="3800" b="1" dirty="0">
              <a:latin typeface="DM Sans Italic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28696" y="3396304"/>
            <a:ext cx="10715699" cy="5533410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42191" y="5727727"/>
            <a:ext cx="2121399" cy="217112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57325" y="3602428"/>
            <a:ext cx="9600206" cy="5198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Java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is a high-level, class-based, object-oriented programming language. It is a compiled language, which means that the Java source code is converted into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byte code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that can be executed by the Java Virtual Machine (JVM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).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Java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is a popular programming language for a variety of applications, including web development, mobile development, and enterprise software development. </a:t>
            </a:r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Some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of the Key features of JAVA are: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Object Oriented </a:t>
            </a:r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Platform Independent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Secure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Robust</a:t>
            </a:r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:a16="http://schemas.microsoft.com/office/drawing/2014/main" xmlns="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5621204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8327" y="3113725"/>
            <a:ext cx="9030579" cy="399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JDBC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allows JAVA programs to connect to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databases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Provides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Connectivity and data access across relational databases from different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vendors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Classes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and Interfaces allow users to access the database in a standard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way.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JDBC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makes it possible to do: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Establish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a connection with a database </a:t>
            </a:r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Send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SQL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statements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Process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the results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:a16="http://schemas.microsoft.com/office/drawing/2014/main" xmlns="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</a:t>
            </a:r>
            <a:r>
              <a:rPr lang="en-US" sz="10107" dirty="0" smtClean="0">
                <a:solidFill>
                  <a:srgbClr val="100F0D"/>
                </a:solidFill>
                <a:latin typeface="Oswald Bold"/>
              </a:rPr>
              <a:t>PROJECT</a:t>
            </a:r>
            <a:endParaRPr lang="en-US" sz="10107" dirty="0">
              <a:solidFill>
                <a:srgbClr val="100F0D"/>
              </a:solidFill>
              <a:latin typeface="Oswald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2714580" y="3878790"/>
            <a:ext cx="1354088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Bank App aims to provide a comprehensive solution for handling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and</a:t>
            </a:r>
          </a:p>
          <a:p>
            <a:pPr fontAlgn="base"/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    processing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financial transactions within a banking environment.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The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Scope of the Project includes the key components 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Transaction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Processing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Facilitate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the processing of Deposit(D) and Withdrawal(W)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transactions.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Validate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transactions against predefined rules.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Transaction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Classification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Classify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transactions either “VALID” or “InValid”.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Database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Integration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Interact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with an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MySQL database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to store and retrieve transactions data.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Maintain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separate table for Valid and Invalid transactions for auditing purposes.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User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Interface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Display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a summary of Valid and Invalid Transactions for easy monitoring.</a:t>
            </a:r>
          </a:p>
          <a:p>
            <a:pPr>
              <a:buFont typeface="Wingdings" pitchFamily="2" charset="2"/>
              <a:buChar char="v"/>
            </a:pPr>
            <a:endParaRPr lang="en-US" sz="26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218764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Project CONFIGs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3000332" y="4500558"/>
            <a:ext cx="90059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4000" dirty="0" smtClean="0">
                <a:latin typeface="DM Sans" charset="0"/>
              </a:rPr>
              <a:t> Database </a:t>
            </a:r>
            <a:r>
              <a:rPr lang="en-US" sz="4000" dirty="0" smtClean="0">
                <a:latin typeface="DM Sans" charset="0"/>
              </a:rPr>
              <a:t>Connection Configuration</a:t>
            </a:r>
          </a:p>
          <a:p>
            <a:pPr fontAlgn="base"/>
            <a:endParaRPr lang="en-US" sz="4000" dirty="0" smtClean="0">
              <a:latin typeface="DM Sans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4000" dirty="0" smtClean="0">
                <a:latin typeface="DM Sans" charset="0"/>
              </a:rPr>
              <a:t> </a:t>
            </a:r>
            <a:r>
              <a:rPr lang="en-US" sz="4000" dirty="0" smtClean="0">
                <a:latin typeface="DM Sans" charset="0"/>
              </a:rPr>
              <a:t>Connection </a:t>
            </a:r>
            <a:r>
              <a:rPr lang="en-US" sz="4000" dirty="0" smtClean="0">
                <a:latin typeface="DM Sans" charset="0"/>
              </a:rPr>
              <a:t>String </a:t>
            </a:r>
            <a:r>
              <a:rPr lang="en-US" sz="4000" dirty="0" smtClean="0">
                <a:latin typeface="DM Sans" charset="0"/>
              </a:rPr>
              <a:t>i.e. </a:t>
            </a:r>
            <a:r>
              <a:rPr lang="en-US" sz="4000" dirty="0" smtClean="0">
                <a:latin typeface="DM Sans" charset="0"/>
              </a:rPr>
              <a:t>JDBC URL</a:t>
            </a:r>
          </a:p>
          <a:p>
            <a:pPr fontAlgn="base"/>
            <a:endParaRPr lang="en-US" sz="4000" dirty="0" smtClean="0">
              <a:latin typeface="DM Sans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4000" dirty="0" smtClean="0">
                <a:latin typeface="DM Sans" charset="0"/>
              </a:rPr>
              <a:t> </a:t>
            </a:r>
            <a:r>
              <a:rPr lang="en-US" sz="4000" dirty="0" smtClean="0">
                <a:latin typeface="DM Sans" charset="0"/>
              </a:rPr>
              <a:t>Project </a:t>
            </a:r>
            <a:r>
              <a:rPr lang="en-US" sz="4000" dirty="0" smtClean="0">
                <a:latin typeface="DM Sans" charset="0"/>
              </a:rPr>
              <a:t>Specific Configurations</a:t>
            </a:r>
          </a:p>
          <a:p>
            <a:endParaRPr lang="en-US" sz="40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71502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3607" y="69432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94302" y="46875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815197"/>
            <a:ext cx="16230600" cy="718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dirty="0" smtClean="0">
                <a:latin typeface="DM Sans" charset="0"/>
              </a:rPr>
              <a:t>MySQL-connector </a:t>
            </a:r>
            <a:r>
              <a:rPr lang="en-US" sz="2965" spc="290" dirty="0" smtClean="0">
                <a:solidFill>
                  <a:srgbClr val="100F0D"/>
                </a:solidFill>
                <a:latin typeface="DM Sans"/>
              </a:rPr>
              <a:t>: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MySQL </a:t>
            </a:r>
            <a:r>
              <a:rPr lang="en-US" sz="2800" dirty="0" smtClean="0">
                <a:latin typeface="DM Sans" charset="0"/>
              </a:rPr>
              <a:t>Connector is a software component that enables communication between applications and the MySQL database </a:t>
            </a:r>
            <a:r>
              <a:rPr lang="en-US" sz="2800" dirty="0" smtClean="0">
                <a:latin typeface="DM Sans" charset="0"/>
              </a:rPr>
              <a:t>server.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MySQL </a:t>
            </a:r>
            <a:r>
              <a:rPr lang="en-US" sz="2800" dirty="0" smtClean="0">
                <a:latin typeface="DM Sans" charset="0"/>
              </a:rPr>
              <a:t>Connector provides drivers or libraries that facilitate the connection and communication processes.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spc="290" dirty="0" smtClean="0">
                <a:solidFill>
                  <a:srgbClr val="100F0D"/>
                </a:solidFill>
                <a:latin typeface="DM Sans"/>
              </a:rPr>
              <a:t>MySQL Driver</a:t>
            </a:r>
            <a:r>
              <a:rPr lang="en-US" sz="2965" spc="290" dirty="0" smtClean="0">
                <a:solidFill>
                  <a:srgbClr val="100F0D"/>
                </a:solidFill>
                <a:latin typeface="DM Sans"/>
              </a:rPr>
              <a:t>: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</a:t>
            </a:r>
            <a:r>
              <a:rPr lang="en-US" sz="2800" dirty="0" smtClean="0">
                <a:latin typeface="DM Sans" charset="0"/>
              </a:rPr>
              <a:t>It acts as a bridge or interface that allows programming languages and applications to interact with a MySQL database.</a:t>
            </a:r>
            <a:endParaRPr lang="en-US" sz="2800" dirty="0" smtClean="0">
              <a:latin typeface="DM Sans" charset="0"/>
            </a:endParaRP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</a:t>
            </a:r>
            <a:r>
              <a:rPr lang="en-US" sz="2800" dirty="0" smtClean="0">
                <a:latin typeface="DM Sans" charset="0"/>
              </a:rPr>
              <a:t>Specify </a:t>
            </a:r>
            <a:r>
              <a:rPr lang="en-US" sz="2800" dirty="0" smtClean="0">
                <a:latin typeface="DM Sans" charset="0"/>
              </a:rPr>
              <a:t>the JDBC URL in the DriverManager.getconnection(); along the </a:t>
            </a:r>
            <a:r>
              <a:rPr lang="en-US" sz="2800" dirty="0" smtClean="0">
                <a:latin typeface="DM Sans" charset="0"/>
              </a:rPr>
              <a:t>MYSQL DB details Such as username and password.</a:t>
            </a:r>
            <a:endParaRPr lang="en-US" sz="2800" dirty="0" smtClean="0">
              <a:latin typeface="DM Sans" charset="0"/>
            </a:endParaRPr>
          </a:p>
          <a:p>
            <a:pPr marL="640276" lvl="1" indent="-320138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 algn="l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898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00266" y="3714740"/>
            <a:ext cx="3643338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BASE </a:t>
            </a: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CLASS : Test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15834" y="3643302"/>
            <a:ext cx="354262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DAO Classes 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58050" y="3643302"/>
            <a:ext cx="364333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ConnectionProvider Class :</a:t>
            </a:r>
            <a:endParaRPr lang="en-US" sz="3049" spc="298" dirty="0">
              <a:solidFill>
                <a:srgbClr val="FDFBFB"/>
              </a:solidFill>
              <a:latin typeface="Oswa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3142" y="4357682"/>
            <a:ext cx="385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primary class responsible for managing bank </a:t>
            </a:r>
            <a:r>
              <a:rPr lang="en-US" sz="2800" dirty="0" smtClean="0">
                <a:solidFill>
                  <a:schemeClr val="bg1"/>
                </a:solidFill>
              </a:rPr>
              <a:t>transactions and run entire </a:t>
            </a:r>
            <a:r>
              <a:rPr lang="en-US" sz="2800" dirty="0" smtClean="0">
                <a:solidFill>
                  <a:schemeClr val="bg1"/>
                </a:solidFill>
              </a:rPr>
              <a:t>functionality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6612" y="4857748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class 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responsible for managing database 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connections.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use 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of the singleton pattern to ensure a single connection instance.</a:t>
            </a:r>
            <a:endParaRPr lang="en-US" sz="2800" dirty="0">
              <a:solidFill>
                <a:schemeClr val="bg1"/>
              </a:solidFill>
              <a:latin typeface="DM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01520" y="4286244"/>
            <a:ext cx="39346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FetchTransactions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InsertTransactions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UpdateTransactions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DisplayAllTransactions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57863">
            <a:off x="-2226788" y="8364038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42944" y="2474867"/>
            <a:ext cx="4398931" cy="5097525"/>
            <a:chOff x="-51191" y="-57150"/>
            <a:chExt cx="1279723" cy="1451004"/>
          </a:xfrm>
        </p:grpSpPr>
        <p:sp>
          <p:nvSpPr>
            <p:cNvPr id="14" name="Freeform 14"/>
            <p:cNvSpPr/>
            <p:nvPr/>
          </p:nvSpPr>
          <p:spPr>
            <a:xfrm>
              <a:off x="-51191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7258" y="3000360"/>
            <a:ext cx="505368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  Method :           </a:t>
            </a: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calculateNewBalance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 method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responsible for </a:t>
            </a:r>
            <a:endParaRPr lang="en-US" sz="2400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calculating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the new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balance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based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on transaction type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         </a:t>
            </a: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updateTransactions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updating transaction details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in the database. </a:t>
            </a:r>
            <a:endParaRPr lang="en-US" sz="2400" spc="168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xmlns="" id="{6DF6F969-F10C-4F7A-89CC-76FEAF2E5B19}"/>
              </a:ext>
            </a:extLst>
          </p:cNvPr>
          <p:cNvGrpSpPr/>
          <p:nvPr/>
        </p:nvGrpSpPr>
        <p:grpSpPr>
          <a:xfrm>
            <a:off x="6643670" y="2571732"/>
            <a:ext cx="4399200" cy="5097600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xmlns="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xmlns="" id="{A7CFCDD8-9D82-49AE-A74C-1BF6983C6B33}"/>
              </a:ext>
            </a:extLst>
          </p:cNvPr>
          <p:cNvSpPr txBox="1"/>
          <p:nvPr/>
        </p:nvSpPr>
        <p:spPr>
          <a:xfrm>
            <a:off x="6929422" y="3000360"/>
            <a:ext cx="385765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insertIntoTransaction</a:t>
            </a: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Inserting transactions into appropriate tables.</a:t>
            </a:r>
          </a:p>
          <a:p>
            <a:pPr>
              <a:lnSpc>
                <a:spcPts val="2377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DisplayAllTransactions</a:t>
            </a: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 smtClean="0">
                <a:solidFill>
                  <a:srgbClr val="FFFBFB"/>
                </a:solidFill>
                <a:latin typeface="DM Sans"/>
              </a:rPr>
              <a:t>displaying all transactions in all tables</a:t>
            </a:r>
            <a:endParaRPr lang="en-US" sz="2400" spc="168" dirty="0">
              <a:solidFill>
                <a:srgbClr val="FFFBFB"/>
              </a:solidFill>
              <a:latin typeface="DM Sans"/>
            </a:endParaRP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xmlns="" id="{F82BA370-460E-4284-A3BA-A40F908330FE}"/>
              </a:ext>
            </a:extLst>
          </p:cNvPr>
          <p:cNvGrpSpPr/>
          <p:nvPr/>
        </p:nvGrpSpPr>
        <p:grpSpPr>
          <a:xfrm>
            <a:off x="11960038" y="2617668"/>
            <a:ext cx="4399200" cy="5097600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xmlns="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17">
            <a:extLst>
              <a:ext uri="{FF2B5EF4-FFF2-40B4-BE49-F238E27FC236}">
                <a16:creationId xmlns:a16="http://schemas.microsoft.com/office/drawing/2014/main" xmlns="" id="{A7CFCDD8-9D82-49AE-A74C-1BF6983C6B33}"/>
              </a:ext>
            </a:extLst>
          </p:cNvPr>
          <p:cNvSpPr txBox="1"/>
          <p:nvPr/>
        </p:nvSpPr>
        <p:spPr>
          <a:xfrm>
            <a:off x="12215834" y="3000360"/>
            <a:ext cx="38576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getConnection</a:t>
            </a: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obtaining database connection.</a:t>
            </a:r>
          </a:p>
          <a:p>
            <a:pPr>
              <a:lnSpc>
                <a:spcPts val="2377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closeConnection</a:t>
            </a: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 smtClean="0">
                <a:solidFill>
                  <a:srgbClr val="FFFBFB"/>
                </a:solidFill>
                <a:latin typeface="DM Sans"/>
              </a:rPr>
              <a:t>closing the database connection</a:t>
            </a:r>
            <a:endParaRPr lang="en-US" sz="2400" spc="168" dirty="0">
              <a:solidFill>
                <a:srgbClr val="FFFBFB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1006</Words>
  <Application>Microsoft Office PowerPoint</Application>
  <PresentationFormat>Custom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Oswald Bold</vt:lpstr>
      <vt:lpstr>Oswald Bold Italics</vt:lpstr>
      <vt:lpstr>DM Sans</vt:lpstr>
      <vt:lpstr>Times New Roman</vt:lpstr>
      <vt:lpstr>Wingdings</vt:lpstr>
      <vt:lpstr>Oswald</vt:lpstr>
      <vt:lpstr>Montserrat Classic Bold</vt:lpstr>
      <vt:lpstr>Mongolian Baiti</vt:lpstr>
      <vt:lpstr>DM Sans Italics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cp:lastModifiedBy>admin</cp:lastModifiedBy>
  <cp:revision>31</cp:revision>
  <dcterms:created xsi:type="dcterms:W3CDTF">2006-08-16T00:00:00Z</dcterms:created>
  <dcterms:modified xsi:type="dcterms:W3CDTF">2024-01-15T17:12:28Z</dcterms:modified>
  <dc:identifier>DAFm5cSVI_8</dc:identifier>
</cp:coreProperties>
</file>