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8" r:id="rId2"/>
    <p:sldId id="257" r:id="rId3"/>
    <p:sldId id="259" r:id="rId4"/>
    <p:sldId id="260" r:id="rId5"/>
    <p:sldId id="262" r:id="rId6"/>
    <p:sldId id="264" r:id="rId7"/>
    <p:sldId id="269" r:id="rId8"/>
    <p:sldId id="267" r:id="rId9"/>
    <p:sldId id="263" r:id="rId10"/>
    <p:sldId id="261" r:id="rId11"/>
    <p:sldId id="265" r:id="rId12"/>
    <p:sldId id="272" r:id="rId13"/>
    <p:sldId id="273"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5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821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8194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49882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119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412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8057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5970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9593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0505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3003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9146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9664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4840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4848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2713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8617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9594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0598997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1281" y="1613332"/>
            <a:ext cx="8735507" cy="3011526"/>
          </a:xfrm>
          <a:prstGeom prst="rect">
            <a:avLst/>
          </a:prstGeom>
        </p:spPr>
      </p:pic>
    </p:spTree>
    <p:extLst>
      <p:ext uri="{BB962C8B-B14F-4D97-AF65-F5344CB8AC3E}">
        <p14:creationId xmlns:p14="http://schemas.microsoft.com/office/powerpoint/2010/main" xmlns="" val="2420455960"/>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360" y="181802"/>
            <a:ext cx="11755225" cy="523220"/>
          </a:xfrm>
          <a:prstGeom prst="rect">
            <a:avLst/>
          </a:prstGeom>
          <a:noFill/>
        </p:spPr>
        <p:txBody>
          <a:bodyPr wrap="square" rtlCol="0">
            <a:spAutoFit/>
          </a:bodyPr>
          <a:lstStyle/>
          <a:p>
            <a:r>
              <a:rPr lang="en-US" sz="2800" b="1" dirty="0" smtClean="0">
                <a:solidFill>
                  <a:schemeClr val="accent5">
                    <a:lumMod val="75000"/>
                  </a:schemeClr>
                </a:solidFill>
                <a:latin typeface="Trebuchet MS" pitchFamily="34" charset="0"/>
                <a:cs typeface="Times New Roman" panose="02020603050405020304" pitchFamily="18" charset="0"/>
              </a:rPr>
              <a:t>                      DFD Diagram:-</a:t>
            </a:r>
            <a:endParaRPr lang="en-US" sz="2800" b="1" dirty="0">
              <a:solidFill>
                <a:schemeClr val="accent5">
                  <a:lumMod val="75000"/>
                </a:schemeClr>
              </a:solidFill>
              <a:latin typeface="Trebuchet MS"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33166" y="1074656"/>
            <a:ext cx="8404503" cy="4863431"/>
          </a:xfrm>
          <a:prstGeom prst="rect">
            <a:avLst/>
          </a:prstGeom>
        </p:spPr>
      </p:pic>
      <p:sp>
        <p:nvSpPr>
          <p:cNvPr id="4" name="TextBox 3"/>
          <p:cNvSpPr txBox="1"/>
          <p:nvPr/>
        </p:nvSpPr>
        <p:spPr>
          <a:xfrm>
            <a:off x="3383280" y="6165669"/>
            <a:ext cx="4637314" cy="369332"/>
          </a:xfrm>
          <a:prstGeom prst="rect">
            <a:avLst/>
          </a:prstGeom>
          <a:noFill/>
        </p:spPr>
        <p:txBody>
          <a:bodyPr wrap="square" rtlCol="0">
            <a:spAutoFit/>
          </a:bodyPr>
          <a:lstStyle/>
          <a:p>
            <a:pPr algn="ctr"/>
            <a:r>
              <a:rPr lang="en-GB" dirty="0" smtClean="0">
                <a:latin typeface="Times New Roman" pitchFamily="18" charset="0"/>
                <a:cs typeface="Times New Roman" pitchFamily="18" charset="0"/>
              </a:rPr>
              <a:t>                                 Fig no.1</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501113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99062" y="554970"/>
            <a:ext cx="8542832" cy="5313990"/>
          </a:xfrm>
          <a:prstGeom prst="rect">
            <a:avLst/>
          </a:prstGeom>
        </p:spPr>
      </p:pic>
      <p:sp>
        <p:nvSpPr>
          <p:cNvPr id="3" name="TextBox 2"/>
          <p:cNvSpPr txBox="1"/>
          <p:nvPr/>
        </p:nvSpPr>
        <p:spPr>
          <a:xfrm>
            <a:off x="5630108" y="6217920"/>
            <a:ext cx="3931920" cy="369332"/>
          </a:xfrm>
          <a:prstGeom prst="rect">
            <a:avLst/>
          </a:prstGeom>
          <a:noFill/>
        </p:spPr>
        <p:txBody>
          <a:bodyPr wrap="square" rtlCol="0">
            <a:spAutoFit/>
          </a:bodyPr>
          <a:lstStyle/>
          <a:p>
            <a:r>
              <a:rPr lang="en-GB" dirty="0" smtClean="0">
                <a:latin typeface="Times New Roman" pitchFamily="18" charset="0"/>
                <a:cs typeface="Times New Roman" pitchFamily="18" charset="0"/>
              </a:rPr>
              <a:t> Fig no.2</a:t>
            </a:r>
            <a:endParaRPr lang="en-GB" dirty="0"/>
          </a:p>
        </p:txBody>
      </p:sp>
    </p:spTree>
    <p:extLst>
      <p:ext uri="{BB962C8B-B14F-4D97-AF65-F5344CB8AC3E}">
        <p14:creationId xmlns:p14="http://schemas.microsoft.com/office/powerpoint/2010/main" xmlns="" val="1774220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2322" y="1446745"/>
            <a:ext cx="8322911" cy="5071621"/>
          </a:xfrm>
          <a:prstGeom prst="rect">
            <a:avLst/>
          </a:prstGeom>
        </p:spPr>
      </p:pic>
      <p:sp>
        <p:nvSpPr>
          <p:cNvPr id="6" name="Rectangle 5"/>
          <p:cNvSpPr/>
          <p:nvPr/>
        </p:nvSpPr>
        <p:spPr>
          <a:xfrm>
            <a:off x="1998537" y="258094"/>
            <a:ext cx="3226606" cy="523220"/>
          </a:xfrm>
          <a:prstGeom prst="rect">
            <a:avLst/>
          </a:prstGeom>
        </p:spPr>
        <p:txBody>
          <a:bodyPr wrap="square">
            <a:spAutoFit/>
          </a:bodyPr>
          <a:lstStyle/>
          <a:p>
            <a:r>
              <a:rPr lang="en-US" sz="2800" b="1" dirty="0">
                <a:solidFill>
                  <a:schemeClr val="accent5">
                    <a:lumMod val="75000"/>
                  </a:schemeClr>
                </a:solidFill>
                <a:latin typeface="Trebuchet MS" pitchFamily="34" charset="0"/>
                <a:cs typeface="Times New Roman" panose="02020603050405020304" pitchFamily="18" charset="0"/>
              </a:rPr>
              <a:t>Actual </a:t>
            </a:r>
            <a:r>
              <a:rPr lang="en-US" sz="2800" b="1" dirty="0" smtClean="0">
                <a:solidFill>
                  <a:schemeClr val="accent5">
                    <a:lumMod val="75000"/>
                  </a:schemeClr>
                </a:solidFill>
                <a:latin typeface="Trebuchet MS" pitchFamily="34" charset="0"/>
                <a:cs typeface="Times New Roman" panose="02020603050405020304" pitchFamily="18" charset="0"/>
              </a:rPr>
              <a:t>projects:</a:t>
            </a:r>
            <a:endParaRPr lang="en-US" sz="2800" b="1" dirty="0">
              <a:solidFill>
                <a:schemeClr val="accent5">
                  <a:lumMod val="75000"/>
                </a:schemeClr>
              </a:solidFill>
              <a:latin typeface="Trebuchet MS" pitchFamily="34" charset="0"/>
              <a:cs typeface="Times New Roman" panose="02020603050405020304" pitchFamily="18" charset="0"/>
            </a:endParaRPr>
          </a:p>
        </p:txBody>
      </p:sp>
      <p:sp>
        <p:nvSpPr>
          <p:cNvPr id="7" name="TextBox 6"/>
          <p:cNvSpPr txBox="1"/>
          <p:nvPr/>
        </p:nvSpPr>
        <p:spPr>
          <a:xfrm>
            <a:off x="2243578" y="959847"/>
            <a:ext cx="2511301" cy="369332"/>
          </a:xfrm>
          <a:prstGeom prst="rect">
            <a:avLst/>
          </a:prstGeom>
          <a:noFill/>
        </p:spPr>
        <p:txBody>
          <a:bodyPr wrap="square" rtlCol="0">
            <a:spAutoFit/>
          </a:bodyPr>
          <a:lstStyle/>
          <a:p>
            <a:pPr>
              <a:buFont typeface="Wingdings" pitchFamily="2" charset="2"/>
              <a:buChar char="v"/>
            </a:pPr>
            <a:r>
              <a:rPr lang="en-US" b="1" dirty="0" smtClean="0">
                <a:latin typeface="Times New Roman" panose="02020603050405020304" pitchFamily="18" charset="0"/>
                <a:cs typeface="Times New Roman" panose="02020603050405020304" pitchFamily="18" charset="0"/>
              </a:rPr>
              <a:t> Main Page:-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4438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67405" y="1101025"/>
            <a:ext cx="6120286" cy="4664271"/>
          </a:xfrm>
          <a:prstGeom prst="rect">
            <a:avLst/>
          </a:prstGeom>
        </p:spPr>
      </p:pic>
      <p:sp>
        <p:nvSpPr>
          <p:cNvPr id="3" name="Rectangle 2"/>
          <p:cNvSpPr/>
          <p:nvPr/>
        </p:nvSpPr>
        <p:spPr>
          <a:xfrm>
            <a:off x="2142998" y="322025"/>
            <a:ext cx="1651414" cy="400110"/>
          </a:xfrm>
          <a:prstGeom prst="rect">
            <a:avLst/>
          </a:prstGeom>
        </p:spPr>
        <p:txBody>
          <a:bodyPr wrap="none">
            <a:spAutoFit/>
          </a:bodyPr>
          <a:lstStyle/>
          <a:p>
            <a:pPr lvl="0" defTabSz="914400"/>
            <a:r>
              <a:rPr lang="en-IN" altLang="en-US" sz="2000" b="1" dirty="0">
                <a:solidFill>
                  <a:srgbClr val="000000"/>
                </a:solidFill>
                <a:latin typeface="Times New Roman" pitchFamily="18" charset="0"/>
                <a:ea typeface="SimSun"/>
                <a:cs typeface="Times New Roman" pitchFamily="18" charset="0"/>
              </a:rPr>
              <a:t>Login Page :-</a:t>
            </a:r>
          </a:p>
        </p:txBody>
      </p:sp>
    </p:spTree>
    <p:extLst>
      <p:ext uri="{BB962C8B-B14F-4D97-AF65-F5344CB8AC3E}">
        <p14:creationId xmlns:p14="http://schemas.microsoft.com/office/powerpoint/2010/main" xmlns="" val="2435886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6862" y="637655"/>
            <a:ext cx="10030120" cy="523220"/>
          </a:xfrm>
          <a:prstGeom prst="rect">
            <a:avLst/>
          </a:prstGeom>
          <a:noFill/>
        </p:spPr>
        <p:txBody>
          <a:bodyPr wrap="square" rtlCol="0">
            <a:spAutoFit/>
          </a:bodyPr>
          <a:lstStyle/>
          <a:p>
            <a:r>
              <a:rPr lang="en-US" sz="2800" b="1" dirty="0" smtClean="0">
                <a:solidFill>
                  <a:schemeClr val="accent5">
                    <a:lumMod val="75000"/>
                  </a:schemeClr>
                </a:solidFill>
                <a:latin typeface="Trebuchet MS" pitchFamily="34" charset="0"/>
                <a:cs typeface="Times New Roman" panose="02020603050405020304" pitchFamily="18" charset="0"/>
              </a:rPr>
              <a:t>Scope of Project:</a:t>
            </a:r>
            <a:endParaRPr lang="en-US" sz="2800" b="1" dirty="0">
              <a:solidFill>
                <a:schemeClr val="accent5">
                  <a:lumMod val="75000"/>
                </a:schemeClr>
              </a:solidFill>
              <a:latin typeface="Trebuchet MS" pitchFamily="34" charset="0"/>
              <a:cs typeface="Times New Roman" panose="02020603050405020304" pitchFamily="18" charset="0"/>
            </a:endParaRPr>
          </a:p>
        </p:txBody>
      </p:sp>
      <p:sp>
        <p:nvSpPr>
          <p:cNvPr id="3" name="TextBox 2"/>
          <p:cNvSpPr txBox="1"/>
          <p:nvPr/>
        </p:nvSpPr>
        <p:spPr>
          <a:xfrm>
            <a:off x="1802674" y="1841862"/>
            <a:ext cx="9666515" cy="3416320"/>
          </a:xfrm>
          <a:prstGeom prst="rect">
            <a:avLst/>
          </a:prstGeom>
          <a:noFill/>
        </p:spPr>
        <p:txBody>
          <a:bodyPr wrap="square" rtlCol="0">
            <a:spAutoFit/>
          </a:bodyPr>
          <a:lstStyle/>
          <a:p>
            <a:pPr marL="342900" indent="-342900">
              <a:lnSpc>
                <a:spcPct val="150000"/>
              </a:lnSpc>
              <a:buSzPct val="116000"/>
              <a:buFont typeface="Arial" pitchFamily="34" charset="0"/>
              <a:buChar char="•"/>
            </a:pPr>
            <a:r>
              <a:rPr lang="en-GB" dirty="0" smtClean="0">
                <a:latin typeface="Times New Roman" pitchFamily="18" charset="0"/>
                <a:cs typeface="Times New Roman" pitchFamily="18" charset="0"/>
              </a:rPr>
              <a:t>The construction business is one of the most successful businesses in today’s world. Advertising strategies have taken a new pattern into online marketing from mouth to mouth publicity and physical advertising.</a:t>
            </a:r>
          </a:p>
          <a:p>
            <a:pPr marL="342900" indent="-342900">
              <a:lnSpc>
                <a:spcPct val="150000"/>
              </a:lnSpc>
              <a:buSzPct val="116000"/>
              <a:buFont typeface="Arial" pitchFamily="34" charset="0"/>
              <a:buChar char="•"/>
            </a:pPr>
            <a:r>
              <a:rPr lang="en-GB" dirty="0" smtClean="0">
                <a:latin typeface="Times New Roman" pitchFamily="18" charset="0"/>
                <a:cs typeface="Times New Roman" pitchFamily="18" charset="0"/>
              </a:rPr>
              <a:t>Our project provide the websites on a rental basis to the customers or clients those are unable to</a:t>
            </a:r>
          </a:p>
          <a:p>
            <a:pPr marL="342900" indent="-342900">
              <a:lnSpc>
                <a:spcPct val="150000"/>
              </a:lnSpc>
              <a:buSzPct val="116000"/>
            </a:pPr>
            <a:r>
              <a:rPr lang="en-GB" dirty="0" smtClean="0">
                <a:latin typeface="Times New Roman" pitchFamily="18" charset="0"/>
                <a:cs typeface="Times New Roman" pitchFamily="18" charset="0"/>
              </a:rPr>
              <a:t>      create their own website.</a:t>
            </a:r>
          </a:p>
          <a:p>
            <a:pPr marL="342900" indent="-342900">
              <a:lnSpc>
                <a:spcPct val="150000"/>
              </a:lnSpc>
              <a:buSzPct val="116000"/>
              <a:buFont typeface="Arial" pitchFamily="34" charset="0"/>
              <a:buChar char="•"/>
            </a:pPr>
            <a:r>
              <a:rPr lang="en-GB" dirty="0" smtClean="0">
                <a:latin typeface="Times New Roman" pitchFamily="18" charset="0"/>
                <a:cs typeface="Times New Roman" pitchFamily="18" charset="0"/>
              </a:rPr>
              <a:t>We create the most appealing, secured and easy to work with-type and cost efficient websites.</a:t>
            </a:r>
          </a:p>
          <a:p>
            <a:pPr marL="342900" indent="-342900">
              <a:lnSpc>
                <a:spcPct val="150000"/>
              </a:lnSpc>
              <a:buSzPct val="116000"/>
              <a:buFont typeface="Arial" pitchFamily="34" charset="0"/>
              <a:buChar char="•"/>
            </a:pPr>
            <a:r>
              <a:rPr lang="en-GB" dirty="0" smtClean="0">
                <a:latin typeface="Times New Roman" pitchFamily="18" charset="0"/>
                <a:cs typeface="Times New Roman" pitchFamily="18" charset="0"/>
              </a:rPr>
              <a:t>Our goal is to  make everyone able to start their own online businesses regardless of the knowledge of  programming languages. </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1462420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947" y="2969443"/>
            <a:ext cx="9294829" cy="1200329"/>
          </a:xfrm>
          <a:prstGeom prst="rect">
            <a:avLst/>
          </a:prstGeom>
          <a:noFill/>
          <a:scene3d>
            <a:camera prst="orthographicFront"/>
            <a:lightRig rig="threePt" dir="t"/>
          </a:scene3d>
          <a:sp3d>
            <a:bevelT w="165100" prst="coolSlant"/>
          </a:sp3d>
        </p:spPr>
        <p:txBody>
          <a:bodyPr wrap="square" rtlCol="0">
            <a:spAutoFit/>
          </a:bodyPr>
          <a:lstStyle/>
          <a:p>
            <a:pPr algn="ctr"/>
            <a:r>
              <a:rPr lang="en-US" sz="7200" b="1" spc="300" dirty="0">
                <a:ln w="11430" cmpd="sng">
                  <a:solidFill>
                    <a:schemeClr val="accent1">
                      <a:tint val="10000"/>
                    </a:schemeClr>
                  </a:solidFill>
                  <a:prstDash val="solid"/>
                  <a:miter lim="800000"/>
                </a:ln>
                <a:solidFill>
                  <a:schemeClr val="tx2"/>
                </a:solidFill>
                <a:effectLst>
                  <a:glow rad="45500">
                    <a:schemeClr val="accent1">
                      <a:satMod val="220000"/>
                      <a:alpha val="35000"/>
                    </a:schemeClr>
                  </a:glow>
                </a:effectLst>
                <a:latin typeface="Algerian" pitchFamily="82" charset="0"/>
                <a:cs typeface="Times New Roman" panose="02020603050405020304" pitchFamily="18" charset="0"/>
              </a:rPr>
              <a:t>Thank You</a:t>
            </a:r>
          </a:p>
        </p:txBody>
      </p:sp>
    </p:spTree>
    <p:extLst>
      <p:ext uri="{BB962C8B-B14F-4D97-AF65-F5344CB8AC3E}">
        <p14:creationId xmlns:p14="http://schemas.microsoft.com/office/powerpoint/2010/main" xmlns="" val="573821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888" y="292608"/>
            <a:ext cx="11814048" cy="1015663"/>
          </a:xfrm>
          <a:prstGeom prst="rect">
            <a:avLst/>
          </a:prstGeom>
          <a:noFill/>
        </p:spPr>
        <p:txBody>
          <a:bodyPr wrap="square" rtlCol="0">
            <a:spAutoFit/>
          </a:bodyPr>
          <a:lstStyle/>
          <a:p>
            <a:pPr algn="ctr"/>
            <a:r>
              <a:rPr lang="en-IN" sz="3600" dirty="0" smtClean="0">
                <a:solidFill>
                  <a:srgbClr val="0070C0"/>
                </a:solidFill>
                <a:latin typeface="Times New Roman" panose="02020603050405020304" pitchFamily="18" charset="0"/>
                <a:ea typeface="+mj-ea"/>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CONSTRUCTION </a:t>
            </a:r>
            <a:r>
              <a:rPr lang="en-US" sz="2800" dirty="0">
                <a:latin typeface="Times New Roman" panose="02020603050405020304" pitchFamily="18" charset="0"/>
                <a:cs typeface="Times New Roman" panose="02020603050405020304" pitchFamily="18" charset="0"/>
              </a:rPr>
              <a:t>COMPANY WEB-DEVELOPEMENT</a:t>
            </a:r>
            <a:r>
              <a:rPr lang="en-IN" sz="2800" dirty="0" smtClean="0">
                <a:solidFill>
                  <a:srgbClr val="0070C0"/>
                </a:solidFill>
                <a:latin typeface="Times New Roman" panose="02020603050405020304" pitchFamily="18" charset="0"/>
                <a:ea typeface="+mj-ea"/>
                <a:cs typeface="Times New Roman" panose="02020603050405020304" pitchFamily="18" charset="0"/>
              </a:rPr>
              <a:t>          </a:t>
            </a:r>
          </a:p>
          <a:p>
            <a:pPr algn="ctr"/>
            <a:r>
              <a:rPr lang="en-IN" sz="2400" dirty="0" smtClean="0">
                <a:solidFill>
                  <a:srgbClr val="0070C0"/>
                </a:solidFill>
                <a:latin typeface="Times New Roman" panose="02020603050405020304" pitchFamily="18" charset="0"/>
                <a:ea typeface="+mj-ea"/>
                <a:cs typeface="Times New Roman" panose="02020603050405020304" pitchFamily="18" charset="0"/>
              </a:rPr>
              <a:t>Presented </a:t>
            </a:r>
            <a:r>
              <a:rPr lang="en-IN" sz="2400" dirty="0">
                <a:solidFill>
                  <a:srgbClr val="0070C0"/>
                </a:solidFill>
                <a:latin typeface="Times New Roman" panose="02020603050405020304" pitchFamily="18" charset="0"/>
                <a:ea typeface="+mj-ea"/>
                <a:cs typeface="Times New Roman" panose="02020603050405020304" pitchFamily="18" charset="0"/>
              </a:rPr>
              <a:t>By</a:t>
            </a:r>
            <a:endParaRPr lang="en-US"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6785568"/>
              </p:ext>
            </p:extLst>
          </p:nvPr>
        </p:nvGraphicFramePr>
        <p:xfrm>
          <a:off x="1685107" y="1463520"/>
          <a:ext cx="9326880" cy="2951725"/>
        </p:xfrm>
        <a:graphic>
          <a:graphicData uri="http://schemas.openxmlformats.org/drawingml/2006/table">
            <a:tbl>
              <a:tblPr firstRow="1" bandRow="1">
                <a:tableStyleId>{5C22544A-7EE6-4342-B048-85BDC9FD1C3A}</a:tableStyleId>
              </a:tblPr>
              <a:tblGrid>
                <a:gridCol w="3226527"/>
                <a:gridCol w="2991393"/>
                <a:gridCol w="3108960"/>
              </a:tblGrid>
              <a:tr h="765260">
                <a:tc>
                  <a:txBody>
                    <a:bodyPr/>
                    <a:lstStyle/>
                    <a:p>
                      <a:pPr algn="ctr"/>
                      <a:r>
                        <a:rPr lang="en-US" dirty="0" smtClean="0">
                          <a:latin typeface="Times New Roman" pitchFamily="18" charset="0"/>
                          <a:cs typeface="Times New Roman" pitchFamily="18" charset="0"/>
                        </a:rPr>
                        <a:t>Student</a:t>
                      </a:r>
                      <a:r>
                        <a:rPr lang="en-US" baseline="0" dirty="0" smtClean="0">
                          <a:latin typeface="Times New Roman" pitchFamily="18" charset="0"/>
                          <a:cs typeface="Times New Roman" pitchFamily="18" charset="0"/>
                        </a:rPr>
                        <a:t>s Name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Roll</a:t>
                      </a:r>
                      <a:r>
                        <a:rPr lang="en-US" baseline="0" dirty="0" smtClean="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err="1" smtClean="0">
                          <a:ln>
                            <a:noFill/>
                          </a:ln>
                          <a:solidFill>
                            <a:prstClr val="white"/>
                          </a:solidFill>
                          <a:effectLst/>
                          <a:uLnTx/>
                          <a:uFillTx/>
                          <a:latin typeface="Times New Roman" pitchFamily="18" charset="0"/>
                          <a:ea typeface="+mn-ea"/>
                          <a:cs typeface="Times New Roman" pitchFamily="18" charset="0"/>
                        </a:rPr>
                        <a:t>Enrollment</a:t>
                      </a:r>
                      <a:r>
                        <a:rPr kumimoji="0" lang="en-IN" sz="18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 no.</a:t>
                      </a:r>
                    </a:p>
                    <a:p>
                      <a:pPr algn="ctr"/>
                      <a:endParaRPr lang="en-US" dirty="0">
                        <a:latin typeface="Times New Roman" pitchFamily="18" charset="0"/>
                        <a:cs typeface="Times New Roman" pitchFamily="18" charset="0"/>
                      </a:endParaRPr>
                    </a:p>
                  </a:txBody>
                  <a:tcPr/>
                </a:tc>
              </a:tr>
              <a:tr h="437293">
                <a:tc>
                  <a:txBody>
                    <a:bodyPr/>
                    <a:lstStyle/>
                    <a:p>
                      <a:pPr algn="ctr"/>
                      <a:r>
                        <a:rPr lang="en-US" sz="1400" b="1" dirty="0" smtClean="0">
                          <a:latin typeface="Times New Roman" pitchFamily="18" charset="0"/>
                          <a:cs typeface="Times New Roman" pitchFamily="18" charset="0"/>
                        </a:rPr>
                        <a:t>PRATHAM BABURAO PAWAR</a:t>
                      </a:r>
                      <a:endParaRPr lang="en-US" sz="1400"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3131</a:t>
                      </a:r>
                      <a:endParaRPr lang="en-US" b="1" dirty="0">
                        <a:latin typeface="Times New Roman" pitchFamily="18" charset="0"/>
                        <a:cs typeface="Times New Roman" pitchFamily="18" charset="0"/>
                      </a:endParaRPr>
                    </a:p>
                  </a:txBody>
                  <a:tcPr/>
                </a:tc>
                <a:tc>
                  <a:txBody>
                    <a:bodyPr/>
                    <a:lstStyle/>
                    <a:p>
                      <a:pPr algn="ctr"/>
                      <a:r>
                        <a:rPr lang="en-US" sz="1400" b="1" dirty="0" smtClean="0">
                          <a:latin typeface="Times New Roman" pitchFamily="18" charset="0"/>
                          <a:cs typeface="Times New Roman" pitchFamily="18" charset="0"/>
                        </a:rPr>
                        <a:t>2005390155</a:t>
                      </a:r>
                      <a:endParaRPr lang="en-US" sz="1400" b="1" dirty="0">
                        <a:latin typeface="Times New Roman" pitchFamily="18" charset="0"/>
                        <a:cs typeface="Times New Roman" pitchFamily="18" charset="0"/>
                      </a:endParaRPr>
                    </a:p>
                  </a:txBody>
                  <a:tcPr/>
                </a:tc>
              </a:tr>
              <a:tr h="437293">
                <a:tc>
                  <a:txBody>
                    <a:bodyPr/>
                    <a:lstStyle/>
                    <a:p>
                      <a:pPr algn="ctr"/>
                      <a:r>
                        <a:rPr lang="en-US" sz="1400" b="1" dirty="0" smtClean="0">
                          <a:latin typeface="Times New Roman" pitchFamily="18" charset="0"/>
                          <a:cs typeface="Times New Roman" pitchFamily="18" charset="0"/>
                        </a:rPr>
                        <a:t>ALANKAR SHIVAJI KAMBLE</a:t>
                      </a:r>
                      <a:endParaRPr lang="en-US" sz="1400"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3109</a:t>
                      </a:r>
                      <a:endParaRPr lang="en-US" b="1" dirty="0">
                        <a:latin typeface="Times New Roman" pitchFamily="18" charset="0"/>
                        <a:cs typeface="Times New Roman" pitchFamily="18" charset="0"/>
                      </a:endParaRPr>
                    </a:p>
                  </a:txBody>
                  <a:tcPr/>
                </a:tc>
                <a:tc>
                  <a:txBody>
                    <a:bodyPr/>
                    <a:lstStyle/>
                    <a:p>
                      <a:pPr algn="ctr"/>
                      <a:r>
                        <a:rPr lang="en-US" sz="1400" b="1" dirty="0" smtClean="0">
                          <a:latin typeface="Times New Roman" pitchFamily="18" charset="0"/>
                          <a:cs typeface="Times New Roman" pitchFamily="18" charset="0"/>
                        </a:rPr>
                        <a:t>2105390289</a:t>
                      </a:r>
                      <a:endParaRPr lang="en-US" sz="1400" b="1" dirty="0">
                        <a:latin typeface="Times New Roman" pitchFamily="18" charset="0"/>
                        <a:cs typeface="Times New Roman" pitchFamily="18" charset="0"/>
                      </a:endParaRPr>
                    </a:p>
                  </a:txBody>
                  <a:tcPr/>
                </a:tc>
              </a:tr>
              <a:tr h="437293">
                <a:tc>
                  <a:txBody>
                    <a:bodyPr/>
                    <a:lstStyle/>
                    <a:p>
                      <a:pPr algn="ctr"/>
                      <a:r>
                        <a:rPr lang="en-US" sz="1400" b="1" dirty="0" smtClean="0">
                          <a:latin typeface="Times New Roman" pitchFamily="18" charset="0"/>
                          <a:cs typeface="Times New Roman" pitchFamily="18" charset="0"/>
                        </a:rPr>
                        <a:t>AVADHUT DNYANDEO PATIL</a:t>
                      </a:r>
                      <a:endParaRPr lang="en-US" sz="1400"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3112</a:t>
                      </a:r>
                      <a:endParaRPr lang="en-US" b="1" dirty="0">
                        <a:latin typeface="Times New Roman" pitchFamily="18" charset="0"/>
                        <a:cs typeface="Times New Roman" pitchFamily="18" charset="0"/>
                      </a:endParaRPr>
                    </a:p>
                  </a:txBody>
                  <a:tcPr/>
                </a:tc>
                <a:tc>
                  <a:txBody>
                    <a:bodyPr/>
                    <a:lstStyle/>
                    <a:p>
                      <a:pPr algn="ctr"/>
                      <a:r>
                        <a:rPr lang="en-US" sz="1400" b="1" dirty="0" smtClean="0">
                          <a:latin typeface="Times New Roman" pitchFamily="18" charset="0"/>
                          <a:cs typeface="Times New Roman" pitchFamily="18" charset="0"/>
                        </a:rPr>
                        <a:t>2000100483</a:t>
                      </a:r>
                      <a:endParaRPr lang="en-US" sz="1400" b="1" dirty="0">
                        <a:latin typeface="Times New Roman" pitchFamily="18" charset="0"/>
                        <a:cs typeface="Times New Roman" pitchFamily="18" charset="0"/>
                      </a:endParaRPr>
                    </a:p>
                  </a:txBody>
                  <a:tcPr/>
                </a:tc>
              </a:tr>
              <a:tr h="437293">
                <a:tc>
                  <a:txBody>
                    <a:bodyPr/>
                    <a:lstStyle/>
                    <a:p>
                      <a:pPr algn="ctr"/>
                      <a:r>
                        <a:rPr lang="en-US" sz="1400" b="1" dirty="0" smtClean="0">
                          <a:latin typeface="Times New Roman" pitchFamily="18" charset="0"/>
                          <a:cs typeface="Times New Roman" pitchFamily="18" charset="0"/>
                        </a:rPr>
                        <a:t>TUSHAR DHONDIRAM SHINDE</a:t>
                      </a:r>
                      <a:endParaRPr lang="en-US" sz="1400"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3111</a:t>
                      </a:r>
                      <a:endParaRPr lang="en-US" b="1" dirty="0">
                        <a:latin typeface="Times New Roman" pitchFamily="18" charset="0"/>
                        <a:cs typeface="Times New Roman" pitchFamily="18" charset="0"/>
                      </a:endParaRPr>
                    </a:p>
                  </a:txBody>
                  <a:tcPr/>
                </a:tc>
                <a:tc>
                  <a:txBody>
                    <a:bodyPr/>
                    <a:lstStyle/>
                    <a:p>
                      <a:pPr algn="ctr"/>
                      <a:r>
                        <a:rPr lang="en-US" sz="1400" b="1" dirty="0" smtClean="0">
                          <a:latin typeface="Times New Roman" pitchFamily="18" charset="0"/>
                          <a:cs typeface="Times New Roman" pitchFamily="18" charset="0"/>
                        </a:rPr>
                        <a:t>2105390303 </a:t>
                      </a:r>
                      <a:endParaRPr lang="en-US" sz="1400" b="1" dirty="0">
                        <a:latin typeface="Times New Roman" pitchFamily="18" charset="0"/>
                        <a:cs typeface="Times New Roman" pitchFamily="18" charset="0"/>
                      </a:endParaRPr>
                    </a:p>
                  </a:txBody>
                  <a:tcPr/>
                </a:tc>
              </a:tr>
              <a:tr h="437293">
                <a:tc>
                  <a:txBody>
                    <a:bodyPr/>
                    <a:lstStyle/>
                    <a:p>
                      <a:pPr algn="ctr"/>
                      <a:r>
                        <a:rPr lang="en-US" sz="1400" b="1" dirty="0" smtClean="0">
                          <a:latin typeface="Times New Roman" pitchFamily="18" charset="0"/>
                          <a:cs typeface="Times New Roman" pitchFamily="18" charset="0"/>
                        </a:rPr>
                        <a:t>YOGESH ATUL DEOKAR</a:t>
                      </a:r>
                      <a:endParaRPr lang="en-US" sz="1400"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3110</a:t>
                      </a:r>
                      <a:endParaRPr lang="en-US" b="1" dirty="0">
                        <a:latin typeface="Times New Roman" pitchFamily="18" charset="0"/>
                        <a:cs typeface="Times New Roman" pitchFamily="18" charset="0"/>
                      </a:endParaRPr>
                    </a:p>
                  </a:txBody>
                  <a:tcPr/>
                </a:tc>
                <a:tc>
                  <a:txBody>
                    <a:bodyPr/>
                    <a:lstStyle/>
                    <a:p>
                      <a:pPr algn="ctr"/>
                      <a:r>
                        <a:rPr lang="en-US" sz="1400" b="1" dirty="0" smtClean="0">
                          <a:latin typeface="Times New Roman" pitchFamily="18" charset="0"/>
                          <a:cs typeface="Times New Roman" pitchFamily="18" charset="0"/>
                        </a:rPr>
                        <a:t>2105390300 </a:t>
                      </a:r>
                      <a:endParaRPr lang="en-US" sz="1400" b="1" dirty="0">
                        <a:latin typeface="Times New Roman" pitchFamily="18" charset="0"/>
                        <a:cs typeface="Times New Roman" pitchFamily="18" charset="0"/>
                      </a:endParaRPr>
                    </a:p>
                  </a:txBody>
                  <a:tcPr/>
                </a:tc>
              </a:tr>
            </a:tbl>
          </a:graphicData>
        </a:graphic>
      </p:graphicFrame>
      <p:sp>
        <p:nvSpPr>
          <p:cNvPr id="6" name="TextBox 5"/>
          <p:cNvSpPr txBox="1"/>
          <p:nvPr/>
        </p:nvSpPr>
        <p:spPr>
          <a:xfrm>
            <a:off x="3255264" y="4113781"/>
            <a:ext cx="5166360" cy="2523768"/>
          </a:xfrm>
          <a:prstGeom prst="rect">
            <a:avLst/>
          </a:prstGeom>
          <a:noFill/>
        </p:spPr>
        <p:txBody>
          <a:bodyPr wrap="square" rtlCol="0">
            <a:spAutoFit/>
          </a:bodyPr>
          <a:lstStyle/>
          <a:p>
            <a:pPr algn="ctr"/>
            <a:endParaRPr lang="en-US" sz="2000" dirty="0" smtClean="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Guided By</a:t>
            </a:r>
          </a:p>
          <a:p>
            <a:pPr algn="ctr"/>
            <a:r>
              <a:rPr lang="en-US" b="1" dirty="0">
                <a:latin typeface="Times New Roman" panose="02020603050405020304" pitchFamily="18" charset="0"/>
                <a:cs typeface="Times New Roman" panose="02020603050405020304" pitchFamily="18" charset="0"/>
              </a:rPr>
              <a:t>Mrs. C. B. KAMBLE</a:t>
            </a:r>
          </a:p>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of Computer </a:t>
            </a:r>
            <a:r>
              <a:rPr lang="en-US" sz="2000" dirty="0" smtClean="0">
                <a:latin typeface="Times New Roman" panose="02020603050405020304" pitchFamily="18" charset="0"/>
                <a:cs typeface="Times New Roman" panose="02020603050405020304" pitchFamily="18" charset="0"/>
              </a:rPr>
              <a:t>Engineering</a:t>
            </a:r>
          </a:p>
          <a:p>
            <a:pPr algn="ctr"/>
            <a:r>
              <a:rPr lang="en-US" sz="2000" dirty="0" smtClean="0">
                <a:latin typeface="Times New Roman" panose="02020603050405020304" pitchFamily="18" charset="0"/>
                <a:cs typeface="Times New Roman" panose="02020603050405020304" pitchFamily="18" charset="0"/>
              </a:rPr>
              <a:t>Dr. </a:t>
            </a:r>
            <a:r>
              <a:rPr lang="en-US" sz="2000" dirty="0" err="1" smtClean="0">
                <a:latin typeface="Times New Roman" panose="02020603050405020304" pitchFamily="18" charset="0"/>
                <a:cs typeface="Times New Roman" panose="02020603050405020304" pitchFamily="18" charset="0"/>
              </a:rPr>
              <a:t>D.Y.Patil</a:t>
            </a:r>
            <a:r>
              <a:rPr lang="en-US" sz="2000" dirty="0" smtClean="0">
                <a:latin typeface="Times New Roman" panose="02020603050405020304" pitchFamily="18" charset="0"/>
                <a:cs typeface="Times New Roman" panose="02020603050405020304" pitchFamily="18" charset="0"/>
              </a:rPr>
              <a:t> Polytechnic, </a:t>
            </a:r>
            <a:r>
              <a:rPr lang="en-US" sz="2000" dirty="0" err="1" smtClean="0">
                <a:latin typeface="Times New Roman" panose="02020603050405020304" pitchFamily="18" charset="0"/>
                <a:cs typeface="Times New Roman" panose="02020603050405020304" pitchFamily="18" charset="0"/>
              </a:rPr>
              <a:t>Kasaba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Bawada</a:t>
            </a:r>
            <a:r>
              <a:rPr lang="en-US" sz="2000"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Kolhapur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5143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4598" y="448326"/>
            <a:ext cx="2955333"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600" b="0" i="0" u="none" strike="noStrike" kern="0" cap="none" spc="0" normalizeH="0" baseline="0" noProof="0" dirty="0" smtClean="0">
                <a:ln>
                  <a:noFill/>
                </a:ln>
                <a:solidFill>
                  <a:schemeClr val="accent5">
                    <a:lumMod val="75000"/>
                  </a:schemeClr>
                </a:solidFill>
                <a:effectLst/>
                <a:uLnTx/>
                <a:uFillTx/>
                <a:latin typeface="Trebuchet MS"/>
                <a:ea typeface="+mj-ea"/>
                <a:cs typeface="+mj-cs"/>
              </a:rPr>
              <a:t>   </a:t>
            </a:r>
            <a:r>
              <a:rPr kumimoji="0" lang="en-IN" sz="3600" b="0" i="0" u="none" strike="noStrike" kern="0" cap="none" spc="0" normalizeH="0" baseline="0" noProof="0" dirty="0" smtClean="0">
                <a:ln>
                  <a:noFill/>
                </a:ln>
                <a:solidFill>
                  <a:schemeClr val="accent5">
                    <a:lumMod val="75000"/>
                  </a:schemeClr>
                </a:solidFill>
                <a:effectLst/>
                <a:uLnTx/>
                <a:uFillTx/>
                <a:latin typeface="Trebuchet MS"/>
                <a:ea typeface="+mj-ea"/>
                <a:cs typeface="+mj-cs"/>
              </a:rPr>
              <a:t>Agenda:</a:t>
            </a:r>
            <a:endParaRPr kumimoji="0" lang="en-US" sz="1800" b="0" i="0" u="none" strike="noStrike" kern="0" cap="none" spc="0" normalizeH="0" baseline="0" noProof="0" dirty="0" smtClean="0">
              <a:ln>
                <a:noFill/>
              </a:ln>
              <a:solidFill>
                <a:schemeClr val="accent5">
                  <a:lumMod val="75000"/>
                </a:schemeClr>
              </a:solidFill>
              <a:effectLst/>
              <a:uLnTx/>
              <a:uFillTx/>
            </a:endParaRPr>
          </a:p>
        </p:txBody>
      </p:sp>
      <p:sp>
        <p:nvSpPr>
          <p:cNvPr id="3" name="Rectangle 2"/>
          <p:cNvSpPr/>
          <p:nvPr/>
        </p:nvSpPr>
        <p:spPr>
          <a:xfrm>
            <a:off x="3487783" y="1489165"/>
            <a:ext cx="5656217" cy="8346965"/>
          </a:xfrm>
          <a:prstGeom prst="rect">
            <a:avLst/>
          </a:prstGeom>
        </p:spPr>
        <p:txBody>
          <a:bodyPr wrap="square">
            <a:spAutoFit/>
          </a:bodyPr>
          <a:lstStyle/>
          <a:p>
            <a:pPr marL="342900" indent="-342900">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Aim</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Purpose of </a:t>
            </a:r>
            <a:r>
              <a:rPr lang="en-US" sz="2000" dirty="0" smtClean="0">
                <a:latin typeface="Times New Roman" panose="02020603050405020304" pitchFamily="18" charset="0"/>
                <a:cs typeface="Times New Roman" panose="02020603050405020304" pitchFamily="18" charset="0"/>
              </a:rPr>
              <a:t>project</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Features</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Resources and consumables </a:t>
            </a:r>
            <a:r>
              <a:rPr lang="en-US" sz="2000" dirty="0" smtClean="0">
                <a:latin typeface="Times New Roman" panose="02020603050405020304" pitchFamily="18" charset="0"/>
                <a:cs typeface="Times New Roman" panose="02020603050405020304" pitchFamily="18" charset="0"/>
              </a:rPr>
              <a:t>required</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Advantages of </a:t>
            </a:r>
            <a:r>
              <a:rPr lang="en-US" sz="2000" dirty="0" smtClean="0">
                <a:latin typeface="Times New Roman" panose="02020603050405020304" pitchFamily="18" charset="0"/>
                <a:cs typeface="Times New Roman" panose="02020603050405020304" pitchFamily="18" charset="0"/>
              </a:rPr>
              <a:t>websites</a:t>
            </a:r>
          </a:p>
          <a:p>
            <a:pPr marL="342900" indent="-3429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DFD </a:t>
            </a:r>
            <a:r>
              <a:rPr lang="en-US" sz="2000" dirty="0" smtClean="0">
                <a:latin typeface="Times New Roman" panose="02020603050405020304" pitchFamily="18" charset="0"/>
                <a:cs typeface="Times New Roman" panose="02020603050405020304" pitchFamily="18" charset="0"/>
              </a:rPr>
              <a:t>Diagram</a:t>
            </a:r>
          </a:p>
          <a:p>
            <a:pPr marL="342900" indent="-342900">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Actual Project</a:t>
            </a:r>
          </a:p>
          <a:p>
            <a:pPr marL="342900" indent="-342900">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Scope </a:t>
            </a:r>
            <a:r>
              <a:rPr lang="en-US" sz="2000" smtClean="0">
                <a:latin typeface="Times New Roman" panose="02020603050405020304" pitchFamily="18" charset="0"/>
                <a:cs typeface="Times New Roman" panose="02020603050405020304" pitchFamily="18" charset="0"/>
              </a:rPr>
              <a:t>of Project</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498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984" y="338382"/>
            <a:ext cx="2712602" cy="584775"/>
          </a:xfrm>
          <a:prstGeom prst="rect">
            <a:avLst/>
          </a:prstGeom>
        </p:spPr>
        <p:txBody>
          <a:bodyPr wrap="none">
            <a:spAutoFit/>
          </a:bodyPr>
          <a:lstStyle/>
          <a:p>
            <a:pPr lvl="0" algn="just">
              <a:spcBef>
                <a:spcPts val="1000"/>
              </a:spcBef>
              <a:buClr>
                <a:srgbClr val="F496CB">
                  <a:lumMod val="75000"/>
                </a:srgbClr>
              </a:buClr>
              <a:buSzPct val="80000"/>
            </a:pPr>
            <a:r>
              <a:rPr lang="en-IN" sz="3200" b="1" dirty="0" smtClean="0">
                <a:solidFill>
                  <a:schemeClr val="accent5">
                    <a:lumMod val="75000"/>
                  </a:schemeClr>
                </a:solidFill>
                <a:latin typeface="Trebuchet MS" pitchFamily="34" charset="0"/>
                <a:cs typeface="Times New Roman" panose="02020603050405020304" pitchFamily="18" charset="0"/>
              </a:rPr>
              <a:t>Introduction:</a:t>
            </a:r>
            <a:endParaRPr lang="en-IN" sz="3200" b="1" dirty="0">
              <a:solidFill>
                <a:schemeClr val="accent5">
                  <a:lumMod val="75000"/>
                </a:schemeClr>
              </a:solidFill>
              <a:latin typeface="Trebuchet MS" pitchFamily="34" charset="0"/>
              <a:cs typeface="Times New Roman" panose="02020603050405020304" pitchFamily="18" charset="0"/>
            </a:endParaRPr>
          </a:p>
        </p:txBody>
      </p:sp>
      <p:sp>
        <p:nvSpPr>
          <p:cNvPr id="4" name="Rectangle 3"/>
          <p:cNvSpPr/>
          <p:nvPr/>
        </p:nvSpPr>
        <p:spPr>
          <a:xfrm>
            <a:off x="1711233" y="1291475"/>
            <a:ext cx="10189029" cy="4570482"/>
          </a:xfrm>
          <a:prstGeom prst="rect">
            <a:avLst/>
          </a:prstGeom>
        </p:spPr>
        <p:txBody>
          <a:bodyPr wrap="square">
            <a:spAutoFit/>
          </a:bodyPr>
          <a:lstStyle/>
          <a:p>
            <a:pPr marL="342900" indent="-342900">
              <a:lnSpc>
                <a:spcPct val="150000"/>
              </a:lnSpc>
              <a:buFont typeface="Wingdings" pitchFamily="2" charset="2"/>
              <a:buChar char="v"/>
            </a:pPr>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the lockdowns and general economic slowdown due to the pandemic, the construction </a:t>
            </a:r>
            <a:r>
              <a:rPr lang="en-US" sz="1600" dirty="0" smtClean="0">
                <a:latin typeface="Times New Roman" panose="02020603050405020304" pitchFamily="18" charset="0"/>
                <a:cs typeface="Times New Roman" panose="02020603050405020304" pitchFamily="18" charset="0"/>
              </a:rPr>
              <a:t> industry </a:t>
            </a:r>
            <a:r>
              <a:rPr lang="en-US" sz="1600" dirty="0">
                <a:latin typeface="Times New Roman" panose="02020603050405020304" pitchFamily="18" charset="0"/>
                <a:cs typeface="Times New Roman" panose="02020603050405020304" pitchFamily="18" charset="0"/>
              </a:rPr>
              <a:t>is </a:t>
            </a:r>
            <a:r>
              <a:rPr lang="en-US" sz="1600" dirty="0" smtClean="0">
                <a:latin typeface="Times New Roman" panose="02020603050405020304" pitchFamily="18" charset="0"/>
                <a:cs typeface="Times New Roman" panose="02020603050405020304" pitchFamily="18" charset="0"/>
              </a:rPr>
              <a:t> not  only </a:t>
            </a:r>
            <a:r>
              <a:rPr lang="en-US" sz="1600" dirty="0">
                <a:latin typeface="Times New Roman" panose="02020603050405020304" pitchFamily="18" charset="0"/>
                <a:cs typeface="Times New Roman" panose="02020603050405020304" pitchFamily="18" charset="0"/>
              </a:rPr>
              <a:t>recovering but is actually about to become an engine of global economic growth in the decade to 2030. Innovations in the industry, including cloud technology and mobile applications, should provide the instruments for enhanced efficiency, job site safety, quality, and productivity.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v"/>
            </a:pPr>
            <a:r>
              <a:rPr lang="en-US" sz="1600" dirty="0" smtClean="0">
                <a:latin typeface="Times New Roman" panose="02020603050405020304" pitchFamily="18" charset="0"/>
                <a:cs typeface="Times New Roman" panose="02020603050405020304" pitchFamily="18" charset="0"/>
              </a:rPr>
              <a:t>    According </a:t>
            </a:r>
            <a:r>
              <a:rPr lang="en-US" sz="1600" dirty="0">
                <a:latin typeface="Times New Roman" panose="02020603050405020304" pitchFamily="18" charset="0"/>
                <a:cs typeface="Times New Roman" panose="02020603050405020304" pitchFamily="18" charset="0"/>
              </a:rPr>
              <a:t>to the 2020 JBKnowledge ConTech Report</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smtClean="0">
                <a:latin typeface="Times New Roman" panose="02020603050405020304" pitchFamily="18" charset="0"/>
                <a:cs typeface="Times New Roman" panose="02020603050405020304" pitchFamily="18" charset="0"/>
              </a:rPr>
              <a:t>        92</a:t>
            </a:r>
            <a:r>
              <a:rPr lang="en-US" sz="1600" dirty="0">
                <a:latin typeface="Times New Roman" panose="02020603050405020304" pitchFamily="18" charset="0"/>
                <a:cs typeface="Times New Roman" panose="02020603050405020304" pitchFamily="18" charset="0"/>
              </a:rPr>
              <a:t>% of construction industry workers used a smartphone for </a:t>
            </a:r>
            <a:r>
              <a:rPr lang="en-US" sz="1600" dirty="0" smtClean="0">
                <a:latin typeface="Times New Roman" panose="02020603050405020304" pitchFamily="18" charset="0"/>
                <a:cs typeface="Times New Roman" panose="02020603050405020304" pitchFamily="18" charset="0"/>
              </a:rPr>
              <a:t>work</a:t>
            </a:r>
          </a:p>
          <a:p>
            <a:pPr algn="just">
              <a:lnSpc>
                <a:spcPct val="150000"/>
              </a:lnSpc>
            </a:pPr>
            <a:r>
              <a:rPr lang="en-US" sz="1600" dirty="0" smtClean="0">
                <a:latin typeface="Times New Roman" panose="02020603050405020304" pitchFamily="18" charset="0"/>
                <a:cs typeface="Times New Roman" panose="02020603050405020304" pitchFamily="18" charset="0"/>
              </a:rPr>
              <a:t>        65</a:t>
            </a:r>
            <a:r>
              <a:rPr lang="en-US" sz="1600" dirty="0">
                <a:latin typeface="Times New Roman" panose="02020603050405020304" pitchFamily="18" charset="0"/>
                <a:cs typeface="Times New Roman" panose="02020603050405020304" pitchFamily="18" charset="0"/>
              </a:rPr>
              <a:t>% of respondents also used a tablet for work </a:t>
            </a:r>
            <a:r>
              <a:rPr lang="en-US" sz="1600" dirty="0" smtClean="0">
                <a:latin typeface="Times New Roman" panose="02020603050405020304" pitchFamily="18" charset="0"/>
                <a:cs typeface="Times New Roman" panose="02020603050405020304" pitchFamily="18" charset="0"/>
              </a:rPr>
              <a:t>purposes</a:t>
            </a:r>
          </a:p>
          <a:p>
            <a:pPr algn="just">
              <a:lnSpc>
                <a:spcPct val="150000"/>
              </a:lnSpc>
            </a:pPr>
            <a:r>
              <a:rPr lang="en-US" sz="1600" dirty="0" smtClean="0">
                <a:latin typeface="Times New Roman" panose="02020603050405020304" pitchFamily="18" charset="0"/>
                <a:cs typeface="Times New Roman" panose="02020603050405020304" pitchFamily="18" charset="0"/>
              </a:rPr>
              <a:t>        22</a:t>
            </a:r>
            <a:r>
              <a:rPr lang="en-US" sz="1600" dirty="0">
                <a:latin typeface="Times New Roman" panose="02020603050405020304" pitchFamily="18" charset="0"/>
                <a:cs typeface="Times New Roman" panose="02020603050405020304" pitchFamily="18" charset="0"/>
              </a:rPr>
              <a:t>% of companies were using six or more applications for their daily operations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v"/>
            </a:pPr>
            <a:r>
              <a:rPr lang="en-GB" sz="1600" dirty="0" smtClean="0">
                <a:latin typeface="Times New Roman" panose="02020603050405020304" pitchFamily="18" charset="0"/>
                <a:cs typeface="Times New Roman" panose="02020603050405020304" pitchFamily="18" charset="0"/>
              </a:rPr>
              <a:t>If you are running a construction company, don’t miss out on the big opportunity of generating consistent  leads. A well-   qualified website will create profits, generate leads, traffic, and customer outreach.</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7598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35" y="366662"/>
            <a:ext cx="584365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smtClean="0">
                <a:ln>
                  <a:noFill/>
                </a:ln>
                <a:solidFill>
                  <a:schemeClr val="accent5">
                    <a:lumMod val="75000"/>
                  </a:schemeClr>
                </a:solidFill>
                <a:effectLst/>
                <a:uLnTx/>
                <a:uFillTx/>
                <a:latin typeface="Trebuchet MS" pitchFamily="34" charset="0"/>
                <a:cs typeface="Times New Roman" panose="02020603050405020304" pitchFamily="18" charset="0"/>
              </a:rPr>
              <a:t>Aim of </a:t>
            </a:r>
            <a:r>
              <a:rPr kumimoji="0" lang="en-IN" sz="2800" b="1" i="0" u="none" strike="noStrike" kern="0" cap="none" spc="0" normalizeH="0" baseline="0" noProof="0" dirty="0" smtClean="0">
                <a:ln>
                  <a:noFill/>
                </a:ln>
                <a:solidFill>
                  <a:schemeClr val="accent5">
                    <a:lumMod val="75000"/>
                  </a:schemeClr>
                </a:solidFill>
                <a:effectLst/>
                <a:uLnTx/>
                <a:uFillTx/>
                <a:latin typeface="Trebuchet MS" pitchFamily="34" charset="0"/>
                <a:cs typeface="Times New Roman" panose="02020603050405020304" pitchFamily="18" charset="0"/>
              </a:rPr>
              <a:t>Project:</a:t>
            </a:r>
            <a:endParaRPr kumimoji="0" lang="en-US" sz="2400" b="1" i="0" u="none" strike="noStrike" kern="0" cap="none" spc="0" normalizeH="0" baseline="0" noProof="0" dirty="0" smtClean="0">
              <a:ln>
                <a:noFill/>
              </a:ln>
              <a:solidFill>
                <a:schemeClr val="accent5">
                  <a:lumMod val="75000"/>
                </a:schemeClr>
              </a:solidFill>
              <a:effectLst/>
              <a:uLnTx/>
              <a:uFillTx/>
              <a:latin typeface="Trebuchet MS" pitchFamily="34" charset="0"/>
            </a:endParaRPr>
          </a:p>
        </p:txBody>
      </p:sp>
      <p:sp>
        <p:nvSpPr>
          <p:cNvPr id="3" name="Rectangle 2"/>
          <p:cNvSpPr/>
          <p:nvPr/>
        </p:nvSpPr>
        <p:spPr>
          <a:xfrm>
            <a:off x="2325560" y="1387254"/>
            <a:ext cx="9684188" cy="2554545"/>
          </a:xfrm>
          <a:prstGeom prst="rect">
            <a:avLst/>
          </a:prstGeom>
        </p:spPr>
        <p:txBody>
          <a:bodyPr wrap="square">
            <a:spAutoFit/>
          </a:bodyPr>
          <a:lstStyle/>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constraints of best </a:t>
            </a:r>
            <a:r>
              <a:rPr lang="en-US" sz="2000" dirty="0" smtClean="0">
                <a:latin typeface="Times New Roman" panose="02020603050405020304" pitchFamily="18" charset="0"/>
                <a:cs typeface="Times New Roman" panose="02020603050405020304" pitchFamily="18" charset="0"/>
              </a:rPr>
              <a:t>quality.</a:t>
            </a:r>
            <a:endParaRPr lang="en-US" sz="2000" dirty="0">
              <a:latin typeface="Times New Roman" panose="02020603050405020304" pitchFamily="18" charset="0"/>
              <a:cs typeface="Times New Roman" panose="02020603050405020304" pitchFamily="18" charset="0"/>
            </a:endParaRPr>
          </a:p>
          <a:p>
            <a:pPr marL="457200" indent="-45720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goal of construction industry is to ensure that construction projects are successfully </a:t>
            </a:r>
            <a:r>
              <a:rPr lang="en-US" sz="2000" dirty="0" smtClean="0">
                <a:latin typeface="Times New Roman" panose="02020603050405020304" pitchFamily="18" charset="0"/>
                <a:cs typeface="Times New Roman" panose="02020603050405020304" pitchFamily="18" charset="0"/>
              </a:rPr>
              <a:t>completed.</a:t>
            </a:r>
          </a:p>
          <a:p>
            <a:pPr marL="457200" indent="-457200">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Stated </a:t>
            </a:r>
            <a:r>
              <a:rPr lang="en-US" sz="2000" dirty="0">
                <a:latin typeface="Times New Roman" panose="02020603050405020304" pitchFamily="18" charset="0"/>
                <a:cs typeface="Times New Roman" panose="02020603050405020304" pitchFamily="18" charset="0"/>
              </a:rPr>
              <a:t>period and with minimum cost possible</a:t>
            </a:r>
            <a:r>
              <a:rPr lang="en-US" sz="2000" dirty="0" smtClean="0">
                <a:latin typeface="Times New Roman" panose="02020603050405020304" pitchFamily="18" charset="0"/>
                <a:cs typeface="Times New Roman" panose="02020603050405020304" pitchFamily="18" charset="0"/>
              </a:rPr>
              <a:t>.</a:t>
            </a:r>
          </a:p>
          <a:p>
            <a:pPr marL="457200" indent="-457200">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mobile navigation.</a:t>
            </a:r>
          </a:p>
        </p:txBody>
      </p:sp>
    </p:spTree>
    <p:extLst>
      <p:ext uri="{BB962C8B-B14F-4D97-AF65-F5344CB8AC3E}">
        <p14:creationId xmlns:p14="http://schemas.microsoft.com/office/powerpoint/2010/main" xmlns="" val="1992486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658" y="1088528"/>
            <a:ext cx="11554120" cy="4031873"/>
          </a:xfrm>
          <a:prstGeom prst="rect">
            <a:avLst/>
          </a:prstGeom>
        </p:spPr>
        <p:txBody>
          <a:bodyPr wrap="square">
            <a:spAutoFit/>
          </a:bodyPr>
          <a:lstStyle/>
          <a:p>
            <a:r>
              <a:rPr lang="en-US" sz="2000" b="1" dirty="0" smtClean="0">
                <a:solidFill>
                  <a:schemeClr val="bg2">
                    <a:lumMod val="10000"/>
                  </a:schemeClr>
                </a:solidFill>
                <a:latin typeface="Times New Roman" panose="02020603050405020304" pitchFamily="18" charset="0"/>
                <a:cs typeface="Times New Roman" panose="02020603050405020304" pitchFamily="18" charset="0"/>
              </a:rPr>
              <a:t>                   </a:t>
            </a:r>
            <a:r>
              <a:rPr lang="en-US" sz="2800" b="1" dirty="0" smtClean="0">
                <a:solidFill>
                  <a:schemeClr val="accent5">
                    <a:lumMod val="75000"/>
                  </a:schemeClr>
                </a:solidFill>
                <a:latin typeface="Trebuchet MS" pitchFamily="34" charset="0"/>
                <a:cs typeface="Times New Roman" panose="02020603050405020304" pitchFamily="18" charset="0"/>
              </a:rPr>
              <a:t>Purpose </a:t>
            </a:r>
            <a:r>
              <a:rPr lang="en-US" sz="2800" b="1" dirty="0">
                <a:solidFill>
                  <a:schemeClr val="accent5">
                    <a:lumMod val="75000"/>
                  </a:schemeClr>
                </a:solidFill>
                <a:latin typeface="Trebuchet MS" pitchFamily="34" charset="0"/>
                <a:cs typeface="Times New Roman" panose="02020603050405020304" pitchFamily="18" charset="0"/>
              </a:rPr>
              <a:t>of </a:t>
            </a:r>
            <a:r>
              <a:rPr lang="en-US" sz="2800" b="1" dirty="0" smtClean="0">
                <a:solidFill>
                  <a:schemeClr val="accent5">
                    <a:lumMod val="75000"/>
                  </a:schemeClr>
                </a:solidFill>
                <a:latin typeface="Trebuchet MS" pitchFamily="34" charset="0"/>
                <a:cs typeface="Times New Roman" panose="02020603050405020304" pitchFamily="18" charset="0"/>
              </a:rPr>
              <a:t>Project:</a:t>
            </a:r>
            <a:endParaRPr lang="en-US" sz="2800" b="1" dirty="0" smtClean="0">
              <a:solidFill>
                <a:schemeClr val="accent5">
                  <a:lumMod val="75000"/>
                </a:schemeClr>
              </a:solidFill>
              <a:latin typeface="Trebuchet MS" pitchFamily="34" charset="0"/>
              <a:cs typeface="Times New Roman" panose="02020603050405020304" pitchFamily="18" charset="0"/>
            </a:endParaRPr>
          </a:p>
          <a:p>
            <a:endParaRPr lang="en-US" sz="2000" dirty="0" smtClean="0">
              <a:solidFill>
                <a:schemeClr val="accent6">
                  <a:lumMod val="50000"/>
                </a:schemeClr>
              </a:solidFill>
              <a:latin typeface="Times New Roman" panose="02020603050405020304" pitchFamily="18" charset="0"/>
              <a:cs typeface="Times New Roman" panose="02020603050405020304" pitchFamily="18" charset="0"/>
            </a:endParaRPr>
          </a:p>
          <a:p>
            <a:pPr lvl="4"/>
            <a:endParaRPr lang="en-US" sz="2000" dirty="0" smtClean="0">
              <a:latin typeface="Times New Roman" panose="02020603050405020304" pitchFamily="18" charset="0"/>
              <a:cs typeface="Times New Roman" panose="02020603050405020304" pitchFamily="18" charset="0"/>
            </a:endParaRPr>
          </a:p>
          <a:p>
            <a:pPr lvl="4">
              <a:buFont typeface="Wingdings" pitchFamily="2" charset="2"/>
              <a:buChar char="q"/>
            </a:pPr>
            <a:r>
              <a:rPr lang="en-US" sz="2000" dirty="0" smtClean="0">
                <a:latin typeface="Times New Roman" panose="02020603050405020304" pitchFamily="18" charset="0"/>
                <a:cs typeface="Times New Roman" panose="02020603050405020304" pitchFamily="18" charset="0"/>
              </a:rPr>
              <a:t> To </a:t>
            </a:r>
            <a:r>
              <a:rPr lang="en-US" sz="2000" dirty="0">
                <a:latin typeface="Times New Roman" panose="02020603050405020304" pitchFamily="18" charset="0"/>
                <a:cs typeface="Times New Roman" panose="02020603050405020304" pitchFamily="18" charset="0"/>
              </a:rPr>
              <a:t>provide variety of architectural </a:t>
            </a:r>
            <a:r>
              <a:rPr lang="en-US" sz="2000" dirty="0" err="1">
                <a:latin typeface="Times New Roman" panose="02020603050405020304" pitchFamily="18" charset="0"/>
                <a:cs typeface="Times New Roman" panose="02020603050405020304" pitchFamily="18" charset="0"/>
              </a:rPr>
              <a:t>designes</a:t>
            </a:r>
            <a:r>
              <a:rPr lang="en-US" sz="2000" dirty="0">
                <a:latin typeface="Times New Roman" panose="02020603050405020304" pitchFamily="18" charset="0"/>
                <a:cs typeface="Times New Roman" panose="02020603050405020304" pitchFamily="18" charset="0"/>
              </a:rPr>
              <a:t> to client</a:t>
            </a:r>
            <a:r>
              <a:rPr lang="en-US" sz="2000" dirty="0" smtClean="0">
                <a:latin typeface="Times New Roman" panose="02020603050405020304" pitchFamily="18" charset="0"/>
                <a:cs typeface="Times New Roman" panose="02020603050405020304" pitchFamily="18" charset="0"/>
              </a:rPr>
              <a:t>.</a:t>
            </a:r>
          </a:p>
          <a:p>
            <a:pPr lvl="4">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lvl="4">
              <a:buFont typeface="Wingdings" pitchFamily="2" charset="2"/>
              <a:buChar char="q"/>
            </a:pPr>
            <a:r>
              <a:rPr lang="en-US" sz="2000" dirty="0" smtClean="0">
                <a:latin typeface="Times New Roman" panose="02020603050405020304" pitchFamily="18" charset="0"/>
                <a:cs typeface="Times New Roman" panose="02020603050405020304" pitchFamily="18" charset="0"/>
              </a:rPr>
              <a:t> Exchange </a:t>
            </a:r>
            <a:r>
              <a:rPr lang="en-US" sz="2000" dirty="0">
                <a:latin typeface="Times New Roman" panose="02020603050405020304" pitchFamily="18" charset="0"/>
                <a:cs typeface="Times New Roman" panose="02020603050405020304" pitchFamily="18" charset="0"/>
              </a:rPr>
              <a:t>information between client and contractor of our sites without any meetings</a:t>
            </a:r>
            <a:r>
              <a:rPr lang="en-US" sz="2000" dirty="0" smtClean="0">
                <a:latin typeface="Times New Roman" panose="02020603050405020304" pitchFamily="18" charset="0"/>
                <a:cs typeface="Times New Roman" panose="02020603050405020304" pitchFamily="18" charset="0"/>
              </a:rPr>
              <a:t>.</a:t>
            </a:r>
          </a:p>
          <a:p>
            <a:pPr lvl="4">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lvl="4">
              <a:buFont typeface="Wingdings" pitchFamily="2" charset="2"/>
              <a:buChar char="q"/>
            </a:pPr>
            <a:r>
              <a:rPr lang="en-US" sz="2000" dirty="0" smtClean="0">
                <a:latin typeface="Times New Roman" panose="02020603050405020304" pitchFamily="18" charset="0"/>
                <a:cs typeface="Times New Roman" panose="02020603050405020304" pitchFamily="18" charset="0"/>
              </a:rPr>
              <a:t> 24×7 </a:t>
            </a:r>
            <a:r>
              <a:rPr lang="en-US" sz="2000" dirty="0">
                <a:latin typeface="Times New Roman" panose="02020603050405020304" pitchFamily="18" charset="0"/>
                <a:cs typeface="Times New Roman" panose="02020603050405020304" pitchFamily="18" charset="0"/>
              </a:rPr>
              <a:t>company open through website</a:t>
            </a:r>
            <a:r>
              <a:rPr lang="en-US" sz="2000" dirty="0" smtClean="0">
                <a:latin typeface="Times New Roman" panose="02020603050405020304" pitchFamily="18" charset="0"/>
                <a:cs typeface="Times New Roman" panose="02020603050405020304" pitchFamily="18" charset="0"/>
              </a:rPr>
              <a:t>.</a:t>
            </a:r>
          </a:p>
          <a:p>
            <a:pPr lvl="4">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lvl="4">
              <a:buFont typeface="Wingdings" pitchFamily="2" charset="2"/>
              <a:buChar char="q"/>
            </a:pPr>
            <a:r>
              <a:rPr lang="en-US" sz="2000" dirty="0" smtClean="0">
                <a:latin typeface="Times New Roman" panose="02020603050405020304" pitchFamily="18" charset="0"/>
                <a:cs typeface="Times New Roman" panose="02020603050405020304" pitchFamily="18" charset="0"/>
              </a:rPr>
              <a:t> Client </a:t>
            </a:r>
            <a:r>
              <a:rPr lang="en-US" sz="2000" dirty="0">
                <a:latin typeface="Times New Roman" panose="02020603050405020304" pitchFamily="18" charset="0"/>
                <a:cs typeface="Times New Roman" panose="02020603050405020304" pitchFamily="18" charset="0"/>
              </a:rPr>
              <a:t>able to see the past history of company and then </a:t>
            </a:r>
            <a:r>
              <a:rPr lang="en-US" sz="2000" dirty="0" smtClean="0">
                <a:latin typeface="Times New Roman" panose="02020603050405020304" pitchFamily="18" charset="0"/>
                <a:cs typeface="Times New Roman" panose="02020603050405020304" pitchFamily="18" charset="0"/>
              </a:rPr>
              <a:t>decide</a:t>
            </a:r>
            <a:endParaRPr lang="en-US" sz="2000" dirty="0">
              <a:latin typeface="Times New Roman" panose="02020603050405020304" pitchFamily="18" charset="0"/>
              <a:cs typeface="Times New Roman" panose="02020603050405020304" pitchFamily="18" charset="0"/>
            </a:endParaRPr>
          </a:p>
          <a:p>
            <a:pPr lvl="4">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lvl="4">
              <a:buFont typeface="Wingdings" pitchFamily="2" charset="2"/>
              <a:buChar char="q"/>
            </a:pPr>
            <a:r>
              <a:rPr lang="en-US" sz="2000" dirty="0" smtClean="0">
                <a:latin typeface="Times New Roman" panose="02020603050405020304" pitchFamily="18" charset="0"/>
                <a:cs typeface="Times New Roman" panose="02020603050405020304" pitchFamily="18" charset="0"/>
              </a:rPr>
              <a:t> Wide </a:t>
            </a:r>
            <a:r>
              <a:rPr lang="en-US" sz="2000" dirty="0">
                <a:latin typeface="Times New Roman" panose="02020603050405020304" pitchFamily="18" charset="0"/>
                <a:cs typeface="Times New Roman" panose="02020603050405020304" pitchFamily="18" charset="0"/>
              </a:rPr>
              <a:t>range information provided throughout website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58984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853" y="527260"/>
            <a:ext cx="2067631" cy="523220"/>
          </a:xfrm>
          <a:prstGeom prst="rect">
            <a:avLst/>
          </a:prstGeom>
        </p:spPr>
        <p:txBody>
          <a:bodyPr wrap="square">
            <a:spAutoFit/>
          </a:bodyPr>
          <a:lstStyle/>
          <a:p>
            <a:r>
              <a:rPr lang="en-US" sz="2800" b="1" dirty="0" smtClean="0">
                <a:solidFill>
                  <a:schemeClr val="accent5">
                    <a:lumMod val="75000"/>
                  </a:schemeClr>
                </a:solidFill>
                <a:latin typeface="Trebuchet MS" pitchFamily="34" charset="0"/>
                <a:cs typeface="Times New Roman" panose="02020603050405020304" pitchFamily="18" charset="0"/>
              </a:rPr>
              <a:t>Features:</a:t>
            </a:r>
            <a:r>
              <a:rPr lang="en-US" sz="2800" dirty="0" smtClean="0">
                <a:solidFill>
                  <a:schemeClr val="accent5">
                    <a:lumMod val="75000"/>
                  </a:schemeClr>
                </a:solidFill>
                <a:latin typeface="Trebuchet MS" pitchFamily="34" charset="0"/>
              </a:rPr>
              <a:t> </a:t>
            </a:r>
            <a:endParaRPr lang="en-US" sz="2800" dirty="0">
              <a:solidFill>
                <a:schemeClr val="accent5">
                  <a:lumMod val="75000"/>
                </a:schemeClr>
              </a:solidFill>
              <a:latin typeface="Trebuchet MS" pitchFamily="34" charset="0"/>
            </a:endParaRPr>
          </a:p>
        </p:txBody>
      </p:sp>
      <p:sp>
        <p:nvSpPr>
          <p:cNvPr id="3" name="Rectangle 2"/>
          <p:cNvSpPr/>
          <p:nvPr/>
        </p:nvSpPr>
        <p:spPr>
          <a:xfrm>
            <a:off x="2639505" y="1282045"/>
            <a:ext cx="6504495" cy="4093428"/>
          </a:xfrm>
          <a:prstGeom prst="rect">
            <a:avLst/>
          </a:prstGeom>
        </p:spPr>
        <p:txBody>
          <a:bodyPr wrap="square">
            <a:spAutoFit/>
          </a:bodyPr>
          <a:lstStyle/>
          <a:p>
            <a:pPr marL="457200" indent="-45720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Better </a:t>
            </a:r>
            <a:r>
              <a:rPr lang="en-US" sz="2000" dirty="0">
                <a:latin typeface="Times New Roman" panose="02020603050405020304" pitchFamily="18" charset="0"/>
                <a:cs typeface="Times New Roman" panose="02020603050405020304" pitchFamily="18" charset="0"/>
              </a:rPr>
              <a:t>communication in the customer and owner</a:t>
            </a:r>
          </a:p>
          <a:p>
            <a:pPr marL="457200" indent="-45720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User-friendly </a:t>
            </a:r>
            <a:r>
              <a:rPr lang="en-US" sz="2000" dirty="0">
                <a:latin typeface="Times New Roman" panose="02020603050405020304" pitchFamily="18" charset="0"/>
                <a:cs typeface="Times New Roman" panose="02020603050405020304" pitchFamily="18" charset="0"/>
              </a:rPr>
              <a:t>user interface</a:t>
            </a:r>
          </a:p>
          <a:p>
            <a:pPr marL="457200" indent="-457200">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Time efficient</a:t>
            </a:r>
          </a:p>
          <a:p>
            <a:pPr marL="457200" indent="-457200">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Security </a:t>
            </a:r>
            <a:r>
              <a:rPr lang="en-US" sz="2000" dirty="0">
                <a:latin typeface="Times New Roman" panose="02020603050405020304" pitchFamily="18" charset="0"/>
                <a:cs typeface="Times New Roman" panose="02020603050405020304" pitchFamily="18" charset="0"/>
              </a:rPr>
              <a:t>features. This is something that's most important to </a:t>
            </a:r>
            <a:r>
              <a:rPr lang="en-US" sz="2000" dirty="0" smtClean="0">
                <a:latin typeface="Times New Roman" panose="02020603050405020304" pitchFamily="18" charset="0"/>
                <a:cs typeface="Times New Roman" panose="02020603050405020304" pitchFamily="18" charset="0"/>
              </a:rPr>
              <a:t>websites </a:t>
            </a:r>
            <a:r>
              <a:rPr lang="en-US" sz="2000" dirty="0">
                <a:latin typeface="Times New Roman" panose="02020603050405020304" pitchFamily="18" charset="0"/>
                <a:cs typeface="Times New Roman" panose="02020603050405020304" pitchFamily="18" charset="0"/>
              </a:rPr>
              <a:t>where visitors may enter credit card or other sensitive information</a:t>
            </a:r>
            <a:r>
              <a:rPr lang="en-US" sz="2000" dirty="0" smtClean="0">
                <a:latin typeface="Times New Roman" panose="02020603050405020304" pitchFamily="18" charset="0"/>
                <a:cs typeface="Times New Roman" panose="02020603050405020304" pitchFamily="18" charset="0"/>
              </a:rPr>
              <a:t>.</a:t>
            </a:r>
          </a:p>
          <a:p>
            <a:pPr marL="457200" indent="-457200">
              <a:buFont typeface="Wingdings" pitchFamily="2" charset="2"/>
              <a:buChar char="q"/>
            </a:pPr>
            <a:endParaRPr lang="en-US" sz="2000" dirty="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to deal with customer</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104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902" y="431612"/>
            <a:ext cx="10048973" cy="523220"/>
          </a:xfrm>
          <a:prstGeom prst="rect">
            <a:avLst/>
          </a:prstGeom>
          <a:noFill/>
        </p:spPr>
        <p:txBody>
          <a:bodyPr wrap="square" rtlCol="0">
            <a:spAutoFit/>
          </a:bodyPr>
          <a:lstStyle/>
          <a:p>
            <a:r>
              <a:rPr lang="en-US" sz="2800" b="1" dirty="0">
                <a:solidFill>
                  <a:schemeClr val="accent5">
                    <a:lumMod val="75000"/>
                  </a:schemeClr>
                </a:solidFill>
                <a:latin typeface="Trebuchet MS" pitchFamily="34" charset="0"/>
                <a:cs typeface="Times New Roman" panose="02020603050405020304" pitchFamily="18" charset="0"/>
              </a:rPr>
              <a:t>Resources and consumables </a:t>
            </a:r>
            <a:r>
              <a:rPr lang="en-US" sz="2800" b="1" dirty="0" smtClean="0">
                <a:solidFill>
                  <a:schemeClr val="accent5">
                    <a:lumMod val="75000"/>
                  </a:schemeClr>
                </a:solidFill>
                <a:latin typeface="Trebuchet MS" pitchFamily="34" charset="0"/>
                <a:cs typeface="Times New Roman" panose="02020603050405020304" pitchFamily="18" charset="0"/>
              </a:rPr>
              <a:t>Required:</a:t>
            </a:r>
            <a:endParaRPr lang="en-US" sz="2800" b="1" dirty="0">
              <a:solidFill>
                <a:schemeClr val="accent5">
                  <a:lumMod val="75000"/>
                </a:schemeClr>
              </a:solidFill>
              <a:latin typeface="Trebuchet MS" pitchFamily="34" charset="0"/>
              <a:cs typeface="Times New Roman" panose="02020603050405020304" pitchFamily="18" charset="0"/>
            </a:endParaRPr>
          </a:p>
        </p:txBody>
      </p:sp>
      <p:sp>
        <p:nvSpPr>
          <p:cNvPr id="3" name="Rectangle 2"/>
          <p:cNvSpPr/>
          <p:nvPr/>
        </p:nvSpPr>
        <p:spPr>
          <a:xfrm>
            <a:off x="2810174" y="1411433"/>
            <a:ext cx="6096000" cy="4662815"/>
          </a:xfrm>
          <a:prstGeom prst="rect">
            <a:avLst/>
          </a:prstGeom>
        </p:spPr>
        <p:txBody>
          <a:bodyPr wrap="square">
            <a:spAutoFit/>
          </a:bodyPr>
          <a:lstStyle/>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Hardware (OS Windows 7 or Onwards, Intel i3/i5, minimum 4GB Ram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Google-cloud</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html5</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node.JS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React.JS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PHP</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err="1" smtClean="0">
                <a:latin typeface="Times New Roman" panose="02020603050405020304" pitchFamily="18" charset="0"/>
                <a:cs typeface="Times New Roman" panose="02020603050405020304" pitchFamily="18" charset="0"/>
              </a:rPr>
              <a:t>MongoDB</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Various </a:t>
            </a:r>
            <a:r>
              <a:rPr lang="en-US" dirty="0">
                <a:latin typeface="Times New Roman" panose="02020603050405020304" pitchFamily="18" charset="0"/>
                <a:cs typeface="Times New Roman" panose="02020603050405020304" pitchFamily="18" charset="0"/>
              </a:rPr>
              <a:t>frameworks of React</a:t>
            </a:r>
          </a:p>
          <a:p>
            <a:pPr marL="457200" indent="-457200">
              <a:lnSpc>
                <a:spcPct val="150000"/>
              </a:lnSpc>
              <a:buFont typeface="Wingdings" pitchFamily="2" charset="2"/>
              <a:buChar char="q"/>
            </a:pPr>
            <a:r>
              <a:rPr lang="en-US" dirty="0" smtClean="0">
                <a:latin typeface="Times New Roman" panose="02020603050405020304" pitchFamily="18" charset="0"/>
                <a:cs typeface="Times New Roman" panose="02020603050405020304" pitchFamily="18" charset="0"/>
              </a:rPr>
              <a:t>Anti </a:t>
            </a:r>
            <a:r>
              <a:rPr lang="en-US" dirty="0">
                <a:latin typeface="Times New Roman" panose="02020603050405020304" pitchFamily="18" charset="0"/>
                <a:cs typeface="Times New Roman" panose="02020603050405020304" pitchFamily="18" charset="0"/>
              </a:rPr>
              <a:t>virus. </a:t>
            </a:r>
          </a:p>
        </p:txBody>
      </p:sp>
    </p:spTree>
    <p:extLst>
      <p:ext uri="{BB962C8B-B14F-4D97-AF65-F5344CB8AC3E}">
        <p14:creationId xmlns:p14="http://schemas.microsoft.com/office/powerpoint/2010/main" xmlns="" val="543125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806" y="880867"/>
            <a:ext cx="11585542" cy="4431983"/>
          </a:xfrm>
          <a:prstGeom prst="rect">
            <a:avLst/>
          </a:prstGeom>
        </p:spPr>
        <p:txBody>
          <a:bodyPr wrap="square">
            <a:spAutoFit/>
          </a:bodyPr>
          <a:lstStyle/>
          <a:p>
            <a:r>
              <a:rPr lang="en-US" sz="2000" b="1" dirty="0" smtClean="0">
                <a:solidFill>
                  <a:schemeClr val="bg2">
                    <a:lumMod val="10000"/>
                  </a:schemeClr>
                </a:solidFill>
                <a:latin typeface="Times New Roman" panose="02020603050405020304" pitchFamily="18" charset="0"/>
                <a:cs typeface="Times New Roman" panose="02020603050405020304" pitchFamily="18" charset="0"/>
              </a:rPr>
              <a:t>                   </a:t>
            </a:r>
            <a:r>
              <a:rPr lang="en-US" sz="2800" b="1" dirty="0" smtClean="0">
                <a:solidFill>
                  <a:schemeClr val="accent5">
                    <a:lumMod val="75000"/>
                  </a:schemeClr>
                </a:solidFill>
                <a:latin typeface="Trebuchet MS" pitchFamily="34" charset="0"/>
                <a:cs typeface="Times New Roman" panose="02020603050405020304" pitchFamily="18" charset="0"/>
              </a:rPr>
              <a:t>Advantages </a:t>
            </a:r>
            <a:r>
              <a:rPr lang="en-US" sz="2800" b="1" dirty="0">
                <a:solidFill>
                  <a:schemeClr val="accent5">
                    <a:lumMod val="75000"/>
                  </a:schemeClr>
                </a:solidFill>
                <a:latin typeface="Trebuchet MS" pitchFamily="34" charset="0"/>
                <a:cs typeface="Times New Roman" panose="02020603050405020304" pitchFamily="18" charset="0"/>
              </a:rPr>
              <a:t>of </a:t>
            </a:r>
            <a:r>
              <a:rPr lang="en-US" sz="2800" b="1" dirty="0" smtClean="0">
                <a:solidFill>
                  <a:schemeClr val="accent5">
                    <a:lumMod val="75000"/>
                  </a:schemeClr>
                </a:solidFill>
                <a:latin typeface="Trebuchet MS" pitchFamily="34" charset="0"/>
                <a:cs typeface="Times New Roman" panose="02020603050405020304" pitchFamily="18" charset="0"/>
              </a:rPr>
              <a:t>websites:</a:t>
            </a:r>
          </a:p>
          <a:p>
            <a:endParaRPr lang="en-US" dirty="0" smtClean="0"/>
          </a:p>
          <a:p>
            <a:endParaRPr lang="en-US" dirty="0" smtClean="0"/>
          </a:p>
          <a:p>
            <a:endParaRPr lang="en-US" dirty="0"/>
          </a:p>
          <a:p>
            <a:pPr marL="2286000" lvl="4" indent="-457200" algn="just">
              <a:buFont typeface="Wingdings" pitchFamily="2" charset="2"/>
              <a:buChar char="v"/>
            </a:pPr>
            <a:r>
              <a:rPr lang="en-US" sz="2000" dirty="0" smtClean="0">
                <a:latin typeface="Times New Roman" panose="02020603050405020304" pitchFamily="18" charset="0"/>
                <a:cs typeface="Times New Roman" panose="02020603050405020304" pitchFamily="18" charset="0"/>
              </a:rPr>
              <a:t>Market expansion</a:t>
            </a:r>
          </a:p>
          <a:p>
            <a:pPr marL="2286000" lvl="4" indent="-457200" algn="just">
              <a:buFont typeface="Wingdings" pitchFamily="2" charset="2"/>
              <a:buChar char="v"/>
            </a:pPr>
            <a:endParaRPr lang="en-US" sz="2000" dirty="0" smtClean="0">
              <a:latin typeface="Times New Roman" panose="02020603050405020304" pitchFamily="18" charset="0"/>
              <a:cs typeface="Times New Roman" panose="02020603050405020304" pitchFamily="18" charset="0"/>
            </a:endParaRPr>
          </a:p>
          <a:p>
            <a:pPr marL="2286000" lvl="4" indent="-457200" algn="just">
              <a:buFont typeface="Wingdings" pitchFamily="2" charset="2"/>
              <a:buChar char="v"/>
            </a:pPr>
            <a:r>
              <a:rPr lang="en-US" sz="2000" dirty="0" smtClean="0">
                <a:latin typeface="Times New Roman" panose="02020603050405020304" pitchFamily="18" charset="0"/>
                <a:cs typeface="Times New Roman" panose="02020603050405020304" pitchFamily="18" charset="0"/>
              </a:rPr>
              <a:t>Advertise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company</a:t>
            </a:r>
          </a:p>
          <a:p>
            <a:pPr marL="2286000" lvl="4" indent="-457200" algn="just">
              <a:buFont typeface="Wingdings" pitchFamily="2" charset="2"/>
              <a:buChar char="v"/>
            </a:pPr>
            <a:endParaRPr lang="en-US" sz="2000" dirty="0" smtClean="0">
              <a:latin typeface="Times New Roman" panose="02020603050405020304" pitchFamily="18" charset="0"/>
              <a:cs typeface="Times New Roman" panose="02020603050405020304" pitchFamily="18" charset="0"/>
            </a:endParaRPr>
          </a:p>
          <a:p>
            <a:pPr marL="2286000" lvl="4" indent="-457200" algn="just">
              <a:buFont typeface="Wingdings" pitchFamily="2" charset="2"/>
              <a:buChar char="v"/>
            </a:pPr>
            <a:r>
              <a:rPr lang="en-US" sz="2000" dirty="0" smtClean="0">
                <a:latin typeface="Times New Roman" panose="02020603050405020304" pitchFamily="18" charset="0"/>
                <a:cs typeface="Times New Roman" panose="02020603050405020304" pitchFamily="18" charset="0"/>
              </a:rPr>
              <a:t>Online </a:t>
            </a:r>
            <a:r>
              <a:rPr lang="en-US" sz="2000" dirty="0">
                <a:latin typeface="Times New Roman" panose="02020603050405020304" pitchFamily="18" charset="0"/>
                <a:cs typeface="Times New Roman" panose="02020603050405020304" pitchFamily="18" charset="0"/>
              </a:rPr>
              <a:t>presence of company through </a:t>
            </a:r>
            <a:r>
              <a:rPr lang="en-US" sz="2000" dirty="0" smtClean="0">
                <a:latin typeface="Times New Roman" panose="02020603050405020304" pitchFamily="18" charset="0"/>
                <a:cs typeface="Times New Roman" panose="02020603050405020304" pitchFamily="18" charset="0"/>
              </a:rPr>
              <a:t>website</a:t>
            </a:r>
          </a:p>
          <a:p>
            <a:pPr marL="2286000" lvl="4" indent="-457200" algn="just">
              <a:buFont typeface="Wingdings" pitchFamily="2" charset="2"/>
              <a:buChar char="v"/>
            </a:pPr>
            <a:endParaRPr lang="en-US" sz="2000" dirty="0" smtClean="0">
              <a:latin typeface="Times New Roman" panose="02020603050405020304" pitchFamily="18" charset="0"/>
              <a:cs typeface="Times New Roman" panose="02020603050405020304" pitchFamily="18" charset="0"/>
            </a:endParaRPr>
          </a:p>
          <a:p>
            <a:pPr marL="2286000" lvl="4" indent="-457200" algn="just">
              <a:buFont typeface="Wingdings" pitchFamily="2" charset="2"/>
              <a:buChar char="v"/>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good designed website can be provide real sites images and create a trust among client and contractor</a:t>
            </a:r>
            <a:r>
              <a:rPr lang="en-US" sz="2000" dirty="0" smtClean="0">
                <a:latin typeface="Times New Roman" panose="02020603050405020304" pitchFamily="18" charset="0"/>
                <a:cs typeface="Times New Roman" panose="02020603050405020304" pitchFamily="18" charset="0"/>
              </a:rPr>
              <a:t>.</a:t>
            </a:r>
          </a:p>
          <a:p>
            <a:pPr marL="2286000" lvl="4" indent="-457200" algn="just">
              <a:buFont typeface="Wingdings" pitchFamily="2" charset="2"/>
              <a:buChar char="v"/>
            </a:pPr>
            <a:endParaRPr lang="en-US" sz="2000" dirty="0" smtClean="0">
              <a:latin typeface="Times New Roman" panose="02020603050405020304" pitchFamily="18" charset="0"/>
              <a:cs typeface="Times New Roman" panose="02020603050405020304" pitchFamily="18" charset="0"/>
            </a:endParaRPr>
          </a:p>
          <a:p>
            <a:pPr marL="2286000" lvl="4" indent="-457200" algn="just">
              <a:buFont typeface="Wingdings" pitchFamily="2" charset="2"/>
              <a:buChar char="v"/>
            </a:pPr>
            <a:r>
              <a:rPr lang="en-US" sz="2000" dirty="0" smtClean="0">
                <a:latin typeface="Times New Roman" panose="02020603050405020304" pitchFamily="18" charset="0"/>
                <a:cs typeface="Times New Roman" panose="02020603050405020304" pitchFamily="18" charset="0"/>
              </a:rPr>
              <a:t>Contractor </a:t>
            </a:r>
            <a:r>
              <a:rPr lang="en-US" sz="2000" dirty="0">
                <a:latin typeface="Times New Roman" panose="02020603050405020304" pitchFamily="18" charset="0"/>
                <a:cs typeface="Times New Roman" panose="02020603050405020304" pitchFamily="18" charset="0"/>
              </a:rPr>
              <a:t>can upload current prices of materials which they can use with current price</a:t>
            </a:r>
          </a:p>
        </p:txBody>
      </p:sp>
    </p:spTree>
    <p:extLst>
      <p:ext uri="{BB962C8B-B14F-4D97-AF65-F5344CB8AC3E}">
        <p14:creationId xmlns:p14="http://schemas.microsoft.com/office/powerpoint/2010/main" xmlns="" val="1995332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Aspect</Template>
  <TotalTime>337</TotalTime>
  <Words>577</Words>
  <Application>Microsoft Office PowerPoint</Application>
  <PresentationFormat>Custom</PresentationFormat>
  <Paragraphs>122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admin</cp:lastModifiedBy>
  <cp:revision>93</cp:revision>
  <dcterms:created xsi:type="dcterms:W3CDTF">2022-12-02T13:41:24Z</dcterms:created>
  <dcterms:modified xsi:type="dcterms:W3CDTF">2022-12-02T19:38:43Z</dcterms:modified>
</cp:coreProperties>
</file>