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57" r:id="rId5"/>
    <p:sldId id="258" r:id="rId6"/>
    <p:sldId id="259" r:id="rId7"/>
    <p:sldId id="260" r:id="rId8"/>
    <p:sldId id="261" r:id="rId9"/>
    <p:sldId id="262"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4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98C7A7D7-7C28-4CD5-A5C8-529B5A045B73}" type="datetimeFigureOut">
              <a:rPr lang="en-US" smtClean="0"/>
              <a:pPr/>
              <a:t>11/25/2020</a:t>
            </a:fld>
            <a:endParaRPr lang="en-US"/>
          </a:p>
        </p:txBody>
      </p:sp>
      <p:sp>
        <p:nvSpPr>
          <p:cNvPr id="16" name="Slide Number Placeholder 15"/>
          <p:cNvSpPr>
            <a:spLocks noGrp="1"/>
          </p:cNvSpPr>
          <p:nvPr>
            <p:ph type="sldNum" sz="quarter" idx="11"/>
          </p:nvPr>
        </p:nvSpPr>
        <p:spPr/>
        <p:txBody>
          <a:bodyPr/>
          <a:lstStyle/>
          <a:p>
            <a:fld id="{7ADAF08E-0D6C-4CF0-8A8F-EAD368D6F6D9}"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C7A7D7-7C28-4CD5-A5C8-529B5A045B73}"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AF08E-0D6C-4CF0-8A8F-EAD368D6F6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C7A7D7-7C28-4CD5-A5C8-529B5A045B73}"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AF08E-0D6C-4CF0-8A8F-EAD368D6F6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98C7A7D7-7C28-4CD5-A5C8-529B5A045B73}" type="datetimeFigureOut">
              <a:rPr lang="en-US" smtClean="0"/>
              <a:pPr/>
              <a:t>11/25/2020</a:t>
            </a:fld>
            <a:endParaRPr lang="en-US"/>
          </a:p>
        </p:txBody>
      </p:sp>
      <p:sp>
        <p:nvSpPr>
          <p:cNvPr id="15" name="Slide Number Placeholder 14"/>
          <p:cNvSpPr>
            <a:spLocks noGrp="1"/>
          </p:cNvSpPr>
          <p:nvPr>
            <p:ph type="sldNum" sz="quarter" idx="15"/>
          </p:nvPr>
        </p:nvSpPr>
        <p:spPr/>
        <p:txBody>
          <a:bodyPr/>
          <a:lstStyle>
            <a:lvl1pPr algn="ctr">
              <a:defRPr/>
            </a:lvl1pPr>
          </a:lstStyle>
          <a:p>
            <a:fld id="{7ADAF08E-0D6C-4CF0-8A8F-EAD368D6F6D9}"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C7A7D7-7C28-4CD5-A5C8-529B5A045B73}"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AF08E-0D6C-4CF0-8A8F-EAD368D6F6D9}"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8C7A7D7-7C28-4CD5-A5C8-529B5A045B73}" type="datetimeFigureOut">
              <a:rPr lang="en-US" smtClean="0"/>
              <a:pPr/>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AF08E-0D6C-4CF0-8A8F-EAD368D6F6D9}"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7ADAF08E-0D6C-4CF0-8A8F-EAD368D6F6D9}"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98C7A7D7-7C28-4CD5-A5C8-529B5A045B73}" type="datetimeFigureOut">
              <a:rPr lang="en-US" smtClean="0"/>
              <a:pPr/>
              <a:t>11/25/2020</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8C7A7D7-7C28-4CD5-A5C8-529B5A045B73}" type="datetimeFigureOut">
              <a:rPr lang="en-US" smtClean="0"/>
              <a:pPr/>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AF08E-0D6C-4CF0-8A8F-EAD368D6F6D9}"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C7A7D7-7C28-4CD5-A5C8-529B5A045B73}" type="datetimeFigureOut">
              <a:rPr lang="en-US" smtClean="0"/>
              <a:pPr/>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AF08E-0D6C-4CF0-8A8F-EAD368D6F6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98C7A7D7-7C28-4CD5-A5C8-529B5A045B73}" type="datetimeFigureOut">
              <a:rPr lang="en-US" smtClean="0"/>
              <a:pPr/>
              <a:t>11/25/2020</a:t>
            </a:fld>
            <a:endParaRPr lang="en-US"/>
          </a:p>
        </p:txBody>
      </p:sp>
      <p:sp>
        <p:nvSpPr>
          <p:cNvPr id="9" name="Slide Number Placeholder 8"/>
          <p:cNvSpPr>
            <a:spLocks noGrp="1"/>
          </p:cNvSpPr>
          <p:nvPr>
            <p:ph type="sldNum" sz="quarter" idx="15"/>
          </p:nvPr>
        </p:nvSpPr>
        <p:spPr/>
        <p:txBody>
          <a:bodyPr/>
          <a:lstStyle/>
          <a:p>
            <a:fld id="{7ADAF08E-0D6C-4CF0-8A8F-EAD368D6F6D9}"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98C7A7D7-7C28-4CD5-A5C8-529B5A045B73}" type="datetimeFigureOut">
              <a:rPr lang="en-US" smtClean="0"/>
              <a:pPr/>
              <a:t>11/25/2020</a:t>
            </a:fld>
            <a:endParaRPr lang="en-US"/>
          </a:p>
        </p:txBody>
      </p:sp>
      <p:sp>
        <p:nvSpPr>
          <p:cNvPr id="9" name="Slide Number Placeholder 8"/>
          <p:cNvSpPr>
            <a:spLocks noGrp="1"/>
          </p:cNvSpPr>
          <p:nvPr>
            <p:ph type="sldNum" sz="quarter" idx="11"/>
          </p:nvPr>
        </p:nvSpPr>
        <p:spPr/>
        <p:txBody>
          <a:bodyPr/>
          <a:lstStyle/>
          <a:p>
            <a:fld id="{7ADAF08E-0D6C-4CF0-8A8F-EAD368D6F6D9}"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8C7A7D7-7C28-4CD5-A5C8-529B5A045B73}" type="datetimeFigureOut">
              <a:rPr lang="en-US" smtClean="0"/>
              <a:pPr/>
              <a:t>11/25/2020</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7ADAF08E-0D6C-4CF0-8A8F-EAD368D6F6D9}"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b="1" dirty="0" smtClean="0">
                <a:latin typeface="Times New Roman" pitchFamily="18" charset="0"/>
                <a:cs typeface="Times New Roman" pitchFamily="18" charset="0"/>
              </a:rPr>
              <a:t>Lecture 2</a:t>
            </a:r>
          </a:p>
          <a:p>
            <a:r>
              <a:rPr lang="en-IN" b="1" dirty="0" smtClean="0">
                <a:latin typeface="Times New Roman" pitchFamily="18" charset="0"/>
                <a:cs typeface="Times New Roman" pitchFamily="18" charset="0"/>
              </a:rPr>
              <a:t>B.E (ECE) 5</a:t>
            </a:r>
            <a:r>
              <a:rPr lang="en-IN" b="1" baseline="30000" dirty="0" smtClean="0">
                <a:latin typeface="Times New Roman" pitchFamily="18" charset="0"/>
                <a:cs typeface="Times New Roman" pitchFamily="18" charset="0"/>
              </a:rPr>
              <a:t>th</a:t>
            </a:r>
            <a:r>
              <a:rPr lang="en-IN" b="1" dirty="0" smtClean="0">
                <a:latin typeface="Times New Roman" pitchFamily="18" charset="0"/>
                <a:cs typeface="Times New Roman" pitchFamily="18" charset="0"/>
              </a:rPr>
              <a:t> semester</a:t>
            </a:r>
            <a:endParaRPr lang="en-US" b="1" dirty="0">
              <a:latin typeface="Times New Roman" pitchFamily="18" charset="0"/>
              <a:cs typeface="Times New Roman" pitchFamily="18" charset="0"/>
            </a:endParaRPr>
          </a:p>
        </p:txBody>
      </p:sp>
      <p:sp>
        <p:nvSpPr>
          <p:cNvPr id="2" name="Title 1"/>
          <p:cNvSpPr>
            <a:spLocks noGrp="1"/>
          </p:cNvSpPr>
          <p:nvPr>
            <p:ph type="ctrTitle"/>
          </p:nvPr>
        </p:nvSpPr>
        <p:spPr/>
        <p:txBody>
          <a:bodyPr/>
          <a:lstStyle/>
          <a:p>
            <a:r>
              <a:rPr lang="en-IN" b="1" dirty="0" smtClean="0">
                <a:latin typeface="Times New Roman" pitchFamily="18" charset="0"/>
                <a:cs typeface="Times New Roman" pitchFamily="18" charset="0"/>
              </a:rPr>
              <a:t>VLSI DESIGN</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dirty="0" smtClean="0">
                <a:latin typeface="Times New Roman" pitchFamily="18" charset="0"/>
                <a:cs typeface="Times New Roman" pitchFamily="18" charset="0"/>
              </a:rPr>
              <a:t>Amorphous solids are rigid structures but they lack a well-defined shape. They do not have a geometric shape. So they are non-crystalline. This is why they do not have edges like crystals do. </a:t>
            </a:r>
          </a:p>
          <a:p>
            <a:pPr algn="just"/>
            <a:r>
              <a:rPr lang="en-US" dirty="0" smtClean="0">
                <a:latin typeface="Times New Roman" pitchFamily="18" charset="0"/>
                <a:cs typeface="Times New Roman" pitchFamily="18" charset="0"/>
              </a:rPr>
              <a:t>The most common example of an amorphous solid is Glass. Gels, various polymers, wax, thin films are also good examples of amorphous solids.</a:t>
            </a:r>
          </a:p>
          <a:p>
            <a:pPr algn="just"/>
            <a:r>
              <a:rPr lang="en-US" dirty="0" smtClean="0">
                <a:latin typeface="Times New Roman" pitchFamily="18" charset="0"/>
                <a:cs typeface="Times New Roman" pitchFamily="18" charset="0"/>
              </a:rPr>
              <a:t>This variation in characteristics of solids occurs due to the arrangement of their molecules. Here the particles of matter do not form the three-dimensional lattice structure that we see in solids. </a:t>
            </a:r>
          </a:p>
          <a:p>
            <a:pPr algn="just"/>
            <a:r>
              <a:rPr lang="en-US" dirty="0" smtClean="0">
                <a:latin typeface="Times New Roman" pitchFamily="18" charset="0"/>
                <a:cs typeface="Times New Roman" pitchFamily="18" charset="0"/>
              </a:rPr>
              <a:t>Some naturally occurring amorphous solids have impurities that prevent such a structure from forming. So they have a short order arrangement of molecules.</a:t>
            </a:r>
          </a:p>
          <a:p>
            <a:pPr algn="just"/>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solidFill>
                  <a:srgbClr val="FFC000"/>
                </a:solidFill>
                <a:latin typeface="Times New Roman" pitchFamily="18" charset="0"/>
                <a:cs typeface="Times New Roman" pitchFamily="18" charset="0"/>
              </a:rPr>
              <a:t>Amorphous</a:t>
            </a:r>
            <a:r>
              <a:rPr lang="en-IN" dirty="0" smtClean="0">
                <a:solidFill>
                  <a:srgbClr val="FFC000"/>
                </a:solidFill>
              </a:rPr>
              <a:t> Solids</a:t>
            </a:r>
            <a:endParaRPr lang="en-US" dirty="0">
              <a:solidFill>
                <a:srgbClr val="FFC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ngand short range order.gif"/>
          <p:cNvPicPr>
            <a:picLocks noChangeAspect="1"/>
          </p:cNvPicPr>
          <p:nvPr/>
        </p:nvPicPr>
        <p:blipFill>
          <a:blip r:embed="rId2"/>
          <a:stretch>
            <a:fillRect/>
          </a:stretch>
        </p:blipFill>
        <p:spPr>
          <a:xfrm>
            <a:off x="959195" y="714356"/>
            <a:ext cx="7113267" cy="3052777"/>
          </a:xfrm>
          <a:prstGeom prst="rect">
            <a:avLst/>
          </a:prstGeom>
        </p:spPr>
      </p:pic>
      <p:sp>
        <p:nvSpPr>
          <p:cNvPr id="3" name="TextBox 2"/>
          <p:cNvSpPr txBox="1"/>
          <p:nvPr/>
        </p:nvSpPr>
        <p:spPr>
          <a:xfrm>
            <a:off x="571472" y="4357694"/>
            <a:ext cx="8143932" cy="1815882"/>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The range of crystalline order distinguishes single crystals, polycrystals and amorphous solids. The figure shows how the </a:t>
            </a:r>
            <a:r>
              <a:rPr lang="en-US" sz="2800" i="1" dirty="0">
                <a:latin typeface="Times New Roman" pitchFamily="18" charset="0"/>
                <a:cs typeface="Times New Roman" pitchFamily="18" charset="0"/>
              </a:rPr>
              <a:t>periodicity</a:t>
            </a:r>
            <a:r>
              <a:rPr lang="en-US" sz="2800" dirty="0">
                <a:latin typeface="Times New Roman" pitchFamily="18" charset="0"/>
                <a:cs typeface="Times New Roman" pitchFamily="18" charset="0"/>
              </a:rPr>
              <a:t> of the atomic structure of each type of material compares.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28" y="928670"/>
            <a:ext cx="6500858" cy="4893647"/>
          </a:xfrm>
          <a:prstGeom prst="rect">
            <a:avLst/>
          </a:prstGeom>
          <a:noFill/>
        </p:spPr>
        <p:txBody>
          <a:bodyPr wrap="square" rtlCol="0">
            <a:spAutoFit/>
          </a:bodyPr>
          <a:lstStyle/>
          <a:p>
            <a:r>
              <a:rPr lang="en-IN" sz="2400" dirty="0" smtClean="0">
                <a:latin typeface="Times New Roman" pitchFamily="18" charset="0"/>
                <a:cs typeface="Times New Roman" pitchFamily="18" charset="0"/>
              </a:rPr>
              <a:t>Various steps involved in </a:t>
            </a:r>
            <a:r>
              <a:rPr lang="en-IN" sz="2400" dirty="0" smtClean="0">
                <a:solidFill>
                  <a:srgbClr val="FFC000"/>
                </a:solidFill>
                <a:latin typeface="Times New Roman" pitchFamily="18" charset="0"/>
                <a:cs typeface="Times New Roman" pitchFamily="18" charset="0"/>
              </a:rPr>
              <a:t>IC fabrication</a:t>
            </a:r>
            <a:r>
              <a:rPr lang="en-IN" sz="2400" dirty="0" smtClean="0">
                <a:latin typeface="Times New Roman" pitchFamily="18" charset="0"/>
                <a:cs typeface="Times New Roman" pitchFamily="18" charset="0"/>
              </a:rPr>
              <a:t> are:</a:t>
            </a:r>
          </a:p>
          <a:p>
            <a:pPr marL="342900" indent="-342900">
              <a:buAutoNum type="arabicPeriod"/>
            </a:pPr>
            <a:r>
              <a:rPr lang="en-IN" sz="2400" dirty="0" smtClean="0">
                <a:latin typeface="Times New Roman" pitchFamily="18" charset="0"/>
                <a:cs typeface="Times New Roman" pitchFamily="18" charset="0"/>
              </a:rPr>
              <a:t>Crystal formation</a:t>
            </a:r>
          </a:p>
          <a:p>
            <a:pPr marL="342900" indent="-342900">
              <a:buAutoNum type="arabicPeriod"/>
            </a:pPr>
            <a:r>
              <a:rPr lang="en-IN" sz="2400" dirty="0" smtClean="0">
                <a:latin typeface="Times New Roman" pitchFamily="18" charset="0"/>
                <a:cs typeface="Times New Roman" pitchFamily="18" charset="0"/>
              </a:rPr>
              <a:t>Wafer Preparation</a:t>
            </a:r>
          </a:p>
          <a:p>
            <a:pPr marL="342900" indent="-342900">
              <a:buAutoNum type="arabicPeriod"/>
            </a:pPr>
            <a:r>
              <a:rPr lang="en-IN" sz="2400" dirty="0" smtClean="0">
                <a:latin typeface="Times New Roman" pitchFamily="18" charset="0"/>
                <a:cs typeface="Times New Roman" pitchFamily="18" charset="0"/>
              </a:rPr>
              <a:t>Thermal Oxidation</a:t>
            </a:r>
          </a:p>
          <a:p>
            <a:pPr marL="342900" indent="-342900">
              <a:buAutoNum type="arabicPeriod"/>
            </a:pPr>
            <a:r>
              <a:rPr lang="en-IN" sz="2400" dirty="0" smtClean="0">
                <a:latin typeface="Times New Roman" pitchFamily="18" charset="0"/>
                <a:cs typeface="Times New Roman" pitchFamily="18" charset="0"/>
              </a:rPr>
              <a:t>Photolithography</a:t>
            </a:r>
          </a:p>
          <a:p>
            <a:pPr marL="342900" indent="-342900">
              <a:buAutoNum type="arabicPeriod"/>
            </a:pPr>
            <a:r>
              <a:rPr lang="en-IN" sz="2400" dirty="0" smtClean="0">
                <a:latin typeface="Times New Roman" pitchFamily="18" charset="0"/>
                <a:cs typeface="Times New Roman" pitchFamily="18" charset="0"/>
              </a:rPr>
              <a:t>Etching</a:t>
            </a:r>
          </a:p>
          <a:p>
            <a:pPr marL="342900" indent="-342900">
              <a:buAutoNum type="arabicPeriod"/>
            </a:pPr>
            <a:r>
              <a:rPr lang="en-IN" sz="2400" dirty="0" smtClean="0">
                <a:latin typeface="Times New Roman" pitchFamily="18" charset="0"/>
                <a:cs typeface="Times New Roman" pitchFamily="18" charset="0"/>
              </a:rPr>
              <a:t>Diffusion</a:t>
            </a:r>
          </a:p>
          <a:p>
            <a:pPr marL="342900" indent="-342900">
              <a:buAutoNum type="arabicPeriod"/>
            </a:pPr>
            <a:r>
              <a:rPr lang="en-IN" sz="2400" dirty="0" smtClean="0">
                <a:latin typeface="Times New Roman" pitchFamily="18" charset="0"/>
                <a:cs typeface="Times New Roman" pitchFamily="18" charset="0"/>
              </a:rPr>
              <a:t>Ion Implantation</a:t>
            </a:r>
          </a:p>
          <a:p>
            <a:pPr marL="342900" indent="-342900">
              <a:buAutoNum type="arabicPeriod"/>
            </a:pPr>
            <a:r>
              <a:rPr lang="en-IN" sz="2400" dirty="0" smtClean="0">
                <a:latin typeface="Times New Roman" pitchFamily="18" charset="0"/>
                <a:cs typeface="Times New Roman" pitchFamily="18" charset="0"/>
              </a:rPr>
              <a:t>Chemical Vapour Deposition</a:t>
            </a:r>
          </a:p>
          <a:p>
            <a:pPr marL="342900" indent="-342900">
              <a:buAutoNum type="arabicPeriod"/>
            </a:pPr>
            <a:r>
              <a:rPr lang="en-IN" sz="2400" dirty="0" smtClean="0">
                <a:latin typeface="Times New Roman" pitchFamily="18" charset="0"/>
                <a:cs typeface="Times New Roman" pitchFamily="18" charset="0"/>
              </a:rPr>
              <a:t>Physical Vapour Deposition</a:t>
            </a:r>
          </a:p>
          <a:p>
            <a:pPr marL="342900" indent="-342900">
              <a:buAutoNum type="arabicPeriod"/>
            </a:pPr>
            <a:r>
              <a:rPr lang="en-IN" sz="2400" dirty="0" smtClean="0">
                <a:latin typeface="Times New Roman" pitchFamily="18" charset="0"/>
                <a:cs typeface="Times New Roman" pitchFamily="18" charset="0"/>
              </a:rPr>
              <a:t>Metallization</a:t>
            </a:r>
          </a:p>
          <a:p>
            <a:pPr marL="342900" indent="-342900">
              <a:buAutoNum type="arabicPeriod"/>
            </a:pPr>
            <a:r>
              <a:rPr lang="en-IN" sz="2400" dirty="0" smtClean="0">
                <a:latin typeface="Times New Roman" pitchFamily="18" charset="0"/>
                <a:cs typeface="Times New Roman" pitchFamily="18" charset="0"/>
              </a:rPr>
              <a:t>Packaging</a:t>
            </a:r>
          </a:p>
          <a:p>
            <a:pPr marL="342900" indent="-342900">
              <a:buAutoNum type="arabicPeriod"/>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29536" y="303674"/>
            <a:ext cx="5814263" cy="654480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Rounded Rectangle 2"/>
          <p:cNvSpPr/>
          <p:nvPr/>
        </p:nvSpPr>
        <p:spPr>
          <a:xfrm>
            <a:off x="1714480" y="785794"/>
            <a:ext cx="5857916" cy="12144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Based on Fabrication</a:t>
            </a:r>
          </a:p>
          <a:p>
            <a:pPr marL="514350" indent="-514350">
              <a:buFont typeface="+mj-lt"/>
              <a:buAutoNum type="arabicPeriod"/>
            </a:pPr>
            <a:r>
              <a:rPr lang="en-IN" dirty="0" smtClean="0"/>
              <a:t>Monolithic ICs</a:t>
            </a:r>
          </a:p>
          <a:p>
            <a:pPr marL="514350" indent="-514350">
              <a:buFont typeface="+mj-lt"/>
              <a:buAutoNum type="arabicPeriod"/>
            </a:pPr>
            <a:r>
              <a:rPr lang="en-IN" dirty="0" smtClean="0"/>
              <a:t>Hybrid ICs</a:t>
            </a:r>
          </a:p>
          <a:p>
            <a:pPr marL="514350" indent="-514350">
              <a:buFont typeface="+mj-lt"/>
              <a:buAutoNum type="arabicPeriod"/>
            </a:pPr>
            <a:endParaRPr lang="en-IN" dirty="0" smtClean="0"/>
          </a:p>
          <a:p>
            <a:r>
              <a:rPr lang="en-IN" dirty="0" smtClean="0"/>
              <a:t>Based on Application</a:t>
            </a:r>
          </a:p>
          <a:p>
            <a:pPr marL="514350" indent="-514350">
              <a:buFont typeface="+mj-lt"/>
              <a:buAutoNum type="arabicPeriod"/>
            </a:pPr>
            <a:r>
              <a:rPr lang="en-IN" dirty="0" err="1" smtClean="0"/>
              <a:t>Analog</a:t>
            </a:r>
            <a:r>
              <a:rPr lang="en-IN" dirty="0" smtClean="0"/>
              <a:t> ICs</a:t>
            </a:r>
          </a:p>
          <a:p>
            <a:pPr marL="514350" indent="-514350">
              <a:buFont typeface="+mj-lt"/>
              <a:buAutoNum type="arabicPeriod"/>
            </a:pPr>
            <a:r>
              <a:rPr lang="en-IN" dirty="0" smtClean="0"/>
              <a:t>Digital ICs</a:t>
            </a:r>
          </a:p>
          <a:p>
            <a:pPr marL="514350" indent="-514350">
              <a:buFont typeface="+mj-lt"/>
              <a:buAutoNum type="arabicPeriod"/>
            </a:pPr>
            <a:endParaRPr lang="en-US" dirty="0"/>
          </a:p>
        </p:txBody>
      </p:sp>
      <p:sp>
        <p:nvSpPr>
          <p:cNvPr id="3" name="Title 2"/>
          <p:cNvSpPr>
            <a:spLocks noGrp="1"/>
          </p:cNvSpPr>
          <p:nvPr>
            <p:ph type="title"/>
          </p:nvPr>
        </p:nvSpPr>
        <p:spPr/>
        <p:txBody>
          <a:bodyPr/>
          <a:lstStyle/>
          <a:p>
            <a:r>
              <a:rPr lang="en-IN" dirty="0" smtClean="0">
                <a:solidFill>
                  <a:srgbClr val="FFC000"/>
                </a:solidFill>
              </a:rPr>
              <a:t>General Classification of ICs</a:t>
            </a:r>
            <a:endParaRPr lang="en-US" dirty="0">
              <a:solidFill>
                <a:srgbClr val="FFC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An </a:t>
            </a:r>
            <a:r>
              <a:rPr lang="en-US" b="1" dirty="0" smtClean="0">
                <a:latin typeface="Times New Roman" pitchFamily="18" charset="0"/>
                <a:cs typeface="Times New Roman" pitchFamily="18" charset="0"/>
              </a:rPr>
              <a:t>integrated circuit</a:t>
            </a:r>
            <a:r>
              <a:rPr lang="en-US" dirty="0" smtClean="0">
                <a:latin typeface="Times New Roman" pitchFamily="18" charset="0"/>
                <a:cs typeface="Times New Roman" pitchFamily="18" charset="0"/>
              </a:rPr>
              <a:t> is a </a:t>
            </a:r>
            <a:r>
              <a:rPr lang="en-US" b="1" dirty="0" smtClean="0">
                <a:latin typeface="Times New Roman" pitchFamily="18" charset="0"/>
                <a:cs typeface="Times New Roman" pitchFamily="18" charset="0"/>
              </a:rPr>
              <a:t>circuit</a:t>
            </a:r>
            <a:r>
              <a:rPr lang="en-US" dirty="0" smtClean="0">
                <a:latin typeface="Times New Roman" pitchFamily="18" charset="0"/>
                <a:cs typeface="Times New Roman" pitchFamily="18" charset="0"/>
              </a:rPr>
              <a:t> made of transistors and other </a:t>
            </a:r>
            <a:r>
              <a:rPr lang="en-US" b="1" dirty="0" smtClean="0">
                <a:latin typeface="Times New Roman" pitchFamily="18" charset="0"/>
                <a:cs typeface="Times New Roman" pitchFamily="18" charset="0"/>
              </a:rPr>
              <a:t>components</a:t>
            </a:r>
            <a:r>
              <a:rPr lang="en-US" dirty="0" smtClean="0">
                <a:latin typeface="Times New Roman" pitchFamily="18" charset="0"/>
                <a:cs typeface="Times New Roman" pitchFamily="18" charset="0"/>
              </a:rPr>
              <a:t> etched onto a single semiconductor substrate. ... </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a:t>
            </a:r>
            <a:r>
              <a:rPr lang="en-US" b="1" dirty="0" smtClean="0">
                <a:latin typeface="Times New Roman" pitchFamily="18" charset="0"/>
                <a:cs typeface="Times New Roman" pitchFamily="18" charset="0"/>
              </a:rPr>
              <a:t>discrete circuit</a:t>
            </a:r>
            <a:r>
              <a:rPr lang="en-US" dirty="0" smtClean="0">
                <a:latin typeface="Times New Roman" pitchFamily="18" charset="0"/>
                <a:cs typeface="Times New Roman" pitchFamily="18" charset="0"/>
              </a:rPr>
              <a:t> is a </a:t>
            </a:r>
            <a:r>
              <a:rPr lang="en-US" b="1" dirty="0" smtClean="0">
                <a:latin typeface="Times New Roman" pitchFamily="18" charset="0"/>
                <a:cs typeface="Times New Roman" pitchFamily="18" charset="0"/>
              </a:rPr>
              <a:t>circuit</a:t>
            </a:r>
            <a:r>
              <a:rPr lang="en-US" dirty="0" smtClean="0">
                <a:latin typeface="Times New Roman" pitchFamily="18" charset="0"/>
                <a:cs typeface="Times New Roman" pitchFamily="18" charset="0"/>
              </a:rPr>
              <a:t> made of transistors and possible some ICs that are on </a:t>
            </a:r>
            <a:r>
              <a:rPr lang="en-US" b="1" dirty="0" smtClean="0">
                <a:latin typeface="Times New Roman" pitchFamily="18" charset="0"/>
                <a:cs typeface="Times New Roman" pitchFamily="18" charset="0"/>
              </a:rPr>
              <a:t>different</a:t>
            </a:r>
            <a:r>
              <a:rPr lang="en-US" dirty="0" smtClean="0">
                <a:latin typeface="Times New Roman" pitchFamily="18" charset="0"/>
                <a:cs typeface="Times New Roman" pitchFamily="18" charset="0"/>
              </a:rPr>
              <a:t> semiconductor substrates and wired together with mechanically connected wires and printed traces.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pPr algn="ctr"/>
            <a:r>
              <a:rPr lang="en-IN" dirty="0" smtClean="0">
                <a:solidFill>
                  <a:srgbClr val="FFC000"/>
                </a:solidFill>
                <a:latin typeface="Times New Roman" pitchFamily="18" charset="0"/>
                <a:cs typeface="Times New Roman" pitchFamily="18" charset="0"/>
              </a:rPr>
              <a:t>Difference between discrete circuits and integrated circuits</a:t>
            </a:r>
            <a:endParaRPr lang="en-US"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IN" dirty="0" smtClean="0">
                <a:latin typeface="Times New Roman" pitchFamily="18" charset="0"/>
                <a:cs typeface="Times New Roman" pitchFamily="18" charset="0"/>
              </a:rPr>
              <a:t>Speed: </a:t>
            </a:r>
            <a:r>
              <a:rPr lang="en-US" dirty="0" smtClean="0"/>
              <a:t>Increased operating speed because of absence of parasitic capacitance effect.</a:t>
            </a: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Size: </a:t>
            </a:r>
            <a:r>
              <a:rPr lang="en-US" dirty="0" smtClean="0"/>
              <a:t>Thousands times smaller than discrete circuits. It is because of fabrication of various circuit elements in a single chip of semiconductor material.</a:t>
            </a: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Cost: </a:t>
            </a:r>
            <a:r>
              <a:rPr lang="en-US" dirty="0" smtClean="0"/>
              <a:t>Very low cost because of simultaneous production of hundreds of similar circuits on a small semiconductor wafer. Owing to mass production of an IC costs as much as an individual transistor.</a:t>
            </a: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Power reduction: </a:t>
            </a:r>
            <a:r>
              <a:rPr lang="en-US" dirty="0" smtClean="0"/>
              <a:t>Lower power consumption because of their smaller size.</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IN" dirty="0" smtClean="0">
                <a:solidFill>
                  <a:srgbClr val="FFC000"/>
                </a:solidFill>
                <a:latin typeface="Times New Roman" pitchFamily="18" charset="0"/>
                <a:cs typeface="Times New Roman" pitchFamily="18" charset="0"/>
              </a:rPr>
              <a:t>Advantages of IC over Discrete Circuits</a:t>
            </a:r>
            <a:endParaRPr lang="en-US"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dirty="0" smtClean="0"/>
              <a:t>Realization of electronic circuits can be done by”</a:t>
            </a:r>
          </a:p>
          <a:p>
            <a:pPr marL="514350" indent="-514350">
              <a:buAutoNum type="arabicPeriod"/>
            </a:pPr>
            <a:r>
              <a:rPr lang="en-IN" dirty="0" smtClean="0"/>
              <a:t>Discrete components on board (PCB)</a:t>
            </a:r>
          </a:p>
          <a:p>
            <a:pPr marL="514350" indent="-514350">
              <a:buAutoNum type="arabicPeriod"/>
            </a:pPr>
            <a:r>
              <a:rPr lang="en-IN" dirty="0" smtClean="0"/>
              <a:t>Integrated Circuits (IC)</a:t>
            </a:r>
          </a:p>
          <a:p>
            <a:pPr marL="514350" indent="-514350">
              <a:buAutoNum type="arabicPeriod"/>
            </a:pPr>
            <a:endParaRPr lang="en-IN" dirty="0" smtClean="0"/>
          </a:p>
          <a:p>
            <a:pPr marL="514350" indent="-514350" algn="just">
              <a:buNone/>
            </a:pPr>
            <a:r>
              <a:rPr lang="en-IN" dirty="0" smtClean="0"/>
              <a:t>	IC is a tiny electronic circuit in which various components are fabricated on crystalline </a:t>
            </a:r>
            <a:r>
              <a:rPr lang="en-IN" dirty="0" smtClean="0">
                <a:solidFill>
                  <a:srgbClr val="FF0000"/>
                </a:solidFill>
              </a:rPr>
              <a:t>semiconductor material</a:t>
            </a:r>
            <a:r>
              <a:rPr lang="en-IN" dirty="0" smtClean="0"/>
              <a:t>. Without IC’s devices like laptop, mobile etc. could not be possible.</a:t>
            </a:r>
          </a:p>
          <a:p>
            <a:pPr marL="514350" indent="-514350" algn="just">
              <a:buNone/>
            </a:pPr>
            <a:r>
              <a:rPr lang="en-IN" dirty="0" smtClean="0"/>
              <a:t>	</a:t>
            </a:r>
          </a:p>
          <a:p>
            <a:pPr marL="514350" indent="-514350">
              <a:buNone/>
            </a:pPr>
            <a:endParaRPr lang="en-US" dirty="0"/>
          </a:p>
        </p:txBody>
      </p:sp>
      <p:sp>
        <p:nvSpPr>
          <p:cNvPr id="3" name="Title 2"/>
          <p:cNvSpPr>
            <a:spLocks noGrp="1"/>
          </p:cNvSpPr>
          <p:nvPr>
            <p:ph type="title"/>
          </p:nvPr>
        </p:nvSpPr>
        <p:spPr/>
        <p:txBody>
          <a:bodyPr/>
          <a:lstStyle/>
          <a:p>
            <a:pPr algn="ctr"/>
            <a:r>
              <a:rPr lang="en-IN" dirty="0" smtClean="0">
                <a:solidFill>
                  <a:srgbClr val="FFC000"/>
                </a:solidFill>
              </a:rPr>
              <a:t>Basic Principle</a:t>
            </a:r>
            <a:endParaRPr lang="en-US" dirty="0">
              <a:solidFill>
                <a:srgbClr val="FFC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500042"/>
            <a:ext cx="7929618" cy="4154984"/>
          </a:xfrm>
          <a:prstGeom prst="rect">
            <a:avLst/>
          </a:prstGeom>
          <a:noFill/>
        </p:spPr>
        <p:txBody>
          <a:bodyPr wrap="square" rtlCol="0">
            <a:spAutoFit/>
          </a:bodyPr>
          <a:lstStyle/>
          <a:p>
            <a:pPr algn="just"/>
            <a:r>
              <a:rPr lang="en-IN" sz="2400" dirty="0" smtClean="0">
                <a:solidFill>
                  <a:srgbClr val="FF0000"/>
                </a:solidFill>
                <a:latin typeface="Times New Roman" pitchFamily="18" charset="0"/>
                <a:cs typeface="Times New Roman" pitchFamily="18" charset="0"/>
              </a:rPr>
              <a:t>Semiconductor</a:t>
            </a:r>
            <a:r>
              <a:rPr lang="en-IN" sz="2400" dirty="0" smtClean="0">
                <a:latin typeface="Times New Roman" pitchFamily="18" charset="0"/>
                <a:cs typeface="Times New Roman" pitchFamily="18" charset="0"/>
              </a:rPr>
              <a:t> is a material with conductivity in between that of metals/insulators.</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These are important because their properties can be changed by doping with impurity. They are found in column 4 of  periodic table (known as elemental SC).</a:t>
            </a:r>
          </a:p>
          <a:p>
            <a:pPr algn="just"/>
            <a:endParaRPr lang="en-IN" sz="2400" dirty="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In addition to elemental SC, atoms from column 3 and 5, column 2 and 6 combine to form compound SC.</a:t>
            </a:r>
          </a:p>
          <a:p>
            <a:pPr algn="just"/>
            <a:endParaRPr lang="en-IN"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2000232" y="3857628"/>
          <a:ext cx="5667372" cy="2926080"/>
        </p:xfrm>
        <a:graphic>
          <a:graphicData uri="http://schemas.openxmlformats.org/drawingml/2006/table">
            <a:tbl>
              <a:tblPr firstRow="1" bandRow="1">
                <a:tableStyleId>{5C22544A-7EE6-4342-B048-85BDC9FD1C3A}</a:tableStyleId>
              </a:tblPr>
              <a:tblGrid>
                <a:gridCol w="1889124"/>
                <a:gridCol w="1889124"/>
                <a:gridCol w="1889124"/>
              </a:tblGrid>
              <a:tr h="258603">
                <a:tc>
                  <a:txBody>
                    <a:bodyPr/>
                    <a:lstStyle/>
                    <a:p>
                      <a:pPr algn="ctr"/>
                      <a:r>
                        <a:rPr lang="en-IN" dirty="0" smtClean="0"/>
                        <a:t>III-V</a:t>
                      </a:r>
                      <a:endParaRPr lang="en-US" dirty="0"/>
                    </a:p>
                  </a:txBody>
                  <a:tcPr/>
                </a:tc>
                <a:tc>
                  <a:txBody>
                    <a:bodyPr/>
                    <a:lstStyle/>
                    <a:p>
                      <a:pPr algn="ctr"/>
                      <a:r>
                        <a:rPr lang="en-IN" dirty="0" smtClean="0"/>
                        <a:t>II-VI</a:t>
                      </a:r>
                      <a:endParaRPr lang="en-US" dirty="0"/>
                    </a:p>
                  </a:txBody>
                  <a:tcPr/>
                </a:tc>
                <a:tc>
                  <a:txBody>
                    <a:bodyPr/>
                    <a:lstStyle/>
                    <a:p>
                      <a:pPr algn="ctr"/>
                      <a:r>
                        <a:rPr lang="en-IN" dirty="0" smtClean="0"/>
                        <a:t>IV</a:t>
                      </a:r>
                      <a:endParaRPr lang="en-US" dirty="0"/>
                    </a:p>
                  </a:txBody>
                  <a:tcPr/>
                </a:tc>
              </a:tr>
              <a:tr h="258603">
                <a:tc>
                  <a:txBody>
                    <a:bodyPr/>
                    <a:lstStyle/>
                    <a:p>
                      <a:pPr algn="ctr"/>
                      <a:r>
                        <a:rPr lang="en-IN" dirty="0" err="1" smtClean="0"/>
                        <a:t>GaAs</a:t>
                      </a:r>
                      <a:endParaRPr lang="en-US" dirty="0"/>
                    </a:p>
                  </a:txBody>
                  <a:tcPr/>
                </a:tc>
                <a:tc>
                  <a:txBody>
                    <a:bodyPr/>
                    <a:lstStyle/>
                    <a:p>
                      <a:pPr algn="ctr"/>
                      <a:r>
                        <a:rPr lang="en-IN" dirty="0" smtClean="0"/>
                        <a:t>ZnS</a:t>
                      </a:r>
                      <a:endParaRPr lang="en-US" dirty="0"/>
                    </a:p>
                  </a:txBody>
                  <a:tcPr/>
                </a:tc>
                <a:tc>
                  <a:txBody>
                    <a:bodyPr/>
                    <a:lstStyle/>
                    <a:p>
                      <a:pPr algn="ctr"/>
                      <a:r>
                        <a:rPr lang="en-IN" dirty="0" err="1" smtClean="0"/>
                        <a:t>SiC</a:t>
                      </a:r>
                      <a:endParaRPr lang="en-US" dirty="0"/>
                    </a:p>
                  </a:txBody>
                  <a:tcPr/>
                </a:tc>
              </a:tr>
              <a:tr h="258603">
                <a:tc>
                  <a:txBody>
                    <a:bodyPr/>
                    <a:lstStyle/>
                    <a:p>
                      <a:pPr algn="ctr"/>
                      <a:r>
                        <a:rPr lang="en-IN" dirty="0" err="1" smtClean="0"/>
                        <a:t>AsP</a:t>
                      </a:r>
                      <a:endParaRPr lang="en-US" dirty="0"/>
                    </a:p>
                  </a:txBody>
                  <a:tcPr/>
                </a:tc>
                <a:tc>
                  <a:txBody>
                    <a:bodyPr/>
                    <a:lstStyle/>
                    <a:p>
                      <a:pPr algn="ctr"/>
                      <a:r>
                        <a:rPr lang="en-IN" dirty="0" smtClean="0"/>
                        <a:t>ZnSe</a:t>
                      </a:r>
                      <a:endParaRPr lang="en-US" dirty="0"/>
                    </a:p>
                  </a:txBody>
                  <a:tcPr/>
                </a:tc>
                <a:tc>
                  <a:txBody>
                    <a:bodyPr/>
                    <a:lstStyle/>
                    <a:p>
                      <a:pPr algn="ctr"/>
                      <a:endParaRPr lang="en-US" dirty="0"/>
                    </a:p>
                  </a:txBody>
                  <a:tcPr/>
                </a:tc>
              </a:tr>
              <a:tr h="258603">
                <a:tc>
                  <a:txBody>
                    <a:bodyPr/>
                    <a:lstStyle/>
                    <a:p>
                      <a:pPr algn="ctr"/>
                      <a:r>
                        <a:rPr lang="en-IN" dirty="0" smtClean="0"/>
                        <a:t>GaN</a:t>
                      </a:r>
                      <a:endParaRPr lang="en-US" dirty="0"/>
                    </a:p>
                  </a:txBody>
                  <a:tcPr/>
                </a:tc>
                <a:tc>
                  <a:txBody>
                    <a:bodyPr/>
                    <a:lstStyle/>
                    <a:p>
                      <a:pPr algn="ctr"/>
                      <a:r>
                        <a:rPr lang="en-IN" dirty="0" err="1" smtClean="0"/>
                        <a:t>ZnTe</a:t>
                      </a:r>
                      <a:endParaRPr lang="en-US" dirty="0"/>
                    </a:p>
                  </a:txBody>
                  <a:tcPr/>
                </a:tc>
                <a:tc>
                  <a:txBody>
                    <a:bodyPr/>
                    <a:lstStyle/>
                    <a:p>
                      <a:pPr algn="ctr"/>
                      <a:endParaRPr lang="en-US" dirty="0"/>
                    </a:p>
                  </a:txBody>
                  <a:tcPr/>
                </a:tc>
              </a:tr>
              <a:tr h="258603">
                <a:tc>
                  <a:txBody>
                    <a:bodyPr/>
                    <a:lstStyle/>
                    <a:p>
                      <a:pPr algn="ctr"/>
                      <a:r>
                        <a:rPr lang="en-IN" dirty="0" err="1" smtClean="0"/>
                        <a:t>GaP</a:t>
                      </a:r>
                      <a:endParaRPr lang="en-US" dirty="0"/>
                    </a:p>
                  </a:txBody>
                  <a:tcPr/>
                </a:tc>
                <a:tc>
                  <a:txBody>
                    <a:bodyPr/>
                    <a:lstStyle/>
                    <a:p>
                      <a:pPr algn="ctr"/>
                      <a:r>
                        <a:rPr lang="en-IN" dirty="0" err="1" smtClean="0"/>
                        <a:t>CdS</a:t>
                      </a:r>
                      <a:endParaRPr lang="en-US" dirty="0"/>
                    </a:p>
                  </a:txBody>
                  <a:tcPr/>
                </a:tc>
                <a:tc>
                  <a:txBody>
                    <a:bodyPr/>
                    <a:lstStyle/>
                    <a:p>
                      <a:pPr algn="ctr"/>
                      <a:endParaRPr lang="en-US" dirty="0"/>
                    </a:p>
                  </a:txBody>
                  <a:tcPr/>
                </a:tc>
              </a:tr>
              <a:tr h="258603">
                <a:tc>
                  <a:txBody>
                    <a:bodyPr/>
                    <a:lstStyle/>
                    <a:p>
                      <a:pPr algn="ctr"/>
                      <a:r>
                        <a:rPr lang="en-IN" dirty="0" smtClean="0"/>
                        <a:t>InP</a:t>
                      </a:r>
                      <a:endParaRPr lang="en-US" dirty="0"/>
                    </a:p>
                  </a:txBody>
                  <a:tcPr/>
                </a:tc>
                <a:tc>
                  <a:txBody>
                    <a:bodyPr/>
                    <a:lstStyle/>
                    <a:p>
                      <a:pPr algn="ctr"/>
                      <a:r>
                        <a:rPr lang="en-IN" dirty="0" smtClean="0"/>
                        <a:t>CdSe</a:t>
                      </a:r>
                      <a:endParaRPr lang="en-US" dirty="0"/>
                    </a:p>
                  </a:txBody>
                  <a:tcPr/>
                </a:tc>
                <a:tc>
                  <a:txBody>
                    <a:bodyPr/>
                    <a:lstStyle/>
                    <a:p>
                      <a:pPr algn="ctr"/>
                      <a:endParaRPr lang="en-US" dirty="0"/>
                    </a:p>
                  </a:txBody>
                  <a:tcPr/>
                </a:tc>
              </a:tr>
              <a:tr h="258603">
                <a:tc>
                  <a:txBody>
                    <a:bodyPr/>
                    <a:lstStyle/>
                    <a:p>
                      <a:pPr algn="ctr"/>
                      <a:r>
                        <a:rPr lang="en-IN" dirty="0" err="1" smtClean="0"/>
                        <a:t>InAs</a:t>
                      </a:r>
                      <a:endParaRPr lang="en-US" dirty="0"/>
                    </a:p>
                  </a:txBody>
                  <a:tcPr/>
                </a:tc>
                <a:tc>
                  <a:txBody>
                    <a:bodyPr/>
                    <a:lstStyle/>
                    <a:p>
                      <a:pPr algn="ctr"/>
                      <a:r>
                        <a:rPr lang="en-IN" dirty="0" err="1" smtClean="0"/>
                        <a:t>CdTe</a:t>
                      </a:r>
                      <a:endParaRPr lang="en-US" dirty="0"/>
                    </a:p>
                  </a:txBody>
                  <a:tcPr/>
                </a:tc>
                <a:tc>
                  <a:txBody>
                    <a:bodyPr/>
                    <a:lstStyle/>
                    <a:p>
                      <a:pPr algn="ctr"/>
                      <a:endParaRPr lang="en-US" dirty="0"/>
                    </a:p>
                  </a:txBody>
                  <a:tcPr/>
                </a:tc>
              </a:tr>
              <a:tr h="258603">
                <a:tc>
                  <a:txBody>
                    <a:bodyPr/>
                    <a:lstStyle/>
                    <a:p>
                      <a:pPr algn="ctr"/>
                      <a:r>
                        <a:rPr lang="en-IN" dirty="0" err="1" smtClean="0"/>
                        <a:t>InN</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8215370" cy="6863417"/>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There are two main categories of </a:t>
            </a:r>
            <a:r>
              <a:rPr lang="en-US" sz="2800" b="1" dirty="0">
                <a:solidFill>
                  <a:srgbClr val="FF0000"/>
                </a:solidFill>
                <a:latin typeface="Times New Roman" pitchFamily="18" charset="0"/>
                <a:cs typeface="Times New Roman" pitchFamily="18" charset="0"/>
              </a:rPr>
              <a:t>solids</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Crystalline </a:t>
            </a:r>
            <a:r>
              <a:rPr lang="en-US" sz="2800" dirty="0">
                <a:latin typeface="Times New Roman" pitchFamily="18" charset="0"/>
                <a:cs typeface="Times New Roman" pitchFamily="18" charset="0"/>
              </a:rPr>
              <a:t>and </a:t>
            </a:r>
            <a:r>
              <a:rPr lang="en-US" sz="2800" dirty="0" smtClean="0">
                <a:latin typeface="Times New Roman" pitchFamily="18" charset="0"/>
                <a:cs typeface="Times New Roman" pitchFamily="18" charset="0"/>
              </a:rPr>
              <a:t>Amorphous</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Crystalline</a:t>
            </a: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solids</a:t>
            </a:r>
            <a:r>
              <a:rPr lang="en-US" sz="2800" dirty="0">
                <a:latin typeface="Times New Roman" pitchFamily="18" charset="0"/>
                <a:cs typeface="Times New Roman" pitchFamily="18" charset="0"/>
              </a:rPr>
              <a:t> are well ordered at the atomic level, and amorphous </a:t>
            </a:r>
            <a:r>
              <a:rPr lang="en-US" sz="2800" b="1" dirty="0">
                <a:latin typeface="Times New Roman" pitchFamily="18" charset="0"/>
                <a:cs typeface="Times New Roman" pitchFamily="18" charset="0"/>
              </a:rPr>
              <a:t>solids</a:t>
            </a:r>
            <a:r>
              <a:rPr lang="en-US" sz="2800" dirty="0">
                <a:latin typeface="Times New Roman" pitchFamily="18" charset="0"/>
                <a:cs typeface="Times New Roman" pitchFamily="18" charset="0"/>
              </a:rPr>
              <a:t> are disordered. </a:t>
            </a:r>
            <a:endParaRPr lang="en-US" sz="2800" dirty="0" smtClean="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A </a:t>
            </a:r>
            <a:r>
              <a:rPr lang="en-US" sz="2800" b="1" dirty="0">
                <a:latin typeface="Times New Roman" pitchFamily="18" charset="0"/>
                <a:cs typeface="Times New Roman" pitchFamily="18" charset="0"/>
              </a:rPr>
              <a:t>crystalline</a:t>
            </a:r>
            <a:r>
              <a:rPr lang="en-US" sz="2800" dirty="0">
                <a:latin typeface="Times New Roman" pitchFamily="18" charset="0"/>
                <a:cs typeface="Times New Roman" pitchFamily="18" charset="0"/>
              </a:rPr>
              <a:t> material </a:t>
            </a:r>
            <a:r>
              <a:rPr lang="en-US" sz="2800" b="1" dirty="0">
                <a:latin typeface="Times New Roman" pitchFamily="18" charset="0"/>
                <a:cs typeface="Times New Roman" pitchFamily="18" charset="0"/>
              </a:rPr>
              <a:t>with a</a:t>
            </a:r>
            <a:r>
              <a:rPr lang="en-US" sz="2800" dirty="0">
                <a:latin typeface="Times New Roman" pitchFamily="18" charset="0"/>
                <a:cs typeface="Times New Roman" pitchFamily="18" charset="0"/>
              </a:rPr>
              <a:t> single grain is called a single </a:t>
            </a:r>
            <a:r>
              <a:rPr lang="en-US" sz="2800" b="1" dirty="0">
                <a:latin typeface="Times New Roman" pitchFamily="18" charset="0"/>
                <a:cs typeface="Times New Roman" pitchFamily="18" charset="0"/>
              </a:rPr>
              <a:t>crystal</a:t>
            </a:r>
            <a:r>
              <a:rPr lang="en-US" sz="2800" dirty="0">
                <a:latin typeface="Times New Roman" pitchFamily="18" charset="0"/>
                <a:cs typeface="Times New Roman" pitchFamily="18" charset="0"/>
              </a:rPr>
              <a:t>. ... A </a:t>
            </a:r>
            <a:r>
              <a:rPr lang="en-US" sz="2800" b="1" dirty="0">
                <a:latin typeface="Times New Roman" pitchFamily="18" charset="0"/>
                <a:cs typeface="Times New Roman" pitchFamily="18" charset="0"/>
              </a:rPr>
              <a:t>crystalline</a:t>
            </a:r>
            <a:r>
              <a:rPr lang="en-US" sz="2800" dirty="0">
                <a:latin typeface="Times New Roman" pitchFamily="18" charset="0"/>
                <a:cs typeface="Times New Roman" pitchFamily="18" charset="0"/>
              </a:rPr>
              <a:t> material consisting of many grains of </a:t>
            </a:r>
            <a:r>
              <a:rPr lang="en-US" sz="2800" b="1" dirty="0">
                <a:latin typeface="Times New Roman" pitchFamily="18" charset="0"/>
                <a:cs typeface="Times New Roman" pitchFamily="18" charset="0"/>
              </a:rPr>
              <a:t>different</a:t>
            </a:r>
            <a:r>
              <a:rPr lang="en-US" sz="2800" dirty="0">
                <a:latin typeface="Times New Roman" pitchFamily="18" charset="0"/>
                <a:cs typeface="Times New Roman" pitchFamily="18" charset="0"/>
              </a:rPr>
              <a:t> orientation (like a ceramic) is called </a:t>
            </a:r>
            <a:r>
              <a:rPr lang="en-US" sz="2800" b="1" dirty="0" smtClean="0">
                <a:latin typeface="Times New Roman" pitchFamily="18" charset="0"/>
                <a:cs typeface="Times New Roman" pitchFamily="18" charset="0"/>
              </a:rPr>
              <a:t>polycrystalline</a:t>
            </a:r>
            <a:r>
              <a:rPr lang="en-US" sz="2400" b="1" dirty="0" smtClean="0"/>
              <a:t>.</a:t>
            </a:r>
            <a:endParaRPr lang="en-US"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pic>
        <p:nvPicPr>
          <p:cNvPr id="3" name="Picture 2" descr="different types of solids.gif"/>
          <p:cNvPicPr>
            <a:picLocks noChangeAspect="1"/>
          </p:cNvPicPr>
          <p:nvPr/>
        </p:nvPicPr>
        <p:blipFill>
          <a:blip r:embed="rId2"/>
          <a:stretch>
            <a:fillRect/>
          </a:stretch>
        </p:blipFill>
        <p:spPr>
          <a:xfrm>
            <a:off x="2285984" y="4143380"/>
            <a:ext cx="4876800" cy="19621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These are the most common type of solids.  </a:t>
            </a:r>
          </a:p>
          <a:p>
            <a:pPr algn="just"/>
            <a:r>
              <a:rPr lang="en-US" dirty="0" smtClean="0">
                <a:latin typeface="Times New Roman" pitchFamily="18" charset="0"/>
                <a:cs typeface="Times New Roman" pitchFamily="18" charset="0"/>
              </a:rPr>
              <a:t>They are firm, hold a definite and fixed shape, are rigid and incompressible. </a:t>
            </a:r>
          </a:p>
          <a:p>
            <a:pPr algn="just"/>
            <a:r>
              <a:rPr lang="en-US" dirty="0" smtClean="0">
                <a:latin typeface="Times New Roman" pitchFamily="18" charset="0"/>
                <a:cs typeface="Times New Roman" pitchFamily="18" charset="0"/>
              </a:rPr>
              <a:t>To understand crystals we must understand their structure. The arrangement of particles in a crystalline solid is in a very orderly fashion. </a:t>
            </a:r>
          </a:p>
          <a:p>
            <a:pPr algn="just"/>
            <a:r>
              <a:rPr lang="en-US" dirty="0" smtClean="0">
                <a:latin typeface="Times New Roman" pitchFamily="18" charset="0"/>
                <a:cs typeface="Times New Roman" pitchFamily="18" charset="0"/>
              </a:rPr>
              <a:t>The spaces between the atoms are very less due to high intermolecular forces. This results in crystals having high melting and boiling points. The intermolecular force is also uniform throughout the structure.</a:t>
            </a:r>
            <a:r>
              <a:rPr lang="en-US" dirty="0" smtClean="0"/>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solidFill>
                  <a:srgbClr val="FFC000"/>
                </a:solidFill>
                <a:latin typeface="Times New Roman" pitchFamily="18" charset="0"/>
                <a:cs typeface="Times New Roman" pitchFamily="18" charset="0"/>
              </a:rPr>
              <a:t>Crystalline Solids</a:t>
            </a:r>
            <a:endParaRPr lang="en-US"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456</TotalTime>
  <Words>422</Words>
  <Application>Microsoft Office PowerPoint</Application>
  <PresentationFormat>On-screen Show (4:3)</PresentationFormat>
  <Paragraphs>85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Paper</vt:lpstr>
      <vt:lpstr>VLSI DESIGN</vt:lpstr>
      <vt:lpstr>Slide 2</vt:lpstr>
      <vt:lpstr>General Classification of ICs</vt:lpstr>
      <vt:lpstr>Difference between discrete circuits and integrated circuits</vt:lpstr>
      <vt:lpstr>Advantages of IC over Discrete Circuits</vt:lpstr>
      <vt:lpstr>Basic Principle</vt:lpstr>
      <vt:lpstr>Slide 7</vt:lpstr>
      <vt:lpstr>Slide 8</vt:lpstr>
      <vt:lpstr>Crystalline Solids</vt:lpstr>
      <vt:lpstr>Amorphous Solids</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VLSI DESIGN</dc:title>
  <dc:creator>Dell-PC</dc:creator>
  <cp:lastModifiedBy>Dell-PC</cp:lastModifiedBy>
  <cp:revision>29</cp:revision>
  <dcterms:created xsi:type="dcterms:W3CDTF">2020-08-06T13:27:24Z</dcterms:created>
  <dcterms:modified xsi:type="dcterms:W3CDTF">2020-11-25T07:28:33Z</dcterms:modified>
</cp:coreProperties>
</file>