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6" r:id="rId5"/>
    <p:sldId id="279" r:id="rId6"/>
    <p:sldId id="280" r:id="rId7"/>
    <p:sldId id="278" r:id="rId8"/>
    <p:sldId id="281" r:id="rId9"/>
    <p:sldId id="282" r:id="rId10"/>
    <p:sldId id="287" r:id="rId11"/>
    <p:sldId id="284" r:id="rId12"/>
    <p:sldId id="285" r:id="rId13"/>
    <p:sldId id="28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F850302-0F57-4BF4-826B-F6171BCBED80}" type="datetimeFigureOut">
              <a:rPr lang="en-US" smtClean="0"/>
              <a:pPr/>
              <a:t>9/7/2020</a:t>
            </a:fld>
            <a:endParaRPr lang="en-US"/>
          </a:p>
        </p:txBody>
      </p:sp>
      <p:sp>
        <p:nvSpPr>
          <p:cNvPr id="16" name="Slide Number Placeholder 15"/>
          <p:cNvSpPr>
            <a:spLocks noGrp="1"/>
          </p:cNvSpPr>
          <p:nvPr>
            <p:ph type="sldNum" sz="quarter" idx="11"/>
          </p:nvPr>
        </p:nvSpPr>
        <p:spPr/>
        <p:txBody>
          <a:bodyPr/>
          <a:lstStyle/>
          <a:p>
            <a:fld id="{1C6424FC-7995-4A13-942C-DE744004CE68}"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F850302-0F57-4BF4-826B-F6171BCBED80}" type="datetimeFigureOut">
              <a:rPr lang="en-US" smtClean="0"/>
              <a:pPr/>
              <a:t>9/7/2020</a:t>
            </a:fld>
            <a:endParaRPr lang="en-US"/>
          </a:p>
        </p:txBody>
      </p:sp>
      <p:sp>
        <p:nvSpPr>
          <p:cNvPr id="15" name="Slide Number Placeholder 14"/>
          <p:cNvSpPr>
            <a:spLocks noGrp="1"/>
          </p:cNvSpPr>
          <p:nvPr>
            <p:ph type="sldNum" sz="quarter" idx="15"/>
          </p:nvPr>
        </p:nvSpPr>
        <p:spPr/>
        <p:txBody>
          <a:bodyPr/>
          <a:lstStyle>
            <a:lvl1pPr algn="ctr">
              <a:defRPr/>
            </a:lvl1pPr>
          </a:lstStyle>
          <a:p>
            <a:fld id="{1C6424FC-7995-4A13-942C-DE744004CE68}"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0302-0F57-4BF4-826B-F6171BCBED80}" type="datetimeFigureOut">
              <a:rPr lang="en-US" smtClean="0"/>
              <a:pPr/>
              <a:t>9/7/2020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850302-0F57-4BF4-826B-F6171BCBED80}" type="datetimeFigureOut">
              <a:rPr lang="en-US" smtClean="0"/>
              <a:pPr/>
              <a:t>9/7/2020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C6424FC-7995-4A13-942C-DE744004CE68}"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F850302-0F57-4BF4-826B-F6171BCBED80}" type="datetimeFigureOut">
              <a:rPr lang="en-US" smtClean="0"/>
              <a:pPr/>
              <a:t>9/7/2020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850302-0F57-4BF4-826B-F6171BCBED80}" type="datetimeFigureOut">
              <a:rPr lang="en-US" smtClean="0"/>
              <a:pPr/>
              <a:t>9/7/2020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50302-0F57-4BF4-826B-F6171BCBED80}" type="datetimeFigureOut">
              <a:rPr lang="en-US" smtClean="0"/>
              <a:pPr/>
              <a:t>9/7/2020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F850302-0F57-4BF4-826B-F6171BCBED80}" type="datetimeFigureOut">
              <a:rPr lang="en-US" smtClean="0"/>
              <a:pPr/>
              <a:t>9/7/2020</a:t>
            </a:fld>
            <a:endParaRPr lang="en-US"/>
          </a:p>
        </p:txBody>
      </p:sp>
      <p:sp>
        <p:nvSpPr>
          <p:cNvPr id="9" name="Slide Number Placeholder 8"/>
          <p:cNvSpPr>
            <a:spLocks noGrp="1"/>
          </p:cNvSpPr>
          <p:nvPr>
            <p:ph type="sldNum" sz="quarter" idx="15"/>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F850302-0F57-4BF4-826B-F6171BCBED80}" type="datetimeFigureOut">
              <a:rPr lang="en-US" smtClean="0"/>
              <a:pPr/>
              <a:t>9/7/2020</a:t>
            </a:fld>
            <a:endParaRPr lang="en-US"/>
          </a:p>
        </p:txBody>
      </p:sp>
      <p:sp>
        <p:nvSpPr>
          <p:cNvPr id="9" name="Slide Number Placeholder 8"/>
          <p:cNvSpPr>
            <a:spLocks noGrp="1"/>
          </p:cNvSpPr>
          <p:nvPr>
            <p:ph type="sldNum" sz="quarter" idx="11"/>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F850302-0F57-4BF4-826B-F6171BCBED80}" type="datetimeFigureOut">
              <a:rPr lang="en-US" smtClean="0"/>
              <a:pPr/>
              <a:t>9/7/2020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C6424FC-7995-4A13-942C-DE744004CE68}"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smtClean="0">
                <a:latin typeface="Times New Roman" pitchFamily="18" charset="0"/>
                <a:cs typeface="Times New Roman" pitchFamily="18" charset="0"/>
              </a:rPr>
              <a:t>Lecture 6</a:t>
            </a:r>
          </a:p>
          <a:p>
            <a:r>
              <a:rPr lang="en-IN" b="1" dirty="0" smtClean="0">
                <a:latin typeface="Times New Roman" pitchFamily="18" charset="0"/>
                <a:cs typeface="Times New Roman" pitchFamily="18" charset="0"/>
              </a:rPr>
              <a:t>B.E (ECE) 5</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semester</a:t>
            </a:r>
            <a:endParaRPr lang="en-US" b="1" dirty="0" smtClean="0">
              <a:latin typeface="Times New Roman" pitchFamily="18" charset="0"/>
              <a:cs typeface="Times New Roman" pitchFamily="18" charset="0"/>
            </a:endParaRPr>
          </a:p>
          <a:p>
            <a:endParaRPr lang="en-US" dirty="0"/>
          </a:p>
        </p:txBody>
      </p:sp>
      <p:sp>
        <p:nvSpPr>
          <p:cNvPr id="2" name="Title 1"/>
          <p:cNvSpPr>
            <a:spLocks noGrp="1"/>
          </p:cNvSpPr>
          <p:nvPr>
            <p:ph type="ctrTitle"/>
          </p:nvPr>
        </p:nvSpPr>
        <p:spPr/>
        <p:txBody>
          <a:bodyPr/>
          <a:lstStyle/>
          <a:p>
            <a:r>
              <a:rPr lang="en-IN" b="1" dirty="0" smtClean="0"/>
              <a:t>VLSI DESIGN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emical vapor deposition.jpg"/>
          <p:cNvPicPr>
            <a:picLocks noGrp="1" noChangeAspect="1"/>
          </p:cNvPicPr>
          <p:nvPr>
            <p:ph idx="1"/>
          </p:nvPr>
        </p:nvPicPr>
        <p:blipFill>
          <a:blip r:embed="rId2"/>
          <a:stretch>
            <a:fillRect/>
          </a:stretch>
        </p:blipFill>
        <p:spPr>
          <a:xfrm>
            <a:off x="-33" y="-24"/>
            <a:ext cx="9131917" cy="6840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VD.jpg"/>
          <p:cNvPicPr>
            <a:picLocks noGrp="1" noChangeAspect="1"/>
          </p:cNvPicPr>
          <p:nvPr>
            <p:ph idx="1"/>
          </p:nvPr>
        </p:nvPicPr>
        <p:blipFill>
          <a:blip r:embed="rId2"/>
          <a:stretch>
            <a:fillRect/>
          </a:stretch>
        </p:blipFill>
        <p:spPr>
          <a:xfrm>
            <a:off x="1142976" y="1512570"/>
            <a:ext cx="7115064" cy="3384000"/>
          </a:xfrm>
        </p:spPr>
      </p:pic>
      <p:sp>
        <p:nvSpPr>
          <p:cNvPr id="3" name="Title 2"/>
          <p:cNvSpPr>
            <a:spLocks noGrp="1"/>
          </p:cNvSpPr>
          <p:nvPr>
            <p:ph type="title"/>
          </p:nvPr>
        </p:nvSpPr>
        <p:spPr/>
        <p:txBody>
          <a:bodyPr/>
          <a:lstStyle/>
          <a:p>
            <a:r>
              <a:rPr lang="en-IN" dirty="0" smtClean="0">
                <a:solidFill>
                  <a:srgbClr val="FFC000"/>
                </a:solidFill>
              </a:rPr>
              <a:t>CVD</a:t>
            </a:r>
            <a:endParaRPr lang="en-US" dirty="0">
              <a:solidFill>
                <a:srgbClr val="FFC000"/>
              </a:solidFill>
            </a:endParaRPr>
          </a:p>
        </p:txBody>
      </p:sp>
      <p:sp>
        <p:nvSpPr>
          <p:cNvPr id="5" name="TextBox 4"/>
          <p:cNvSpPr txBox="1"/>
          <p:nvPr/>
        </p:nvSpPr>
        <p:spPr>
          <a:xfrm>
            <a:off x="857224" y="5143512"/>
            <a:ext cx="750099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CVD is a process in which gaseous precursors react to form a solid coating on a heated substrate.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Chemical vapor deposition</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CVD</a:t>
            </a:r>
            <a:r>
              <a:rPr lang="en-US" dirty="0" smtClean="0">
                <a:latin typeface="Times New Roman" pitchFamily="18" charset="0"/>
                <a:cs typeface="Times New Roman" pitchFamily="18" charset="0"/>
              </a:rPr>
              <a:t>) is a vacuum deposition method used to produce high quality, high-performance, solid materials. </a:t>
            </a:r>
          </a:p>
          <a:p>
            <a:pPr algn="just"/>
            <a:r>
              <a:rPr lang="en-US" dirty="0" smtClean="0">
                <a:latin typeface="Times New Roman" pitchFamily="18" charset="0"/>
                <a:cs typeface="Times New Roman" pitchFamily="18" charset="0"/>
              </a:rPr>
              <a:t>The process is often used in the semiconductor industry to produce thin films. </a:t>
            </a:r>
          </a:p>
          <a:p>
            <a:pPr algn="just"/>
            <a:r>
              <a:rPr lang="en-US" dirty="0" smtClean="0">
                <a:latin typeface="Times New Roman" pitchFamily="18" charset="0"/>
                <a:cs typeface="Times New Roman" pitchFamily="18" charset="0"/>
              </a:rPr>
              <a:t>In typical CVD, the wafer (substrate) is exposed to one or more volatile </a:t>
            </a:r>
            <a:r>
              <a:rPr lang="en-US" dirty="0" err="1" smtClean="0">
                <a:latin typeface="Times New Roman" pitchFamily="18" charset="0"/>
                <a:cs typeface="Times New Roman" pitchFamily="18" charset="0"/>
              </a:rPr>
              <a:t>precursors,which</a:t>
            </a:r>
            <a:r>
              <a:rPr lang="en-US" dirty="0" smtClean="0">
                <a:latin typeface="Times New Roman" pitchFamily="18" charset="0"/>
                <a:cs typeface="Times New Roman" pitchFamily="18" charset="0"/>
              </a:rPr>
              <a:t> react and/or decompose on the substrate surface to produce the desired deposit.</a:t>
            </a:r>
          </a:p>
          <a:p>
            <a:pPr algn="just"/>
            <a:r>
              <a:rPr lang="en-US" dirty="0" smtClean="0">
                <a:latin typeface="Times New Roman" pitchFamily="18" charset="0"/>
                <a:cs typeface="Times New Roman" pitchFamily="18" charset="0"/>
              </a:rPr>
              <a:t>volatile by-products are also produced, which are removed by gas flow through the reaction chamber.</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4572000"/>
          </a:xfrm>
        </p:spPr>
        <p:txBody>
          <a:bodyPr>
            <a:normAutofit/>
          </a:bodyPr>
          <a:lstStyle/>
          <a:p>
            <a:pPr algn="just">
              <a:buNone/>
            </a:pPr>
            <a:r>
              <a:rPr lang="en-US" dirty="0" smtClean="0">
                <a:latin typeface="Times New Roman" pitchFamily="18" charset="0"/>
                <a:cs typeface="Times New Roman" pitchFamily="18" charset="0"/>
              </a:rPr>
              <a:t>	The main </a:t>
            </a:r>
            <a:r>
              <a:rPr lang="en-US" b="1" dirty="0" smtClean="0">
                <a:latin typeface="Times New Roman" pitchFamily="18" charset="0"/>
                <a:cs typeface="Times New Roman" pitchFamily="18" charset="0"/>
              </a:rPr>
              <a:t>steps</a:t>
            </a:r>
            <a:r>
              <a:rPr lang="en-US" dirty="0" smtClean="0">
                <a:latin typeface="Times New Roman" pitchFamily="18" charset="0"/>
                <a:cs typeface="Times New Roman" pitchFamily="18" charset="0"/>
              </a:rPr>
              <a:t> that occur in a typical </a:t>
            </a:r>
            <a:r>
              <a:rPr lang="en-US" b="1" dirty="0" smtClean="0">
                <a:latin typeface="Times New Roman" pitchFamily="18" charset="0"/>
                <a:cs typeface="Times New Roman" pitchFamily="18" charset="0"/>
              </a:rPr>
              <a:t>CVD process</a:t>
            </a:r>
            <a:r>
              <a:rPr lang="en-US" dirty="0" smtClean="0">
                <a:latin typeface="Times New Roman" pitchFamily="18" charset="0"/>
                <a:cs typeface="Times New Roman" pitchFamily="18" charset="0"/>
              </a:rPr>
              <a:t> can be summarized as follows :</a:t>
            </a:r>
          </a:p>
          <a:p>
            <a:pPr algn="just">
              <a:buNone/>
            </a:pPr>
            <a:r>
              <a:rPr lang="en-US" dirty="0" smtClean="0">
                <a:latin typeface="Times New Roman" pitchFamily="18" charset="0"/>
                <a:cs typeface="Times New Roman" pitchFamily="18" charset="0"/>
              </a:rPr>
              <a:t> (1) transport of reacting gaseous species to the surface of a substrate, </a:t>
            </a:r>
          </a:p>
          <a:p>
            <a:pPr algn="just">
              <a:buNone/>
            </a:pPr>
            <a:r>
              <a:rPr lang="en-US" dirty="0" smtClean="0">
                <a:latin typeface="Times New Roman" pitchFamily="18" charset="0"/>
                <a:cs typeface="Times New Roman" pitchFamily="18" charset="0"/>
              </a:rPr>
              <a:t>(2) adsorption of the species on that surface, </a:t>
            </a:r>
          </a:p>
          <a:p>
            <a:pPr algn="just">
              <a:buNone/>
            </a:pPr>
            <a:r>
              <a:rPr lang="en-US" dirty="0" smtClean="0">
                <a:latin typeface="Times New Roman" pitchFamily="18" charset="0"/>
                <a:cs typeface="Times New Roman" pitchFamily="18" charset="0"/>
              </a:rPr>
              <a:t>(3) heterogeneous surface reaction catalyzed by the surface of the substrate,</a:t>
            </a:r>
          </a:p>
          <a:p>
            <a:pPr algn="just">
              <a:buNone/>
            </a:pPr>
            <a:r>
              <a:rPr lang="en-US" dirty="0" smtClean="0">
                <a:latin typeface="Times New Roman" pitchFamily="18" charset="0"/>
                <a:cs typeface="Times New Roman" pitchFamily="18" charset="0"/>
              </a:rPr>
              <a:t> (4) surface diffusion of the species ...</a:t>
            </a:r>
            <a:endParaRPr lang="en-US" dirty="0">
              <a:latin typeface="Times New Roman" pitchFamily="18" charset="0"/>
              <a:cs typeface="Times New Roman" pitchFamily="18" charset="0"/>
            </a:endParaRPr>
          </a:p>
        </p:txBody>
      </p:sp>
      <p:pic>
        <p:nvPicPr>
          <p:cNvPr id="4" name="Picture 3" descr="CVD process.gif"/>
          <p:cNvPicPr>
            <a:picLocks noChangeAspect="1"/>
          </p:cNvPicPr>
          <p:nvPr/>
        </p:nvPicPr>
        <p:blipFill>
          <a:blip r:embed="rId2"/>
          <a:stretch>
            <a:fillRect/>
          </a:stretch>
        </p:blipFill>
        <p:spPr>
          <a:xfrm>
            <a:off x="1785918" y="4000504"/>
            <a:ext cx="5893841" cy="2556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Illustrate the use of SiO</a:t>
            </a:r>
            <a:r>
              <a:rPr lang="en-IN" sz="1800" dirty="0" smtClean="0">
                <a:latin typeface="Times New Roman" pitchFamily="18" charset="0"/>
                <a:cs typeface="Times New Roman" pitchFamily="18" charset="0"/>
              </a:rPr>
              <a:t>2</a:t>
            </a:r>
            <a:r>
              <a:rPr lang="en-IN" dirty="0" smtClean="0">
                <a:latin typeface="Times New Roman" pitchFamily="18" charset="0"/>
                <a:cs typeface="Times New Roman" pitchFamily="18" charset="0"/>
              </a:rPr>
              <a:t> in IC fabrication.</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Compare thermal oxidation and Chemical vapour deposition techniques.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Questions for you...</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	</a:t>
            </a:r>
            <a:endParaRPr lang="en-US" dirty="0"/>
          </a:p>
        </p:txBody>
      </p:sp>
      <p:sp>
        <p:nvSpPr>
          <p:cNvPr id="3" name="Title 2"/>
          <p:cNvSpPr>
            <a:spLocks noGrp="1"/>
          </p:cNvSpPr>
          <p:nvPr>
            <p:ph type="title"/>
          </p:nvPr>
        </p:nvSpPr>
        <p:spPr>
          <a:xfrm>
            <a:off x="428596" y="214290"/>
            <a:ext cx="8229600" cy="647720"/>
          </a:xfrm>
        </p:spPr>
        <p:txBody>
          <a:bodyPr>
            <a:normAutofit fontScale="90000"/>
          </a:bodyPr>
          <a:lstStyle/>
          <a:p>
            <a:pPr algn="ctr"/>
            <a:r>
              <a:rPr lang="en-IN" sz="3800" dirty="0" smtClean="0">
                <a:solidFill>
                  <a:srgbClr val="FFC000"/>
                </a:solidFill>
                <a:latin typeface="Times New Roman" pitchFamily="18" charset="0"/>
                <a:cs typeface="Times New Roman" pitchFamily="18" charset="0"/>
              </a:rPr>
              <a:t>Growth and Deposition of Dielectric Films</a:t>
            </a:r>
            <a:endParaRPr lang="en-US" sz="3800" dirty="0">
              <a:solidFill>
                <a:srgbClr val="FFC000"/>
              </a:solidFill>
              <a:latin typeface="Times New Roman" pitchFamily="18" charset="0"/>
              <a:cs typeface="Times New Roman" pitchFamily="18" charset="0"/>
            </a:endParaRPr>
          </a:p>
        </p:txBody>
      </p:sp>
      <p:sp>
        <p:nvSpPr>
          <p:cNvPr id="6" name="TextBox 5"/>
          <p:cNvSpPr txBox="1"/>
          <p:nvPr/>
        </p:nvSpPr>
        <p:spPr>
          <a:xfrm>
            <a:off x="714348" y="928670"/>
            <a:ext cx="7786742" cy="4739759"/>
          </a:xfrm>
          <a:prstGeom prst="rect">
            <a:avLst/>
          </a:prstGeom>
          <a:noFill/>
        </p:spPr>
        <p:txBody>
          <a:bodyPr wrap="square" rtlCol="0">
            <a:spAutoFit/>
          </a:bodyPr>
          <a:lstStyle/>
          <a:p>
            <a:r>
              <a:rPr lang="en-IN" sz="2600" dirty="0" smtClean="0">
                <a:latin typeface="Times New Roman" pitchFamily="18" charset="0"/>
                <a:cs typeface="Times New Roman" pitchFamily="18" charset="0"/>
              </a:rPr>
              <a:t>In semiconductor processing, dielectric films are essentially used for following purposes:</a:t>
            </a:r>
          </a:p>
          <a:p>
            <a:pPr>
              <a:buFont typeface="Arial" pitchFamily="34" charset="0"/>
              <a:buChar char="•"/>
            </a:pPr>
            <a:r>
              <a:rPr lang="en-IN" sz="2600" dirty="0" smtClean="0">
                <a:latin typeface="Times New Roman" pitchFamily="18" charset="0"/>
                <a:cs typeface="Times New Roman" pitchFamily="18" charset="0"/>
              </a:rPr>
              <a:t> Parts of the active device, for example, gate oxide of a MOS transistor.</a:t>
            </a:r>
          </a:p>
          <a:p>
            <a:pPr algn="just"/>
            <a:r>
              <a:rPr lang="en-IN" sz="2400" dirty="0" smtClean="0">
                <a:solidFill>
                  <a:srgbClr val="FF0000"/>
                </a:solidFill>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The </a:t>
            </a:r>
            <a:r>
              <a:rPr lang="en-US" sz="2400" b="1" dirty="0" smtClean="0">
                <a:solidFill>
                  <a:srgbClr val="FF0000"/>
                </a:solidFill>
                <a:latin typeface="Times New Roman" pitchFamily="18" charset="0"/>
                <a:cs typeface="Times New Roman" pitchFamily="18" charset="0"/>
              </a:rPr>
              <a:t>gate oxide</a:t>
            </a:r>
            <a:r>
              <a:rPr lang="en-US" sz="2400" dirty="0" smtClean="0">
                <a:solidFill>
                  <a:srgbClr val="FF0000"/>
                </a:solidFill>
                <a:latin typeface="Times New Roman" pitchFamily="18" charset="0"/>
                <a:cs typeface="Times New Roman" pitchFamily="18" charset="0"/>
              </a:rPr>
              <a:t> is the </a:t>
            </a:r>
            <a:r>
              <a:rPr lang="en-US" sz="2400" b="1" dirty="0" smtClean="0">
                <a:solidFill>
                  <a:srgbClr val="FF0000"/>
                </a:solidFill>
                <a:latin typeface="Times New Roman" pitchFamily="18" charset="0"/>
                <a:cs typeface="Times New Roman" pitchFamily="18" charset="0"/>
              </a:rPr>
              <a:t>dielectric</a:t>
            </a:r>
            <a:r>
              <a:rPr lang="en-US" sz="2400" dirty="0" smtClean="0">
                <a:solidFill>
                  <a:srgbClr val="FF0000"/>
                </a:solidFill>
                <a:latin typeface="Times New Roman" pitchFamily="18" charset="0"/>
                <a:cs typeface="Times New Roman" pitchFamily="18" charset="0"/>
              </a:rPr>
              <a:t> layer that separates the </a:t>
            </a:r>
            <a:r>
              <a:rPr lang="en-US" sz="2400" b="1" dirty="0" smtClean="0">
                <a:solidFill>
                  <a:srgbClr val="FF0000"/>
                </a:solidFill>
                <a:latin typeface="Times New Roman" pitchFamily="18" charset="0"/>
                <a:cs typeface="Times New Roman" pitchFamily="18" charset="0"/>
              </a:rPr>
              <a:t>gate</a:t>
            </a:r>
            <a:r>
              <a:rPr lang="en-US" sz="2400" dirty="0" smtClean="0">
                <a:solidFill>
                  <a:srgbClr val="FF0000"/>
                </a:solidFill>
                <a:latin typeface="Times New Roman" pitchFamily="18" charset="0"/>
                <a:cs typeface="Times New Roman" pitchFamily="18" charset="0"/>
              </a:rPr>
              <a:t> terminal of a </a:t>
            </a:r>
            <a:r>
              <a:rPr lang="en-US" sz="2400" b="1" dirty="0" smtClean="0">
                <a:solidFill>
                  <a:srgbClr val="FF0000"/>
                </a:solidFill>
                <a:latin typeface="Times New Roman" pitchFamily="18" charset="0"/>
                <a:cs typeface="Times New Roman" pitchFamily="18" charset="0"/>
              </a:rPr>
              <a:t>MOSFET</a:t>
            </a:r>
            <a:r>
              <a:rPr lang="en-US" sz="2400" dirty="0" smtClean="0">
                <a:solidFill>
                  <a:srgbClr val="FF0000"/>
                </a:solidFill>
                <a:latin typeface="Times New Roman" pitchFamily="18" charset="0"/>
                <a:cs typeface="Times New Roman" pitchFamily="18" charset="0"/>
              </a:rPr>
              <a:t> (metal-</a:t>
            </a:r>
            <a:r>
              <a:rPr lang="en-US" sz="2400" b="1" dirty="0" smtClean="0">
                <a:solidFill>
                  <a:srgbClr val="FF0000"/>
                </a:solidFill>
                <a:latin typeface="Times New Roman" pitchFamily="18" charset="0"/>
                <a:cs typeface="Times New Roman" pitchFamily="18" charset="0"/>
              </a:rPr>
              <a:t>oxide</a:t>
            </a:r>
            <a:r>
              <a:rPr lang="en-US" sz="2400" dirty="0" smtClean="0">
                <a:solidFill>
                  <a:srgbClr val="FF0000"/>
                </a:solidFill>
                <a:latin typeface="Times New Roman" pitchFamily="18" charset="0"/>
                <a:cs typeface="Times New Roman" pitchFamily="18" charset="0"/>
              </a:rPr>
              <a:t>-semiconductor field-effect </a:t>
            </a:r>
            <a:r>
              <a:rPr lang="en-US" sz="2400" b="1" dirty="0" smtClean="0">
                <a:solidFill>
                  <a:srgbClr val="FF0000"/>
                </a:solidFill>
                <a:latin typeface="Times New Roman" pitchFamily="18" charset="0"/>
                <a:cs typeface="Times New Roman" pitchFamily="18" charset="0"/>
              </a:rPr>
              <a:t>transistor</a:t>
            </a:r>
            <a:r>
              <a:rPr lang="en-US" sz="2400" dirty="0" smtClean="0">
                <a:solidFill>
                  <a:srgbClr val="FF0000"/>
                </a:solidFill>
                <a:latin typeface="Times New Roman" pitchFamily="18" charset="0"/>
                <a:cs typeface="Times New Roman" pitchFamily="18" charset="0"/>
              </a:rPr>
              <a:t>) from the underlying source and drain terminals as well as the conductive channel that connects source and drain when the </a:t>
            </a:r>
            <a:r>
              <a:rPr lang="en-US" sz="2400" b="1" dirty="0" smtClean="0">
                <a:solidFill>
                  <a:srgbClr val="FF0000"/>
                </a:solidFill>
                <a:latin typeface="Times New Roman" pitchFamily="18" charset="0"/>
                <a:cs typeface="Times New Roman" pitchFamily="18" charset="0"/>
              </a:rPr>
              <a:t>transistor</a:t>
            </a:r>
            <a:r>
              <a:rPr lang="en-US" sz="2400" dirty="0" smtClean="0">
                <a:solidFill>
                  <a:srgbClr val="FF0000"/>
                </a:solidFill>
                <a:latin typeface="Times New Roman" pitchFamily="18" charset="0"/>
                <a:cs typeface="Times New Roman" pitchFamily="18" charset="0"/>
              </a:rPr>
              <a:t> is turned on.)</a:t>
            </a:r>
            <a:endParaRPr lang="en-IN" sz="2400" dirty="0" smtClean="0">
              <a:solidFill>
                <a:srgbClr val="FF0000"/>
              </a:solidFill>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pic>
        <p:nvPicPr>
          <p:cNvPr id="7" name="Picture 6" descr="dielectric layer of MOS.png"/>
          <p:cNvPicPr>
            <a:picLocks noChangeAspect="1"/>
          </p:cNvPicPr>
          <p:nvPr/>
        </p:nvPicPr>
        <p:blipFill>
          <a:blip r:embed="rId2"/>
          <a:stretch>
            <a:fillRect/>
          </a:stretch>
        </p:blipFill>
        <p:spPr>
          <a:xfrm>
            <a:off x="1214414" y="4447841"/>
            <a:ext cx="6738928" cy="241015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smtClean="0">
                <a:latin typeface="Times New Roman" pitchFamily="18" charset="0"/>
                <a:cs typeface="Times New Roman" pitchFamily="18" charset="0"/>
              </a:rPr>
              <a:t>Used as masks to protect against diffusion or ion implantation.</a:t>
            </a:r>
          </a:p>
          <a:p>
            <a:pPr algn="just"/>
            <a:endParaRPr lang="en-IN" dirty="0" smtClean="0">
              <a:latin typeface="Times New Roman" pitchFamily="18" charset="0"/>
              <a:cs typeface="Times New Roman" pitchFamily="18" charset="0"/>
            </a:endParaRPr>
          </a:p>
          <a:p>
            <a:pPr algn="just">
              <a:buFont typeface="Arial" pitchFamily="34" charset="0"/>
              <a:buChar char="•"/>
            </a:pP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Font typeface="Arial" pitchFamily="34" charset="0"/>
              <a:buChar char="•"/>
            </a:pPr>
            <a:r>
              <a:rPr lang="en-IN" dirty="0" smtClean="0">
                <a:latin typeface="Times New Roman" pitchFamily="18" charset="0"/>
                <a:cs typeface="Times New Roman" pitchFamily="18" charset="0"/>
              </a:rPr>
              <a:t> Used as protecting layer at the end of device fabrication so as to protect from harsh ambience and ensure reliable operation.</a:t>
            </a:r>
          </a:p>
          <a:p>
            <a:pPr lvl="1" algn="just">
              <a:buNone/>
            </a:pPr>
            <a:r>
              <a:rPr lang="en-IN" dirty="0" smtClean="0"/>
              <a:t>	</a:t>
            </a:r>
            <a:endParaRPr lang="en-US" dirty="0"/>
          </a:p>
        </p:txBody>
      </p:sp>
      <p:sp>
        <p:nvSpPr>
          <p:cNvPr id="3" name="Title 2"/>
          <p:cNvSpPr>
            <a:spLocks noGrp="1"/>
          </p:cNvSpPr>
          <p:nvPr>
            <p:ph type="title"/>
          </p:nvPr>
        </p:nvSpPr>
        <p:spPr/>
        <p:txBody>
          <a:bodyPr/>
          <a:lstStyle/>
          <a:p>
            <a:endParaRPr lang="en-US"/>
          </a:p>
        </p:txBody>
      </p:sp>
      <p:pic>
        <p:nvPicPr>
          <p:cNvPr id="4" name="Picture 3" descr="diffusion and ion implantation.jpg"/>
          <p:cNvPicPr>
            <a:picLocks noChangeAspect="1"/>
          </p:cNvPicPr>
          <p:nvPr/>
        </p:nvPicPr>
        <p:blipFill>
          <a:blip r:embed="rId2"/>
          <a:srcRect l="21008" t="17447" r="51526" b="60173"/>
          <a:stretch>
            <a:fillRect/>
          </a:stretch>
        </p:blipFill>
        <p:spPr>
          <a:xfrm>
            <a:off x="3214669" y="2631942"/>
            <a:ext cx="2356362" cy="1440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rmal oxidation process diagram.gif"/>
          <p:cNvPicPr>
            <a:picLocks noGrp="1" noChangeAspect="1"/>
          </p:cNvPicPr>
          <p:nvPr>
            <p:ph idx="1"/>
          </p:nvPr>
        </p:nvPicPr>
        <p:blipFill>
          <a:blip r:embed="rId2"/>
          <a:stretch>
            <a:fillRect/>
          </a:stretch>
        </p:blipFill>
        <p:spPr>
          <a:xfrm>
            <a:off x="928662" y="1285860"/>
            <a:ext cx="6992000" cy="3312000"/>
          </a:xfrm>
        </p:spPr>
      </p:pic>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Thermal Oxidation</a:t>
            </a:r>
            <a:endParaRPr lang="en-US" dirty="0">
              <a:solidFill>
                <a:srgbClr val="FFC000"/>
              </a:solidFill>
              <a:latin typeface="Times New Roman" pitchFamily="18" charset="0"/>
              <a:cs typeface="Times New Roman" pitchFamily="18" charset="0"/>
            </a:endParaRPr>
          </a:p>
        </p:txBody>
      </p:sp>
      <p:sp>
        <p:nvSpPr>
          <p:cNvPr id="6" name="Rectangle 5"/>
          <p:cNvSpPr/>
          <p:nvPr/>
        </p:nvSpPr>
        <p:spPr>
          <a:xfrm>
            <a:off x="928662" y="4704718"/>
            <a:ext cx="7000924" cy="1938992"/>
          </a:xfrm>
          <a:prstGeom prst="rect">
            <a:avLst/>
          </a:prstGeom>
        </p:spPr>
        <p:txBody>
          <a:bodyPr wrap="square">
            <a:spAutoFit/>
          </a:bodyPr>
          <a:lstStyle/>
          <a:p>
            <a:pPr algn="just"/>
            <a:r>
              <a:rPr lang="en-US" sz="2400" dirty="0" smtClean="0">
                <a:latin typeface="Times New Roman" pitchFamily="18" charset="0"/>
                <a:cs typeface="Times New Roman" pitchFamily="18" charset="0"/>
              </a:rPr>
              <a:t>The oxygen is led to the wafers in gaseous state and reacts at the wafer surface to form silicon dioxide.  Depending on the gases different oxidations occur (a thermal oxidation has to take place on a bare silicon surface).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fontAlgn="base">
              <a:buNone/>
            </a:pPr>
            <a:r>
              <a:rPr lang="en-US" b="1" dirty="0" smtClean="0">
                <a:solidFill>
                  <a:srgbClr val="FFC000"/>
                </a:solidFill>
                <a:latin typeface="Times New Roman" pitchFamily="18" charset="0"/>
                <a:cs typeface="Times New Roman" pitchFamily="18" charset="0"/>
              </a:rPr>
              <a:t>Dry oxidation</a:t>
            </a:r>
          </a:p>
          <a:p>
            <a:pPr algn="just" fontAlgn="base"/>
            <a:r>
              <a:rPr lang="en-US" dirty="0" smtClean="0">
                <a:latin typeface="Times New Roman" pitchFamily="18" charset="0"/>
                <a:cs typeface="Times New Roman" pitchFamily="18" charset="0"/>
              </a:rPr>
              <a:t>The oxidation takes place under pure oxygen atmosphere. The silicon and oxide react to form silicon dioxide:</a:t>
            </a:r>
          </a:p>
          <a:p>
            <a:pPr algn="just" fontAlgn="base">
              <a:buNone/>
            </a:pPr>
            <a:r>
              <a:rPr lang="en-US" i="1" dirty="0" smtClean="0">
                <a:latin typeface="Times New Roman" pitchFamily="18" charset="0"/>
                <a:cs typeface="Times New Roman" pitchFamily="18" charset="0"/>
              </a:rPr>
              <a:t>				Si + O</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→SiO</a:t>
            </a:r>
            <a:r>
              <a:rPr lang="en-US" i="1" baseline="-25000" dirty="0" smtClean="0">
                <a:latin typeface="Times New Roman" pitchFamily="18" charset="0"/>
                <a:cs typeface="Times New Roman" pitchFamily="18" charset="0"/>
              </a:rPr>
              <a:t>2</a:t>
            </a:r>
            <a:endParaRPr lang="en-US" i="1"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This process is done at 1000 to 1200 °C actually. To create a very thin and stable oxide the process can be done at even lower temperatures of about 800 °C.</a:t>
            </a:r>
          </a:p>
          <a:p>
            <a:pPr algn="just" fontAlgn="base">
              <a:buNone/>
            </a:pPr>
            <a:r>
              <a:rPr lang="en-US" dirty="0" smtClean="0">
                <a:solidFill>
                  <a:srgbClr val="FFC000"/>
                </a:solidFill>
                <a:latin typeface="Times New Roman" pitchFamily="18" charset="0"/>
                <a:cs typeface="Times New Roman" pitchFamily="18" charset="0"/>
              </a:rPr>
              <a:t>Characteristic of the dry oxidation:</a:t>
            </a:r>
          </a:p>
          <a:p>
            <a:pPr algn="just" fontAlgn="base"/>
            <a:r>
              <a:rPr lang="en-US" dirty="0" smtClean="0">
                <a:latin typeface="Times New Roman" pitchFamily="18" charset="0"/>
                <a:cs typeface="Times New Roman" pitchFamily="18" charset="0"/>
              </a:rPr>
              <a:t>slow growth of oxide</a:t>
            </a:r>
          </a:p>
          <a:p>
            <a:pPr algn="just" fontAlgn="base"/>
            <a:r>
              <a:rPr lang="en-US" dirty="0" smtClean="0">
                <a:latin typeface="Times New Roman" pitchFamily="18" charset="0"/>
                <a:cs typeface="Times New Roman" pitchFamily="18" charset="0"/>
              </a:rPr>
              <a:t>high density</a:t>
            </a:r>
          </a:p>
          <a:p>
            <a:pPr algn="just" fontAlgn="base"/>
            <a:r>
              <a:rPr lang="en-US" dirty="0" smtClean="0">
                <a:latin typeface="Times New Roman" pitchFamily="18" charset="0"/>
                <a:cs typeface="Times New Roman" pitchFamily="18" charset="0"/>
              </a:rPr>
              <a:t>high breakdown voltage</a:t>
            </a:r>
          </a:p>
          <a:p>
            <a:endParaRPr lang="en-US" dirty="0"/>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Thermal Oxidation Methods: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4572000"/>
          </a:xfrm>
        </p:spPr>
        <p:txBody>
          <a:bodyPr/>
          <a:lstStyle/>
          <a:p>
            <a:pPr algn="just" fontAlgn="base">
              <a:buNone/>
            </a:pPr>
            <a:r>
              <a:rPr lang="en-US" b="1" dirty="0" smtClean="0">
                <a:solidFill>
                  <a:srgbClr val="FFC000"/>
                </a:solidFill>
                <a:latin typeface="Times New Roman" pitchFamily="18" charset="0"/>
                <a:cs typeface="Times New Roman" pitchFamily="18" charset="0"/>
              </a:rPr>
              <a:t>Wet oxidation</a:t>
            </a:r>
          </a:p>
          <a:p>
            <a:pPr algn="just" fontAlgn="base"/>
            <a:r>
              <a:rPr lang="en-US" dirty="0" smtClean="0">
                <a:latin typeface="Times New Roman" pitchFamily="18" charset="0"/>
                <a:cs typeface="Times New Roman" pitchFamily="18" charset="0"/>
              </a:rPr>
              <a:t>In wet thermal oxidation, the oxygen is led through a bubbler vessel filled with heated water (about 95 °C), so that in addition to oxygen water is present in the quartz tube as steam. The oxidation is given by:</a:t>
            </a:r>
          </a:p>
          <a:p>
            <a:pPr algn="just" fontAlgn="base">
              <a:buNone/>
            </a:pPr>
            <a:r>
              <a:rPr lang="en-US" i="1" dirty="0" smtClean="0">
                <a:latin typeface="Times New Roman" pitchFamily="18" charset="0"/>
                <a:cs typeface="Times New Roman" pitchFamily="18" charset="0"/>
              </a:rPr>
              <a:t>			Si + 2H</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O→SiO</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+ 2H</a:t>
            </a:r>
            <a:r>
              <a:rPr lang="en-US" i="1" baseline="-25000" dirty="0" smtClean="0">
                <a:latin typeface="Times New Roman" pitchFamily="18" charset="0"/>
                <a:cs typeface="Times New Roman" pitchFamily="18" charset="0"/>
              </a:rPr>
              <a:t>2</a:t>
            </a:r>
            <a:endParaRPr lang="en-US" i="1"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This process is done by 900 to 1000  °C. </a:t>
            </a:r>
          </a:p>
          <a:p>
            <a:pPr algn="just" fontAlgn="base">
              <a:buNone/>
            </a:pPr>
            <a:r>
              <a:rPr lang="en-US" dirty="0" smtClean="0">
                <a:solidFill>
                  <a:srgbClr val="FFC000"/>
                </a:solidFill>
                <a:latin typeface="Times New Roman" pitchFamily="18" charset="0"/>
                <a:cs typeface="Times New Roman" pitchFamily="18" charset="0"/>
              </a:rPr>
              <a:t>Characteristics of wet thermal oxidation:</a:t>
            </a:r>
          </a:p>
          <a:p>
            <a:pPr algn="just" fontAlgn="base"/>
            <a:r>
              <a:rPr lang="en-US" dirty="0" smtClean="0">
                <a:latin typeface="Times New Roman" pitchFamily="18" charset="0"/>
                <a:cs typeface="Times New Roman" pitchFamily="18" charset="0"/>
              </a:rPr>
              <a:t>fast growth even on low temperatures</a:t>
            </a:r>
          </a:p>
          <a:p>
            <a:pPr algn="just" fontAlgn="base"/>
            <a:r>
              <a:rPr lang="en-US" dirty="0" smtClean="0">
                <a:latin typeface="Times New Roman" pitchFamily="18" charset="0"/>
                <a:cs typeface="Times New Roman" pitchFamily="18" charset="0"/>
              </a:rPr>
              <a:t>less quality than dry oxides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ry vs wet oxidation.png"/>
          <p:cNvPicPr>
            <a:picLocks noChangeAspect="1"/>
          </p:cNvPicPr>
          <p:nvPr/>
        </p:nvPicPr>
        <p:blipFill>
          <a:blip r:embed="rId2"/>
          <a:stretch>
            <a:fillRect/>
          </a:stretch>
        </p:blipFill>
        <p:spPr>
          <a:xfrm>
            <a:off x="424605" y="1357298"/>
            <a:ext cx="8290799" cy="3384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64"/>
            <a:ext cx="8229600" cy="4572000"/>
          </a:xfrm>
        </p:spPr>
        <p:txBody>
          <a:bodyPr>
            <a:noAutofit/>
          </a:bodyPr>
          <a:lstStyle/>
          <a:p>
            <a:pPr algn="just" fontAlgn="base"/>
            <a:r>
              <a:rPr lang="en-US" sz="2000" dirty="0" smtClean="0">
                <a:latin typeface="Times New Roman" pitchFamily="18" charset="0"/>
                <a:cs typeface="Times New Roman" pitchFamily="18" charset="0"/>
              </a:rPr>
              <a:t>In the beginning, the oxygen and silicon react to form silicon dioxide. Now the oxide layer at the surface has to be surpassed by other oxygen atoms which have to diffuse through the dioxide layer to react with the silicon crystal beneath. For this reason the growth rate primarily depends on the reaction time of oxygen and silicon, while at a certain thickness the oxidation rate is mainly determined by the velocity of diffusion of the oxygen through the silicon dioxide. With increasing thickness of the dioxide the growth rate decreases. </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Since the layer is amorphous, not all bonds in the silicon dioxide are intact. Partial there are dangling bonds (free electrons and holes) at the interface of silicon and SiO</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therefore there is a slightly positively charged zone at the interface. Since this charges affect the integrated circuit in a negative manner, one tries to reduce this charges. This can be done with a higher temperature during oxidation or by using the wet oxidation which causes only a light charge</a:t>
            </a:r>
            <a:r>
              <a:rPr lang="en-US" sz="200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330"/>
            <a:ext cx="8229600" cy="4572000"/>
          </a:xfrm>
        </p:spPr>
        <p:txBody>
          <a:bodyPr>
            <a:noAutofit/>
          </a:bodyPr>
          <a:lstStyle/>
          <a:p>
            <a:pPr algn="just"/>
            <a:r>
              <a:rPr lang="en-US" sz="2400" b="1" dirty="0" smtClean="0">
                <a:latin typeface="Times New Roman" pitchFamily="18" charset="0"/>
                <a:cs typeface="Times New Roman" pitchFamily="18" charset="0"/>
              </a:rPr>
              <a:t>Deposition</a:t>
            </a:r>
            <a:r>
              <a:rPr lang="en-US" sz="2400" dirty="0" smtClean="0">
                <a:latin typeface="Times New Roman" pitchFamily="18" charset="0"/>
                <a:cs typeface="Times New Roman" pitchFamily="18" charset="0"/>
              </a:rPr>
              <a:t> is a broad term used in </a:t>
            </a:r>
            <a:r>
              <a:rPr lang="en-US" sz="2400" b="1" dirty="0" smtClean="0">
                <a:latin typeface="Times New Roman" pitchFamily="18" charset="0"/>
                <a:cs typeface="Times New Roman" pitchFamily="18" charset="0"/>
              </a:rPr>
              <a:t>semiconductor</a:t>
            </a:r>
            <a:r>
              <a:rPr lang="en-US" sz="2400" dirty="0" smtClean="0">
                <a:latin typeface="Times New Roman" pitchFamily="18" charset="0"/>
                <a:cs typeface="Times New Roman" pitchFamily="18" charset="0"/>
              </a:rPr>
              <a:t> processing that refers to the layering of additional material on the wafer surface. A reaction between the source gases and the wafer occurs, thereby depositing the desired layer. </a:t>
            </a:r>
          </a:p>
          <a:p>
            <a:pPr algn="just"/>
            <a:r>
              <a:rPr lang="en-US" sz="2400" b="1" dirty="0" smtClean="0">
                <a:latin typeface="Times New Roman" pitchFamily="18" charset="0"/>
                <a:cs typeface="Times New Roman" pitchFamily="18" charset="0"/>
              </a:rPr>
              <a:t>PVD</a:t>
            </a:r>
            <a:r>
              <a:rPr lang="en-US" sz="2400" dirty="0" smtClean="0">
                <a:latin typeface="Times New Roman" pitchFamily="18" charset="0"/>
                <a:cs typeface="Times New Roman" pitchFamily="18" charset="0"/>
              </a:rPr>
              <a:t> involves vacuum deposition processes in which one or more of the depositing species are evaporated or otherwise atomized from a solid source in the coating chamber. </a:t>
            </a:r>
          </a:p>
          <a:p>
            <a:pPr algn="just"/>
            <a:r>
              <a:rPr lang="en-US" sz="2400" b="1" dirty="0" smtClean="0">
                <a:latin typeface="Times New Roman" pitchFamily="18" charset="0"/>
                <a:cs typeface="Times New Roman" pitchFamily="18" charset="0"/>
              </a:rPr>
              <a:t>CVD</a:t>
            </a:r>
            <a:r>
              <a:rPr lang="en-US" sz="2400" dirty="0" smtClean="0">
                <a:latin typeface="Times New Roman" pitchFamily="18" charset="0"/>
                <a:cs typeface="Times New Roman" pitchFamily="18" charset="0"/>
              </a:rPr>
              <a:t> involves deposition processes in which the depositing species are inlet into the coating chamber in a gaseous or vapor form. </a:t>
            </a:r>
          </a:p>
          <a:p>
            <a:pPr algn="just"/>
            <a:r>
              <a:rPr lang="en-US" sz="2400" b="1" dirty="0" smtClean="0">
                <a:latin typeface="Times New Roman" pitchFamily="18" charset="0"/>
                <a:cs typeface="Times New Roman" pitchFamily="18" charset="0"/>
              </a:rPr>
              <a:t>Chemical Vapor Deposition</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CVD</a:t>
            </a:r>
            <a:r>
              <a:rPr lang="en-US" sz="2400" dirty="0" smtClean="0">
                <a:latin typeface="Times New Roman" pitchFamily="18" charset="0"/>
                <a:cs typeface="Times New Roman" pitchFamily="18" charset="0"/>
              </a:rPr>
              <a:t>) is a process in which the substrate is exposed to one or more volatile precursors, which react and/or decompose on the substrate surface to produce the desired thin film deposit.</a:t>
            </a:r>
          </a:p>
          <a:p>
            <a:pPr algn="just"/>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Deposition of Dielectric films</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797</TotalTime>
  <Words>410</Words>
  <Application>Microsoft Office PowerPoint</Application>
  <PresentationFormat>On-screen Show (4:3)</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VLSI DESIGN</vt:lpstr>
      <vt:lpstr>Growth and Deposition of Dielectric Films</vt:lpstr>
      <vt:lpstr>Slide 3</vt:lpstr>
      <vt:lpstr>Thermal Oxidation</vt:lpstr>
      <vt:lpstr>Thermal Oxidation Methods:</vt:lpstr>
      <vt:lpstr>Slide 6</vt:lpstr>
      <vt:lpstr>Slide 7</vt:lpstr>
      <vt:lpstr>Slide 8</vt:lpstr>
      <vt:lpstr>Deposition of Dielectric films</vt:lpstr>
      <vt:lpstr>Slide 10</vt:lpstr>
      <vt:lpstr>CVD</vt:lpstr>
      <vt:lpstr>Slide 12</vt:lpstr>
      <vt:lpstr>Slide 13</vt:lpstr>
      <vt:lpstr>Questions for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dc:title>
  <dc:creator>Dell-PC</dc:creator>
  <cp:lastModifiedBy>Dell-PC</cp:lastModifiedBy>
  <cp:revision>74</cp:revision>
  <dcterms:created xsi:type="dcterms:W3CDTF">2020-08-09T17:24:37Z</dcterms:created>
  <dcterms:modified xsi:type="dcterms:W3CDTF">2020-09-07T04:19:11Z</dcterms:modified>
</cp:coreProperties>
</file>