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64" r:id="rId16"/>
    <p:sldId id="271" r:id="rId17"/>
    <p:sldId id="273" r:id="rId18"/>
    <p:sldId id="275" r:id="rId19"/>
    <p:sldId id="276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D27C-1268-421C-8818-4D6DD94A8E52}" type="datetimeFigureOut">
              <a:rPr lang="en-US" smtClean="0"/>
              <a:pPr/>
              <a:t>16-Feb-14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596E-9636-419C-AA74-E7FD5D99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System noise temperature and G/T ratio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S.Sadhish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Prabhu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Carrier-to-noise ratio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 the antenna deliver a power P</a:t>
            </a:r>
            <a:r>
              <a:rPr lang="en-US" baseline="-25000" dirty="0" smtClean="0"/>
              <a:t>r</a:t>
            </a:r>
            <a:r>
              <a:rPr lang="en-US" dirty="0" smtClean="0"/>
              <a:t> to the receiver RF input </a:t>
            </a:r>
          </a:p>
          <a:p>
            <a:pPr algn="just"/>
            <a:r>
              <a:rPr lang="en-US" dirty="0" smtClean="0"/>
              <a:t>The signal power at the demodulator input is P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rx</a:t>
            </a:r>
            <a:r>
              <a:rPr lang="en-US" dirty="0" smtClean="0"/>
              <a:t> watts </a:t>
            </a:r>
          </a:p>
          <a:p>
            <a:pPr algn="just"/>
            <a:r>
              <a:rPr lang="en-US" dirty="0" smtClean="0"/>
              <a:t>Carrier –to-noise ratio at the demodulator is,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4419600"/>
          <a:ext cx="4800600" cy="1143000"/>
        </p:xfrm>
        <a:graphic>
          <a:graphicData uri="http://schemas.openxmlformats.org/presentationml/2006/ole">
            <p:oleObj spid="_x0000_s1026" name="Equation" r:id="rId3" imgW="1333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Calculation of system noise temperature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6027" y="1483047"/>
            <a:ext cx="7267373" cy="4191858"/>
            <a:chOff x="457200" y="1856844"/>
            <a:chExt cx="7267373" cy="4191858"/>
          </a:xfrm>
        </p:grpSpPr>
        <p:sp>
          <p:nvSpPr>
            <p:cNvPr id="5" name="Arc 6"/>
            <p:cNvSpPr>
              <a:spLocks/>
            </p:cNvSpPr>
            <p:nvPr/>
          </p:nvSpPr>
          <p:spPr bwMode="auto">
            <a:xfrm flipV="1">
              <a:off x="457200" y="2027941"/>
              <a:ext cx="533400" cy="1051529"/>
            </a:xfrm>
            <a:custGeom>
              <a:avLst/>
              <a:gdLst>
                <a:gd name="T0" fmla="*/ 254600 w 21600"/>
                <a:gd name="T1" fmla="*/ 0 h 37861"/>
                <a:gd name="T2" fmla="*/ 259144 w 21600"/>
                <a:gd name="T3" fmla="*/ 936625 h 37861"/>
                <a:gd name="T4" fmla="*/ 0 w 21600"/>
                <a:gd name="T5" fmla="*/ 469562 h 37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7861" fill="none" extrusionOk="0">
                  <a:moveTo>
                    <a:pt x="10309" y="0"/>
                  </a:moveTo>
                  <a:cubicBezTo>
                    <a:pt x="17267" y="3779"/>
                    <a:pt x="21600" y="11062"/>
                    <a:pt x="21600" y="18981"/>
                  </a:cubicBezTo>
                  <a:cubicBezTo>
                    <a:pt x="21600" y="26823"/>
                    <a:pt x="17348" y="34050"/>
                    <a:pt x="10493" y="37860"/>
                  </a:cubicBezTo>
                </a:path>
                <a:path w="21600" h="37861" stroke="0" extrusionOk="0">
                  <a:moveTo>
                    <a:pt x="10309" y="0"/>
                  </a:moveTo>
                  <a:cubicBezTo>
                    <a:pt x="17267" y="3779"/>
                    <a:pt x="21600" y="11062"/>
                    <a:pt x="21600" y="18981"/>
                  </a:cubicBezTo>
                  <a:cubicBezTo>
                    <a:pt x="21600" y="26823"/>
                    <a:pt x="17348" y="34050"/>
                    <a:pt x="10493" y="37860"/>
                  </a:cubicBezTo>
                  <a:lnTo>
                    <a:pt x="0" y="18981"/>
                  </a:lnTo>
                  <a:lnTo>
                    <a:pt x="10309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1905000" y="228458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47800" y="3824451"/>
              <a:ext cx="0" cy="855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447800" y="3824451"/>
              <a:ext cx="609600" cy="4277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447800" y="4252191"/>
              <a:ext cx="609600" cy="4277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581400" y="3824451"/>
              <a:ext cx="838200" cy="855481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724400" y="3824451"/>
              <a:ext cx="762000" cy="855481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066800" y="4252191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4419600" y="4252191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3992880" y="4679932"/>
              <a:ext cx="0" cy="5988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5486400" y="4252191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5029200" y="3909999"/>
              <a:ext cx="152400" cy="17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4953000" y="3909999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3581400" y="3824451"/>
              <a:ext cx="838200" cy="855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581400" y="3824451"/>
              <a:ext cx="838200" cy="855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323773" y="3276600"/>
              <a:ext cx="777875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/>
                <a:t>LNA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209800" y="3429000"/>
              <a:ext cx="1143000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i="0" dirty="0"/>
                <a:t>BPF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581400" y="3429000"/>
              <a:ext cx="930275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/>
                <a:t>Mixer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638800" y="34290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0" dirty="0" smtClean="0"/>
                <a:t>IF amp </a:t>
              </a:r>
              <a:endParaRPr lang="en-US" i="0" dirty="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133600" y="5334000"/>
              <a:ext cx="2286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i="0" dirty="0" smtClean="0"/>
                <a:t>Local oscillator</a:t>
              </a:r>
              <a:endParaRPr lang="en-US" i="0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3642360" y="5278769"/>
              <a:ext cx="685800" cy="769933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875087" y="5535413"/>
              <a:ext cx="239713" cy="256644"/>
            </a:xfrm>
            <a:custGeom>
              <a:avLst/>
              <a:gdLst>
                <a:gd name="T0" fmla="*/ 0 w 247"/>
                <a:gd name="T1" fmla="*/ 91848 h 112"/>
                <a:gd name="T2" fmla="*/ 50466 w 247"/>
                <a:gd name="T3" fmla="*/ 0 h 112"/>
                <a:gd name="T4" fmla="*/ 94138 w 247"/>
                <a:gd name="T5" fmla="*/ 30616 h 112"/>
                <a:gd name="T6" fmla="*/ 123253 w 247"/>
                <a:gd name="T7" fmla="*/ 122464 h 112"/>
                <a:gd name="T8" fmla="*/ 131017 w 247"/>
                <a:gd name="T9" fmla="*/ 167368 h 112"/>
                <a:gd name="T10" fmla="*/ 173719 w 247"/>
                <a:gd name="T11" fmla="*/ 228600 h 112"/>
                <a:gd name="T12" fmla="*/ 239713 w 247"/>
                <a:gd name="T13" fmla="*/ 13675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V="1">
              <a:off x="1066800" y="2541229"/>
              <a:ext cx="0" cy="1710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029200" y="510767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953000" y="4166643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4953000" y="4423288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5029200" y="4423288"/>
              <a:ext cx="152400" cy="17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2362200" y="3824451"/>
              <a:ext cx="838200" cy="855481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3200400" y="4252191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2590800" y="3909999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auto">
            <a:xfrm>
              <a:off x="2590800" y="4166643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auto">
            <a:xfrm>
              <a:off x="2590800" y="4423288"/>
              <a:ext cx="304800" cy="171096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H="1">
              <a:off x="2667000" y="4423288"/>
              <a:ext cx="152400" cy="17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>
              <a:off x="2743200" y="3909999"/>
              <a:ext cx="152400" cy="17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2057400" y="4252191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990600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i="0" dirty="0"/>
                <a:t>BPF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1279525" y="1856844"/>
              <a:ext cx="9815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smtClean="0"/>
                <a:t>Antenna</a:t>
              </a:r>
              <a:endParaRPr lang="en-US" i="0" dirty="0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762000" y="4309223"/>
              <a:ext cx="466725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P</a:t>
              </a:r>
              <a:r>
                <a:rPr lang="en-US" b="1" i="0" baseline="-25000"/>
                <a:t>r</a:t>
              </a:r>
              <a:endParaRPr lang="en-US" b="1" i="0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4114800" y="4679932"/>
              <a:ext cx="601663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/>
                <a:t>G</a:t>
              </a:r>
              <a:r>
                <a:rPr lang="en-US" b="1" i="0" baseline="-25000" dirty="0"/>
                <a:t>m</a:t>
              </a:r>
              <a:endParaRPr lang="en-US" b="1" i="0" dirty="0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5486400" y="4679932"/>
              <a:ext cx="601663" cy="513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/>
                <a:t>G</a:t>
              </a:r>
              <a:r>
                <a:rPr lang="en-US" b="1" i="0" baseline="-25000" dirty="0"/>
                <a:t>IF</a:t>
              </a:r>
              <a:endParaRPr lang="en-US" b="1" i="0" dirty="0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838200" y="2541229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58"/>
            <p:cNvSpPr>
              <a:spLocks noChangeArrowheads="1"/>
            </p:cNvSpPr>
            <p:nvPr/>
          </p:nvSpPr>
          <p:spPr bwMode="auto">
            <a:xfrm rot="5400000">
              <a:off x="5553959" y="3985491"/>
              <a:ext cx="855481" cy="533400"/>
            </a:xfrm>
            <a:prstGeom prst="triangle">
              <a:avLst>
                <a:gd name="adj" fmla="val 50000"/>
              </a:avLst>
            </a:prstGeom>
            <a:solidFill>
              <a:srgbClr val="FF6600">
                <a:alpha val="41176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i="0"/>
            </a:p>
          </p:txBody>
        </p:sp>
        <p:sp>
          <p:nvSpPr>
            <p:cNvPr id="52" name="AutoShape 59"/>
            <p:cNvSpPr>
              <a:spLocks noChangeArrowheads="1"/>
            </p:cNvSpPr>
            <p:nvPr/>
          </p:nvSpPr>
          <p:spPr bwMode="auto">
            <a:xfrm rot="5400000">
              <a:off x="1324859" y="3947391"/>
              <a:ext cx="855481" cy="609600"/>
            </a:xfrm>
            <a:prstGeom prst="triangle">
              <a:avLst>
                <a:gd name="adj" fmla="val 50000"/>
              </a:avLst>
            </a:prstGeom>
            <a:solidFill>
              <a:srgbClr val="CCFFFF">
                <a:alpha val="5098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i="0"/>
            </a:p>
          </p:txBody>
        </p:sp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 rot="5400000">
              <a:off x="1324859" y="3947391"/>
              <a:ext cx="855481" cy="609600"/>
            </a:xfrm>
            <a:prstGeom prst="triangle">
              <a:avLst>
                <a:gd name="adj" fmla="val 50000"/>
              </a:avLst>
            </a:prstGeom>
            <a:solidFill>
              <a:srgbClr val="99CCFF">
                <a:alpha val="5098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i="0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6248400" y="4252191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6629400" y="4038600"/>
              <a:ext cx="10951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0" dirty="0" smtClean="0"/>
                <a:t>IF output </a:t>
              </a:r>
              <a:endParaRPr lang="en-US" i="0" dirty="0"/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676400" y="4572000"/>
              <a:ext cx="4331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err="1" smtClean="0"/>
                <a:t>G</a:t>
              </a:r>
              <a:r>
                <a:rPr lang="en-US" b="1" i="0" baseline="-25000" dirty="0" err="1" smtClean="0"/>
                <a:t>rf</a:t>
              </a:r>
              <a:endParaRPr lang="en-US" b="1" i="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90800" y="57222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Single Super heterodyne receiver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Noise model of receiver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3100" y="2673356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2933696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3300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43296" y="295274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30600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18225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85790" y="3135621"/>
            <a:ext cx="381000" cy="457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476603" y="3117860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V="1">
            <a:off x="3086096" y="3128963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3904" y="2667000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1519" y="2700341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5052" y="2957511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14793" y="3138497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53089" y="3152778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600854" y="3143244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244114" y="3124200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219200" y="3416300"/>
            <a:ext cx="45719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6324600" y="3429000"/>
            <a:ext cx="45719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3733800" y="3429000"/>
            <a:ext cx="45719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6800" y="2946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06800" y="2971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10300" y="2971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3600" y="2819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</a:t>
            </a:r>
          </a:p>
          <a:p>
            <a:pPr algn="ctr"/>
            <a:r>
              <a:rPr lang="en-US" dirty="0" err="1" smtClean="0"/>
              <a:t>Grf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2819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</a:t>
            </a:r>
          </a:p>
          <a:p>
            <a:pPr algn="ctr"/>
            <a:r>
              <a:rPr lang="en-US" dirty="0" smtClean="0"/>
              <a:t>Gm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9000" y="2819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</a:t>
            </a:r>
          </a:p>
          <a:p>
            <a:pPr algn="ctr"/>
            <a:r>
              <a:rPr lang="en-US" dirty="0" smtClean="0"/>
              <a:t>Gif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454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052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214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296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657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Noiseless RF Amplifier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72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Noiseless mixer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5600" y="3733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Noiseless IF Amplifier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a) The Noisy amplifier and down converters are replaced by noise less units with equivalent noise generators at their inputs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Noise model of receiver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43100" y="2673356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0600" y="2933696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03300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85790" y="3135621"/>
            <a:ext cx="381000" cy="457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76603" y="3117860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V="1">
            <a:off x="3086096" y="3128963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1219200" y="3416300"/>
            <a:ext cx="45719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2946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819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Gain </a:t>
            </a:r>
          </a:p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rf</a:t>
            </a:r>
            <a:r>
              <a:rPr lang="en-US" dirty="0" err="1" smtClean="0"/>
              <a:t>.G</a:t>
            </a:r>
            <a:r>
              <a:rPr lang="en-US" baseline="-25000" dirty="0" err="1" smtClean="0"/>
              <a:t>m</a:t>
            </a:r>
            <a:r>
              <a:rPr lang="en-US" dirty="0" err="1" smtClean="0"/>
              <a:t>.G</a:t>
            </a:r>
            <a:r>
              <a:rPr lang="en-US" baseline="-25000" dirty="0" err="1" smtClean="0"/>
              <a:t>if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54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657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Noiseless </a:t>
            </a:r>
            <a:r>
              <a:rPr lang="en-US" dirty="0" err="1" smtClean="0"/>
              <a:t>Rreceiver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75685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8979" y="2700341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72512" y="2957511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72253" y="3138497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610549" y="3152778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58314" y="3143244"/>
            <a:ext cx="442686" cy="76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82060" y="3429000"/>
            <a:ext cx="45719" cy="10668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67760" y="2971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05660" y="2819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</a:t>
            </a:r>
          </a:p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7886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no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4660" y="3733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Noiseless </a:t>
            </a:r>
            <a:r>
              <a:rPr lang="en-US" dirty="0" err="1" smtClean="0"/>
              <a:t>lossy</a:t>
            </a:r>
            <a:r>
              <a:rPr lang="en-US" dirty="0" smtClean="0"/>
              <a:t> device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486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4953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All noisy unit replaced with one noiseless amplifier  with a single noise source 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4953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The </a:t>
            </a:r>
            <a:r>
              <a:rPr lang="en-US" dirty="0" err="1" smtClean="0"/>
              <a:t>lossy</a:t>
            </a:r>
            <a:r>
              <a:rPr lang="en-US" dirty="0" smtClean="0"/>
              <a:t> device is replaced with lossless device , with a signal noise source </a:t>
            </a:r>
            <a:r>
              <a:rPr lang="en-US" dirty="0" err="1" smtClean="0"/>
              <a:t>Tno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Noise power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dirty="0" smtClean="0"/>
              <a:t>Total noise power : </a:t>
            </a:r>
          </a:p>
          <a:p>
            <a:pPr algn="just">
              <a:buNone/>
            </a:pPr>
            <a:r>
              <a:rPr lang="en-US" sz="4400" dirty="0" err="1" smtClean="0"/>
              <a:t>P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= G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k T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 + 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IF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kT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 + 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IF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kB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(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+T</a:t>
            </a:r>
            <a:r>
              <a:rPr lang="en-US" sz="4400" baseline="-25000" dirty="0" err="1" smtClean="0"/>
              <a:t>in</a:t>
            </a:r>
            <a:r>
              <a:rPr lang="en-US" sz="4400" dirty="0" smtClean="0"/>
              <a:t> ) </a:t>
            </a:r>
          </a:p>
          <a:p>
            <a:pPr algn="just">
              <a:buNone/>
            </a:pPr>
            <a:r>
              <a:rPr lang="en-US" sz="4400" dirty="0" err="1" smtClean="0"/>
              <a:t>P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= 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IF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 [(k T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 )/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 +( </a:t>
            </a:r>
            <a:r>
              <a:rPr lang="en-US" sz="4400" dirty="0" err="1" smtClean="0"/>
              <a:t>kT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)/G</a:t>
            </a:r>
            <a:r>
              <a:rPr lang="en-US" sz="4400" baseline="-25000" dirty="0" smtClean="0"/>
              <a:t>RF</a:t>
            </a:r>
            <a:r>
              <a:rPr lang="en-US" sz="4400" dirty="0" smtClean="0"/>
              <a:t> +(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+T</a:t>
            </a:r>
            <a:r>
              <a:rPr lang="en-US" sz="4400" baseline="-25000" dirty="0" err="1" smtClean="0"/>
              <a:t>in</a:t>
            </a:r>
            <a:r>
              <a:rPr lang="en-US" sz="4400" dirty="0" smtClean="0"/>
              <a:t>) ]</a:t>
            </a:r>
          </a:p>
          <a:p>
            <a:pPr algn="just">
              <a:buNone/>
            </a:pPr>
            <a:r>
              <a:rPr lang="en-US" sz="4400" dirty="0" smtClean="0"/>
              <a:t>	= 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IF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smtClean="0"/>
              <a:t> k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 [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+T</a:t>
            </a:r>
            <a:r>
              <a:rPr lang="en-US" sz="4400" baseline="-25000" dirty="0" err="1" smtClean="0"/>
              <a:t>in</a:t>
            </a:r>
            <a:r>
              <a:rPr lang="en-US" sz="4400" dirty="0" smtClean="0"/>
              <a:t> +T</a:t>
            </a:r>
            <a:r>
              <a:rPr lang="en-US" sz="4400" baseline="-25000" dirty="0" smtClean="0"/>
              <a:t>m</a:t>
            </a:r>
            <a:r>
              <a:rPr lang="en-US" sz="4400" dirty="0" smtClean="0"/>
              <a:t> /G</a:t>
            </a:r>
            <a:r>
              <a:rPr lang="en-US" sz="4400" baseline="-25000" dirty="0" smtClean="0"/>
              <a:t>RF</a:t>
            </a:r>
            <a:r>
              <a:rPr lang="en-US" sz="4400" dirty="0" smtClean="0"/>
              <a:t>+ T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/(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) ] </a:t>
            </a:r>
          </a:p>
          <a:p>
            <a:pPr algn="just">
              <a:buNone/>
            </a:pPr>
            <a:r>
              <a:rPr lang="en-US" sz="4400" dirty="0" smtClean="0"/>
              <a:t>Here T</a:t>
            </a:r>
            <a:r>
              <a:rPr lang="en-US" sz="4400" baseline="-25000" dirty="0" smtClean="0"/>
              <a:t>s </a:t>
            </a:r>
            <a:r>
              <a:rPr lang="en-US" sz="4400" dirty="0" smtClean="0"/>
              <a:t> generates the same noise power </a:t>
            </a:r>
            <a:r>
              <a:rPr lang="en-US" sz="4400" dirty="0" err="1" smtClean="0"/>
              <a:t>P</a:t>
            </a:r>
            <a:r>
              <a:rPr lang="en-US" sz="4400" baseline="-25000" dirty="0" err="1" smtClean="0"/>
              <a:t>n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 at its output if </a:t>
            </a:r>
          </a:p>
          <a:p>
            <a:pPr algn="just">
              <a:buNone/>
            </a:pPr>
            <a:r>
              <a:rPr lang="en-US" sz="4400" dirty="0" err="1" smtClean="0"/>
              <a:t>P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 = 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IF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smtClean="0"/>
              <a:t> k T</a:t>
            </a:r>
            <a:r>
              <a:rPr lang="en-US" sz="4400" baseline="-25000" dirty="0" smtClean="0"/>
              <a:t>s</a:t>
            </a:r>
            <a:r>
              <a:rPr lang="en-US" sz="4400" dirty="0" smtClean="0"/>
              <a:t>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endParaRPr lang="en-US" sz="4400" baseline="-25000" dirty="0" smtClean="0"/>
          </a:p>
          <a:p>
            <a:pPr algn="just">
              <a:buNone/>
            </a:pPr>
            <a:r>
              <a:rPr lang="en-US" sz="4400" dirty="0" smtClean="0"/>
              <a:t>Noise power in the noise model (b) will be equal to (a) if</a:t>
            </a:r>
          </a:p>
          <a:p>
            <a:pPr algn="just">
              <a:buNone/>
            </a:pPr>
            <a:r>
              <a:rPr lang="en-US" sz="4400" dirty="0" smtClean="0"/>
              <a:t>k T</a:t>
            </a:r>
            <a:r>
              <a:rPr lang="en-US" sz="4400" baseline="-25000" dirty="0" smtClean="0"/>
              <a:t>s</a:t>
            </a:r>
            <a:r>
              <a:rPr lang="en-US" sz="4400" dirty="0" smtClean="0"/>
              <a:t>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dirty="0" smtClean="0"/>
              <a:t> = k </a:t>
            </a:r>
            <a:r>
              <a:rPr lang="en-US" sz="4400" dirty="0" err="1" smtClean="0"/>
              <a:t>B</a:t>
            </a:r>
            <a:r>
              <a:rPr lang="en-US" sz="4400" baseline="-25000" dirty="0" err="1" smtClean="0"/>
              <a:t>n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 [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+T</a:t>
            </a:r>
            <a:r>
              <a:rPr lang="en-US" sz="4400" baseline="-25000" dirty="0" err="1" smtClean="0"/>
              <a:t>in</a:t>
            </a:r>
            <a:r>
              <a:rPr lang="en-US" sz="4400" dirty="0" smtClean="0"/>
              <a:t> +T</a:t>
            </a:r>
            <a:r>
              <a:rPr lang="en-US" sz="4400" baseline="-25000" dirty="0" smtClean="0"/>
              <a:t>m</a:t>
            </a:r>
            <a:r>
              <a:rPr lang="en-US" sz="4400" dirty="0" smtClean="0"/>
              <a:t> /G</a:t>
            </a:r>
            <a:r>
              <a:rPr lang="en-US" sz="4400" baseline="-25000" dirty="0" smtClean="0"/>
              <a:t>RF</a:t>
            </a:r>
            <a:r>
              <a:rPr lang="en-US" sz="4400" dirty="0" smtClean="0"/>
              <a:t>+ T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/(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) ] </a:t>
            </a:r>
          </a:p>
          <a:p>
            <a:pPr algn="just">
              <a:buNone/>
            </a:pPr>
            <a:r>
              <a:rPr lang="en-US" sz="4400" dirty="0" smtClean="0"/>
              <a:t>Hence,</a:t>
            </a:r>
          </a:p>
          <a:p>
            <a:pPr algn="just">
              <a:buNone/>
            </a:pPr>
            <a:r>
              <a:rPr lang="en-US" sz="4400" dirty="0" smtClean="0"/>
              <a:t>T</a:t>
            </a:r>
            <a:r>
              <a:rPr lang="en-US" sz="4400" baseline="-25000" dirty="0" smtClean="0"/>
              <a:t>s</a:t>
            </a:r>
            <a:r>
              <a:rPr lang="en-US" sz="4400" dirty="0" smtClean="0"/>
              <a:t>  =   [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+T</a:t>
            </a:r>
            <a:r>
              <a:rPr lang="en-US" sz="4400" baseline="-25000" dirty="0" err="1" smtClean="0"/>
              <a:t>in</a:t>
            </a:r>
            <a:r>
              <a:rPr lang="en-US" sz="4400" dirty="0" smtClean="0"/>
              <a:t> +T</a:t>
            </a:r>
            <a:r>
              <a:rPr lang="en-US" sz="4400" baseline="-25000" dirty="0" smtClean="0"/>
              <a:t>m</a:t>
            </a:r>
            <a:r>
              <a:rPr lang="en-US" sz="4400" dirty="0" smtClean="0"/>
              <a:t> /G</a:t>
            </a:r>
            <a:r>
              <a:rPr lang="en-US" sz="4400" baseline="-25000" dirty="0" smtClean="0"/>
              <a:t>RF</a:t>
            </a:r>
            <a:r>
              <a:rPr lang="en-US" sz="4400" dirty="0" smtClean="0"/>
              <a:t>+ T</a:t>
            </a:r>
            <a:r>
              <a:rPr lang="en-US" sz="4400" baseline="-25000" dirty="0" smtClean="0"/>
              <a:t>IF</a:t>
            </a:r>
            <a:r>
              <a:rPr lang="en-US" sz="4400" dirty="0" smtClean="0"/>
              <a:t> /(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RF</a:t>
            </a:r>
            <a:r>
              <a:rPr lang="en-US" sz="4400" dirty="0" err="1" smtClean="0"/>
              <a:t>G</a:t>
            </a:r>
            <a:r>
              <a:rPr lang="en-US" sz="4400" baseline="-25000" dirty="0" err="1" smtClean="0"/>
              <a:t>m</a:t>
            </a:r>
            <a:r>
              <a:rPr lang="en-US" sz="4400" baseline="-25000" dirty="0" smtClean="0"/>
              <a:t> </a:t>
            </a:r>
            <a:r>
              <a:rPr lang="en-US" sz="4400" dirty="0" smtClean="0"/>
              <a:t>) ] </a:t>
            </a:r>
          </a:p>
          <a:p>
            <a:pPr algn="just"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Conclusion: </a:t>
            </a:r>
          </a:p>
          <a:p>
            <a:pPr algn="just">
              <a:buNone/>
            </a:pPr>
            <a:r>
              <a:rPr lang="en-US" sz="2800" b="1" dirty="0" smtClean="0"/>
              <a:t>The receiver gives less noise as the gain from each stage is added hence the noise contributed by the IF amplifier and later sages can be ignored </a:t>
            </a:r>
          </a:p>
          <a:p>
            <a:pPr algn="just"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Calculation of system noise temperature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Arc 4"/>
          <p:cNvSpPr>
            <a:spLocks/>
          </p:cNvSpPr>
          <p:nvPr/>
        </p:nvSpPr>
        <p:spPr bwMode="auto">
          <a:xfrm flipV="1">
            <a:off x="841836" y="1810091"/>
            <a:ext cx="538490" cy="920861"/>
          </a:xfrm>
          <a:custGeom>
            <a:avLst/>
            <a:gdLst>
              <a:gd name="T0" fmla="*/ 194296 w 21600"/>
              <a:gd name="T1" fmla="*/ 0 h 39965"/>
              <a:gd name="T2" fmla="*/ 210397 w 21600"/>
              <a:gd name="T3" fmla="*/ 989013 h 39965"/>
              <a:gd name="T4" fmla="*/ 0 w 21600"/>
              <a:gd name="T5" fmla="*/ 497810 h 39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9965" fill="none" extrusionOk="0">
                <a:moveTo>
                  <a:pt x="7868" y="-1"/>
                </a:moveTo>
                <a:cubicBezTo>
                  <a:pt x="16149" y="3239"/>
                  <a:pt x="21600" y="11223"/>
                  <a:pt x="21600" y="20116"/>
                </a:cubicBezTo>
                <a:cubicBezTo>
                  <a:pt x="21600" y="28752"/>
                  <a:pt x="16455" y="36558"/>
                  <a:pt x="8519" y="39964"/>
                </a:cubicBezTo>
              </a:path>
              <a:path w="21600" h="39965" stroke="0" extrusionOk="0">
                <a:moveTo>
                  <a:pt x="7868" y="-1"/>
                </a:moveTo>
                <a:cubicBezTo>
                  <a:pt x="16149" y="3239"/>
                  <a:pt x="21600" y="11223"/>
                  <a:pt x="21600" y="20116"/>
                </a:cubicBezTo>
                <a:cubicBezTo>
                  <a:pt x="21600" y="28752"/>
                  <a:pt x="16455" y="36558"/>
                  <a:pt x="8519" y="39964"/>
                </a:cubicBezTo>
                <a:lnTo>
                  <a:pt x="0" y="20116"/>
                </a:lnTo>
                <a:lnTo>
                  <a:pt x="7868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149597" y="240429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303504" y="2546188"/>
            <a:ext cx="615417" cy="567593"/>
          </a:xfrm>
          <a:prstGeom prst="rect">
            <a:avLst/>
          </a:prstGeom>
          <a:solidFill>
            <a:srgbClr val="FFCC99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534338" y="2546188"/>
            <a:ext cx="615417" cy="567593"/>
          </a:xfrm>
          <a:prstGeom prst="rect">
            <a:avLst/>
          </a:prstGeom>
          <a:solidFill>
            <a:srgbClr val="00FF00">
              <a:alpha val="1882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072880" y="2546188"/>
            <a:ext cx="615417" cy="567593"/>
          </a:xfrm>
          <a:prstGeom prst="rect">
            <a:avLst/>
          </a:prstGeom>
          <a:solidFill>
            <a:srgbClr val="FFCC99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380325" y="2829985"/>
            <a:ext cx="5384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2534232" y="2829985"/>
            <a:ext cx="7692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3918921" y="2829985"/>
            <a:ext cx="6154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5149754" y="2829985"/>
            <a:ext cx="923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4808391" y="3113781"/>
            <a:ext cx="0" cy="2837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688297" y="2829985"/>
            <a:ext cx="76927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21"/>
          <p:cNvSpPr>
            <a:spLocks/>
          </p:cNvSpPr>
          <p:nvPr/>
        </p:nvSpPr>
        <p:spPr bwMode="auto">
          <a:xfrm>
            <a:off x="3457358" y="2759036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3457358" y="2900934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>
            <a:off x="3534285" y="2617137"/>
            <a:ext cx="153854" cy="1418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3534285" y="2900934"/>
            <a:ext cx="153854" cy="1418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>
            <a:off x="6303661" y="2617137"/>
            <a:ext cx="153854" cy="1418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303661" y="2900934"/>
            <a:ext cx="153854" cy="1418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7"/>
          <p:cNvSpPr>
            <a:spLocks/>
          </p:cNvSpPr>
          <p:nvPr/>
        </p:nvSpPr>
        <p:spPr bwMode="auto">
          <a:xfrm>
            <a:off x="6226734" y="2759036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>
            <a:off x="6226734" y="2900934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6226734" y="2617137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8072985" y="2829985"/>
            <a:ext cx="3846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841941" y="4532764"/>
            <a:ext cx="615417" cy="567593"/>
          </a:xfrm>
          <a:prstGeom prst="rect">
            <a:avLst/>
          </a:prstGeom>
          <a:solidFill>
            <a:srgbClr val="00FF00">
              <a:alpha val="18824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V="1">
            <a:off x="4534338" y="2546188"/>
            <a:ext cx="615417" cy="56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4534338" y="2546188"/>
            <a:ext cx="615417" cy="56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149649" y="5100357"/>
            <a:ext cx="0" cy="3547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3457358" y="4816560"/>
            <a:ext cx="6154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4688192" y="4816560"/>
            <a:ext cx="5384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Freeform 38"/>
          <p:cNvSpPr>
            <a:spLocks/>
          </p:cNvSpPr>
          <p:nvPr/>
        </p:nvSpPr>
        <p:spPr bwMode="auto">
          <a:xfrm>
            <a:off x="3457358" y="2617137"/>
            <a:ext cx="307708" cy="141898"/>
          </a:xfrm>
          <a:custGeom>
            <a:avLst/>
            <a:gdLst>
              <a:gd name="T0" fmla="*/ 0 w 247"/>
              <a:gd name="T1" fmla="*/ 61232 h 112"/>
              <a:gd name="T2" fmla="*/ 64168 w 247"/>
              <a:gd name="T3" fmla="*/ 0 h 112"/>
              <a:gd name="T4" fmla="*/ 119699 w 247"/>
              <a:gd name="T5" fmla="*/ 20411 h 112"/>
              <a:gd name="T6" fmla="*/ 156719 w 247"/>
              <a:gd name="T7" fmla="*/ 81643 h 112"/>
              <a:gd name="T8" fmla="*/ 166591 w 247"/>
              <a:gd name="T9" fmla="*/ 111579 h 112"/>
              <a:gd name="T10" fmla="*/ 220887 w 247"/>
              <a:gd name="T11" fmla="*/ 152400 h 112"/>
              <a:gd name="T12" fmla="*/ 304800 w 247"/>
              <a:gd name="T13" fmla="*/ 91168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457200" y="2333341"/>
            <a:ext cx="53849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7765277" y="4958459"/>
            <a:ext cx="53849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 flipV="1">
            <a:off x="457200" y="2333341"/>
            <a:ext cx="384636" cy="14189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1418789" y="2110147"/>
            <a:ext cx="785298" cy="42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LNA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276600" y="1981200"/>
            <a:ext cx="534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 dirty="0" smtClean="0"/>
              <a:t>BPF</a:t>
            </a:r>
            <a:endParaRPr lang="en-US" i="0" dirty="0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4303556" y="2025895"/>
            <a:ext cx="939152" cy="42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Mixer</a:t>
            </a: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096000" y="1981200"/>
            <a:ext cx="534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 dirty="0" smtClean="0"/>
              <a:t>BPF</a:t>
            </a:r>
            <a:endParaRPr lang="en-US" i="0" dirty="0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7086600" y="1752600"/>
            <a:ext cx="1242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First</a:t>
            </a:r>
            <a:endParaRPr lang="en-US" i="0" dirty="0" smtClean="0"/>
          </a:p>
          <a:p>
            <a:pPr algn="ctr"/>
            <a:r>
              <a:rPr lang="en-US" i="0" dirty="0" smtClean="0"/>
              <a:t>IF </a:t>
            </a:r>
            <a:r>
              <a:rPr lang="en-US" i="0" dirty="0"/>
              <a:t>amplifier</a:t>
            </a: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3505200" y="3429000"/>
            <a:ext cx="1049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/>
              <a:t>First  L.O</a:t>
            </a:r>
            <a:r>
              <a:rPr lang="en-US" i="0" dirty="0" smtClean="0"/>
              <a:t>.</a:t>
            </a:r>
            <a:endParaRPr lang="en-US" i="0" dirty="0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1524000" y="5562600"/>
            <a:ext cx="1332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 dirty="0"/>
              <a:t>Second  L.O</a:t>
            </a:r>
            <a:r>
              <a:rPr lang="en-US" i="0" dirty="0" smtClean="0"/>
              <a:t>.</a:t>
            </a:r>
            <a:endParaRPr lang="en-US" i="0" dirty="0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3200400" y="5029200"/>
            <a:ext cx="1278913" cy="42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/>
              <a:t> Mixer   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4191000" y="5257800"/>
            <a:ext cx="534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 dirty="0" smtClean="0"/>
              <a:t>BPF</a:t>
            </a:r>
            <a:endParaRPr lang="en-US" i="0" dirty="0"/>
          </a:p>
        </p:txBody>
      </p:sp>
      <p:sp>
        <p:nvSpPr>
          <p:cNvPr id="50" name="Oval 55"/>
          <p:cNvSpPr>
            <a:spLocks noChangeArrowheads="1"/>
          </p:cNvSpPr>
          <p:nvPr/>
        </p:nvSpPr>
        <p:spPr bwMode="auto">
          <a:xfrm>
            <a:off x="4534338" y="3397578"/>
            <a:ext cx="538490" cy="496644"/>
          </a:xfrm>
          <a:prstGeom prst="ellipse">
            <a:avLst/>
          </a:prstGeom>
          <a:solidFill>
            <a:srgbClr val="FFCC00">
              <a:alpha val="54118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6"/>
          <p:cNvSpPr>
            <a:spLocks/>
          </p:cNvSpPr>
          <p:nvPr/>
        </p:nvSpPr>
        <p:spPr bwMode="auto">
          <a:xfrm>
            <a:off x="4688192" y="3539476"/>
            <a:ext cx="242000" cy="212847"/>
          </a:xfrm>
          <a:custGeom>
            <a:avLst/>
            <a:gdLst>
              <a:gd name="T0" fmla="*/ 0 w 247"/>
              <a:gd name="T1" fmla="*/ 91848 h 112"/>
              <a:gd name="T2" fmla="*/ 50466 w 247"/>
              <a:gd name="T3" fmla="*/ 0 h 112"/>
              <a:gd name="T4" fmla="*/ 94138 w 247"/>
              <a:gd name="T5" fmla="*/ 30616 h 112"/>
              <a:gd name="T6" fmla="*/ 123253 w 247"/>
              <a:gd name="T7" fmla="*/ 122464 h 112"/>
              <a:gd name="T8" fmla="*/ 131017 w 247"/>
              <a:gd name="T9" fmla="*/ 167368 h 112"/>
              <a:gd name="T10" fmla="*/ 173719 w 247"/>
              <a:gd name="T11" fmla="*/ 228600 h 112"/>
              <a:gd name="T12" fmla="*/ 239713 w 247"/>
              <a:gd name="T13" fmla="*/ 136752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57"/>
          <p:cNvSpPr>
            <a:spLocks noChangeArrowheads="1"/>
          </p:cNvSpPr>
          <p:nvPr/>
        </p:nvSpPr>
        <p:spPr bwMode="auto">
          <a:xfrm>
            <a:off x="2841941" y="5455103"/>
            <a:ext cx="538490" cy="496644"/>
          </a:xfrm>
          <a:prstGeom prst="ellipse">
            <a:avLst/>
          </a:prstGeom>
          <a:solidFill>
            <a:srgbClr val="FFCC00">
              <a:alpha val="52157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8"/>
          <p:cNvSpPr>
            <a:spLocks/>
          </p:cNvSpPr>
          <p:nvPr/>
        </p:nvSpPr>
        <p:spPr bwMode="auto">
          <a:xfrm>
            <a:off x="2995795" y="5597001"/>
            <a:ext cx="242000" cy="212847"/>
          </a:xfrm>
          <a:custGeom>
            <a:avLst/>
            <a:gdLst>
              <a:gd name="T0" fmla="*/ 0 w 247"/>
              <a:gd name="T1" fmla="*/ 91848 h 112"/>
              <a:gd name="T2" fmla="*/ 50466 w 247"/>
              <a:gd name="T3" fmla="*/ 0 h 112"/>
              <a:gd name="T4" fmla="*/ 94138 w 247"/>
              <a:gd name="T5" fmla="*/ 30616 h 112"/>
              <a:gd name="T6" fmla="*/ 123253 w 247"/>
              <a:gd name="T7" fmla="*/ 122464 h 112"/>
              <a:gd name="T8" fmla="*/ 131017 w 247"/>
              <a:gd name="T9" fmla="*/ 167368 h 112"/>
              <a:gd name="T10" fmla="*/ 173719 w 247"/>
              <a:gd name="T11" fmla="*/ 228600 h 112"/>
              <a:gd name="T12" fmla="*/ 239713 w 247"/>
              <a:gd name="T13" fmla="*/ 136752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7" h="112">
                <a:moveTo>
                  <a:pt x="0" y="45"/>
                </a:moveTo>
                <a:cubicBezTo>
                  <a:pt x="11" y="11"/>
                  <a:pt x="23" y="20"/>
                  <a:pt x="52" y="0"/>
                </a:cubicBezTo>
                <a:cubicBezTo>
                  <a:pt x="67" y="5"/>
                  <a:pt x="88" y="2"/>
                  <a:pt x="97" y="15"/>
                </a:cubicBezTo>
                <a:cubicBezTo>
                  <a:pt x="107" y="30"/>
                  <a:pt x="117" y="45"/>
                  <a:pt x="127" y="60"/>
                </a:cubicBezTo>
                <a:cubicBezTo>
                  <a:pt x="131" y="66"/>
                  <a:pt x="129" y="76"/>
                  <a:pt x="135" y="82"/>
                </a:cubicBezTo>
                <a:cubicBezTo>
                  <a:pt x="148" y="95"/>
                  <a:pt x="179" y="112"/>
                  <a:pt x="179" y="112"/>
                </a:cubicBezTo>
                <a:cubicBezTo>
                  <a:pt x="212" y="106"/>
                  <a:pt x="247" y="109"/>
                  <a:pt x="247" y="6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 flipV="1">
            <a:off x="1380325" y="2191443"/>
            <a:ext cx="0" cy="6385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2841941" y="4532764"/>
            <a:ext cx="615417" cy="56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072775" y="4532764"/>
            <a:ext cx="615417" cy="567593"/>
            <a:chOff x="4072775" y="4532764"/>
            <a:chExt cx="615417" cy="567593"/>
          </a:xfrm>
        </p:grpSpPr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4072775" y="4532764"/>
              <a:ext cx="615417" cy="567593"/>
            </a:xfrm>
            <a:prstGeom prst="rect">
              <a:avLst/>
            </a:prstGeom>
            <a:solidFill>
              <a:srgbClr val="FFCC99">
                <a:alpha val="3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149702" y="4887510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H="1">
              <a:off x="4226629" y="4887510"/>
              <a:ext cx="153854" cy="141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4303556" y="4603713"/>
              <a:ext cx="153854" cy="141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4226629" y="4603713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2"/>
            <p:cNvSpPr>
              <a:spLocks/>
            </p:cNvSpPr>
            <p:nvPr/>
          </p:nvSpPr>
          <p:spPr bwMode="auto">
            <a:xfrm>
              <a:off x="4149702" y="4745611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2841941" y="4532764"/>
            <a:ext cx="615417" cy="56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Arc 64"/>
          <p:cNvSpPr>
            <a:spLocks/>
          </p:cNvSpPr>
          <p:nvPr/>
        </p:nvSpPr>
        <p:spPr bwMode="auto">
          <a:xfrm flipH="1" flipV="1">
            <a:off x="7767310" y="4392344"/>
            <a:ext cx="538490" cy="920860"/>
          </a:xfrm>
          <a:custGeom>
            <a:avLst/>
            <a:gdLst>
              <a:gd name="T0" fmla="*/ 194296 w 21600"/>
              <a:gd name="T1" fmla="*/ 0 h 39965"/>
              <a:gd name="T2" fmla="*/ 210397 w 21600"/>
              <a:gd name="T3" fmla="*/ 989012 h 39965"/>
              <a:gd name="T4" fmla="*/ 0 w 21600"/>
              <a:gd name="T5" fmla="*/ 497810 h 39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9965" fill="none" extrusionOk="0">
                <a:moveTo>
                  <a:pt x="7868" y="-1"/>
                </a:moveTo>
                <a:cubicBezTo>
                  <a:pt x="16149" y="3239"/>
                  <a:pt x="21600" y="11223"/>
                  <a:pt x="21600" y="20116"/>
                </a:cubicBezTo>
                <a:cubicBezTo>
                  <a:pt x="21600" y="28752"/>
                  <a:pt x="16455" y="36558"/>
                  <a:pt x="8519" y="39964"/>
                </a:cubicBezTo>
              </a:path>
              <a:path w="21600" h="39965" stroke="0" extrusionOk="0">
                <a:moveTo>
                  <a:pt x="7868" y="-1"/>
                </a:moveTo>
                <a:cubicBezTo>
                  <a:pt x="16149" y="3239"/>
                  <a:pt x="21600" y="11223"/>
                  <a:pt x="21600" y="20116"/>
                </a:cubicBezTo>
                <a:cubicBezTo>
                  <a:pt x="21600" y="28752"/>
                  <a:pt x="16455" y="36558"/>
                  <a:pt x="8519" y="39964"/>
                </a:cubicBezTo>
                <a:lnTo>
                  <a:pt x="0" y="20116"/>
                </a:lnTo>
                <a:lnTo>
                  <a:pt x="7868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842204" y="4816560"/>
            <a:ext cx="53849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H="1" flipV="1">
            <a:off x="7842204" y="4816560"/>
            <a:ext cx="461563" cy="14189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7391400" y="5410200"/>
            <a:ext cx="19543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/>
              <a:t>Baseband out put  </a:t>
            </a:r>
            <a:endParaRPr lang="en-US" i="0" dirty="0"/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>
            <a:off x="8457621" y="2829985"/>
            <a:ext cx="0" cy="7094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 flipH="1">
            <a:off x="6072880" y="3539476"/>
            <a:ext cx="23847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1"/>
          <p:cNvSpPr>
            <a:spLocks noChangeShapeType="1"/>
          </p:cNvSpPr>
          <p:nvPr/>
        </p:nvSpPr>
        <p:spPr bwMode="auto">
          <a:xfrm flipH="1">
            <a:off x="5226682" y="3539476"/>
            <a:ext cx="846198" cy="7094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H="1">
            <a:off x="1219200" y="4248967"/>
            <a:ext cx="0" cy="5675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73"/>
          <p:cNvSpPr>
            <a:spLocks noChangeShapeType="1"/>
          </p:cNvSpPr>
          <p:nvPr/>
        </p:nvSpPr>
        <p:spPr bwMode="auto">
          <a:xfrm>
            <a:off x="5303609" y="4745611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74"/>
          <p:cNvSpPr>
            <a:spLocks noChangeShapeType="1"/>
          </p:cNvSpPr>
          <p:nvPr/>
        </p:nvSpPr>
        <p:spPr bwMode="auto">
          <a:xfrm>
            <a:off x="2457305" y="4816560"/>
            <a:ext cx="3846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 flipH="1">
            <a:off x="1219200" y="4248966"/>
            <a:ext cx="4007481" cy="182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82"/>
          <p:cNvSpPr>
            <a:spLocks noChangeShapeType="1"/>
          </p:cNvSpPr>
          <p:nvPr/>
        </p:nvSpPr>
        <p:spPr bwMode="auto">
          <a:xfrm>
            <a:off x="5842099" y="4816560"/>
            <a:ext cx="5384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3"/>
          <p:cNvSpPr>
            <a:spLocks noChangeShapeType="1"/>
          </p:cNvSpPr>
          <p:nvPr/>
        </p:nvSpPr>
        <p:spPr bwMode="auto">
          <a:xfrm>
            <a:off x="7229547" y="4816560"/>
            <a:ext cx="46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Text Box 84"/>
          <p:cNvSpPr txBox="1">
            <a:spLocks noChangeArrowheads="1"/>
          </p:cNvSpPr>
          <p:nvPr/>
        </p:nvSpPr>
        <p:spPr bwMode="auto">
          <a:xfrm>
            <a:off x="6172200" y="5257800"/>
            <a:ext cx="148354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/>
              <a:t>Demodulator </a:t>
            </a:r>
            <a:endParaRPr lang="en-US" i="0" dirty="0"/>
          </a:p>
        </p:txBody>
      </p:sp>
      <p:sp>
        <p:nvSpPr>
          <p:cNvPr id="73" name="Isosceles Triangle 72"/>
          <p:cNvSpPr/>
          <p:nvPr/>
        </p:nvSpPr>
        <p:spPr bwMode="auto">
          <a:xfrm rot="5400000">
            <a:off x="1871778" y="2522276"/>
            <a:ext cx="709491" cy="615417"/>
          </a:xfrm>
          <a:prstGeom prst="triangle">
            <a:avLst/>
          </a:prstGeom>
          <a:solidFill>
            <a:srgbClr val="6699FF">
              <a:alpha val="38039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 rot="5400000">
            <a:off x="7410531" y="2522276"/>
            <a:ext cx="709491" cy="615417"/>
          </a:xfrm>
          <a:prstGeom prst="triangle">
            <a:avLst/>
          </a:prstGeom>
          <a:solidFill>
            <a:srgbClr val="FFFF99">
              <a:alpha val="4902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 rot="5400000">
            <a:off x="5179644" y="4508852"/>
            <a:ext cx="709491" cy="615417"/>
          </a:xfrm>
          <a:prstGeom prst="triangle">
            <a:avLst/>
          </a:prstGeom>
          <a:solidFill>
            <a:srgbClr val="FF6600">
              <a:alpha val="30196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828800" y="4572000"/>
            <a:ext cx="615417" cy="567593"/>
            <a:chOff x="4072775" y="4532764"/>
            <a:chExt cx="615417" cy="567593"/>
          </a:xfrm>
        </p:grpSpPr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4072775" y="4532764"/>
              <a:ext cx="615417" cy="567593"/>
            </a:xfrm>
            <a:prstGeom prst="rect">
              <a:avLst/>
            </a:prstGeom>
            <a:solidFill>
              <a:srgbClr val="FFCC99">
                <a:alpha val="3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9"/>
            <p:cNvSpPr>
              <a:spLocks/>
            </p:cNvSpPr>
            <p:nvPr/>
          </p:nvSpPr>
          <p:spPr bwMode="auto">
            <a:xfrm>
              <a:off x="4149702" y="4887510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4226629" y="4887510"/>
              <a:ext cx="153854" cy="141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 flipH="1">
              <a:off x="4303556" y="4603713"/>
              <a:ext cx="153854" cy="141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4226629" y="4603713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4149702" y="4745611"/>
              <a:ext cx="307708" cy="141898"/>
            </a:xfrm>
            <a:custGeom>
              <a:avLst/>
              <a:gdLst>
                <a:gd name="T0" fmla="*/ 0 w 247"/>
                <a:gd name="T1" fmla="*/ 61232 h 112"/>
                <a:gd name="T2" fmla="*/ 64168 w 247"/>
                <a:gd name="T3" fmla="*/ 0 h 112"/>
                <a:gd name="T4" fmla="*/ 119699 w 247"/>
                <a:gd name="T5" fmla="*/ 20411 h 112"/>
                <a:gd name="T6" fmla="*/ 156719 w 247"/>
                <a:gd name="T7" fmla="*/ 81643 h 112"/>
                <a:gd name="T8" fmla="*/ 166591 w 247"/>
                <a:gd name="T9" fmla="*/ 111579 h 112"/>
                <a:gd name="T10" fmla="*/ 220887 w 247"/>
                <a:gd name="T11" fmla="*/ 152400 h 112"/>
                <a:gd name="T12" fmla="*/ 304800 w 247"/>
                <a:gd name="T13" fmla="*/ 91168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112">
                  <a:moveTo>
                    <a:pt x="0" y="45"/>
                  </a:moveTo>
                  <a:cubicBezTo>
                    <a:pt x="11" y="11"/>
                    <a:pt x="23" y="20"/>
                    <a:pt x="52" y="0"/>
                  </a:cubicBezTo>
                  <a:cubicBezTo>
                    <a:pt x="67" y="5"/>
                    <a:pt x="88" y="2"/>
                    <a:pt x="97" y="15"/>
                  </a:cubicBezTo>
                  <a:cubicBezTo>
                    <a:pt x="107" y="30"/>
                    <a:pt x="117" y="45"/>
                    <a:pt x="127" y="60"/>
                  </a:cubicBezTo>
                  <a:cubicBezTo>
                    <a:pt x="131" y="66"/>
                    <a:pt x="129" y="76"/>
                    <a:pt x="135" y="82"/>
                  </a:cubicBezTo>
                  <a:cubicBezTo>
                    <a:pt x="148" y="95"/>
                    <a:pt x="179" y="112"/>
                    <a:pt x="179" y="112"/>
                  </a:cubicBezTo>
                  <a:cubicBezTo>
                    <a:pt x="212" y="106"/>
                    <a:pt x="247" y="109"/>
                    <a:pt x="247" y="6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Line 35"/>
          <p:cNvSpPr>
            <a:spLocks noChangeShapeType="1"/>
          </p:cNvSpPr>
          <p:nvPr/>
        </p:nvSpPr>
        <p:spPr bwMode="auto">
          <a:xfrm>
            <a:off x="1219200" y="4800600"/>
            <a:ext cx="6154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 Box 53"/>
          <p:cNvSpPr txBox="1">
            <a:spLocks noChangeArrowheads="1"/>
          </p:cNvSpPr>
          <p:nvPr/>
        </p:nvSpPr>
        <p:spPr bwMode="auto">
          <a:xfrm>
            <a:off x="990600" y="4953000"/>
            <a:ext cx="534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 dirty="0" smtClean="0"/>
              <a:t>BPF</a:t>
            </a:r>
            <a:endParaRPr lang="en-US" i="0" dirty="0"/>
          </a:p>
        </p:txBody>
      </p:sp>
      <p:sp>
        <p:nvSpPr>
          <p:cNvPr id="88" name="Text Box 49"/>
          <p:cNvSpPr txBox="1">
            <a:spLocks noChangeArrowheads="1"/>
          </p:cNvSpPr>
          <p:nvPr/>
        </p:nvSpPr>
        <p:spPr bwMode="auto">
          <a:xfrm>
            <a:off x="4953000" y="5257800"/>
            <a:ext cx="1242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Second</a:t>
            </a:r>
            <a:endParaRPr lang="en-US" i="0" dirty="0" smtClean="0"/>
          </a:p>
          <a:p>
            <a:pPr algn="ctr"/>
            <a:r>
              <a:rPr lang="en-US" i="0" dirty="0" smtClean="0"/>
              <a:t>IF </a:t>
            </a:r>
            <a:r>
              <a:rPr lang="en-US" i="0" dirty="0"/>
              <a:t>amplifier</a:t>
            </a:r>
          </a:p>
        </p:txBody>
      </p:sp>
      <p:sp>
        <p:nvSpPr>
          <p:cNvPr id="89" name="Rectangle 52"/>
          <p:cNvSpPr>
            <a:spLocks noChangeArrowheads="1"/>
          </p:cNvSpPr>
          <p:nvPr/>
        </p:nvSpPr>
        <p:spPr bwMode="auto">
          <a:xfrm>
            <a:off x="6400800" y="4419600"/>
            <a:ext cx="838200" cy="855481"/>
          </a:xfrm>
          <a:prstGeom prst="rect">
            <a:avLst/>
          </a:prstGeom>
          <a:solidFill>
            <a:srgbClr val="FFCC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90600" y="3733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 to 1400 MHz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590800" y="60960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Double Super heterodyne receiver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G/T ratio for earth station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71600" y="1752600"/>
          <a:ext cx="5257800" cy="1295400"/>
        </p:xfrm>
        <a:graphic>
          <a:graphicData uri="http://schemas.openxmlformats.org/presentationml/2006/ole">
            <p:oleObj spid="_x0000_s23554" name="Equation" r:id="rId3" imgW="1193760" imgH="431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/>
        </p:nvGraphicFramePr>
        <p:xfrm>
          <a:off x="1489075" y="3581400"/>
          <a:ext cx="5481638" cy="1295400"/>
        </p:xfrm>
        <a:graphic>
          <a:graphicData uri="http://schemas.openxmlformats.org/presentationml/2006/ole">
            <p:oleObj spid="_x0000_s23555" name="Equation" r:id="rId4" imgW="124452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029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of merit </a:t>
            </a:r>
            <a:r>
              <a:rPr lang="en-US" dirty="0" smtClean="0"/>
              <a:t>Gives the quality of an earth station 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6400800" y="4724399"/>
            <a:ext cx="990600" cy="904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447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link equation can be rewritten as 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rot="16200000" flipH="1">
            <a:off x="4898767" y="4931033"/>
            <a:ext cx="565666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Antenna Noise Temperature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Noise Temperature of an Antenna as a Function of Elevation </a:t>
            </a:r>
            <a:r>
              <a:rPr lang="en-US" sz="2000" b="1" dirty="0" smtClean="0"/>
              <a:t>Angle: </a:t>
            </a: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4" name="Picture 8" descr="AntT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209800"/>
            <a:ext cx="7162800" cy="433705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Suppose we have a 4 GHz receiver with the following gains and noise temperature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Tin = 50 K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Trf</a:t>
            </a:r>
            <a:r>
              <a:rPr lang="en-US" dirty="0" smtClean="0"/>
              <a:t> = 50 K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Tin = 500 K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Tif</a:t>
            </a:r>
            <a:r>
              <a:rPr lang="en-US" dirty="0" smtClean="0"/>
              <a:t> = 1000 K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Grf</a:t>
            </a:r>
            <a:r>
              <a:rPr lang="en-US" dirty="0" smtClean="0"/>
              <a:t> = 23 dB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Gm = 0 dB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Gif = 30 db</a:t>
            </a:r>
          </a:p>
          <a:p>
            <a:pPr algn="just"/>
            <a:r>
              <a:rPr lang="en-US" dirty="0" smtClean="0"/>
              <a:t>Calculate the system noise temperature.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Ts = 152.5 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Noise temperature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provides a way for determining how much thermal noise is generated by active and passive devices in the receiving system.</a:t>
            </a:r>
          </a:p>
          <a:p>
            <a:pPr algn="just">
              <a:buNone/>
            </a:pPr>
            <a:endParaRPr lang="en-US" dirty="0" smtClean="0"/>
          </a:p>
          <a:p>
            <a:pPr algn="r">
              <a:buNone/>
            </a:pPr>
            <a:r>
              <a:rPr lang="en-US" sz="1600" dirty="0" smtClean="0"/>
              <a:t>- At same physical temperature at the input of the amplifier </a:t>
            </a:r>
            <a:endParaRPr lang="en-US" sz="1600" dirty="0" smtClean="0"/>
          </a:p>
          <a:p>
            <a:pPr algn="just"/>
            <a:r>
              <a:rPr lang="en-US" dirty="0" smtClean="0"/>
              <a:t>All objects with physical temperature , </a:t>
            </a:r>
            <a:r>
              <a:rPr lang="en-US" b="1" i="1" dirty="0" err="1" smtClean="0"/>
              <a:t>Tp</a:t>
            </a:r>
            <a:r>
              <a:rPr lang="en-US" dirty="0" smtClean="0"/>
              <a:t> greater than 0</a:t>
            </a:r>
            <a:r>
              <a:rPr lang="en-US" baseline="30000" dirty="0" smtClean="0"/>
              <a:t>o</a:t>
            </a:r>
            <a:r>
              <a:rPr lang="en-US" dirty="0" smtClean="0"/>
              <a:t> K generate electrical noise at the receiver in microwave frequencies. </a:t>
            </a:r>
            <a:endParaRPr lang="en-US" baseline="30000" dirty="0" smtClean="0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2844800" y="3232150"/>
          <a:ext cx="3556000" cy="393700"/>
        </p:xfrm>
        <a:graphic>
          <a:graphicData uri="http://schemas.openxmlformats.org/presentationml/2006/ole">
            <p:oleObj spid="_x0000_s9217" name="Equation" r:id="rId3" imgW="34542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earth station antenna has a diameter of 30 m , has an overall efficiency of 68% , and is used to receive a signal at 4150 </a:t>
            </a:r>
            <a:r>
              <a:rPr lang="en-US" dirty="0" err="1" smtClean="0"/>
              <a:t>MHz.</a:t>
            </a:r>
            <a:r>
              <a:rPr lang="en-US" dirty="0" smtClean="0"/>
              <a:t> At this frequency , the system noise temperature is 79 K when the antenna points at the satellite at an elevation angle of 28 degree. What is the earth station  G/T under these conditions? If heavy rain causes the sky temperature to increase so that the system  noise temperature rises to 88 K , what is the new G/T value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229600" cy="2590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G/T = 41.6 dBK</a:t>
            </a:r>
            <a:r>
              <a:rPr lang="en-US" baseline="30000" dirty="0" smtClean="0"/>
              <a:t>-1</a:t>
            </a:r>
          </a:p>
          <a:p>
            <a:pPr algn="ctr">
              <a:buNone/>
            </a:pPr>
            <a:endParaRPr lang="en-US" baseline="30000" dirty="0" smtClean="0"/>
          </a:p>
          <a:p>
            <a:pPr algn="ctr">
              <a:buNone/>
            </a:pPr>
            <a:endParaRPr lang="en-US" baseline="30000" dirty="0" smtClean="0"/>
          </a:p>
          <a:p>
            <a:pPr algn="ctr">
              <a:buNone/>
            </a:pPr>
            <a:r>
              <a:rPr lang="en-US" baseline="30000" dirty="0" smtClean="0"/>
              <a:t>If heavy rain </a:t>
            </a:r>
            <a:endParaRPr lang="en-US" baseline="30000" dirty="0" smtClean="0"/>
          </a:p>
          <a:p>
            <a:pPr algn="ctr">
              <a:buNone/>
            </a:pPr>
            <a:r>
              <a:rPr lang="en-US" dirty="0" smtClean="0"/>
              <a:t>G/T = </a:t>
            </a:r>
            <a:r>
              <a:rPr lang="en-US" dirty="0" smtClean="0"/>
              <a:t>41.2 </a:t>
            </a:r>
            <a:r>
              <a:rPr lang="en-US" dirty="0" smtClean="0"/>
              <a:t>dBK</a:t>
            </a:r>
            <a:r>
              <a:rPr lang="en-US" baseline="30000" dirty="0" smtClean="0"/>
              <a:t>-1</a:t>
            </a:r>
          </a:p>
          <a:p>
            <a:pPr algn="ctr"/>
            <a:endParaRPr lang="en-US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Noise power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4700" b="1" dirty="0" err="1" smtClean="0"/>
              <a:t>P</a:t>
            </a:r>
            <a:r>
              <a:rPr lang="en-US" sz="4700" b="1" baseline="-25000" dirty="0" err="1" smtClean="0"/>
              <a:t>n</a:t>
            </a:r>
            <a:r>
              <a:rPr lang="en-US" sz="4700" b="1" baseline="-25000" dirty="0" smtClean="0"/>
              <a:t> </a:t>
            </a:r>
            <a:r>
              <a:rPr lang="en-US" sz="4700" b="1" dirty="0" smtClean="0"/>
              <a:t>= k </a:t>
            </a:r>
            <a:r>
              <a:rPr lang="en-US" sz="4700" b="1" dirty="0" err="1" smtClean="0"/>
              <a:t>T</a:t>
            </a:r>
            <a:r>
              <a:rPr lang="en-US" sz="4700" b="1" baseline="-25000" dirty="0" err="1" smtClean="0"/>
              <a:t>p</a:t>
            </a:r>
            <a:r>
              <a:rPr lang="en-US" sz="4700" b="1" dirty="0" smtClean="0"/>
              <a:t> </a:t>
            </a:r>
            <a:r>
              <a:rPr lang="en-US" sz="4700" b="1" dirty="0" err="1" smtClean="0"/>
              <a:t>B</a:t>
            </a:r>
            <a:r>
              <a:rPr lang="en-US" sz="4700" b="1" baseline="-25000" dirty="0" err="1" smtClean="0"/>
              <a:t>n</a:t>
            </a:r>
            <a:r>
              <a:rPr lang="en-US" sz="4700" b="1" baseline="-25000" dirty="0" smtClean="0"/>
              <a:t>    </a:t>
            </a:r>
            <a:r>
              <a:rPr lang="en-US" sz="4700" b="1" dirty="0" smtClean="0"/>
              <a:t> - (1.1)</a:t>
            </a:r>
            <a:endParaRPr lang="en-US" sz="4700" b="1" baseline="-25000" dirty="0" smtClean="0"/>
          </a:p>
          <a:p>
            <a:pPr algn="just">
              <a:buNone/>
            </a:pPr>
            <a:endParaRPr lang="en-US" sz="4700" b="1" baseline="-25000" dirty="0" smtClean="0"/>
          </a:p>
          <a:p>
            <a:pPr algn="just"/>
            <a:r>
              <a:rPr lang="en-US" dirty="0" smtClean="0"/>
              <a:t>K 	= </a:t>
            </a:r>
            <a:r>
              <a:rPr lang="en-US" dirty="0" err="1" smtClean="0"/>
              <a:t>Boltzman’s</a:t>
            </a:r>
            <a:r>
              <a:rPr lang="en-US" dirty="0" smtClean="0"/>
              <a:t> constant </a:t>
            </a:r>
          </a:p>
          <a:p>
            <a:pPr algn="just">
              <a:buNone/>
            </a:pPr>
            <a:r>
              <a:rPr lang="en-US" dirty="0" smtClean="0"/>
              <a:t>			(1.38X10</a:t>
            </a:r>
            <a:r>
              <a:rPr lang="en-US" baseline="30000" dirty="0" smtClean="0"/>
              <a:t>-23</a:t>
            </a:r>
            <a:r>
              <a:rPr lang="en-US" dirty="0" smtClean="0"/>
              <a:t> J/K = -228.6dBW/K/Hz)</a:t>
            </a:r>
          </a:p>
          <a:p>
            <a:pPr algn="just"/>
            <a:r>
              <a:rPr lang="en-US" dirty="0" err="1" smtClean="0"/>
              <a:t>Tp</a:t>
            </a:r>
            <a:r>
              <a:rPr lang="en-US" dirty="0" smtClean="0"/>
              <a:t>	= Physical temperature of source in </a:t>
            </a:r>
            <a:r>
              <a:rPr lang="en-US" dirty="0" err="1" smtClean="0"/>
              <a:t>kelvin</a:t>
            </a:r>
            <a:r>
              <a:rPr lang="en-US" dirty="0" smtClean="0"/>
              <a:t> degree </a:t>
            </a:r>
          </a:p>
          <a:p>
            <a:pPr algn="just"/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Noise bandwidth in which the noise power is 		measured  in hertz </a:t>
            </a:r>
          </a:p>
          <a:p>
            <a:pPr algn="just"/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	= </a:t>
            </a:r>
            <a:r>
              <a:rPr lang="en-US" dirty="0" err="1" smtClean="0"/>
              <a:t>avaliable</a:t>
            </a:r>
            <a:r>
              <a:rPr lang="en-US" dirty="0" smtClean="0"/>
              <a:t> noise power</a:t>
            </a:r>
          </a:p>
          <a:p>
            <a:pPr algn="just"/>
            <a:r>
              <a:rPr lang="en-US" dirty="0" smtClean="0"/>
              <a:t>k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 =</a:t>
            </a:r>
            <a:r>
              <a:rPr lang="en-US" b="1" baseline="-25000" dirty="0" smtClean="0"/>
              <a:t> </a:t>
            </a:r>
            <a:r>
              <a:rPr lang="en-US" dirty="0" smtClean="0"/>
              <a:t>noise power spectral </a:t>
            </a:r>
            <a:r>
              <a:rPr lang="en-US" dirty="0" err="1" smtClean="0"/>
              <a:t>denisty</a:t>
            </a:r>
            <a:r>
              <a:rPr lang="en-US" dirty="0" smtClean="0"/>
              <a:t>  in watts per hertz</a:t>
            </a:r>
          </a:p>
          <a:p>
            <a:pPr algn="just">
              <a:buNone/>
            </a:pPr>
            <a:r>
              <a:rPr lang="en-US" dirty="0" smtClean="0"/>
              <a:t>			It is constant </a:t>
            </a:r>
            <a:r>
              <a:rPr lang="en-US" dirty="0" err="1" smtClean="0"/>
              <a:t>upto</a:t>
            </a:r>
            <a:r>
              <a:rPr lang="en-US" dirty="0" smtClean="0"/>
              <a:t> 300GHz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 for designing receiving system  #1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Set the BW in the receiver large to allow the signals </a:t>
            </a:r>
            <a:r>
              <a:rPr lang="en-US" dirty="0" err="1" smtClean="0"/>
              <a:t>keeiping</a:t>
            </a:r>
            <a:r>
              <a:rPr lang="en-US" dirty="0" smtClean="0"/>
              <a:t> the noise power as low as possible </a:t>
            </a:r>
          </a:p>
          <a:p>
            <a:pPr algn="just"/>
            <a:r>
              <a:rPr lang="en-US" dirty="0" err="1" smtClean="0"/>
              <a:t>Equ</a:t>
            </a:r>
            <a:r>
              <a:rPr lang="en-US" dirty="0" smtClean="0"/>
              <a:t> (1.1) can be the equivalent noise band width unfortunately  this cant be determined in the receiver </a:t>
            </a:r>
          </a:p>
          <a:p>
            <a:pPr algn="just"/>
            <a:r>
              <a:rPr lang="en-US" dirty="0" smtClean="0"/>
              <a:t>So, 3-dB is chosen in the receiver 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 for designing receiving system  #2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Keep the noise temperature low </a:t>
            </a:r>
          </a:p>
          <a:p>
            <a:pPr algn="just"/>
            <a:r>
              <a:rPr lang="en-US" dirty="0" smtClean="0"/>
              <a:t>Immerse the front end amplifier in liquid helium to hold the temperature at 4 degree Kelvin</a:t>
            </a:r>
          </a:p>
          <a:p>
            <a:pPr algn="just"/>
            <a:r>
              <a:rPr lang="en-US" dirty="0" smtClean="0"/>
              <a:t>Expensive and difficult to maintain</a:t>
            </a:r>
          </a:p>
          <a:p>
            <a:pPr algn="just"/>
            <a:r>
              <a:rPr lang="en-US" dirty="0" smtClean="0"/>
              <a:t>Use </a:t>
            </a:r>
            <a:r>
              <a:rPr lang="en-US" dirty="0" err="1" smtClean="0"/>
              <a:t>GaAsFET</a:t>
            </a:r>
            <a:r>
              <a:rPr lang="en-US" dirty="0" smtClean="0"/>
              <a:t> amplifiers with noise temperature of 70K at 4 GHz and 180 K at 11 GHz without cooling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Performance of the receiving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Find the thermal  noise against  which the signal must be demodulated </a:t>
            </a:r>
          </a:p>
          <a:p>
            <a:pPr algn="just"/>
            <a:r>
              <a:rPr lang="en-US" dirty="0" smtClean="0"/>
              <a:t>To do this system noise temperature must be found out , T</a:t>
            </a:r>
            <a:r>
              <a:rPr lang="en-US" baseline="-25000" dirty="0" smtClean="0"/>
              <a:t>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   - noise temperature of a source ,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located at the input of a noise less receiver,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which gives the same noise power as the original receiver, measure at the output of the receiver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just">
              <a:lnSpc>
                <a:spcPct val="160000"/>
              </a:lnSpc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Noise power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Noise power at the input of demodulator is,</a:t>
            </a:r>
          </a:p>
          <a:p>
            <a:pPr algn="just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no</a:t>
            </a:r>
            <a:r>
              <a:rPr lang="en-US" b="1" baseline="-25000" dirty="0" smtClean="0"/>
              <a:t> </a:t>
            </a:r>
            <a:r>
              <a:rPr lang="en-US" b="1" dirty="0" smtClean="0"/>
              <a:t>= k T</a:t>
            </a:r>
            <a:r>
              <a:rPr lang="en-US" b="1" baseline="-25000" dirty="0" smtClean="0"/>
              <a:t>s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baseline="-25000" dirty="0" err="1" smtClean="0"/>
              <a:t>rx</a:t>
            </a:r>
            <a:r>
              <a:rPr lang="en-US" b="1" baseline="-25000" dirty="0" smtClean="0"/>
              <a:t>    </a:t>
            </a:r>
            <a:r>
              <a:rPr lang="en-US" b="1" dirty="0" smtClean="0"/>
              <a:t> watts - (1.2)</a:t>
            </a:r>
          </a:p>
          <a:p>
            <a:pPr algn="just">
              <a:buNone/>
            </a:pPr>
            <a:r>
              <a:rPr lang="en-US" dirty="0" smtClean="0"/>
              <a:t>Where </a:t>
            </a:r>
          </a:p>
          <a:p>
            <a:pPr algn="just">
              <a:buNone/>
            </a:pPr>
            <a:r>
              <a:rPr lang="en-US" dirty="0" err="1" smtClean="0"/>
              <a:t>G</a:t>
            </a:r>
            <a:r>
              <a:rPr lang="en-US" baseline="-25000" dirty="0" err="1" smtClean="0"/>
              <a:t>rx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r>
              <a:rPr lang="en-US" baseline="-25000" dirty="0" smtClean="0"/>
              <a:t> </a:t>
            </a:r>
            <a:r>
              <a:rPr lang="en-US" dirty="0" smtClean="0"/>
              <a:t>gain of the receiver from RF input to the demodulator input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An antenna has noise temperature of 35 K and is matched into a receiver which has a noise temperature of 100 K calculate: </a:t>
            </a:r>
          </a:p>
          <a:p>
            <a:pPr algn="just">
              <a:buNone/>
            </a:pPr>
            <a:r>
              <a:rPr lang="en-US" dirty="0" smtClean="0"/>
              <a:t>	a) noise power density and </a:t>
            </a:r>
          </a:p>
          <a:p>
            <a:pPr algn="just">
              <a:buNone/>
            </a:pPr>
            <a:r>
              <a:rPr lang="en-US" dirty="0" smtClean="0"/>
              <a:t>	b) the noise power for a bandwidth of 36 </a:t>
            </a:r>
            <a:r>
              <a:rPr lang="en-US" dirty="0" err="1" smtClean="0"/>
              <a:t>MHz.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a) N</a:t>
            </a:r>
            <a:r>
              <a:rPr lang="en-US" baseline="-25000" dirty="0" smtClean="0"/>
              <a:t>O</a:t>
            </a:r>
            <a:r>
              <a:rPr lang="en-US" dirty="0" smtClean="0"/>
              <a:t> = k T</a:t>
            </a:r>
            <a:r>
              <a:rPr lang="en-US" baseline="-25000" dirty="0" smtClean="0"/>
              <a:t>N</a:t>
            </a:r>
            <a:r>
              <a:rPr lang="en-US" dirty="0" smtClean="0"/>
              <a:t> = 11.38 x 10</a:t>
            </a:r>
            <a:r>
              <a:rPr lang="en-US" baseline="30000" dirty="0" smtClean="0"/>
              <a:t>-23</a:t>
            </a:r>
            <a:r>
              <a:rPr lang="en-US" dirty="0" smtClean="0"/>
              <a:t>x (35 + 100) = 1.86 x 10</a:t>
            </a:r>
            <a:r>
              <a:rPr lang="en-US" baseline="30000" dirty="0" smtClean="0"/>
              <a:t>-21</a:t>
            </a:r>
            <a:r>
              <a:rPr lang="en-US" dirty="0" smtClean="0"/>
              <a:t> J</a:t>
            </a:r>
          </a:p>
          <a:p>
            <a:pPr>
              <a:buNone/>
            </a:pPr>
            <a:r>
              <a:rPr lang="en-US" dirty="0" smtClean="0"/>
              <a:t>b) P</a:t>
            </a:r>
            <a:r>
              <a:rPr lang="en-US" baseline="-25000" dirty="0" smtClean="0"/>
              <a:t>N</a:t>
            </a:r>
            <a:r>
              <a:rPr lang="en-US" dirty="0" smtClean="0"/>
              <a:t> = N</a:t>
            </a:r>
            <a:r>
              <a:rPr lang="en-US" baseline="-25000" dirty="0" smtClean="0"/>
              <a:t>O</a:t>
            </a:r>
            <a:r>
              <a:rPr lang="en-US" dirty="0" smtClean="0"/>
              <a:t> B</a:t>
            </a:r>
            <a:r>
              <a:rPr lang="en-US" baseline="-25000" dirty="0" smtClean="0"/>
              <a:t>N</a:t>
            </a:r>
            <a:r>
              <a:rPr lang="en-US" dirty="0" smtClean="0"/>
              <a:t> = 1.86 x 10</a:t>
            </a:r>
            <a:r>
              <a:rPr lang="en-US" baseline="30000" dirty="0" smtClean="0"/>
              <a:t>-21</a:t>
            </a:r>
            <a:r>
              <a:rPr lang="en-US" dirty="0" smtClean="0"/>
              <a:t>x 36 x 10</a:t>
            </a:r>
            <a:r>
              <a:rPr lang="en-US" baseline="30000" dirty="0" smtClean="0"/>
              <a:t>6</a:t>
            </a:r>
            <a:r>
              <a:rPr lang="en-US" dirty="0" smtClean="0"/>
              <a:t> = 0.067 </a:t>
            </a:r>
            <a:r>
              <a:rPr lang="en-US" dirty="0" err="1" smtClean="0"/>
              <a:t>pW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727</Words>
  <Application>Microsoft Office PowerPoint</Application>
  <PresentationFormat>On-screen Show (4:3)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Microsoft Equation 3.0</vt:lpstr>
      <vt:lpstr>System noise temperature and G/T ratio</vt:lpstr>
      <vt:lpstr>Noise temperature</vt:lpstr>
      <vt:lpstr>Noise power</vt:lpstr>
      <vt:lpstr>Method for designing receiving system  #1 </vt:lpstr>
      <vt:lpstr>Method for designing receiving system  #2 </vt:lpstr>
      <vt:lpstr>Performance of the receiving system</vt:lpstr>
      <vt:lpstr>Noise power</vt:lpstr>
      <vt:lpstr>Problem 1</vt:lpstr>
      <vt:lpstr>Solution </vt:lpstr>
      <vt:lpstr>Carrier-to-noise ratio </vt:lpstr>
      <vt:lpstr>Calculation of system noise temperature </vt:lpstr>
      <vt:lpstr>Noise model of receiver </vt:lpstr>
      <vt:lpstr>Noise model of receiver </vt:lpstr>
      <vt:lpstr>Noise power </vt:lpstr>
      <vt:lpstr>Calculation of system noise temperature </vt:lpstr>
      <vt:lpstr>G/T ratio for earth station </vt:lpstr>
      <vt:lpstr>Antenna Noise Temperature </vt:lpstr>
      <vt:lpstr>Problem 2</vt:lpstr>
      <vt:lpstr>Solution</vt:lpstr>
      <vt:lpstr>Problem 3</vt:lpstr>
      <vt:lpstr>Solution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link design</dc:title>
  <dc:creator>SUN FAMILY</dc:creator>
  <cp:lastModifiedBy>SUN FAMILY</cp:lastModifiedBy>
  <cp:revision>72</cp:revision>
  <dcterms:created xsi:type="dcterms:W3CDTF">2014-02-11T13:52:12Z</dcterms:created>
  <dcterms:modified xsi:type="dcterms:W3CDTF">2014-02-16T09:31:43Z</dcterms:modified>
</cp:coreProperties>
</file>