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4" r:id="rId23"/>
    <p:sldId id="279" r:id="rId24"/>
    <p:sldId id="280" r:id="rId25"/>
    <p:sldId id="281" r:id="rId26"/>
    <p:sldId id="282" r:id="rId27"/>
    <p:sldId id="283" r:id="rId28"/>
    <p:sldId id="285" r:id="rId29"/>
    <p:sldId id="286" r:id="rId30"/>
    <p:sldId id="291" r:id="rId31"/>
    <p:sldId id="290" r:id="rId32"/>
    <p:sldId id="292" r:id="rId33"/>
    <p:sldId id="293" r:id="rId34"/>
    <p:sldId id="288" r:id="rId35"/>
    <p:sldId id="289" r:id="rId3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8932" autoAdjust="0"/>
  </p:normalViewPr>
  <p:slideViewPr>
    <p:cSldViewPr>
      <p:cViewPr>
        <p:scale>
          <a:sx n="90" d="100"/>
          <a:sy n="90" d="100"/>
        </p:scale>
        <p:origin x="-582" y="-72"/>
      </p:cViewPr>
      <p:guideLst>
        <p:guide orient="horz" pos="1800"/>
        <p:guide pos="2880"/>
      </p:guideLst>
    </p:cSldViewPr>
  </p:slideViewPr>
  <p:outlineViewPr>
    <p:cViewPr>
      <p:scale>
        <a:sx n="33" d="100"/>
        <a:sy n="33" d="100"/>
      </p:scale>
      <p:origin x="222" y="412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32295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69065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37570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233041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958C-704F-43C8-8B6B-7410F77EA5A2}"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32861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A1C958C-704F-43C8-8B6B-7410F77EA5A2}"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4702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A1C958C-704F-43C8-8B6B-7410F77EA5A2}" type="datetimeFigureOut">
              <a:rPr lang="en-IN" smtClean="0"/>
              <a:t>19-12-2020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422572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A1C958C-704F-43C8-8B6B-7410F77EA5A2}" type="datetimeFigureOut">
              <a:rPr lang="en-IN" smtClean="0"/>
              <a:t>19-12-2020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8285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C958C-704F-43C8-8B6B-7410F77EA5A2}" type="datetimeFigureOut">
              <a:rPr lang="en-IN" smtClean="0"/>
              <a:t>19-12-2020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8399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C958C-704F-43C8-8B6B-7410F77EA5A2}"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414925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C958C-704F-43C8-8B6B-7410F77EA5A2}"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4778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A1C958C-704F-43C8-8B6B-7410F77EA5A2}" type="datetimeFigureOut">
              <a:rPr lang="en-IN" smtClean="0"/>
              <a:t>19-12-2020</a:t>
            </a:fld>
            <a:endParaRPr lang="en-IN"/>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0816D24-489D-47A0-BE34-48304720A495}" type="slidenum">
              <a:rPr lang="en-IN" smtClean="0"/>
              <a:t>‹#›</a:t>
            </a:fld>
            <a:endParaRPr lang="en-IN"/>
          </a:p>
        </p:txBody>
      </p:sp>
    </p:spTree>
    <p:extLst>
      <p:ext uri="{BB962C8B-B14F-4D97-AF65-F5344CB8AC3E}">
        <p14:creationId xmlns:p14="http://schemas.microsoft.com/office/powerpoint/2010/main" val="699787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gi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gi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hyperlink" Target="https://components101.com/ht12e-encoder-pin-diagram-datasheet" TargetMode="Externa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g" /><Relationship Id="rId1" Type="http://schemas.openxmlformats.org/officeDocument/2006/relationships/slideLayout" Target="../slideLayouts/slideLayout2.xml" /><Relationship Id="rId6" Type="http://schemas.openxmlformats.org/officeDocument/2006/relationships/image" Target="../media/image19.jpeg" /><Relationship Id="rId5" Type="http://schemas.openxmlformats.org/officeDocument/2006/relationships/image" Target="../media/image18.jpeg" /><Relationship Id="rId4" Type="http://schemas.openxmlformats.org/officeDocument/2006/relationships/image" Target="../media/image17.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gif"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57267"/>
            <a:ext cx="7772400" cy="1225021"/>
          </a:xfrm>
        </p:spPr>
        <p:txBody>
          <a:bodyPr>
            <a:normAutofit fontScale="90000"/>
          </a:bodyPr>
          <a:lstStyle/>
          <a:p>
            <a:r>
              <a:rPr lang="en-US" b="1" dirty="0">
                <a:latin typeface="Arial" pitchFamily="34" charset="0"/>
                <a:ea typeface="Times New Roman"/>
                <a:cs typeface="Arial" pitchFamily="34" charset="0"/>
              </a:rPr>
              <a:t>Advanced Microcontrollers &amp; Applications (EC-506)</a:t>
            </a:r>
            <a:endParaRPr lang="en-IN" dirty="0">
              <a:latin typeface="Arial" pitchFamily="34" charset="0"/>
              <a:cs typeface="Arial" pitchFamily="34" charset="0"/>
            </a:endParaRPr>
          </a:p>
        </p:txBody>
      </p:sp>
      <p:sp>
        <p:nvSpPr>
          <p:cNvPr id="3" name="Subtitle 2"/>
          <p:cNvSpPr>
            <a:spLocks noGrp="1"/>
          </p:cNvSpPr>
          <p:nvPr>
            <p:ph type="subTitle" idx="1"/>
          </p:nvPr>
        </p:nvSpPr>
        <p:spPr>
          <a:xfrm>
            <a:off x="1475656" y="2557467"/>
            <a:ext cx="6400800" cy="1980220"/>
          </a:xfrm>
        </p:spPr>
        <p:txBody>
          <a:bodyPr>
            <a:normAutofit lnSpcReduction="10000"/>
          </a:bodyPr>
          <a:lstStyle/>
          <a:p>
            <a:r>
              <a:rPr lang="en-IN" b="1" dirty="0">
                <a:solidFill>
                  <a:prstClr val="black"/>
                </a:solidFill>
                <a:latin typeface="Arial" pitchFamily="34" charset="0"/>
                <a:cs typeface="Arial" pitchFamily="34" charset="0"/>
              </a:rPr>
              <a:t>Class: ECE- 5</a:t>
            </a:r>
            <a:r>
              <a:rPr lang="en-IN" b="1" baseline="30000" dirty="0">
                <a:solidFill>
                  <a:prstClr val="black"/>
                </a:solidFill>
                <a:latin typeface="Arial" pitchFamily="34" charset="0"/>
                <a:cs typeface="Arial" pitchFamily="34" charset="0"/>
              </a:rPr>
              <a:t>th</a:t>
            </a:r>
            <a:r>
              <a:rPr lang="en-IN" b="1" dirty="0">
                <a:solidFill>
                  <a:prstClr val="black"/>
                </a:solidFill>
                <a:latin typeface="Arial" pitchFamily="34" charset="0"/>
                <a:cs typeface="Arial" pitchFamily="34" charset="0"/>
              </a:rPr>
              <a:t> Semester</a:t>
            </a:r>
          </a:p>
          <a:p>
            <a:r>
              <a:rPr lang="en-IN" b="1" dirty="0">
                <a:solidFill>
                  <a:prstClr val="black"/>
                </a:solidFill>
                <a:latin typeface="Arial" pitchFamily="34" charset="0"/>
                <a:cs typeface="Arial" pitchFamily="34" charset="0"/>
              </a:rPr>
              <a:t>Academic session: Aug-Dec, 2020</a:t>
            </a:r>
            <a:br>
              <a:rPr lang="en-IN" b="1" dirty="0">
                <a:solidFill>
                  <a:prstClr val="black"/>
                </a:solidFill>
                <a:latin typeface="Arial" pitchFamily="34" charset="0"/>
                <a:cs typeface="Arial" pitchFamily="34" charset="0"/>
              </a:rPr>
            </a:br>
            <a:endParaRPr lang="en-IN" dirty="0">
              <a:latin typeface="Arial" pitchFamily="34" charset="0"/>
              <a:cs typeface="Arial" pitchFamily="34" charset="0"/>
            </a:endParaRPr>
          </a:p>
        </p:txBody>
      </p:sp>
    </p:spTree>
    <p:extLst>
      <p:ext uri="{BB962C8B-B14F-4D97-AF65-F5344CB8AC3E}">
        <p14:creationId xmlns:p14="http://schemas.microsoft.com/office/powerpoint/2010/main" val="353314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0"/>
            <a:ext cx="8363272" cy="5112568"/>
          </a:xfrm>
        </p:spPr>
        <p:txBody>
          <a:bodyPr>
            <a:normAutofit lnSpcReduction="10000"/>
          </a:bodyPr>
          <a:lstStyle/>
          <a:p>
            <a:pPr marL="0" lvl="0" indent="0" algn="just">
              <a:lnSpc>
                <a:spcPct val="150000"/>
              </a:lnSpc>
              <a:buSzPts val="1150"/>
              <a:buNone/>
            </a:pPr>
            <a:r>
              <a:rPr lang="en-IN" sz="2000" b="1" dirty="0">
                <a:solidFill>
                  <a:srgbClr val="555555"/>
                </a:solidFill>
                <a:latin typeface="Times New Roman" pitchFamily="18" charset="0"/>
                <a:ea typeface="Calibri"/>
                <a:cs typeface="Times New Roman" pitchFamily="18" charset="0"/>
              </a:rPr>
              <a:t>2)  </a:t>
            </a:r>
            <a:r>
              <a:rPr lang="en-IN" sz="2000" b="1" dirty="0">
                <a:latin typeface="Times New Roman" pitchFamily="18" charset="0"/>
                <a:ea typeface="Calibri"/>
                <a:cs typeface="Times New Roman" pitchFamily="18" charset="0"/>
              </a:rPr>
              <a:t>Control section:</a:t>
            </a:r>
            <a:endParaRPr lang="en-IN" sz="2000" dirty="0">
              <a:latin typeface="Times New Roman" pitchFamily="18" charset="0"/>
              <a:ea typeface="Calibri"/>
              <a:cs typeface="Times New Roman" pitchFamily="18" charset="0"/>
            </a:endParaRPr>
          </a:p>
          <a:p>
            <a:pPr marL="114300" lvl="0" indent="0" algn="just">
              <a:lnSpc>
                <a:spcPct val="150000"/>
              </a:lnSpc>
              <a:buNone/>
            </a:pP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UNO is used for controlling the whole process of the line follower robot. The outputs of comparators are connected to digital pin numbers 2 and 3 of </a:t>
            </a: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a:t>
            </a: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read these signals and send commands to driver circuit to drive line follower. </a:t>
            </a:r>
          </a:p>
          <a:p>
            <a:pPr marL="114300" lvl="0" indent="0" algn="just">
              <a:lnSpc>
                <a:spcPct val="150000"/>
              </a:lnSpc>
              <a:buNone/>
            </a:pPr>
            <a:r>
              <a:rPr lang="en-IN" sz="2000" b="1" dirty="0">
                <a:latin typeface="Times New Roman" pitchFamily="18" charset="0"/>
                <a:ea typeface="Calibri"/>
                <a:cs typeface="Times New Roman" pitchFamily="18" charset="0"/>
              </a:rPr>
              <a:t>3) Driver section: </a:t>
            </a:r>
            <a:endParaRPr lang="en-IN" sz="2000" dirty="0">
              <a:latin typeface="Times New Roman" pitchFamily="18" charset="0"/>
              <a:ea typeface="Calibri"/>
              <a:cs typeface="Times New Roman" pitchFamily="18" charset="0"/>
            </a:endParaRPr>
          </a:p>
          <a:p>
            <a:pPr marL="114300" lvl="0" indent="0" algn="just">
              <a:lnSpc>
                <a:spcPct val="150000"/>
              </a:lnSpc>
              <a:spcAft>
                <a:spcPts val="1000"/>
              </a:spcAft>
              <a:buNone/>
            </a:pPr>
            <a:r>
              <a:rPr lang="en-IN" sz="2000" dirty="0">
                <a:latin typeface="Times New Roman" pitchFamily="18" charset="0"/>
                <a:ea typeface="Calibri"/>
                <a:cs typeface="Times New Roman" pitchFamily="18" charset="0"/>
              </a:rPr>
              <a:t>The driver section consists of motor driver IC ( L293D) and two DC motors. The motor driver is used for driving motors because </a:t>
            </a: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does not supply enough voltage and current to the motor. So adding a motor driver circuit to get enough voltage and current for the motor. </a:t>
            </a: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sends commands to this motor driver and then it drives motors.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1520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a:bodyPr>
          <a:lstStyle/>
          <a:p>
            <a:r>
              <a:rPr lang="en-IN" sz="3200" b="1" dirty="0">
                <a:latin typeface="Times New Roman" pitchFamily="18" charset="0"/>
                <a:cs typeface="Times New Roman" pitchFamily="18" charset="0"/>
              </a:rPr>
              <a:t>Working of Line Follower Robot </a:t>
            </a:r>
          </a:p>
        </p:txBody>
      </p:sp>
      <p:sp>
        <p:nvSpPr>
          <p:cNvPr id="3" name="Content Placeholder 2"/>
          <p:cNvSpPr>
            <a:spLocks noGrp="1"/>
          </p:cNvSpPr>
          <p:nvPr>
            <p:ph idx="1"/>
          </p:nvPr>
        </p:nvSpPr>
        <p:spPr>
          <a:xfrm>
            <a:off x="457200" y="913284"/>
            <a:ext cx="8229600" cy="4536504"/>
          </a:xfrm>
        </p:spPr>
        <p:txBody>
          <a:bodyPr>
            <a:normAutofit/>
          </a:bodyPr>
          <a:lstStyle/>
          <a:p>
            <a:pPr algn="just">
              <a:lnSpc>
                <a:spcPct val="150000"/>
              </a:lnSpc>
              <a:spcAft>
                <a:spcPts val="1000"/>
              </a:spcAft>
            </a:pPr>
            <a:r>
              <a:rPr lang="en-IN" sz="2000" dirty="0">
                <a:latin typeface="Times New Roman" pitchFamily="18" charset="0"/>
                <a:ea typeface="Calibri"/>
                <a:cs typeface="Times New Roman" pitchFamily="18" charset="0"/>
              </a:rPr>
              <a:t>The line follower robot senses a black line by using a sensor and then sends the signal to </a:t>
            </a: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Then </a:t>
            </a:r>
            <a:r>
              <a:rPr lang="en-IN" sz="2000" dirty="0" err="1">
                <a:latin typeface="Times New Roman" pitchFamily="18" charset="0"/>
                <a:ea typeface="Calibri"/>
                <a:cs typeface="Times New Roman" pitchFamily="18" charset="0"/>
              </a:rPr>
              <a:t>Arduino</a:t>
            </a:r>
            <a:r>
              <a:rPr lang="en-IN" sz="2000" dirty="0">
                <a:latin typeface="Times New Roman" pitchFamily="18" charset="0"/>
                <a:ea typeface="Calibri"/>
                <a:cs typeface="Times New Roman" pitchFamily="18" charset="0"/>
              </a:rPr>
              <a:t> drives the motor according to sensors' output.</a:t>
            </a:r>
          </a:p>
          <a:p>
            <a:pPr algn="just">
              <a:lnSpc>
                <a:spcPct val="150000"/>
              </a:lnSpc>
              <a:spcAft>
                <a:spcPts val="1000"/>
              </a:spcAft>
            </a:pPr>
            <a:r>
              <a:rPr lang="en-IN" sz="2000" dirty="0">
                <a:latin typeface="Times New Roman" pitchFamily="18" charset="0"/>
                <a:ea typeface="Calibri"/>
                <a:cs typeface="Times New Roman" pitchFamily="18" charset="0"/>
              </a:rPr>
              <a:t>Two IR sensor modules namely the left sensor and the right sensor are used. </a:t>
            </a:r>
          </a:p>
          <a:p>
            <a:endParaRPr lang="en-IN" dirty="0"/>
          </a:p>
        </p:txBody>
      </p:sp>
    </p:spTree>
    <p:extLst>
      <p:ext uri="{BB962C8B-B14F-4D97-AF65-F5344CB8AC3E}">
        <p14:creationId xmlns:p14="http://schemas.microsoft.com/office/powerpoint/2010/main" val="3872097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rgbClr val="FF0000"/>
                </a:solidFill>
                <a:latin typeface="Times New Roman" pitchFamily="18" charset="0"/>
                <a:ea typeface="Calibri"/>
                <a:cs typeface="Times New Roman" pitchFamily="18" charset="0"/>
              </a:rPr>
              <a:t>When both left and right sensor senses white then the robot moves forward.</a:t>
            </a:r>
            <a:endParaRPr lang="en-IN" dirty="0">
              <a:solidFill>
                <a:srgbClr val="FF0000"/>
              </a:solidFill>
            </a:endParaRPr>
          </a:p>
        </p:txBody>
      </p:sp>
      <p:pic>
        <p:nvPicPr>
          <p:cNvPr id="4" name="Content Placeholder 3" descr="Working of Arduino Line Follower Robo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985292"/>
            <a:ext cx="5453520" cy="4320480"/>
          </a:xfrm>
          <a:prstGeom prst="rect">
            <a:avLst/>
          </a:prstGeom>
          <a:noFill/>
          <a:ln>
            <a:noFill/>
          </a:ln>
        </p:spPr>
      </p:pic>
    </p:spTree>
    <p:extLst>
      <p:ext uri="{BB962C8B-B14F-4D97-AF65-F5344CB8AC3E}">
        <p14:creationId xmlns:p14="http://schemas.microsoft.com/office/powerpoint/2010/main" val="221374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solidFill>
                  <a:srgbClr val="FF0000"/>
                </a:solidFill>
                <a:latin typeface="Times New Roman"/>
                <a:ea typeface="Calibri"/>
              </a:rPr>
              <a:t>If the left sensor comes on a black line then the robot turn the left side</a:t>
            </a:r>
            <a:endParaRPr lang="en-IN" sz="2000" dirty="0">
              <a:solidFill>
                <a:srgbClr val="FF0000"/>
              </a:solidFill>
            </a:endParaRPr>
          </a:p>
        </p:txBody>
      </p:sp>
      <p:pic>
        <p:nvPicPr>
          <p:cNvPr id="4" name="Content Placeholder 3" descr="Turning left to line follower robot using arduin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057300"/>
            <a:ext cx="6336703" cy="4320480"/>
          </a:xfrm>
          <a:prstGeom prst="rect">
            <a:avLst/>
          </a:prstGeom>
          <a:noFill/>
          <a:ln>
            <a:noFill/>
          </a:ln>
        </p:spPr>
      </p:pic>
    </p:spTree>
    <p:extLst>
      <p:ext uri="{BB962C8B-B14F-4D97-AF65-F5344CB8AC3E}">
        <p14:creationId xmlns:p14="http://schemas.microsoft.com/office/powerpoint/2010/main" val="281663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93204"/>
            <a:ext cx="8244408" cy="1240532"/>
          </a:xfrm>
        </p:spPr>
        <p:txBody>
          <a:bodyPr>
            <a:noAutofit/>
          </a:bodyPr>
          <a:lstStyle/>
          <a:p>
            <a:pPr algn="l"/>
            <a:r>
              <a:rPr lang="en-IN" sz="2000" dirty="0">
                <a:solidFill>
                  <a:srgbClr val="FF0000"/>
                </a:solidFill>
                <a:latin typeface="Times New Roman" pitchFamily="18" charset="0"/>
                <a:ea typeface="Calibri"/>
                <a:cs typeface="Times New Roman" pitchFamily="18" charset="0"/>
              </a:rPr>
              <a:t>If the right sensor sense black line then robot turn right side until both sensors comes at the white surface. When the white surface comes robot starts moving on forward again.</a:t>
            </a:r>
            <a:br>
              <a:rPr lang="en-IN" sz="2000" dirty="0">
                <a:latin typeface="Times New Roman" pitchFamily="18" charset="0"/>
                <a:ea typeface="Calibri"/>
                <a:cs typeface="Times New Roman" pitchFamily="18" charset="0"/>
              </a:rPr>
            </a:br>
            <a:endParaRPr lang="en-IN" sz="2000" dirty="0">
              <a:latin typeface="Times New Roman" pitchFamily="18" charset="0"/>
              <a:cs typeface="Times New Roman" pitchFamily="18" charset="0"/>
            </a:endParaRPr>
          </a:p>
        </p:txBody>
      </p:sp>
      <p:pic>
        <p:nvPicPr>
          <p:cNvPr id="4" name="Content Placeholder 3" descr="Turning right to line follower robo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333500"/>
            <a:ext cx="6840760" cy="4116288"/>
          </a:xfrm>
          <a:prstGeom prst="rect">
            <a:avLst/>
          </a:prstGeom>
          <a:noFill/>
          <a:ln>
            <a:noFill/>
          </a:ln>
        </p:spPr>
      </p:pic>
    </p:spTree>
    <p:extLst>
      <p:ext uri="{BB962C8B-B14F-4D97-AF65-F5344CB8AC3E}">
        <p14:creationId xmlns:p14="http://schemas.microsoft.com/office/powerpoint/2010/main" val="170763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solidFill>
                  <a:srgbClr val="FF0000"/>
                </a:solidFill>
                <a:latin typeface="Times New Roman"/>
                <a:ea typeface="Calibri"/>
              </a:rPr>
              <a:t>If both sensors come on the black line, the robot stops.</a:t>
            </a:r>
            <a:endParaRPr lang="en-IN" sz="2000" dirty="0">
              <a:solidFill>
                <a:srgbClr val="FF0000"/>
              </a:solidFill>
            </a:endParaRPr>
          </a:p>
        </p:txBody>
      </p:sp>
      <p:pic>
        <p:nvPicPr>
          <p:cNvPr id="4" name="Content Placeholder 3" descr="Stopping Arduino Line Following Robo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985292"/>
            <a:ext cx="6840760" cy="4464496"/>
          </a:xfrm>
          <a:prstGeom prst="rect">
            <a:avLst/>
          </a:prstGeom>
          <a:noFill/>
          <a:ln>
            <a:noFill/>
          </a:ln>
        </p:spPr>
      </p:pic>
    </p:spTree>
    <p:extLst>
      <p:ext uri="{BB962C8B-B14F-4D97-AF65-F5344CB8AC3E}">
        <p14:creationId xmlns:p14="http://schemas.microsoft.com/office/powerpoint/2010/main" val="409657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756426"/>
          </a:xfrm>
        </p:spPr>
        <p:txBody>
          <a:bodyPr>
            <a:normAutofit/>
          </a:bodyPr>
          <a:lstStyle/>
          <a:p>
            <a:r>
              <a:rPr lang="en-IN" sz="3200" b="1" dirty="0">
                <a:latin typeface="Times New Roman" pitchFamily="18" charset="0"/>
                <a:cs typeface="Times New Roman" pitchFamily="18" charset="0"/>
              </a:rPr>
              <a:t>Circuit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913284"/>
            <a:ext cx="849694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27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0"/>
            <a:ext cx="8229600" cy="5184576"/>
          </a:xfrm>
        </p:spPr>
        <p:txBody>
          <a:bodyPr>
            <a:normAutofit/>
          </a:bodyPr>
          <a:lstStyle/>
          <a:p>
            <a:pPr algn="just">
              <a:lnSpc>
                <a:spcPct val="150000"/>
              </a:lnSpc>
              <a:spcAft>
                <a:spcPts val="1000"/>
              </a:spcAft>
            </a:pPr>
            <a:r>
              <a:rPr lang="en-IN" sz="2200" dirty="0">
                <a:latin typeface="Times New Roman" pitchFamily="18" charset="0"/>
                <a:ea typeface="Calibri"/>
                <a:cs typeface="Times New Roman" pitchFamily="18" charset="0"/>
              </a:rPr>
              <a:t>The output of comparators is directly connected to </a:t>
            </a:r>
            <a:r>
              <a:rPr lang="en-IN" sz="2200" dirty="0" err="1">
                <a:latin typeface="Times New Roman" pitchFamily="18" charset="0"/>
                <a:ea typeface="Calibri"/>
                <a:cs typeface="Times New Roman" pitchFamily="18" charset="0"/>
              </a:rPr>
              <a:t>Arduino</a:t>
            </a:r>
            <a:r>
              <a:rPr lang="en-IN" sz="2200" dirty="0">
                <a:latin typeface="Times New Roman" pitchFamily="18" charset="0"/>
                <a:ea typeface="Calibri"/>
                <a:cs typeface="Times New Roman" pitchFamily="18" charset="0"/>
              </a:rPr>
              <a:t> digital pin number 2 and 3. And motor driver’s input pin 2, 7, 10 and 15 is connected to </a:t>
            </a:r>
            <a:r>
              <a:rPr lang="en-IN" sz="2200" dirty="0" err="1">
                <a:latin typeface="Times New Roman" pitchFamily="18" charset="0"/>
                <a:ea typeface="Calibri"/>
                <a:cs typeface="Times New Roman" pitchFamily="18" charset="0"/>
              </a:rPr>
              <a:t>Arduino's</a:t>
            </a:r>
            <a:r>
              <a:rPr lang="en-IN" sz="2200" dirty="0">
                <a:latin typeface="Times New Roman" pitchFamily="18" charset="0"/>
                <a:ea typeface="Calibri"/>
                <a:cs typeface="Times New Roman" pitchFamily="18" charset="0"/>
              </a:rPr>
              <a:t> digital pin number 4, 5, 6 and 7 respectively. And one motor is connected at the output pin of motor drivers 3 and 6 and another motor is connected at pin 11 and 14.</a:t>
            </a:r>
            <a:r>
              <a:rPr lang="en-IN" sz="2200" dirty="0">
                <a:solidFill>
                  <a:srgbClr val="555555"/>
                </a:solidFill>
                <a:latin typeface="Times New Roman" pitchFamily="18" charset="0"/>
                <a:ea typeface="Calibri"/>
                <a:cs typeface="Times New Roman" pitchFamily="18" charset="0"/>
              </a:rPr>
              <a:t> </a:t>
            </a:r>
            <a:endParaRPr lang="en-IN" sz="2200" dirty="0">
              <a:latin typeface="Times New Roman" pitchFamily="18" charset="0"/>
              <a:ea typeface="Calibri"/>
              <a:cs typeface="Times New Roman" pitchFamily="18" charset="0"/>
            </a:endParaRPr>
          </a:p>
          <a:p>
            <a:endParaRPr lang="en-IN" dirty="0"/>
          </a:p>
        </p:txBody>
      </p:sp>
    </p:spTree>
    <p:extLst>
      <p:ext uri="{BB962C8B-B14F-4D97-AF65-F5344CB8AC3E}">
        <p14:creationId xmlns:p14="http://schemas.microsoft.com/office/powerpoint/2010/main" val="44591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3204"/>
            <a:ext cx="8229600" cy="468394"/>
          </a:xfrm>
        </p:spPr>
        <p:txBody>
          <a:bodyPr>
            <a:normAutofit fontScale="90000"/>
          </a:bodyPr>
          <a:lstStyle/>
          <a:p>
            <a:r>
              <a:rPr lang="en-IN" sz="3200" b="1" dirty="0">
                <a:latin typeface="Times New Roman" pitchFamily="18" charset="0"/>
                <a:cs typeface="Times New Roman" pitchFamily="18" charset="0"/>
              </a:rPr>
              <a:t>Program</a:t>
            </a:r>
            <a:r>
              <a:rPr lang="en-IN" dirty="0"/>
              <a: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9268"/>
            <a:ext cx="8280920" cy="4680519"/>
          </a:xfrm>
          <a:prstGeom prst="rect">
            <a:avLst/>
          </a:prstGeom>
          <a:noFill/>
          <a:ln>
            <a:noFill/>
          </a:ln>
        </p:spPr>
      </p:pic>
    </p:spTree>
    <p:extLst>
      <p:ext uri="{BB962C8B-B14F-4D97-AF65-F5344CB8AC3E}">
        <p14:creationId xmlns:p14="http://schemas.microsoft.com/office/powerpoint/2010/main" val="227668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12"/>
            <a:ext cx="8229600" cy="5256584"/>
          </a:xfrm>
        </p:spPr>
        <p:txBody>
          <a:bodyPr>
            <a:normAutofit fontScale="25000" lnSpcReduction="20000"/>
          </a:bodyPr>
          <a:lstStyle/>
          <a:p>
            <a:pPr>
              <a:lnSpc>
                <a:spcPct val="150000"/>
              </a:lnSpc>
              <a:spcAft>
                <a:spcPts val="1125"/>
              </a:spcAft>
            </a:pP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Arduino</a:t>
            </a:r>
            <a:r>
              <a:rPr lang="en-IN" sz="3600" b="1" dirty="0">
                <a:solidFill>
                  <a:srgbClr val="555555"/>
                </a:solidFill>
                <a:latin typeface="Times New Roman"/>
                <a:ea typeface="Times New Roman"/>
              </a:rPr>
              <a:t> Line Follower Code----- */</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/*-------defining Inputs------*/</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#define LS 2      // left sensor</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#define RS 3      // right sensor</a:t>
            </a:r>
            <a:endParaRPr lang="en-IN" sz="3600" b="1" dirty="0">
              <a:latin typeface="Times New Roman"/>
              <a:ea typeface="Times New Roman"/>
            </a:endParaRPr>
          </a:p>
          <a:p>
            <a:pPr>
              <a:lnSpc>
                <a:spcPct val="150000"/>
              </a:lnSpc>
              <a:spcAft>
                <a:spcPts val="1125"/>
              </a:spcAft>
            </a:pPr>
            <a:r>
              <a:rPr lang="en-IN" sz="3600" b="1" dirty="0">
                <a:solidFill>
                  <a:srgbClr val="555555"/>
                </a:solidFill>
                <a:latin typeface="Times New Roman"/>
                <a:ea typeface="Times New Roman"/>
              </a:rPr>
              <a:t>/*-------defining Outputs------*/</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#define LM1 4       // left motor</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#define LM2 5       // left motor</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#define RM1 6       // right motor</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#define RM2 7       // right motor</a:t>
            </a:r>
            <a:endParaRPr lang="en-IN" sz="3600" b="1" dirty="0">
              <a:latin typeface="Times New Roman"/>
              <a:ea typeface="Times New Roman"/>
            </a:endParaRPr>
          </a:p>
          <a:p>
            <a:pPr>
              <a:lnSpc>
                <a:spcPct val="150000"/>
              </a:lnSpc>
              <a:spcAft>
                <a:spcPts val="1125"/>
              </a:spcAft>
            </a:pPr>
            <a:r>
              <a:rPr lang="en-IN" sz="3600" b="1" dirty="0">
                <a:solidFill>
                  <a:srgbClr val="555555"/>
                </a:solidFill>
                <a:latin typeface="Times New Roman"/>
                <a:ea typeface="Times New Roman"/>
              </a:rPr>
              <a:t>void setup()</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pinMode</a:t>
            </a:r>
            <a:r>
              <a:rPr lang="en-IN" sz="3600" b="1" dirty="0">
                <a:solidFill>
                  <a:srgbClr val="555555"/>
                </a:solidFill>
                <a:latin typeface="Times New Roman"/>
                <a:ea typeface="Times New Roman"/>
              </a:rPr>
              <a:t>(LS, INPUT);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pinMode</a:t>
            </a:r>
            <a:r>
              <a:rPr lang="en-IN" sz="3600" b="1" dirty="0">
                <a:solidFill>
                  <a:srgbClr val="555555"/>
                </a:solidFill>
                <a:latin typeface="Times New Roman"/>
                <a:ea typeface="Times New Roman"/>
              </a:rPr>
              <a:t>(RS, INPUT);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pinMode</a:t>
            </a:r>
            <a:r>
              <a:rPr lang="en-IN" sz="3600" b="1" dirty="0">
                <a:solidFill>
                  <a:srgbClr val="555555"/>
                </a:solidFill>
                <a:latin typeface="Times New Roman"/>
                <a:ea typeface="Times New Roman"/>
              </a:rPr>
              <a:t>(LM1, OUTPUT);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pinMode</a:t>
            </a:r>
            <a:r>
              <a:rPr lang="en-IN" sz="3600" b="1" dirty="0">
                <a:solidFill>
                  <a:srgbClr val="555555"/>
                </a:solidFill>
                <a:latin typeface="Times New Roman"/>
                <a:ea typeface="Times New Roman"/>
              </a:rPr>
              <a:t>(LM2, OUTPUT);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pinMode</a:t>
            </a:r>
            <a:r>
              <a:rPr lang="en-IN" sz="3600" b="1" dirty="0">
                <a:solidFill>
                  <a:srgbClr val="555555"/>
                </a:solidFill>
                <a:latin typeface="Times New Roman"/>
                <a:ea typeface="Times New Roman"/>
              </a:rPr>
              <a:t>(RM1, OUTPUT);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pinMode</a:t>
            </a:r>
            <a:r>
              <a:rPr lang="en-IN" sz="3600" b="1" dirty="0">
                <a:solidFill>
                  <a:srgbClr val="555555"/>
                </a:solidFill>
                <a:latin typeface="Times New Roman"/>
                <a:ea typeface="Times New Roman"/>
              </a:rPr>
              <a:t>(RM2, OUTPUT);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a:t>
            </a:r>
            <a:endParaRPr lang="en-IN" sz="3600" b="1" dirty="0">
              <a:latin typeface="Times New Roman"/>
              <a:ea typeface="Times New Roman"/>
            </a:endParaRPr>
          </a:p>
          <a:p>
            <a:pPr>
              <a:lnSpc>
                <a:spcPct val="150000"/>
              </a:lnSpc>
              <a:spcAft>
                <a:spcPts val="1125"/>
              </a:spcAft>
            </a:pPr>
            <a:r>
              <a:rPr lang="en-IN" sz="3600" b="1" dirty="0">
                <a:solidFill>
                  <a:srgbClr val="555555"/>
                </a:solidFill>
                <a:latin typeface="Times New Roman"/>
                <a:ea typeface="Times New Roman"/>
              </a:rPr>
              <a:t>void loop()</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if(</a:t>
            </a:r>
            <a:r>
              <a:rPr lang="en-IN" sz="3600" b="1" dirty="0" err="1">
                <a:solidFill>
                  <a:srgbClr val="555555"/>
                </a:solidFill>
                <a:latin typeface="Times New Roman"/>
                <a:ea typeface="Times New Roman"/>
              </a:rPr>
              <a:t>digitalRead</a:t>
            </a:r>
            <a:r>
              <a:rPr lang="en-IN" sz="3600" b="1" dirty="0">
                <a:solidFill>
                  <a:srgbClr val="555555"/>
                </a:solidFill>
                <a:latin typeface="Times New Roman"/>
                <a:ea typeface="Times New Roman"/>
              </a:rPr>
              <a:t>(LS) &amp;&amp; </a:t>
            </a:r>
            <a:r>
              <a:rPr lang="en-IN" sz="3600" b="1" dirty="0" err="1">
                <a:solidFill>
                  <a:srgbClr val="555555"/>
                </a:solidFill>
                <a:latin typeface="Times New Roman"/>
                <a:ea typeface="Times New Roman"/>
              </a:rPr>
              <a:t>digitalRead</a:t>
            </a:r>
            <a:r>
              <a:rPr lang="en-IN" sz="3600" b="1" dirty="0">
                <a:solidFill>
                  <a:srgbClr val="555555"/>
                </a:solidFill>
                <a:latin typeface="Times New Roman"/>
                <a:ea typeface="Times New Roman"/>
              </a:rPr>
              <a:t>(RS))     // Move Forward</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digitalWrite</a:t>
            </a:r>
            <a:r>
              <a:rPr lang="en-IN" sz="3600" b="1" dirty="0">
                <a:solidFill>
                  <a:srgbClr val="555555"/>
                </a:solidFill>
                <a:latin typeface="Times New Roman"/>
                <a:ea typeface="Times New Roman"/>
              </a:rPr>
              <a:t>(LM1, HIGH);</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digitalWrite</a:t>
            </a:r>
            <a:r>
              <a:rPr lang="en-IN" sz="3600" b="1" dirty="0">
                <a:solidFill>
                  <a:srgbClr val="555555"/>
                </a:solidFill>
                <a:latin typeface="Times New Roman"/>
                <a:ea typeface="Times New Roman"/>
              </a:rPr>
              <a:t>(LM2, LOW);</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digitalWrite</a:t>
            </a:r>
            <a:r>
              <a:rPr lang="en-IN" sz="3600" b="1" dirty="0">
                <a:solidFill>
                  <a:srgbClr val="555555"/>
                </a:solidFill>
                <a:latin typeface="Times New Roman"/>
                <a:ea typeface="Times New Roman"/>
              </a:rPr>
              <a:t>(RM1, HIGH);</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r>
              <a:rPr lang="en-IN" sz="3600" b="1" dirty="0" err="1">
                <a:solidFill>
                  <a:srgbClr val="555555"/>
                </a:solidFill>
                <a:latin typeface="Times New Roman"/>
                <a:ea typeface="Times New Roman"/>
              </a:rPr>
              <a:t>digitalWrite</a:t>
            </a:r>
            <a:r>
              <a:rPr lang="en-IN" sz="3600" b="1" dirty="0">
                <a:solidFill>
                  <a:srgbClr val="555555"/>
                </a:solidFill>
                <a:latin typeface="Times New Roman"/>
                <a:ea typeface="Times New Roman"/>
              </a:rPr>
              <a:t>(RM2, LOW);</a:t>
            </a:r>
            <a:br>
              <a:rPr lang="en-IN" sz="3600" b="1" dirty="0">
                <a:solidFill>
                  <a:srgbClr val="555555"/>
                </a:solidFill>
                <a:latin typeface="Times New Roman"/>
                <a:ea typeface="Times New Roman"/>
              </a:rPr>
            </a:br>
            <a:r>
              <a:rPr lang="en-IN" sz="3600" b="1" dirty="0">
                <a:solidFill>
                  <a:srgbClr val="555555"/>
                </a:solidFill>
                <a:latin typeface="Times New Roman"/>
                <a:ea typeface="Times New Roman"/>
              </a:rPr>
              <a:t>  }</a:t>
            </a:r>
            <a:br>
              <a:rPr lang="en-IN" sz="3600" b="1" dirty="0">
                <a:solidFill>
                  <a:srgbClr val="555555"/>
                </a:solidFill>
                <a:latin typeface="Times New Roman"/>
                <a:ea typeface="Times New Roman"/>
              </a:rPr>
            </a:br>
            <a:r>
              <a:rPr lang="en-IN" dirty="0">
                <a:solidFill>
                  <a:srgbClr val="555555"/>
                </a:solidFill>
                <a:latin typeface="Times New Roman"/>
                <a:ea typeface="Times New Roman"/>
              </a:rPr>
              <a:t>  </a:t>
            </a:r>
            <a:br>
              <a:rPr lang="en-IN" dirty="0">
                <a:solidFill>
                  <a:srgbClr val="555555"/>
                </a:solidFill>
                <a:latin typeface="Times New Roman"/>
                <a:ea typeface="Times New Roman"/>
              </a:rPr>
            </a:br>
            <a:endParaRPr lang="en-IN" dirty="0"/>
          </a:p>
        </p:txBody>
      </p:sp>
    </p:spTree>
    <p:extLst>
      <p:ext uri="{BB962C8B-B14F-4D97-AF65-F5344CB8AC3E}">
        <p14:creationId xmlns:p14="http://schemas.microsoft.com/office/powerpoint/2010/main" val="252198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81236"/>
            <a:ext cx="8229600" cy="4587896"/>
          </a:xfrm>
        </p:spPr>
        <p:txBody>
          <a:bodyPr>
            <a:normAutofit/>
          </a:bodyPr>
          <a:lstStyle/>
          <a:p>
            <a:pPr marL="0" indent="0" algn="ctr">
              <a:buNone/>
            </a:pPr>
            <a:endParaRPr lang="en-US" sz="4800" b="1" dirty="0">
              <a:latin typeface="Arial" pitchFamily="34" charset="0"/>
              <a:cs typeface="Arial" pitchFamily="34" charset="0"/>
            </a:endParaRPr>
          </a:p>
          <a:p>
            <a:pPr marL="0" indent="0" algn="ctr">
              <a:buNone/>
            </a:pPr>
            <a:r>
              <a:rPr lang="en-US" sz="4800" b="1" dirty="0">
                <a:latin typeface="Arial" pitchFamily="34" charset="0"/>
                <a:cs typeface="Arial" pitchFamily="34" charset="0"/>
              </a:rPr>
              <a:t>(SECTION-B)</a:t>
            </a:r>
          </a:p>
          <a:p>
            <a:pPr marL="0" indent="0" algn="ctr">
              <a:buNone/>
            </a:pPr>
            <a:r>
              <a:rPr lang="en-US" sz="4800" b="1" dirty="0">
                <a:solidFill>
                  <a:srgbClr val="FF0000"/>
                </a:solidFill>
                <a:latin typeface="Arial" pitchFamily="34" charset="0"/>
                <a:cs typeface="Arial" pitchFamily="34" charset="0"/>
              </a:rPr>
              <a:t>Embedded System Applications(</a:t>
            </a:r>
            <a:r>
              <a:rPr lang="en-US" sz="4800" b="1" dirty="0" err="1">
                <a:solidFill>
                  <a:srgbClr val="FF0000"/>
                </a:solidFill>
                <a:latin typeface="Arial" pitchFamily="34" charset="0"/>
                <a:cs typeface="Arial" pitchFamily="34" charset="0"/>
              </a:rPr>
              <a:t>Arduino</a:t>
            </a:r>
            <a:r>
              <a:rPr lang="en-US" sz="4800" b="1" dirty="0">
                <a:solidFill>
                  <a:srgbClr val="FF0000"/>
                </a:solidFill>
                <a:latin typeface="Arial" pitchFamily="34" charset="0"/>
                <a:cs typeface="Arial" pitchFamily="34" charset="0"/>
              </a:rPr>
              <a:t>)</a:t>
            </a:r>
            <a:r>
              <a:rPr lang="en-US" sz="4800" dirty="0">
                <a:solidFill>
                  <a:srgbClr val="FF0000"/>
                </a:solidFill>
                <a:latin typeface="Arial" pitchFamily="34" charset="0"/>
                <a:cs typeface="Arial" pitchFamily="34" charset="0"/>
              </a:rPr>
              <a:t> </a:t>
            </a:r>
            <a:br>
              <a:rPr lang="en-US" sz="4800" dirty="0">
                <a:solidFill>
                  <a:srgbClr val="FF0000"/>
                </a:solidFill>
                <a:latin typeface="Arial" pitchFamily="34" charset="0"/>
                <a:cs typeface="Arial" pitchFamily="34" charset="0"/>
              </a:rPr>
            </a:br>
            <a:endParaRPr lang="en-IN" sz="4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4149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0"/>
            <a:ext cx="8229600" cy="5112568"/>
          </a:xfrm>
        </p:spPr>
        <p:txBody>
          <a:bodyPr>
            <a:noAutofit/>
          </a:bodyPr>
          <a:lstStyle/>
          <a:p>
            <a:r>
              <a:rPr lang="en-IN" sz="1400" dirty="0">
                <a:solidFill>
                  <a:srgbClr val="555555"/>
                </a:solidFill>
                <a:ea typeface="Times New Roman"/>
              </a:rPr>
              <a:t>  if(!(</a:t>
            </a:r>
            <a:r>
              <a:rPr lang="en-IN" sz="1400" dirty="0" err="1">
                <a:solidFill>
                  <a:srgbClr val="555555"/>
                </a:solidFill>
                <a:ea typeface="Times New Roman"/>
              </a:rPr>
              <a:t>digitalRead</a:t>
            </a:r>
            <a:r>
              <a:rPr lang="en-IN" sz="1400" dirty="0">
                <a:solidFill>
                  <a:srgbClr val="555555"/>
                </a:solidFill>
                <a:ea typeface="Times New Roman"/>
              </a:rPr>
              <a:t>(LS)) &amp;&amp; </a:t>
            </a:r>
            <a:r>
              <a:rPr lang="en-IN" sz="1400" dirty="0" err="1">
                <a:solidFill>
                  <a:srgbClr val="555555"/>
                </a:solidFill>
                <a:ea typeface="Times New Roman"/>
              </a:rPr>
              <a:t>digitalRead</a:t>
            </a:r>
            <a:r>
              <a:rPr lang="en-IN" sz="1400" dirty="0">
                <a:solidFill>
                  <a:srgbClr val="555555"/>
                </a:solidFill>
                <a:ea typeface="Times New Roman"/>
              </a:rPr>
              <a:t>(RS))     // Turn right</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(LM1, LOW);</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(LM2, LOW);</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(RM1, HIGH);</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(RM2, LOW);</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if(</a:t>
            </a:r>
            <a:r>
              <a:rPr lang="en-IN" sz="1400" dirty="0" err="1">
                <a:solidFill>
                  <a:srgbClr val="555555"/>
                </a:solidFill>
                <a:ea typeface="Times New Roman"/>
              </a:rPr>
              <a:t>digitalRead</a:t>
            </a:r>
            <a:r>
              <a:rPr lang="en-IN" sz="1400" dirty="0">
                <a:solidFill>
                  <a:srgbClr val="555555"/>
                </a:solidFill>
                <a:ea typeface="Times New Roman"/>
              </a:rPr>
              <a:t>(LS) &amp;&amp; !(</a:t>
            </a:r>
            <a:r>
              <a:rPr lang="en-IN" sz="1400" dirty="0" err="1">
                <a:solidFill>
                  <a:srgbClr val="555555"/>
                </a:solidFill>
                <a:ea typeface="Times New Roman"/>
              </a:rPr>
              <a:t>digitalRead</a:t>
            </a:r>
            <a:r>
              <a:rPr lang="en-IN" sz="1400" dirty="0">
                <a:solidFill>
                  <a:srgbClr val="555555"/>
                </a:solidFill>
                <a:ea typeface="Times New Roman"/>
              </a:rPr>
              <a:t>(RS)))     // turn left</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(LM1, HIGH);</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(LM2, LOW);</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(RM1, LOW);</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(RM2, LOW);</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if(!(</a:t>
            </a:r>
            <a:r>
              <a:rPr lang="en-IN" sz="1400" dirty="0" err="1">
                <a:solidFill>
                  <a:srgbClr val="555555"/>
                </a:solidFill>
                <a:ea typeface="Times New Roman"/>
              </a:rPr>
              <a:t>digitalRead</a:t>
            </a:r>
            <a:r>
              <a:rPr lang="en-IN" sz="1400" dirty="0">
                <a:solidFill>
                  <a:srgbClr val="555555"/>
                </a:solidFill>
                <a:ea typeface="Times New Roman"/>
              </a:rPr>
              <a:t>(LS)) &amp;&amp; !(</a:t>
            </a:r>
            <a:r>
              <a:rPr lang="en-IN" sz="1400" dirty="0" err="1">
                <a:solidFill>
                  <a:srgbClr val="555555"/>
                </a:solidFill>
                <a:ea typeface="Times New Roman"/>
              </a:rPr>
              <a:t>digitalRead</a:t>
            </a:r>
            <a:r>
              <a:rPr lang="en-IN" sz="1400" dirty="0">
                <a:solidFill>
                  <a:srgbClr val="555555"/>
                </a:solidFill>
                <a:ea typeface="Times New Roman"/>
              </a:rPr>
              <a:t>(RS)))     // stop</a:t>
            </a:r>
            <a:br>
              <a:rPr lang="en-IN" sz="1400" dirty="0">
                <a:solidFill>
                  <a:srgbClr val="555555"/>
                </a:solidFill>
                <a:ea typeface="Times New Roman"/>
              </a:rPr>
            </a:br>
            <a:r>
              <a:rPr lang="en-IN" sz="1400" dirty="0">
                <a:solidFill>
                  <a:srgbClr val="555555"/>
                </a:solidFill>
                <a:ea typeface="Times New Roman"/>
              </a:rPr>
              <a:t>  {</a:t>
            </a:r>
            <a:br>
              <a:rPr lang="en-IN" sz="1400" dirty="0">
                <a:solidFill>
                  <a:srgbClr val="555555"/>
                </a:solidFill>
                <a:ea typeface="Times New Roman"/>
              </a:rPr>
            </a:br>
            <a:r>
              <a:rPr lang="en-IN" sz="1400" dirty="0">
                <a:solidFill>
                  <a:srgbClr val="555555"/>
                </a:solidFill>
                <a:ea typeface="Times New Roman"/>
              </a:rPr>
              <a:t>    </a:t>
            </a:r>
            <a:r>
              <a:rPr lang="en-IN" sz="1400" dirty="0" err="1">
                <a:solidFill>
                  <a:srgbClr val="555555"/>
                </a:solidFill>
                <a:ea typeface="Times New Roman"/>
              </a:rPr>
              <a:t>digitalWrite</a:t>
            </a:r>
            <a:r>
              <a:rPr lang="en-IN" sz="1400" dirty="0">
                <a:solidFill>
                  <a:srgbClr val="555555"/>
                </a:solidFill>
                <a:ea typeface="Times New Roman"/>
              </a:rPr>
              <a:t>(LM1, LOW);</a:t>
            </a:r>
            <a:br>
              <a:rPr lang="en-IN" sz="1400" dirty="0">
                <a:solidFill>
                  <a:srgbClr val="555555"/>
                </a:solidFill>
                <a:ea typeface="Times New Roman"/>
              </a:rPr>
            </a:br>
            <a:r>
              <a:rPr lang="en-IN" sz="1400" dirty="0">
                <a:solidFill>
                  <a:srgbClr val="000000"/>
                </a:solidFill>
                <a:ea typeface="Times New Roman"/>
              </a:rPr>
              <a:t>    </a:t>
            </a:r>
            <a:r>
              <a:rPr lang="en-IN" sz="1400" dirty="0" err="1">
                <a:solidFill>
                  <a:srgbClr val="000000"/>
                </a:solidFill>
                <a:ea typeface="Times New Roman"/>
              </a:rPr>
              <a:t>digitalWrite</a:t>
            </a:r>
            <a:r>
              <a:rPr lang="en-IN" sz="1400" dirty="0">
                <a:solidFill>
                  <a:srgbClr val="000000"/>
                </a:solidFill>
                <a:ea typeface="Times New Roman"/>
              </a:rPr>
              <a:t>(LM2, LOW);</a:t>
            </a:r>
            <a:br>
              <a:rPr lang="en-IN" sz="1400" dirty="0">
                <a:solidFill>
                  <a:srgbClr val="000000"/>
                </a:solidFill>
                <a:ea typeface="Times New Roman"/>
              </a:rPr>
            </a:br>
            <a:r>
              <a:rPr lang="en-IN" sz="1400" dirty="0">
                <a:solidFill>
                  <a:srgbClr val="000000"/>
                </a:solidFill>
                <a:ea typeface="Times New Roman"/>
              </a:rPr>
              <a:t>    </a:t>
            </a:r>
            <a:r>
              <a:rPr lang="en-IN" sz="1400" dirty="0" err="1">
                <a:solidFill>
                  <a:srgbClr val="000000"/>
                </a:solidFill>
                <a:ea typeface="Times New Roman"/>
              </a:rPr>
              <a:t>digitalWrite</a:t>
            </a:r>
            <a:r>
              <a:rPr lang="en-IN" sz="1400" dirty="0">
                <a:solidFill>
                  <a:srgbClr val="000000"/>
                </a:solidFill>
                <a:ea typeface="Times New Roman"/>
              </a:rPr>
              <a:t>(RM1, LOW);</a:t>
            </a:r>
            <a:br>
              <a:rPr lang="en-IN" sz="1400" dirty="0">
                <a:solidFill>
                  <a:srgbClr val="000000"/>
                </a:solidFill>
                <a:ea typeface="Times New Roman"/>
              </a:rPr>
            </a:br>
            <a:r>
              <a:rPr lang="en-IN" sz="1400" dirty="0">
                <a:solidFill>
                  <a:srgbClr val="000000"/>
                </a:solidFill>
                <a:ea typeface="Times New Roman"/>
              </a:rPr>
              <a:t>    </a:t>
            </a:r>
            <a:r>
              <a:rPr lang="en-IN" sz="1400" dirty="0" err="1">
                <a:solidFill>
                  <a:srgbClr val="000000"/>
                </a:solidFill>
                <a:ea typeface="Times New Roman"/>
              </a:rPr>
              <a:t>digitalWrite</a:t>
            </a:r>
            <a:r>
              <a:rPr lang="en-IN" sz="1400" dirty="0">
                <a:solidFill>
                  <a:srgbClr val="000000"/>
                </a:solidFill>
                <a:ea typeface="Times New Roman"/>
              </a:rPr>
              <a:t>(RM2, LOW);</a:t>
            </a:r>
            <a:br>
              <a:rPr lang="en-IN" sz="1400" dirty="0">
                <a:solidFill>
                  <a:srgbClr val="000000"/>
                </a:solidFill>
                <a:ea typeface="Times New Roman"/>
              </a:rPr>
            </a:br>
            <a:r>
              <a:rPr lang="en-IN" sz="1400" dirty="0">
                <a:solidFill>
                  <a:srgbClr val="000000"/>
                </a:solidFill>
                <a:ea typeface="Times New Roman"/>
              </a:rPr>
              <a:t>  }</a:t>
            </a:r>
            <a:br>
              <a:rPr lang="en-IN" sz="1400" dirty="0">
                <a:solidFill>
                  <a:srgbClr val="000000"/>
                </a:solidFill>
                <a:ea typeface="Times New Roman"/>
              </a:rPr>
            </a:br>
            <a:r>
              <a:rPr lang="en-IN" sz="1400" dirty="0">
                <a:solidFill>
                  <a:srgbClr val="000000"/>
                </a:solidFill>
                <a:ea typeface="Times New Roman"/>
              </a:rPr>
              <a:t>}</a:t>
            </a:r>
            <a:endParaRPr lang="en-IN" sz="1400" dirty="0"/>
          </a:p>
        </p:txBody>
      </p:sp>
    </p:spTree>
    <p:extLst>
      <p:ext uri="{BB962C8B-B14F-4D97-AF65-F5344CB8AC3E}">
        <p14:creationId xmlns:p14="http://schemas.microsoft.com/office/powerpoint/2010/main" val="397635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Functional Blocks of Accelerometer based Hand Gesture Controlled Robot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95536" y="1345332"/>
            <a:ext cx="8229600" cy="4176464"/>
          </a:xfrm>
        </p:spPr>
        <p:txBody>
          <a:bodyPr>
            <a:normAutofit fontScale="92500"/>
          </a:bodyPr>
          <a:lstStyle/>
          <a:p>
            <a:pPr algn="just"/>
            <a:r>
              <a:rPr lang="en-IN" dirty="0">
                <a:solidFill>
                  <a:srgbClr val="000000"/>
                </a:solidFill>
                <a:latin typeface="Times New Roman" pitchFamily="18" charset="0"/>
                <a:ea typeface="Calibri"/>
                <a:cs typeface="Times New Roman" pitchFamily="18" charset="0"/>
              </a:rPr>
              <a:t>In accelerometer based gesture control robot hand motion is used to drive the robot. </a:t>
            </a:r>
          </a:p>
          <a:p>
            <a:pPr algn="just"/>
            <a:r>
              <a:rPr lang="en-US" dirty="0">
                <a:solidFill>
                  <a:srgbClr val="000000"/>
                </a:solidFill>
                <a:latin typeface="Times New Roman" pitchFamily="18" charset="0"/>
                <a:cs typeface="Times New Roman" pitchFamily="18" charset="0"/>
              </a:rPr>
              <a:t>An accelerometer is an electromechanical device that will measure acceleration force. It shows acceleration, only due to cause of gravity i.e. g force. It measures acceleration in g unit.</a:t>
            </a:r>
            <a:endParaRPr lang="en-IN" dirty="0">
              <a:solidFill>
                <a:srgbClr val="000000"/>
              </a:solidFill>
              <a:latin typeface="Times New Roman" pitchFamily="18" charset="0"/>
              <a:ea typeface="Calibri"/>
              <a:cs typeface="Times New Roman" pitchFamily="18" charset="0"/>
            </a:endParaRPr>
          </a:p>
          <a:p>
            <a:r>
              <a:rPr lang="en-US" dirty="0">
                <a:solidFill>
                  <a:srgbClr val="000000"/>
                </a:solidFill>
                <a:latin typeface="Times New Roman" pitchFamily="18" charset="0"/>
                <a:cs typeface="Times New Roman" pitchFamily="18" charset="0"/>
              </a:rPr>
              <a:t>On the earth, </a:t>
            </a:r>
            <a:r>
              <a:rPr lang="en-US" dirty="0">
                <a:solidFill>
                  <a:srgbClr val="FF0000"/>
                </a:solidFill>
                <a:latin typeface="Times New Roman" pitchFamily="18" charset="0"/>
                <a:cs typeface="Times New Roman" pitchFamily="18" charset="0"/>
              </a:rPr>
              <a:t>1g means acceleration of 9.8 m/s</a:t>
            </a:r>
            <a:r>
              <a:rPr lang="en-US" sz="3000" dirty="0">
                <a:solidFill>
                  <a:srgbClr val="FF0000"/>
                </a:solidFill>
                <a:latin typeface="Times New Roman" pitchFamily="18" charset="0"/>
                <a:cs typeface="Times New Roman" pitchFamily="18" charset="0"/>
              </a:rPr>
              <a:t>2</a:t>
            </a:r>
            <a:r>
              <a:rPr lang="en-US" dirty="0">
                <a:solidFill>
                  <a:srgbClr val="FF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is present</a:t>
            </a:r>
            <a:endParaRPr lang="en-IN" dirty="0">
              <a:solidFill>
                <a:srgbClr val="000000"/>
              </a:solidFill>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206160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12"/>
            <a:ext cx="8229600" cy="952500"/>
          </a:xfrm>
        </p:spPr>
        <p:txBody>
          <a:bodyPr>
            <a:normAutofit fontScale="90000"/>
          </a:bodyPr>
          <a:lstStyle/>
          <a:p>
            <a:r>
              <a:rPr lang="en-US" b="1" dirty="0"/>
              <a:t>Functional blocks of Accelerometer based Gesture controlled Robot</a:t>
            </a:r>
            <a:endParaRPr lang="en-IN" b="1" dirty="0"/>
          </a:p>
        </p:txBody>
      </p:sp>
      <p:pic>
        <p:nvPicPr>
          <p:cNvPr id="4" name="Picture 3" descr="https://hackster.imgix.net/uploads/attachments/231615/gesture-controled-robot-flow-chartworking.png?auto=compress%2Cformat&amp;w=680&amp;h=510&amp;fit=max"/>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65604"/>
            <a:ext cx="7488832" cy="3568160"/>
          </a:xfrm>
          <a:prstGeom prst="rect">
            <a:avLst/>
          </a:prstGeom>
          <a:noFill/>
          <a:ln>
            <a:noFill/>
          </a:ln>
        </p:spPr>
      </p:pic>
    </p:spTree>
    <p:extLst>
      <p:ext uri="{BB962C8B-B14F-4D97-AF65-F5344CB8AC3E}">
        <p14:creationId xmlns:p14="http://schemas.microsoft.com/office/powerpoint/2010/main" val="420541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866"/>
            <a:ext cx="8507288" cy="952500"/>
          </a:xfrm>
        </p:spPr>
        <p:txBody>
          <a:bodyPr>
            <a:normAutofit fontScale="90000"/>
          </a:bodyPr>
          <a:lstStyle/>
          <a:p>
            <a:r>
              <a:rPr lang="en-IN" b="1" dirty="0">
                <a:solidFill>
                  <a:srgbClr val="000000"/>
                </a:solidFill>
                <a:latin typeface="Roboto"/>
              </a:rPr>
              <a:t>Accelerometer(ADXL335) module</a:t>
            </a:r>
            <a:endParaRPr lang="en-IN" dirty="0"/>
          </a:p>
        </p:txBody>
      </p:sp>
      <p:sp>
        <p:nvSpPr>
          <p:cNvPr id="3" name="Content Placeholder 2"/>
          <p:cNvSpPr>
            <a:spLocks noGrp="1"/>
          </p:cNvSpPr>
          <p:nvPr>
            <p:ph idx="1"/>
          </p:nvPr>
        </p:nvSpPr>
        <p:spPr>
          <a:xfrm>
            <a:off x="457200" y="1057300"/>
            <a:ext cx="8229600" cy="4392488"/>
          </a:xfrm>
        </p:spPr>
        <p:txBody>
          <a:bodyPr>
            <a:normAutofit/>
          </a:bodyPr>
          <a:lstStyle/>
          <a:p>
            <a:pPr algn="just"/>
            <a:r>
              <a:rPr lang="en-US" sz="2400" dirty="0">
                <a:solidFill>
                  <a:srgbClr val="303030"/>
                </a:solidFill>
                <a:latin typeface="Open Sans"/>
              </a:rPr>
              <a:t>The </a:t>
            </a:r>
            <a:r>
              <a:rPr lang="en-US" sz="2400" b="1" dirty="0">
                <a:solidFill>
                  <a:srgbClr val="303030"/>
                </a:solidFill>
                <a:latin typeface="Open Sans"/>
              </a:rPr>
              <a:t>ADXL335</a:t>
            </a:r>
            <a:r>
              <a:rPr lang="en-US" sz="2400" dirty="0">
                <a:solidFill>
                  <a:srgbClr val="303030"/>
                </a:solidFill>
                <a:latin typeface="Open Sans"/>
              </a:rPr>
              <a:t> is a small, low power, complete 3-axis(X,Y,Z) accelerometer with signal conditioned voltage outputs. </a:t>
            </a:r>
          </a:p>
          <a:p>
            <a:pPr algn="just"/>
            <a:r>
              <a:rPr lang="en-US" sz="2400" dirty="0">
                <a:solidFill>
                  <a:srgbClr val="303030"/>
                </a:solidFill>
                <a:latin typeface="Open Sans"/>
              </a:rPr>
              <a:t>It can measure the static acceleration of gravity in tilt-sensing applications, as well as dynamic acceleration resulting from motion, shock, or vibration.</a:t>
            </a:r>
          </a:p>
          <a:p>
            <a:pPr algn="just"/>
            <a:r>
              <a:rPr lang="en-US" sz="2400" dirty="0">
                <a:solidFill>
                  <a:srgbClr val="000000"/>
                </a:solidFill>
                <a:latin typeface="Roboto"/>
              </a:rPr>
              <a:t>This module </a:t>
            </a:r>
            <a:r>
              <a:rPr lang="en-US" sz="2400" dirty="0">
                <a:solidFill>
                  <a:srgbClr val="FF0000"/>
                </a:solidFill>
                <a:latin typeface="Roboto"/>
              </a:rPr>
              <a:t>measures acceleration within range ±3 g in the x, y and z axis.</a:t>
            </a:r>
          </a:p>
          <a:p>
            <a:pPr algn="just"/>
            <a:r>
              <a:rPr lang="en-US" sz="2400" dirty="0">
                <a:solidFill>
                  <a:srgbClr val="000000"/>
                </a:solidFill>
                <a:latin typeface="Roboto"/>
              </a:rPr>
              <a:t>The output signals of this module are analog voltages that are proportional to the acceleration.</a:t>
            </a:r>
            <a:endParaRPr lang="en-US" sz="2400" dirty="0">
              <a:solidFill>
                <a:srgbClr val="303030"/>
              </a:solidFill>
              <a:latin typeface="Open Sans"/>
            </a:endParaRPr>
          </a:p>
          <a:p>
            <a:pPr algn="just"/>
            <a:endParaRPr lang="en-IN" sz="2400" dirty="0"/>
          </a:p>
        </p:txBody>
      </p:sp>
    </p:spTree>
    <p:extLst>
      <p:ext uri="{BB962C8B-B14F-4D97-AF65-F5344CB8AC3E}">
        <p14:creationId xmlns:p14="http://schemas.microsoft.com/office/powerpoint/2010/main" val="199248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ADXL335 Pin out Configuration</a:t>
            </a:r>
            <a:endParaRPr lang="en-IN" dirty="0"/>
          </a:p>
        </p:txBody>
      </p:sp>
      <p:pic>
        <p:nvPicPr>
          <p:cNvPr id="4" name="Content Placeholder 3" descr="C:\Users\VIJAY\Desktop\Advanced microcontroller and applications\arduino slides\Robots gesture\2_Accelerometer_ADXL_Modul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224" y="1333500"/>
            <a:ext cx="6499551" cy="3771900"/>
          </a:xfrm>
          <a:prstGeom prst="rect">
            <a:avLst/>
          </a:prstGeom>
          <a:noFill/>
          <a:ln>
            <a:noFill/>
          </a:ln>
        </p:spPr>
      </p:pic>
    </p:spTree>
    <p:extLst>
      <p:ext uri="{BB962C8B-B14F-4D97-AF65-F5344CB8AC3E}">
        <p14:creationId xmlns:p14="http://schemas.microsoft.com/office/powerpoint/2010/main" val="95302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9228"/>
            <a:ext cx="8229600" cy="5112568"/>
          </a:xfrm>
        </p:spPr>
        <p:txBody>
          <a:bodyPr/>
          <a:lstStyle/>
          <a:p>
            <a:r>
              <a:rPr lang="en-US" dirty="0">
                <a:solidFill>
                  <a:srgbClr val="303030"/>
                </a:solidFill>
                <a:latin typeface="Open Sans"/>
              </a:rPr>
              <a:t>ADXL335 Accelerometer module consists of six pins i.e. VCC ( 5V), GND, X, Y, Z, and ST ( self test) .</a:t>
            </a:r>
          </a:p>
          <a:p>
            <a:r>
              <a:rPr lang="en-US" dirty="0">
                <a:solidFill>
                  <a:srgbClr val="303030"/>
                </a:solidFill>
                <a:latin typeface="Open Sans"/>
              </a:rPr>
              <a:t>Connect VCC and GND pins to 5V and GND pins of Microcontroller ( </a:t>
            </a:r>
            <a:r>
              <a:rPr lang="en-US" dirty="0" err="1">
                <a:solidFill>
                  <a:srgbClr val="303030"/>
                </a:solidFill>
                <a:latin typeface="Open Sans"/>
              </a:rPr>
              <a:t>arduino</a:t>
            </a:r>
            <a:r>
              <a:rPr lang="en-US" dirty="0">
                <a:solidFill>
                  <a:srgbClr val="303030"/>
                </a:solidFill>
                <a:latin typeface="Open Sans"/>
              </a:rPr>
              <a:t>). Also connect X, Y, and Z pins to the Analog pins of </a:t>
            </a:r>
            <a:r>
              <a:rPr lang="en-US" dirty="0" err="1">
                <a:solidFill>
                  <a:srgbClr val="303030"/>
                </a:solidFill>
                <a:latin typeface="Open Sans"/>
              </a:rPr>
              <a:t>Arduino</a:t>
            </a:r>
            <a:r>
              <a:rPr lang="en-US" dirty="0">
                <a:solidFill>
                  <a:srgbClr val="303030"/>
                </a:solidFill>
                <a:latin typeface="Open Sans"/>
              </a:rPr>
              <a:t>. </a:t>
            </a:r>
            <a:endParaRPr lang="en-IN" dirty="0"/>
          </a:p>
        </p:txBody>
      </p:sp>
    </p:spTree>
    <p:extLst>
      <p:ext uri="{BB962C8B-B14F-4D97-AF65-F5344CB8AC3E}">
        <p14:creationId xmlns:p14="http://schemas.microsoft.com/office/powerpoint/2010/main" val="31397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fontScale="90000"/>
          </a:bodyPr>
          <a:lstStyle/>
          <a:p>
            <a:r>
              <a:rPr lang="en-US" dirty="0"/>
              <a:t>Working Mechanism of Accelerometer</a:t>
            </a:r>
            <a:endParaRPr lang="en-IN" dirty="0"/>
          </a:p>
        </p:txBody>
      </p:sp>
      <p:pic>
        <p:nvPicPr>
          <p:cNvPr id="1026" name="Picture 2" descr="C:\Users\VIJAY\Desktop\Advanced microcontroller and applications\arduino slides\Robots gesture\1_Accelerometer_Sensor_MEMs_Mechanis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057300"/>
            <a:ext cx="8229600"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7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12"/>
            <a:ext cx="8229600" cy="5256584"/>
          </a:xfrm>
        </p:spPr>
        <p:txBody>
          <a:bodyPr/>
          <a:lstStyle/>
          <a:p>
            <a:r>
              <a:rPr lang="en-US" dirty="0">
                <a:solidFill>
                  <a:srgbClr val="000000"/>
                </a:solidFill>
                <a:latin typeface="Roboto"/>
              </a:rPr>
              <a:t>Basic structure of accelerometer consists fixed plates and moving plates (mass).</a:t>
            </a:r>
          </a:p>
          <a:p>
            <a:r>
              <a:rPr lang="en-US" dirty="0">
                <a:solidFill>
                  <a:srgbClr val="303030"/>
                </a:solidFill>
                <a:latin typeface="Open Sans"/>
              </a:rPr>
              <a:t>When the acceleration is applied on an axis, capacitance between fixed plates and moving plates is changed. This results in a sensor output voltage amplitude which is proportional to the acceleration.</a:t>
            </a:r>
          </a:p>
          <a:p>
            <a:endParaRPr lang="en-IN" dirty="0"/>
          </a:p>
        </p:txBody>
      </p:sp>
    </p:spTree>
    <p:extLst>
      <p:ext uri="{BB962C8B-B14F-4D97-AF65-F5344CB8AC3E}">
        <p14:creationId xmlns:p14="http://schemas.microsoft.com/office/powerpoint/2010/main" val="384800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12"/>
            <a:ext cx="8229600" cy="5328592"/>
          </a:xfrm>
        </p:spPr>
        <p:txBody>
          <a:bodyPr>
            <a:normAutofit/>
          </a:bodyPr>
          <a:lstStyle/>
          <a:p>
            <a:r>
              <a:rPr lang="en-US" dirty="0"/>
              <a:t>This system can be divided into two sections:</a:t>
            </a:r>
          </a:p>
          <a:p>
            <a:r>
              <a:rPr lang="en-US" dirty="0"/>
              <a:t>1) Transmitter section:</a:t>
            </a:r>
          </a:p>
          <a:p>
            <a:pPr lvl="2">
              <a:buFont typeface="Wingdings" pitchFamily="2" charset="2"/>
              <a:buChar char="Ø"/>
            </a:pPr>
            <a:r>
              <a:rPr lang="en-US" dirty="0"/>
              <a:t>Accelerometer ( ADXL335)</a:t>
            </a:r>
          </a:p>
          <a:p>
            <a:pPr lvl="2">
              <a:buFont typeface="Wingdings" pitchFamily="2" charset="2"/>
              <a:buChar char="Ø"/>
            </a:pPr>
            <a:r>
              <a:rPr lang="en-US" dirty="0" err="1"/>
              <a:t>Arduino</a:t>
            </a:r>
            <a:r>
              <a:rPr lang="en-US" dirty="0"/>
              <a:t> UNO</a:t>
            </a:r>
          </a:p>
          <a:p>
            <a:pPr lvl="2">
              <a:buFont typeface="Wingdings" pitchFamily="2" charset="2"/>
              <a:buChar char="Ø"/>
            </a:pPr>
            <a:r>
              <a:rPr lang="en-US" dirty="0"/>
              <a:t>Encoder (HD 12E)</a:t>
            </a:r>
          </a:p>
          <a:p>
            <a:pPr lvl="2">
              <a:buFont typeface="Wingdings" pitchFamily="2" charset="2"/>
              <a:buChar char="Ø"/>
            </a:pPr>
            <a:r>
              <a:rPr lang="en-US" dirty="0"/>
              <a:t>RF transmitter ( 434MHz)</a:t>
            </a:r>
          </a:p>
          <a:p>
            <a:r>
              <a:rPr lang="en-US" dirty="0"/>
              <a:t>2) Receiver Section: </a:t>
            </a:r>
          </a:p>
          <a:p>
            <a:pPr lvl="2">
              <a:buFont typeface="Wingdings" pitchFamily="2" charset="2"/>
              <a:buChar char="Ø"/>
            </a:pPr>
            <a:r>
              <a:rPr lang="en-US" dirty="0"/>
              <a:t>RF receiver (434MHz)</a:t>
            </a:r>
          </a:p>
          <a:p>
            <a:pPr lvl="2">
              <a:buFont typeface="Wingdings" pitchFamily="2" charset="2"/>
              <a:buChar char="Ø"/>
            </a:pPr>
            <a:r>
              <a:rPr lang="en-US" dirty="0"/>
              <a:t>Decoder (HT12D)</a:t>
            </a:r>
          </a:p>
          <a:p>
            <a:pPr lvl="2">
              <a:buFont typeface="Wingdings" pitchFamily="2" charset="2"/>
              <a:buChar char="Ø"/>
            </a:pPr>
            <a:r>
              <a:rPr lang="en-US" dirty="0"/>
              <a:t>Motor Driver (L293D)</a:t>
            </a:r>
            <a:endParaRPr lang="en-IN" dirty="0"/>
          </a:p>
        </p:txBody>
      </p:sp>
    </p:spTree>
    <p:extLst>
      <p:ext uri="{BB962C8B-B14F-4D97-AF65-F5344CB8AC3E}">
        <p14:creationId xmlns:p14="http://schemas.microsoft.com/office/powerpoint/2010/main" val="411045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0"/>
            <a:ext cx="8229600" cy="5184576"/>
          </a:xfrm>
        </p:spPr>
        <p:txBody>
          <a:bodyPr/>
          <a:lstStyle/>
          <a:p>
            <a:r>
              <a:rPr lang="en-US" b="1" u="sng" dirty="0"/>
              <a:t>RF transmitter and Receiver</a:t>
            </a:r>
            <a:r>
              <a:rPr lang="en-US" dirty="0"/>
              <a:t>: </a:t>
            </a:r>
          </a:p>
          <a:p>
            <a:pPr marL="0" indent="0">
              <a:buNone/>
            </a:pPr>
            <a:r>
              <a:rPr lang="en-US" dirty="0">
                <a:solidFill>
                  <a:srgbClr val="000000"/>
                </a:solidFill>
                <a:latin typeface="Arial"/>
              </a:rPr>
              <a:t>The communication between transmitter and receiver is using RF modules. A 434 MHz transmitter and receiver pair are used</a:t>
            </a:r>
            <a:endParaRPr lang="en-US" dirty="0"/>
          </a:p>
          <a:p>
            <a:endParaRPr lang="en-US" dirty="0"/>
          </a:p>
        </p:txBody>
      </p:sp>
    </p:spTree>
    <p:extLst>
      <p:ext uri="{BB962C8B-B14F-4D97-AF65-F5344CB8AC3E}">
        <p14:creationId xmlns:p14="http://schemas.microsoft.com/office/powerpoint/2010/main" val="206371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12410"/>
          </a:xfrm>
        </p:spPr>
        <p:txBody>
          <a:bodyPr>
            <a:normAutofit/>
          </a:bodyPr>
          <a:lstStyle/>
          <a:p>
            <a:r>
              <a:rPr lang="en-IN" sz="3200" b="1" dirty="0">
                <a:latin typeface="Times New Roman" pitchFamily="18" charset="0"/>
                <a:cs typeface="Times New Roman" pitchFamily="18" charset="0"/>
              </a:rPr>
              <a:t>Line Follower Robot </a:t>
            </a:r>
          </a:p>
        </p:txBody>
      </p:sp>
      <p:sp>
        <p:nvSpPr>
          <p:cNvPr id="3" name="Content Placeholder 2"/>
          <p:cNvSpPr>
            <a:spLocks noGrp="1"/>
          </p:cNvSpPr>
          <p:nvPr>
            <p:ph idx="1"/>
          </p:nvPr>
        </p:nvSpPr>
        <p:spPr>
          <a:xfrm>
            <a:off x="395536" y="913284"/>
            <a:ext cx="8352928" cy="4536504"/>
          </a:xfrm>
        </p:spPr>
        <p:txBody>
          <a:bodyPr>
            <a:normAutofit/>
          </a:bodyPr>
          <a:lstStyle/>
          <a:p>
            <a:pPr algn="just">
              <a:spcBef>
                <a:spcPts val="1800"/>
              </a:spcBef>
            </a:pPr>
            <a:r>
              <a:rPr lang="en-US" sz="2800" dirty="0">
                <a:solidFill>
                  <a:srgbClr val="333333"/>
                </a:solidFill>
                <a:latin typeface="Times New Roman" pitchFamily="18" charset="0"/>
                <a:cs typeface="Times New Roman" pitchFamily="18" charset="0"/>
              </a:rPr>
              <a:t>A Line follower robot is an electronic system that can detect and follow the line drawn on the floor. </a:t>
            </a:r>
          </a:p>
          <a:p>
            <a:pPr algn="just">
              <a:spcBef>
                <a:spcPts val="1800"/>
              </a:spcBef>
            </a:pPr>
            <a:r>
              <a:rPr lang="en-US" sz="2800" dirty="0">
                <a:solidFill>
                  <a:srgbClr val="333333"/>
                </a:solidFill>
                <a:latin typeface="Times New Roman" pitchFamily="18" charset="0"/>
                <a:cs typeface="Times New Roman" pitchFamily="18" charset="0"/>
              </a:rPr>
              <a:t>Generally, the line is specified a predefined path that can be either visible like a black line on a white surface with a high contrasted color. </a:t>
            </a:r>
          </a:p>
          <a:p>
            <a:pPr algn="just">
              <a:spcBef>
                <a:spcPts val="1800"/>
              </a:spcBef>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04279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RF Encoder/Decoder pair</a:t>
            </a:r>
            <a:endParaRPr lang="en-IN" b="1" dirty="0"/>
          </a:p>
        </p:txBody>
      </p:sp>
      <p:sp>
        <p:nvSpPr>
          <p:cNvPr id="3" name="Content Placeholder 2"/>
          <p:cNvSpPr>
            <a:spLocks noGrp="1"/>
          </p:cNvSpPr>
          <p:nvPr>
            <p:ph idx="1"/>
          </p:nvPr>
        </p:nvSpPr>
        <p:spPr/>
        <p:txBody>
          <a:bodyPr>
            <a:normAutofit fontScale="92500" lnSpcReduction="20000"/>
          </a:bodyPr>
          <a:lstStyle/>
          <a:p>
            <a:pPr lvl="0"/>
            <a:r>
              <a:rPr lang="en-US" b="1" u="sng" dirty="0">
                <a:solidFill>
                  <a:prstClr val="black"/>
                </a:solidFill>
              </a:rPr>
              <a:t>Encoder (HT12E):</a:t>
            </a:r>
          </a:p>
          <a:p>
            <a:pPr marL="0" lvl="0" indent="0">
              <a:buNone/>
            </a:pPr>
            <a:r>
              <a:rPr lang="en-US" dirty="0">
                <a:solidFill>
                  <a:srgbClr val="000000"/>
                </a:solidFill>
                <a:latin typeface="Arial"/>
              </a:rPr>
              <a:t>It is an encoder IC that converts the 4-bit parallel data into serial data in order to transmit over RF link.</a:t>
            </a:r>
          </a:p>
          <a:p>
            <a:pPr lvl="0"/>
            <a:r>
              <a:rPr lang="en-IN" b="1" u="sng" dirty="0">
                <a:solidFill>
                  <a:srgbClr val="000000"/>
                </a:solidFill>
                <a:latin typeface="Arial"/>
              </a:rPr>
              <a:t>Decoder HT-12D:</a:t>
            </a:r>
          </a:p>
          <a:p>
            <a:pPr marL="0" lvl="0" indent="0">
              <a:buNone/>
            </a:pPr>
            <a:r>
              <a:rPr lang="en-US" dirty="0">
                <a:solidFill>
                  <a:srgbClr val="000000"/>
                </a:solidFill>
                <a:latin typeface="Arial"/>
              </a:rPr>
              <a:t>It is a decoder IC that converts the serial data received by the RF Receiver into 4-bit parallel data. This parallel data can be used to drive the motors.</a:t>
            </a:r>
            <a:endParaRPr lang="en-IN" b="1" dirty="0">
              <a:solidFill>
                <a:srgbClr val="000000"/>
              </a:solidFill>
              <a:latin typeface="Arial"/>
            </a:endParaRPr>
          </a:p>
          <a:p>
            <a:pPr marL="0" lvl="0" indent="0">
              <a:buNone/>
            </a:pPr>
            <a:endParaRPr lang="en-IN" u="sng" dirty="0">
              <a:solidFill>
                <a:prstClr val="black"/>
              </a:solidFill>
            </a:endParaRPr>
          </a:p>
          <a:p>
            <a:endParaRPr lang="en-IN" dirty="0"/>
          </a:p>
        </p:txBody>
      </p:sp>
    </p:spTree>
    <p:extLst>
      <p:ext uri="{BB962C8B-B14F-4D97-AF65-F5344CB8AC3E}">
        <p14:creationId xmlns:p14="http://schemas.microsoft.com/office/powerpoint/2010/main" val="4205906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HD12D RF Decoder IC </a:t>
            </a:r>
            <a:r>
              <a:rPr lang="en-US" dirty="0" err="1"/>
              <a:t>pinout</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345332"/>
            <a:ext cx="3968504"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6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Pinout</a:t>
            </a:r>
            <a:r>
              <a:rPr lang="en-US" dirty="0"/>
              <a:t> description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057300"/>
            <a:ext cx="842493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5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fontScale="90000"/>
          </a:bodyPr>
          <a:lstStyle/>
          <a:p>
            <a:r>
              <a:rPr lang="en-US" b="1" dirty="0"/>
              <a:t>How to use HT12D decoder</a:t>
            </a:r>
            <a:endParaRPr lang="en-IN" b="1" dirty="0"/>
          </a:p>
        </p:txBody>
      </p:sp>
      <p:sp>
        <p:nvSpPr>
          <p:cNvPr id="3" name="Content Placeholder 2"/>
          <p:cNvSpPr>
            <a:spLocks noGrp="1"/>
          </p:cNvSpPr>
          <p:nvPr>
            <p:ph idx="1"/>
          </p:nvPr>
        </p:nvSpPr>
        <p:spPr>
          <a:xfrm>
            <a:off x="457200" y="913284"/>
            <a:ext cx="8363272" cy="4536504"/>
          </a:xfrm>
        </p:spPr>
        <p:txBody>
          <a:bodyPr>
            <a:normAutofit fontScale="70000" lnSpcReduction="20000"/>
          </a:bodyPr>
          <a:lstStyle/>
          <a:p>
            <a:r>
              <a:rPr lang="en-US" dirty="0">
                <a:solidFill>
                  <a:srgbClr val="303030"/>
                </a:solidFill>
                <a:latin typeface="Open Sans"/>
              </a:rPr>
              <a:t>The </a:t>
            </a:r>
            <a:r>
              <a:rPr lang="en-US" b="1" dirty="0">
                <a:solidFill>
                  <a:srgbClr val="303030"/>
                </a:solidFill>
                <a:latin typeface="Open Sans"/>
              </a:rPr>
              <a:t>IC HT12D</a:t>
            </a:r>
            <a:r>
              <a:rPr lang="en-US" dirty="0">
                <a:solidFill>
                  <a:srgbClr val="303030"/>
                </a:solidFill>
                <a:latin typeface="Open Sans"/>
              </a:rPr>
              <a:t> can be used only with its pair </a:t>
            </a:r>
            <a:r>
              <a:rPr lang="en-US" dirty="0">
                <a:solidFill>
                  <a:srgbClr val="C62020"/>
                </a:solidFill>
                <a:latin typeface="Open Sans"/>
                <a:hlinkClick r:id="rId2"/>
              </a:rPr>
              <a:t>HT12E</a:t>
            </a:r>
            <a:r>
              <a:rPr lang="en-US" dirty="0">
                <a:solidFill>
                  <a:srgbClr val="303030"/>
                </a:solidFill>
                <a:latin typeface="Open Sans"/>
              </a:rPr>
              <a:t>.</a:t>
            </a:r>
          </a:p>
          <a:p>
            <a:r>
              <a:rPr lang="en-US" dirty="0">
                <a:solidFill>
                  <a:srgbClr val="303030"/>
                </a:solidFill>
                <a:latin typeface="Open Sans"/>
              </a:rPr>
              <a:t>These two ICs together form an </a:t>
            </a:r>
            <a:r>
              <a:rPr lang="en-US" b="1" dirty="0">
                <a:solidFill>
                  <a:srgbClr val="303030"/>
                </a:solidFill>
                <a:latin typeface="Open Sans"/>
              </a:rPr>
              <a:t>Encoder and Decoder pair</a:t>
            </a:r>
            <a:r>
              <a:rPr lang="en-US" dirty="0">
                <a:solidFill>
                  <a:srgbClr val="303030"/>
                </a:solidFill>
                <a:latin typeface="Open Sans"/>
              </a:rPr>
              <a:t>.</a:t>
            </a:r>
          </a:p>
          <a:p>
            <a:r>
              <a:rPr lang="en-US" dirty="0">
                <a:solidFill>
                  <a:srgbClr val="303030"/>
                </a:solidFill>
                <a:latin typeface="Open Sans"/>
              </a:rPr>
              <a:t>They are 12-bit Encoders/Decoders, they can transmit 12-bit a data among them. </a:t>
            </a:r>
          </a:p>
          <a:p>
            <a:r>
              <a:rPr lang="en-US" dirty="0">
                <a:solidFill>
                  <a:srgbClr val="303030"/>
                </a:solidFill>
                <a:latin typeface="Open Sans"/>
              </a:rPr>
              <a:t>Encoder and Decoder IC pair will share a common Address which is an 8-bit data.</a:t>
            </a:r>
          </a:p>
          <a:p>
            <a:r>
              <a:rPr lang="en-US" dirty="0">
                <a:solidFill>
                  <a:srgbClr val="303030"/>
                </a:solidFill>
                <a:latin typeface="Open Sans"/>
              </a:rPr>
              <a:t>So out of the 12-bits, 8-bits will be used to set address and the remaining 4-bit will be used to transmit data.  With 4-bit data we can create 16 types (2^4 =16) of combinations. These IC’s are commonly used with RF pairs or IR pairs.</a:t>
            </a:r>
          </a:p>
          <a:p>
            <a:r>
              <a:rPr lang="en-US" dirty="0">
                <a:solidFill>
                  <a:srgbClr val="303030"/>
                </a:solidFill>
                <a:latin typeface="Open Sans"/>
              </a:rPr>
              <a:t>To transmit a 4-bit data from one end to other either by wire or wireless then this IC pair will be best suited.</a:t>
            </a:r>
            <a:endParaRPr lang="en-IN" dirty="0"/>
          </a:p>
        </p:txBody>
      </p:sp>
    </p:spTree>
    <p:extLst>
      <p:ext uri="{BB962C8B-B14F-4D97-AF65-F5344CB8AC3E}">
        <p14:creationId xmlns:p14="http://schemas.microsoft.com/office/powerpoint/2010/main" val="740629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fontScale="90000"/>
          </a:bodyPr>
          <a:lstStyle/>
          <a:p>
            <a:r>
              <a:rPr lang="en-US" b="1" dirty="0"/>
              <a:t>Working of gesture controlled Robot</a:t>
            </a:r>
            <a:endParaRPr lang="en-IN" b="1" dirty="0"/>
          </a:p>
        </p:txBody>
      </p:sp>
      <p:sp>
        <p:nvSpPr>
          <p:cNvPr id="3" name="Content Placeholder 2"/>
          <p:cNvSpPr>
            <a:spLocks noGrp="1"/>
          </p:cNvSpPr>
          <p:nvPr>
            <p:ph idx="1"/>
          </p:nvPr>
        </p:nvSpPr>
        <p:spPr>
          <a:xfrm>
            <a:off x="457200" y="985292"/>
            <a:ext cx="8229600" cy="4464495"/>
          </a:xfrm>
        </p:spPr>
        <p:txBody>
          <a:bodyPr>
            <a:normAutofit fontScale="85000" lnSpcReduction="10000"/>
          </a:bodyPr>
          <a:lstStyle/>
          <a:p>
            <a:r>
              <a:rPr lang="en-US" dirty="0">
                <a:solidFill>
                  <a:srgbClr val="000000"/>
                </a:solidFill>
                <a:latin typeface="typonine sans regular"/>
              </a:rPr>
              <a:t>The accelerometer reads the X Y Z coordinates when we make gestures by hand and send the X, Y, Z coordinates to the </a:t>
            </a:r>
            <a:r>
              <a:rPr lang="en-US" dirty="0" err="1">
                <a:solidFill>
                  <a:srgbClr val="000000"/>
                </a:solidFill>
                <a:latin typeface="typonine sans regular"/>
              </a:rPr>
              <a:t>Arduino</a:t>
            </a:r>
            <a:r>
              <a:rPr lang="en-US" dirty="0">
                <a:solidFill>
                  <a:srgbClr val="000000"/>
                </a:solidFill>
                <a:latin typeface="typonine sans regular"/>
              </a:rPr>
              <a:t>. The </a:t>
            </a:r>
            <a:r>
              <a:rPr lang="en-US" dirty="0" err="1">
                <a:solidFill>
                  <a:srgbClr val="000000"/>
                </a:solidFill>
                <a:latin typeface="typonine sans regular"/>
              </a:rPr>
              <a:t>Arduino</a:t>
            </a:r>
            <a:r>
              <a:rPr lang="en-US" dirty="0">
                <a:solidFill>
                  <a:srgbClr val="000000"/>
                </a:solidFill>
                <a:latin typeface="typonine sans regular"/>
              </a:rPr>
              <a:t> checks the values of coordinates and sends a 4-bit code to the Encoder IC. The Encoder passes the data to the transmitter and the transmitted data is received by the RF receiver. The receiver sends the 4-bit code to the Decoder IC and the decoder passes it to Motor Driver IC. Later the motor driver makes the decision to turn the two motors in the required direction.</a:t>
            </a:r>
            <a:endParaRPr lang="en-IN" dirty="0"/>
          </a:p>
        </p:txBody>
      </p:sp>
    </p:spTree>
    <p:extLst>
      <p:ext uri="{BB962C8B-B14F-4D97-AF65-F5344CB8AC3E}">
        <p14:creationId xmlns:p14="http://schemas.microsoft.com/office/powerpoint/2010/main" val="224801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756426"/>
          </a:xfrm>
        </p:spPr>
        <p:txBody>
          <a:bodyPr>
            <a:normAutofit fontScale="90000"/>
          </a:bodyPr>
          <a:lstStyle/>
          <a:p>
            <a:r>
              <a:rPr lang="en-US" b="1" dirty="0"/>
              <a:t>Gestures recognized by Robot</a:t>
            </a:r>
            <a:endParaRPr lang="en-IN" b="1"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89348"/>
            <a:ext cx="2554666" cy="1815852"/>
          </a:xfrm>
        </p:spPr>
      </p:pic>
      <p:pic>
        <p:nvPicPr>
          <p:cNvPr id="2050" name="Picture 2" descr="C:\Users\VIJAY\Desktop\Advanced microcontroller and applications\arduino slides\Robots gesture\backward_fla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1489348"/>
            <a:ext cx="2446957" cy="1800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VIJAY\Desktop\Advanced microcontroller and applications\arduino slides\Robots gesture\left_fl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484784"/>
            <a:ext cx="2808311" cy="18000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VIJAY\Desktop\Advanced microcontroller and applications\arduino slides\Robots gesture\right_fl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3433562"/>
            <a:ext cx="2733675" cy="201622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VIJAY\Desktop\Advanced microcontroller and applications\arduino slides\Robots gesture\stop_fla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2493" y="3433562"/>
            <a:ext cx="2739827" cy="201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07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252"/>
            <a:ext cx="8229600" cy="4824536"/>
          </a:xfrm>
        </p:spPr>
        <p:txBody>
          <a:bodyPr>
            <a:normAutofit/>
          </a:bodyPr>
          <a:lstStyle/>
          <a:p>
            <a:pPr lvl="0">
              <a:spcBef>
                <a:spcPts val="1800"/>
              </a:spcBef>
            </a:pPr>
            <a:r>
              <a:rPr lang="en-IN" sz="2800" dirty="0">
                <a:solidFill>
                  <a:srgbClr val="FF0000"/>
                </a:solidFill>
                <a:latin typeface="Times New Roman"/>
                <a:ea typeface="Calibri"/>
              </a:rPr>
              <a:t>Types </a:t>
            </a:r>
            <a:r>
              <a:rPr lang="en-IN" sz="2800" dirty="0">
                <a:solidFill>
                  <a:prstClr val="black"/>
                </a:solidFill>
                <a:latin typeface="Times New Roman"/>
                <a:ea typeface="Calibri"/>
              </a:rPr>
              <a:t>of line follower robots: </a:t>
            </a:r>
          </a:p>
          <a:p>
            <a:pPr lvl="1">
              <a:spcBef>
                <a:spcPts val="1800"/>
              </a:spcBef>
              <a:buFont typeface="Wingdings" pitchFamily="2" charset="2"/>
              <a:buChar char="Ø"/>
            </a:pPr>
            <a:r>
              <a:rPr lang="en-IN" dirty="0">
                <a:solidFill>
                  <a:prstClr val="black"/>
                </a:solidFill>
                <a:latin typeface="Times New Roman"/>
                <a:ea typeface="Calibri"/>
              </a:rPr>
              <a:t>Black line follower, which follows the black line </a:t>
            </a:r>
          </a:p>
          <a:p>
            <a:pPr lvl="1">
              <a:spcBef>
                <a:spcPts val="1800"/>
              </a:spcBef>
              <a:buFont typeface="Wingdings" pitchFamily="2" charset="2"/>
              <a:buChar char="Ø"/>
            </a:pPr>
            <a:r>
              <a:rPr lang="en-IN" dirty="0">
                <a:solidFill>
                  <a:prstClr val="black"/>
                </a:solidFill>
                <a:latin typeface="Times New Roman"/>
                <a:ea typeface="Calibri"/>
              </a:rPr>
              <a:t>White line follower, which follows the white line.</a:t>
            </a:r>
          </a:p>
          <a:p>
            <a:pPr lvl="0">
              <a:spcBef>
                <a:spcPts val="1800"/>
              </a:spcBef>
            </a:pPr>
            <a:r>
              <a:rPr lang="en-IN" sz="2800" dirty="0">
                <a:solidFill>
                  <a:srgbClr val="FF0000"/>
                </a:solidFill>
                <a:latin typeface="Times New Roman"/>
                <a:ea typeface="Calibri"/>
              </a:rPr>
              <a:t>Applications</a:t>
            </a:r>
            <a:r>
              <a:rPr lang="en-IN" sz="2800" dirty="0">
                <a:solidFill>
                  <a:prstClr val="black"/>
                </a:solidFill>
                <a:latin typeface="Times New Roman"/>
                <a:ea typeface="Calibri"/>
              </a:rPr>
              <a:t> : Factory floor management and in warehouses, in health care management system (Covid Care wards in hospitals for medicine and food supply).</a:t>
            </a:r>
            <a:endParaRPr lang="en-IN" sz="2800" dirty="0">
              <a:solidFill>
                <a:prstClr val="black"/>
              </a:solidFill>
            </a:endParaRPr>
          </a:p>
          <a:p>
            <a:pPr marL="57150" indent="0">
              <a:spcBef>
                <a:spcPts val="1800"/>
              </a:spcBef>
              <a:buNone/>
            </a:pPr>
            <a:endParaRPr lang="en-IN" dirty="0">
              <a:solidFill>
                <a:prstClr val="black"/>
              </a:solidFill>
              <a:latin typeface="Times New Roman"/>
              <a:ea typeface="Calibri"/>
            </a:endParaRPr>
          </a:p>
          <a:p>
            <a:endParaRPr lang="en-IN" dirty="0"/>
          </a:p>
        </p:txBody>
      </p:sp>
    </p:spTree>
    <p:extLst>
      <p:ext uri="{BB962C8B-B14F-4D97-AF65-F5344CB8AC3E}">
        <p14:creationId xmlns:p14="http://schemas.microsoft.com/office/powerpoint/2010/main" val="320398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Concept of Line Follower</a:t>
            </a:r>
          </a:p>
        </p:txBody>
      </p:sp>
      <p:sp>
        <p:nvSpPr>
          <p:cNvPr id="3" name="Content Placeholder 2"/>
          <p:cNvSpPr>
            <a:spLocks noGrp="1"/>
          </p:cNvSpPr>
          <p:nvPr>
            <p:ph idx="1"/>
          </p:nvPr>
        </p:nvSpPr>
        <p:spPr>
          <a:xfrm>
            <a:off x="457200" y="985292"/>
            <a:ext cx="8229600" cy="4392487"/>
          </a:xfrm>
        </p:spPr>
        <p:txBody>
          <a:bodyPr>
            <a:normAutofit fontScale="85000" lnSpcReduction="20000"/>
          </a:bodyPr>
          <a:lstStyle/>
          <a:p>
            <a:pPr algn="just">
              <a:lnSpc>
                <a:spcPct val="150000"/>
              </a:lnSpc>
              <a:spcAft>
                <a:spcPts val="1000"/>
              </a:spcAft>
            </a:pPr>
            <a:r>
              <a:rPr lang="en-IN" sz="3000" dirty="0">
                <a:latin typeface="Times New Roman" pitchFamily="18" charset="0"/>
                <a:ea typeface="Calibri"/>
                <a:cs typeface="Times New Roman" pitchFamily="18" charset="0"/>
              </a:rPr>
              <a:t>The concept of working of line follower is related to light. </a:t>
            </a:r>
          </a:p>
          <a:p>
            <a:pPr algn="just">
              <a:lnSpc>
                <a:spcPct val="150000"/>
              </a:lnSpc>
              <a:spcAft>
                <a:spcPts val="1000"/>
              </a:spcAft>
            </a:pPr>
            <a:r>
              <a:rPr lang="en-IN" sz="3000" dirty="0">
                <a:latin typeface="Times New Roman" pitchFamily="18" charset="0"/>
                <a:ea typeface="Calibri"/>
                <a:cs typeface="Times New Roman" pitchFamily="18" charset="0"/>
              </a:rPr>
              <a:t>The behavior of light at the black and white surfaces is used. </a:t>
            </a:r>
          </a:p>
          <a:p>
            <a:pPr algn="just">
              <a:lnSpc>
                <a:spcPct val="150000"/>
              </a:lnSpc>
              <a:spcAft>
                <a:spcPts val="1000"/>
              </a:spcAft>
            </a:pPr>
            <a:r>
              <a:rPr lang="en-IN" sz="3000" dirty="0">
                <a:latin typeface="Times New Roman" pitchFamily="18" charset="0"/>
                <a:ea typeface="Calibri"/>
                <a:cs typeface="Times New Roman" pitchFamily="18" charset="0"/>
              </a:rPr>
              <a:t>When light falls on a </a:t>
            </a:r>
            <a:r>
              <a:rPr lang="en-IN" sz="3000" dirty="0">
                <a:solidFill>
                  <a:srgbClr val="FF0000"/>
                </a:solidFill>
                <a:latin typeface="Times New Roman" pitchFamily="18" charset="0"/>
                <a:ea typeface="Calibri"/>
                <a:cs typeface="Times New Roman" pitchFamily="18" charset="0"/>
              </a:rPr>
              <a:t>white surface</a:t>
            </a:r>
            <a:r>
              <a:rPr lang="en-IN" sz="3000" dirty="0">
                <a:latin typeface="Times New Roman" pitchFamily="18" charset="0"/>
                <a:ea typeface="Calibri"/>
                <a:cs typeface="Times New Roman" pitchFamily="18" charset="0"/>
              </a:rPr>
              <a:t> it is almost fully </a:t>
            </a:r>
            <a:r>
              <a:rPr lang="en-IN" sz="3000" dirty="0">
                <a:solidFill>
                  <a:srgbClr val="FF0000"/>
                </a:solidFill>
                <a:latin typeface="Times New Roman" pitchFamily="18" charset="0"/>
                <a:ea typeface="Calibri"/>
                <a:cs typeface="Times New Roman" pitchFamily="18" charset="0"/>
              </a:rPr>
              <a:t>reflected</a:t>
            </a:r>
            <a:r>
              <a:rPr lang="en-IN" sz="3000" dirty="0">
                <a:latin typeface="Times New Roman" pitchFamily="18" charset="0"/>
                <a:ea typeface="Calibri"/>
                <a:cs typeface="Times New Roman" pitchFamily="18" charset="0"/>
              </a:rPr>
              <a:t> and in the case of a </a:t>
            </a:r>
            <a:r>
              <a:rPr lang="en-IN" sz="3000" dirty="0">
                <a:solidFill>
                  <a:srgbClr val="FF0000"/>
                </a:solidFill>
                <a:latin typeface="Times New Roman" pitchFamily="18" charset="0"/>
                <a:ea typeface="Calibri"/>
                <a:cs typeface="Times New Roman" pitchFamily="18" charset="0"/>
              </a:rPr>
              <a:t>black surface</a:t>
            </a:r>
            <a:r>
              <a:rPr lang="en-IN" sz="3000" dirty="0">
                <a:latin typeface="Times New Roman" pitchFamily="18" charset="0"/>
                <a:ea typeface="Calibri"/>
                <a:cs typeface="Times New Roman" pitchFamily="18" charset="0"/>
              </a:rPr>
              <a:t> light is completely </a:t>
            </a:r>
            <a:r>
              <a:rPr lang="en-IN" sz="3000" dirty="0">
                <a:solidFill>
                  <a:srgbClr val="FF0000"/>
                </a:solidFill>
                <a:latin typeface="Times New Roman" pitchFamily="18" charset="0"/>
                <a:ea typeface="Calibri"/>
                <a:cs typeface="Times New Roman" pitchFamily="18" charset="0"/>
              </a:rPr>
              <a:t>absorbed</a:t>
            </a:r>
            <a:r>
              <a:rPr lang="en-IN" sz="3000" dirty="0">
                <a:latin typeface="Times New Roman" pitchFamily="18" charset="0"/>
                <a:ea typeface="Calibri"/>
                <a:cs typeface="Times New Roman" pitchFamily="18" charset="0"/>
              </a:rPr>
              <a:t>. This behavior of light is used in </a:t>
            </a:r>
            <a:r>
              <a:rPr lang="en-IN" sz="3000" b="1" dirty="0">
                <a:latin typeface="Times New Roman" pitchFamily="18" charset="0"/>
                <a:ea typeface="Calibri"/>
                <a:cs typeface="Times New Roman" pitchFamily="18" charset="0"/>
              </a:rPr>
              <a:t>building a line follower robot</a:t>
            </a:r>
            <a:r>
              <a:rPr lang="en-IN" sz="3000" dirty="0">
                <a:latin typeface="Times New Roman" pitchFamily="18" charset="0"/>
                <a:ea typeface="Calibri"/>
                <a:cs typeface="Times New Roman" pitchFamily="18" charset="0"/>
              </a:rPr>
              <a:t>.</a:t>
            </a:r>
          </a:p>
          <a:p>
            <a:endParaRPr lang="en-IN" dirty="0"/>
          </a:p>
        </p:txBody>
      </p:sp>
    </p:spTree>
    <p:extLst>
      <p:ext uri="{BB962C8B-B14F-4D97-AF65-F5344CB8AC3E}">
        <p14:creationId xmlns:p14="http://schemas.microsoft.com/office/powerpoint/2010/main" val="253804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Concept of line Follower (Contd.)</a:t>
            </a:r>
          </a:p>
        </p:txBody>
      </p:sp>
      <p:pic>
        <p:nvPicPr>
          <p:cNvPr id="4" name="Content Placeholder 3" descr="Concept of White Line Follower Robo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633364"/>
            <a:ext cx="4070226" cy="3600400"/>
          </a:xfrm>
          <a:prstGeom prst="rect">
            <a:avLst/>
          </a:prstGeom>
          <a:noFill/>
          <a:ln>
            <a:noFill/>
          </a:ln>
        </p:spPr>
      </p:pic>
      <p:pic>
        <p:nvPicPr>
          <p:cNvPr id="5" name="Picture 4" descr="Concept of Black Line Follower Robot"/>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89348"/>
            <a:ext cx="3800475" cy="3456384"/>
          </a:xfrm>
          <a:prstGeom prst="rect">
            <a:avLst/>
          </a:prstGeom>
          <a:noFill/>
          <a:ln>
            <a:noFill/>
          </a:ln>
        </p:spPr>
      </p:pic>
    </p:spTree>
    <p:extLst>
      <p:ext uri="{BB962C8B-B14F-4D97-AF65-F5344CB8AC3E}">
        <p14:creationId xmlns:p14="http://schemas.microsoft.com/office/powerpoint/2010/main" val="409049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7220"/>
            <a:ext cx="8363272" cy="5112568"/>
          </a:xfrm>
        </p:spPr>
        <p:txBody>
          <a:bodyPr>
            <a:normAutofit fontScale="62500" lnSpcReduction="20000"/>
          </a:bodyPr>
          <a:lstStyle/>
          <a:p>
            <a:pPr algn="just">
              <a:lnSpc>
                <a:spcPct val="150000"/>
              </a:lnSpc>
              <a:spcAft>
                <a:spcPts val="1000"/>
              </a:spcAft>
            </a:pPr>
            <a:r>
              <a:rPr lang="en-IN" dirty="0">
                <a:latin typeface="Times New Roman" pitchFamily="18" charset="0"/>
                <a:ea typeface="Calibri"/>
                <a:cs typeface="Times New Roman" pitchFamily="18" charset="0"/>
              </a:rPr>
              <a:t>In this </a:t>
            </a:r>
            <a:r>
              <a:rPr lang="en-IN" b="1" dirty="0" err="1">
                <a:latin typeface="Times New Roman" pitchFamily="18" charset="0"/>
                <a:ea typeface="Calibri"/>
                <a:cs typeface="Times New Roman" pitchFamily="18" charset="0"/>
              </a:rPr>
              <a:t>Arduino</a:t>
            </a:r>
            <a:r>
              <a:rPr lang="en-IN" b="1" dirty="0">
                <a:latin typeface="Times New Roman" pitchFamily="18" charset="0"/>
                <a:ea typeface="Calibri"/>
                <a:cs typeface="Times New Roman" pitchFamily="18" charset="0"/>
              </a:rPr>
              <a:t> based line follower robot</a:t>
            </a:r>
          </a:p>
          <a:p>
            <a:pPr algn="just">
              <a:lnSpc>
                <a:spcPct val="150000"/>
              </a:lnSpc>
              <a:spcAft>
                <a:spcPts val="1000"/>
              </a:spcAft>
            </a:pPr>
            <a:r>
              <a:rPr lang="en-IN" dirty="0">
                <a:latin typeface="Times New Roman" pitchFamily="18" charset="0"/>
                <a:ea typeface="Calibri"/>
                <a:cs typeface="Times New Roman" pitchFamily="18" charset="0"/>
              </a:rPr>
              <a:t>IR (infrared) Transmitters (IR LED) and IR (infrared) receivers (TSOP 1738) also called as photodiodes are used. They are used for sending and receiving light. IR transmits infrared lights ( </a:t>
            </a:r>
            <a:r>
              <a:rPr lang="en-IN" dirty="0" err="1">
                <a:latin typeface="Times New Roman" pitchFamily="18" charset="0"/>
                <a:ea typeface="Calibri"/>
                <a:cs typeface="Times New Roman" pitchFamily="18" charset="0"/>
              </a:rPr>
              <a:t>wavelen</a:t>
            </a:r>
            <a:endParaRPr lang="en-IN" dirty="0">
              <a:latin typeface="Times New Roman" pitchFamily="18" charset="0"/>
              <a:ea typeface="Calibri"/>
              <a:cs typeface="Times New Roman" pitchFamily="18" charset="0"/>
            </a:endParaRPr>
          </a:p>
          <a:p>
            <a:pPr algn="just">
              <a:lnSpc>
                <a:spcPct val="150000"/>
              </a:lnSpc>
              <a:spcAft>
                <a:spcPts val="1000"/>
              </a:spcAft>
            </a:pPr>
            <a:r>
              <a:rPr lang="en-IN" dirty="0">
                <a:latin typeface="Times New Roman" pitchFamily="18" charset="0"/>
                <a:ea typeface="Calibri"/>
                <a:cs typeface="Times New Roman" pitchFamily="18" charset="0"/>
              </a:rPr>
              <a:t>When infrared rays falls on the white surface, it’s reflected back and caught by photodiodes which generate some voltage changes. When IR light falls on a black surface, light is absorbed by the black surface and no rays are reflected back, thus photo diode does not receive any light or rays. </a:t>
            </a:r>
            <a:endParaRPr lang="en-IN" sz="2800" dirty="0">
              <a:latin typeface="Times New Roman" pitchFamily="18" charset="0"/>
              <a:ea typeface="Calibri"/>
              <a:cs typeface="Times New Roman" pitchFamily="18" charset="0"/>
            </a:endParaRPr>
          </a:p>
          <a:p>
            <a:pPr algn="just">
              <a:lnSpc>
                <a:spcPct val="150000"/>
              </a:lnSpc>
              <a:spcAft>
                <a:spcPts val="1000"/>
              </a:spcAft>
            </a:pPr>
            <a:r>
              <a:rPr lang="en-IN" dirty="0">
                <a:latin typeface="Times New Roman" pitchFamily="18" charset="0"/>
                <a:ea typeface="Calibri"/>
                <a:cs typeface="Times New Roman" pitchFamily="18" charset="0"/>
              </a:rPr>
              <a:t>In this </a:t>
            </a:r>
            <a:r>
              <a:rPr lang="en-IN" dirty="0" err="1">
                <a:latin typeface="Times New Roman" pitchFamily="18" charset="0"/>
                <a:ea typeface="Calibri"/>
                <a:cs typeface="Times New Roman" pitchFamily="18" charset="0"/>
              </a:rPr>
              <a:t>Arduino</a:t>
            </a:r>
            <a:r>
              <a:rPr lang="en-IN" dirty="0">
                <a:latin typeface="Times New Roman" pitchFamily="18" charset="0"/>
                <a:ea typeface="Calibri"/>
                <a:cs typeface="Times New Roman" pitchFamily="18" charset="0"/>
              </a:rPr>
              <a:t> line follower robot when the </a:t>
            </a:r>
            <a:r>
              <a:rPr lang="en-IN" dirty="0">
                <a:solidFill>
                  <a:srgbClr val="FF0000"/>
                </a:solidFill>
                <a:latin typeface="Times New Roman" pitchFamily="18" charset="0"/>
                <a:ea typeface="Calibri"/>
                <a:cs typeface="Times New Roman" pitchFamily="18" charset="0"/>
              </a:rPr>
              <a:t>sensor senses white surface </a:t>
            </a:r>
            <a:r>
              <a:rPr lang="en-IN" dirty="0">
                <a:latin typeface="Times New Roman" pitchFamily="18" charset="0"/>
                <a:ea typeface="Calibri"/>
                <a:cs typeface="Times New Roman" pitchFamily="18" charset="0"/>
              </a:rPr>
              <a:t>then </a:t>
            </a:r>
            <a:r>
              <a:rPr lang="en-IN" dirty="0" err="1">
                <a:solidFill>
                  <a:srgbClr val="FF0000"/>
                </a:solidFill>
                <a:latin typeface="Times New Roman" pitchFamily="18" charset="0"/>
                <a:ea typeface="Calibri"/>
                <a:cs typeface="Times New Roman" pitchFamily="18" charset="0"/>
              </a:rPr>
              <a:t>Arduino</a:t>
            </a:r>
            <a:r>
              <a:rPr lang="en-IN" dirty="0">
                <a:solidFill>
                  <a:srgbClr val="FF0000"/>
                </a:solidFill>
                <a:latin typeface="Times New Roman" pitchFamily="18" charset="0"/>
                <a:ea typeface="Calibri"/>
                <a:cs typeface="Times New Roman" pitchFamily="18" charset="0"/>
              </a:rPr>
              <a:t> gets 1 as input </a:t>
            </a:r>
            <a:r>
              <a:rPr lang="en-IN" dirty="0">
                <a:latin typeface="Times New Roman" pitchFamily="18" charset="0"/>
                <a:ea typeface="Calibri"/>
                <a:cs typeface="Times New Roman" pitchFamily="18" charset="0"/>
              </a:rPr>
              <a:t>and when </a:t>
            </a:r>
            <a:r>
              <a:rPr lang="en-IN" dirty="0">
                <a:solidFill>
                  <a:srgbClr val="FF0000"/>
                </a:solidFill>
                <a:latin typeface="Times New Roman" pitchFamily="18" charset="0"/>
                <a:ea typeface="Calibri"/>
                <a:cs typeface="Times New Roman" pitchFamily="18" charset="0"/>
              </a:rPr>
              <a:t>senses black line , </a:t>
            </a:r>
            <a:r>
              <a:rPr lang="en-IN" dirty="0" err="1">
                <a:solidFill>
                  <a:srgbClr val="FF0000"/>
                </a:solidFill>
                <a:latin typeface="Times New Roman" pitchFamily="18" charset="0"/>
                <a:ea typeface="Calibri"/>
                <a:cs typeface="Times New Roman" pitchFamily="18" charset="0"/>
              </a:rPr>
              <a:t>Arduino</a:t>
            </a:r>
            <a:r>
              <a:rPr lang="en-IN" dirty="0">
                <a:solidFill>
                  <a:srgbClr val="FF0000"/>
                </a:solidFill>
                <a:latin typeface="Times New Roman" pitchFamily="18" charset="0"/>
                <a:ea typeface="Calibri"/>
                <a:cs typeface="Times New Roman" pitchFamily="18" charset="0"/>
              </a:rPr>
              <a:t> gets 0 as input.</a:t>
            </a:r>
            <a:endParaRPr lang="en-IN" sz="2800" dirty="0">
              <a:solidFill>
                <a:srgbClr val="FF0000"/>
              </a:solidFill>
              <a:latin typeface="Times New Roman" pitchFamily="18" charset="0"/>
              <a:ea typeface="Calibri"/>
              <a:cs typeface="Times New Roman" pitchFamily="18" charset="0"/>
            </a:endParaRPr>
          </a:p>
          <a:p>
            <a:endParaRPr lang="en-IN" dirty="0"/>
          </a:p>
        </p:txBody>
      </p:sp>
    </p:spTree>
    <p:extLst>
      <p:ext uri="{BB962C8B-B14F-4D97-AF65-F5344CB8AC3E}">
        <p14:creationId xmlns:p14="http://schemas.microsoft.com/office/powerpoint/2010/main" val="237279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12410"/>
          </a:xfrm>
        </p:spPr>
        <p:txBody>
          <a:bodyPr>
            <a:normAutofit/>
          </a:bodyPr>
          <a:lstStyle/>
          <a:p>
            <a:r>
              <a:rPr lang="en-IN" sz="3200" b="1" dirty="0">
                <a:latin typeface="Times New Roman" pitchFamily="18" charset="0"/>
                <a:cs typeface="Times New Roman" pitchFamily="18" charset="0"/>
              </a:rPr>
              <a:t>Functional Blocks of Line Follower Robot</a:t>
            </a:r>
          </a:p>
        </p:txBody>
      </p:sp>
      <p:pic>
        <p:nvPicPr>
          <p:cNvPr id="4" name="Content Placeholder 3" descr="Working of Line Follower Robot using Arduin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201316"/>
            <a:ext cx="7560840" cy="3456384"/>
          </a:xfrm>
          <a:prstGeom prst="rect">
            <a:avLst/>
          </a:prstGeom>
          <a:noFill/>
          <a:ln>
            <a:noFill/>
          </a:ln>
        </p:spPr>
      </p:pic>
    </p:spTree>
    <p:extLst>
      <p:ext uri="{BB962C8B-B14F-4D97-AF65-F5344CB8AC3E}">
        <p14:creationId xmlns:p14="http://schemas.microsoft.com/office/powerpoint/2010/main" val="236734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9228"/>
            <a:ext cx="8496944" cy="5112568"/>
          </a:xfrm>
        </p:spPr>
        <p:txBody>
          <a:bodyPr>
            <a:normAutofit fontScale="70000" lnSpcReduction="20000"/>
          </a:bodyPr>
          <a:lstStyle/>
          <a:p>
            <a:pPr marL="0" indent="0" algn="just">
              <a:lnSpc>
                <a:spcPct val="150000"/>
              </a:lnSpc>
              <a:spcAft>
                <a:spcPts val="1000"/>
              </a:spcAft>
              <a:buNone/>
            </a:pPr>
            <a:r>
              <a:rPr lang="en-IN" b="1" dirty="0" err="1">
                <a:solidFill>
                  <a:srgbClr val="555555"/>
                </a:solidFill>
                <a:latin typeface="Times New Roman" pitchFamily="18" charset="0"/>
                <a:ea typeface="Calibri"/>
                <a:cs typeface="Times New Roman" pitchFamily="18" charset="0"/>
              </a:rPr>
              <a:t>Arduino</a:t>
            </a:r>
            <a:r>
              <a:rPr lang="en-IN" b="1" dirty="0">
                <a:solidFill>
                  <a:srgbClr val="555555"/>
                </a:solidFill>
                <a:latin typeface="Times New Roman" pitchFamily="18" charset="0"/>
                <a:ea typeface="Calibri"/>
                <a:cs typeface="Times New Roman" pitchFamily="18" charset="0"/>
              </a:rPr>
              <a:t> line follower robot</a:t>
            </a:r>
            <a:r>
              <a:rPr lang="en-IN" dirty="0">
                <a:solidFill>
                  <a:srgbClr val="555555"/>
                </a:solidFill>
                <a:latin typeface="Times New Roman" pitchFamily="18" charset="0"/>
                <a:ea typeface="Calibri"/>
                <a:cs typeface="Times New Roman" pitchFamily="18" charset="0"/>
              </a:rPr>
              <a:t> can be divided into 3 sections:</a:t>
            </a:r>
            <a:r>
              <a:rPr lang="en-IN" dirty="0">
                <a:solidFill>
                  <a:srgbClr val="555555"/>
                </a:solidFill>
                <a:latin typeface="Times New Roman"/>
                <a:ea typeface="Calibri"/>
                <a:cs typeface="Times New Roman"/>
              </a:rPr>
              <a:t> </a:t>
            </a:r>
            <a:endParaRPr lang="en-IN" sz="2800" dirty="0">
              <a:ea typeface="Calibri"/>
              <a:cs typeface="Times New Roman"/>
            </a:endParaRPr>
          </a:p>
          <a:p>
            <a:pPr marL="0" lvl="0" indent="0" algn="just">
              <a:lnSpc>
                <a:spcPct val="150000"/>
              </a:lnSpc>
              <a:buSzPts val="1150"/>
              <a:buNone/>
            </a:pPr>
            <a:r>
              <a:rPr lang="en-IN" sz="2900" b="1" dirty="0">
                <a:solidFill>
                  <a:srgbClr val="555555"/>
                </a:solidFill>
                <a:latin typeface="Times New Roman" pitchFamily="18" charset="0"/>
                <a:ea typeface="Calibri"/>
                <a:cs typeface="Times New Roman" pitchFamily="18" charset="0"/>
              </a:rPr>
              <a:t>1) Sensor section:</a:t>
            </a:r>
            <a:endParaRPr lang="en-IN" sz="2900" dirty="0">
              <a:latin typeface="Times New Roman" pitchFamily="18" charset="0"/>
              <a:ea typeface="Calibri"/>
              <a:cs typeface="Times New Roman" pitchFamily="18" charset="0"/>
            </a:endParaRPr>
          </a:p>
          <a:p>
            <a:pPr marL="114300" indent="0" algn="just">
              <a:lnSpc>
                <a:spcPct val="150000"/>
              </a:lnSpc>
              <a:spcAft>
                <a:spcPts val="0"/>
              </a:spcAft>
              <a:buNone/>
            </a:pPr>
            <a:r>
              <a:rPr lang="en-IN" sz="2900" dirty="0">
                <a:latin typeface="Times New Roman" pitchFamily="18" charset="0"/>
                <a:ea typeface="Calibri"/>
                <a:cs typeface="Times New Roman" pitchFamily="18" charset="0"/>
              </a:rPr>
              <a:t>IR Module which is a sensor circuit consists of IR diodes, potentiometer, Comparator (Op-Amp) and LED’s. The potentiometer is used for setting reference voltage at comparator’s one terminal and IR sensors are used to sense the line and provide a change in voltage at the comparator’s second terminal. Then the comparator compares both voltages and generates a digital signal at the output. Here in this </a:t>
            </a:r>
            <a:r>
              <a:rPr lang="en-IN" sz="2900" b="1" dirty="0">
                <a:latin typeface="Times New Roman" pitchFamily="18" charset="0"/>
                <a:ea typeface="Calibri"/>
                <a:cs typeface="Times New Roman" pitchFamily="18" charset="0"/>
              </a:rPr>
              <a:t>line follower circuit,</a:t>
            </a:r>
            <a:r>
              <a:rPr lang="en-IN" sz="2900" dirty="0">
                <a:latin typeface="Times New Roman" pitchFamily="18" charset="0"/>
                <a:ea typeface="Calibri"/>
                <a:cs typeface="Times New Roman" pitchFamily="18" charset="0"/>
              </a:rPr>
              <a:t> two comparators for two sensors are used. </a:t>
            </a:r>
          </a:p>
          <a:p>
            <a:pPr marL="114300" indent="0" algn="just">
              <a:lnSpc>
                <a:spcPct val="150000"/>
              </a:lnSpc>
              <a:spcAft>
                <a:spcPts val="0"/>
              </a:spcAft>
              <a:buNone/>
            </a:pPr>
            <a:r>
              <a:rPr lang="en-IN" sz="2900" dirty="0">
                <a:latin typeface="Times New Roman" pitchFamily="18" charset="0"/>
                <a:ea typeface="Calibri"/>
                <a:cs typeface="Times New Roman" pitchFamily="18" charset="0"/>
              </a:rPr>
              <a:t>LM 358 is used as a comparator. LM358 has inbuilt two low noise Op-amps.</a:t>
            </a:r>
          </a:p>
          <a:p>
            <a:pPr marL="0" indent="0">
              <a:buNone/>
            </a:pPr>
            <a:endParaRPr lang="en-IN" dirty="0"/>
          </a:p>
        </p:txBody>
      </p:sp>
    </p:spTree>
    <p:extLst>
      <p:ext uri="{BB962C8B-B14F-4D97-AF65-F5344CB8AC3E}">
        <p14:creationId xmlns:p14="http://schemas.microsoft.com/office/powerpoint/2010/main" val="645657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2701</TotalTime>
  <Words>744</Words>
  <Application>Microsoft Office PowerPoint</Application>
  <PresentationFormat>On-screen Show (16:10)</PresentationFormat>
  <Paragraphs>91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Advanced Microcontrollers &amp; Applications (EC-506)</vt:lpstr>
      <vt:lpstr>PowerPoint Presentation</vt:lpstr>
      <vt:lpstr>Line Follower Robot </vt:lpstr>
      <vt:lpstr>PowerPoint Presentation</vt:lpstr>
      <vt:lpstr>Concept of Line Follower</vt:lpstr>
      <vt:lpstr>Concept of line Follower (Contd.)</vt:lpstr>
      <vt:lpstr>PowerPoint Presentation</vt:lpstr>
      <vt:lpstr>Functional Blocks of Line Follower Robot</vt:lpstr>
      <vt:lpstr>PowerPoint Presentation</vt:lpstr>
      <vt:lpstr>PowerPoint Presentation</vt:lpstr>
      <vt:lpstr>Working of Line Follower Robot </vt:lpstr>
      <vt:lpstr>When both left and right sensor senses white then the robot moves forward.</vt:lpstr>
      <vt:lpstr>If the left sensor comes on a black line then the robot turn the left side</vt:lpstr>
      <vt:lpstr>If the right sensor sense black line then robot turn right side until both sensors comes at the white surface. When the white surface comes robot starts moving on forward again. </vt:lpstr>
      <vt:lpstr>If both sensors come on the black line, the robot stops.</vt:lpstr>
      <vt:lpstr>Circuit Diagram</vt:lpstr>
      <vt:lpstr>PowerPoint Presentation</vt:lpstr>
      <vt:lpstr>Program </vt:lpstr>
      <vt:lpstr>PowerPoint Presentation</vt:lpstr>
      <vt:lpstr>PowerPoint Presentation</vt:lpstr>
      <vt:lpstr>Functional Blocks of Accelerometer based Hand Gesture Controlled Robot</vt:lpstr>
      <vt:lpstr>Functional blocks of Accelerometer based Gesture controlled Robot</vt:lpstr>
      <vt:lpstr>Accelerometer(ADXL335) module</vt:lpstr>
      <vt:lpstr>ADXL335 Pin out Configuration</vt:lpstr>
      <vt:lpstr>PowerPoint Presentation</vt:lpstr>
      <vt:lpstr>Working Mechanism of Accelerometer</vt:lpstr>
      <vt:lpstr>PowerPoint Presentation</vt:lpstr>
      <vt:lpstr>PowerPoint Presentation</vt:lpstr>
      <vt:lpstr>PowerPoint Presentation</vt:lpstr>
      <vt:lpstr>RF Encoder/Decoder pair</vt:lpstr>
      <vt:lpstr>HD12D RF Decoder IC pinout</vt:lpstr>
      <vt:lpstr>Pinout description</vt:lpstr>
      <vt:lpstr>How to use HT12D decoder</vt:lpstr>
      <vt:lpstr>Working of gesture controlled Robot</vt:lpstr>
      <vt:lpstr>Gestures recognized by Robot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Microcontrollers &amp; Applications (EC-506)</dc:title>
  <dc:creator>Vijay Kumar</dc:creator>
  <cp:lastModifiedBy>Unknown User</cp:lastModifiedBy>
  <cp:revision>130</cp:revision>
  <dcterms:created xsi:type="dcterms:W3CDTF">2020-10-25T11:26:07Z</dcterms:created>
  <dcterms:modified xsi:type="dcterms:W3CDTF">2020-12-19T07:22:40Z</dcterms:modified>
</cp:coreProperties>
</file>