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88" r:id="rId5"/>
    <p:sldId id="293" r:id="rId6"/>
    <p:sldId id="289" r:id="rId7"/>
    <p:sldId id="291" r:id="rId8"/>
    <p:sldId id="292" r:id="rId9"/>
    <p:sldId id="290" r:id="rId10"/>
    <p:sldId id="294" r:id="rId11"/>
    <p:sldId id="295" r:id="rId12"/>
    <p:sldId id="297" r:id="rId13"/>
    <p:sldId id="298" r:id="rId14"/>
    <p:sldId id="29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F850302-0F57-4BF4-826B-F6171BCBED80}" type="datetimeFigureOut">
              <a:rPr lang="en-US" smtClean="0"/>
              <a:pPr/>
              <a:t>9/10/2020</a:t>
            </a:fld>
            <a:endParaRPr lang="en-US"/>
          </a:p>
        </p:txBody>
      </p:sp>
      <p:sp>
        <p:nvSpPr>
          <p:cNvPr id="16" name="Slide Number Placeholder 15"/>
          <p:cNvSpPr>
            <a:spLocks noGrp="1"/>
          </p:cNvSpPr>
          <p:nvPr>
            <p:ph type="sldNum" sz="quarter" idx="11"/>
          </p:nvPr>
        </p:nvSpPr>
        <p:spPr/>
        <p:txBody>
          <a:bodyPr/>
          <a:lstStyle/>
          <a:p>
            <a:fld id="{1C6424FC-7995-4A13-942C-DE744004CE68}"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50302-0F57-4BF4-826B-F6171BCBED80}"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50302-0F57-4BF4-826B-F6171BCBED80}"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F850302-0F57-4BF4-826B-F6171BCBED80}" type="datetimeFigureOut">
              <a:rPr lang="en-US" smtClean="0"/>
              <a:pPr/>
              <a:t>9/10/2020</a:t>
            </a:fld>
            <a:endParaRPr lang="en-US"/>
          </a:p>
        </p:txBody>
      </p:sp>
      <p:sp>
        <p:nvSpPr>
          <p:cNvPr id="15" name="Slide Number Placeholder 14"/>
          <p:cNvSpPr>
            <a:spLocks noGrp="1"/>
          </p:cNvSpPr>
          <p:nvPr>
            <p:ph type="sldNum" sz="quarter" idx="15"/>
          </p:nvPr>
        </p:nvSpPr>
        <p:spPr/>
        <p:txBody>
          <a:bodyPr/>
          <a:lstStyle>
            <a:lvl1pPr algn="ctr">
              <a:defRPr/>
            </a:lvl1pPr>
          </a:lstStyle>
          <a:p>
            <a:fld id="{1C6424FC-7995-4A13-942C-DE744004CE68}"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0302-0F57-4BF4-826B-F6171BCBED80}"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F850302-0F57-4BF4-826B-F6171BCBED80}" type="datetimeFigureOut">
              <a:rPr lang="en-US" smtClean="0"/>
              <a:pPr/>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C6424FC-7995-4A13-942C-DE744004CE68}"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F850302-0F57-4BF4-826B-F6171BCBED80}" type="datetimeFigureOut">
              <a:rPr lang="en-US" smtClean="0"/>
              <a:pPr/>
              <a:t>9/10/2020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850302-0F57-4BF4-826B-F6171BCBED80}" type="datetimeFigureOut">
              <a:rPr lang="en-US" smtClean="0"/>
              <a:pPr/>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424FC-7995-4A13-942C-DE744004CE68}"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50302-0F57-4BF4-826B-F6171BCBED80}"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424FC-7995-4A13-942C-DE744004C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F850302-0F57-4BF4-826B-F6171BCBED80}" type="datetimeFigureOut">
              <a:rPr lang="en-US" smtClean="0"/>
              <a:pPr/>
              <a:t>9/10/2020</a:t>
            </a:fld>
            <a:endParaRPr lang="en-US"/>
          </a:p>
        </p:txBody>
      </p:sp>
      <p:sp>
        <p:nvSpPr>
          <p:cNvPr id="9" name="Slide Number Placeholder 8"/>
          <p:cNvSpPr>
            <a:spLocks noGrp="1"/>
          </p:cNvSpPr>
          <p:nvPr>
            <p:ph type="sldNum" sz="quarter" idx="15"/>
          </p:nvPr>
        </p:nvSpPr>
        <p:spPr/>
        <p:txBody>
          <a:bodyPr/>
          <a:lstStyle/>
          <a:p>
            <a:fld id="{1C6424FC-7995-4A13-942C-DE744004CE68}"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F850302-0F57-4BF4-826B-F6171BCBED80}" type="datetimeFigureOut">
              <a:rPr lang="en-US" smtClean="0"/>
              <a:pPr/>
              <a:t>9/10/2020</a:t>
            </a:fld>
            <a:endParaRPr lang="en-US"/>
          </a:p>
        </p:txBody>
      </p:sp>
      <p:sp>
        <p:nvSpPr>
          <p:cNvPr id="9" name="Slide Number Placeholder 8"/>
          <p:cNvSpPr>
            <a:spLocks noGrp="1"/>
          </p:cNvSpPr>
          <p:nvPr>
            <p:ph type="sldNum" sz="quarter" idx="11"/>
          </p:nvPr>
        </p:nvSpPr>
        <p:spPr/>
        <p:txBody>
          <a:bodyPr/>
          <a:lstStyle/>
          <a:p>
            <a:fld id="{1C6424FC-7995-4A13-942C-DE744004CE68}"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F850302-0F57-4BF4-826B-F6171BCBED80}" type="datetimeFigureOut">
              <a:rPr lang="en-US" smtClean="0"/>
              <a:pPr/>
              <a:t>9/10/2020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C6424FC-7995-4A13-942C-DE744004CE68}"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b="1" dirty="0" smtClean="0">
                <a:latin typeface="Times New Roman" pitchFamily="18" charset="0"/>
                <a:cs typeface="Times New Roman" pitchFamily="18" charset="0"/>
              </a:rPr>
              <a:t>Lecture 7</a:t>
            </a:r>
          </a:p>
          <a:p>
            <a:r>
              <a:rPr lang="en-IN" b="1" dirty="0" smtClean="0">
                <a:latin typeface="Times New Roman" pitchFamily="18" charset="0"/>
                <a:cs typeface="Times New Roman" pitchFamily="18" charset="0"/>
              </a:rPr>
              <a:t>B.E (ECE) 5</a:t>
            </a:r>
            <a:r>
              <a:rPr lang="en-IN" b="1" baseline="30000" dirty="0" smtClean="0">
                <a:latin typeface="Times New Roman" pitchFamily="18" charset="0"/>
                <a:cs typeface="Times New Roman" pitchFamily="18" charset="0"/>
              </a:rPr>
              <a:t>th</a:t>
            </a:r>
            <a:r>
              <a:rPr lang="en-IN" b="1" dirty="0" smtClean="0">
                <a:latin typeface="Times New Roman" pitchFamily="18" charset="0"/>
                <a:cs typeface="Times New Roman" pitchFamily="18" charset="0"/>
              </a:rPr>
              <a:t> semester</a:t>
            </a:r>
            <a:endParaRPr lang="en-US" b="1" dirty="0" smtClean="0">
              <a:latin typeface="Times New Roman" pitchFamily="18" charset="0"/>
              <a:cs typeface="Times New Roman" pitchFamily="18" charset="0"/>
            </a:endParaRPr>
          </a:p>
          <a:p>
            <a:endParaRPr lang="en-US" dirty="0"/>
          </a:p>
        </p:txBody>
      </p:sp>
      <p:sp>
        <p:nvSpPr>
          <p:cNvPr id="2" name="Title 1"/>
          <p:cNvSpPr>
            <a:spLocks noGrp="1"/>
          </p:cNvSpPr>
          <p:nvPr>
            <p:ph type="ctrTitle"/>
          </p:nvPr>
        </p:nvSpPr>
        <p:spPr/>
        <p:txBody>
          <a:bodyPr/>
          <a:lstStyle/>
          <a:p>
            <a:r>
              <a:rPr lang="en-IN" b="1" dirty="0" smtClean="0"/>
              <a:t>VLSI DESIGN</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ttern transfer.png"/>
          <p:cNvPicPr>
            <a:picLocks noGrp="1" noChangeAspect="1"/>
          </p:cNvPicPr>
          <p:nvPr>
            <p:ph idx="1"/>
          </p:nvPr>
        </p:nvPicPr>
        <p:blipFill>
          <a:blip r:embed="rId2"/>
          <a:stretch>
            <a:fillRect/>
          </a:stretch>
        </p:blipFill>
        <p:spPr>
          <a:xfrm>
            <a:off x="2657109" y="1524000"/>
            <a:ext cx="3843717" cy="4572000"/>
          </a:xfrm>
        </p:spPr>
      </p:pic>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Procedure for Pattern Transfer</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pattern transfer.png"/>
          <p:cNvPicPr>
            <a:picLocks noChangeAspect="1"/>
          </p:cNvPicPr>
          <p:nvPr/>
        </p:nvPicPr>
        <p:blipFill>
          <a:blip r:embed="rId2"/>
          <a:stretch>
            <a:fillRect/>
          </a:stretch>
        </p:blipFill>
        <p:spPr>
          <a:xfrm>
            <a:off x="285720" y="228600"/>
            <a:ext cx="4000500" cy="6400800"/>
          </a:xfrm>
          <a:prstGeom prst="rect">
            <a:avLst/>
          </a:prstGeom>
        </p:spPr>
      </p:pic>
      <p:sp>
        <p:nvSpPr>
          <p:cNvPr id="4" name="Rectangle 3"/>
          <p:cNvSpPr/>
          <p:nvPr/>
        </p:nvSpPr>
        <p:spPr>
          <a:xfrm>
            <a:off x="4357686" y="1357298"/>
            <a:ext cx="4572000" cy="3108543"/>
          </a:xfrm>
          <a:prstGeom prst="rect">
            <a:avLst/>
          </a:prstGeom>
        </p:spPr>
        <p:txBody>
          <a:bodyPr>
            <a:spAutoFit/>
          </a:bodyPr>
          <a:lstStyle/>
          <a:p>
            <a:pPr marL="342900" indent="-342900" algn="just">
              <a:buAutoNum type="arabicPeriod"/>
            </a:pPr>
            <a:r>
              <a:rPr lang="en-US" sz="2800" dirty="0" smtClean="0">
                <a:latin typeface="Times New Roman" pitchFamily="18" charset="0"/>
                <a:cs typeface="Times New Roman" pitchFamily="18" charset="0"/>
              </a:rPr>
              <a:t>Preparation of wafer.</a:t>
            </a:r>
          </a:p>
          <a:p>
            <a:pPr marL="342900" indent="-342900" algn="just">
              <a:buAutoNum type="arabicPeriod"/>
            </a:pPr>
            <a:r>
              <a:rPr lang="en-IN" sz="2800" dirty="0" err="1" smtClean="0">
                <a:latin typeface="Times New Roman" pitchFamily="18" charset="0"/>
                <a:cs typeface="Times New Roman" pitchFamily="18" charset="0"/>
              </a:rPr>
              <a:t>Photoresist</a:t>
            </a:r>
            <a:r>
              <a:rPr lang="en-IN" sz="2800" dirty="0" smtClean="0">
                <a:latin typeface="Times New Roman" pitchFamily="18" charset="0"/>
                <a:cs typeface="Times New Roman" pitchFamily="18" charset="0"/>
              </a:rPr>
              <a:t> application.</a:t>
            </a:r>
          </a:p>
          <a:p>
            <a:pPr marL="342900" indent="-342900" algn="just">
              <a:buAutoNum type="arabicPeriod"/>
            </a:pPr>
            <a:r>
              <a:rPr lang="en-IN" sz="2800" dirty="0" smtClean="0">
                <a:latin typeface="Times New Roman" pitchFamily="18" charset="0"/>
                <a:cs typeface="Times New Roman" pitchFamily="18" charset="0"/>
              </a:rPr>
              <a:t>Exposing.</a:t>
            </a:r>
          </a:p>
          <a:p>
            <a:pPr marL="342900" indent="-342900" algn="just">
              <a:buAutoNum type="arabicPeriod"/>
            </a:pPr>
            <a:r>
              <a:rPr lang="en-IN" sz="2800" dirty="0" smtClean="0">
                <a:latin typeface="Times New Roman" pitchFamily="18" charset="0"/>
                <a:cs typeface="Times New Roman" pitchFamily="18" charset="0"/>
              </a:rPr>
              <a:t>Developing.</a:t>
            </a:r>
          </a:p>
          <a:p>
            <a:pPr marL="342900" indent="-342900" algn="just">
              <a:buAutoNum type="arabicPeriod"/>
            </a:pPr>
            <a:r>
              <a:rPr lang="en-IN" sz="2800" dirty="0" smtClean="0">
                <a:latin typeface="Times New Roman" pitchFamily="18" charset="0"/>
                <a:cs typeface="Times New Roman" pitchFamily="18" charset="0"/>
              </a:rPr>
              <a:t>Baking</a:t>
            </a:r>
          </a:p>
          <a:p>
            <a:pPr marL="342900" indent="-342900" algn="just">
              <a:buAutoNum type="arabicPeriod"/>
            </a:pPr>
            <a:r>
              <a:rPr lang="en-IN" sz="2800" dirty="0" smtClean="0">
                <a:latin typeface="Times New Roman" pitchFamily="18" charset="0"/>
                <a:cs typeface="Times New Roman" pitchFamily="18" charset="0"/>
              </a:rPr>
              <a:t>Etching</a:t>
            </a:r>
          </a:p>
          <a:p>
            <a:pPr marL="342900" indent="-342900" algn="just">
              <a:buAutoNum type="arabicPeriod"/>
            </a:pPr>
            <a:r>
              <a:rPr lang="en-IN" sz="2800" dirty="0" err="1" smtClean="0">
                <a:latin typeface="Times New Roman" pitchFamily="18" charset="0"/>
                <a:cs typeface="Times New Roman" pitchFamily="18" charset="0"/>
              </a:rPr>
              <a:t>Photoresist</a:t>
            </a:r>
            <a:r>
              <a:rPr lang="en-IN" sz="2800" dirty="0" smtClean="0">
                <a:latin typeface="Times New Roman" pitchFamily="18" charset="0"/>
                <a:cs typeface="Times New Roman" pitchFamily="18" charset="0"/>
              </a:rPr>
              <a:t> removal</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eneral methods to expose photoresist.gif"/>
          <p:cNvPicPr>
            <a:picLocks noGrp="1" noChangeAspect="1"/>
          </p:cNvPicPr>
          <p:nvPr>
            <p:ph idx="1"/>
          </p:nvPr>
        </p:nvPicPr>
        <p:blipFill>
          <a:blip r:embed="rId2"/>
          <a:stretch>
            <a:fillRect/>
          </a:stretch>
        </p:blipFill>
        <p:spPr>
          <a:xfrm>
            <a:off x="1693648" y="642918"/>
            <a:ext cx="5664434" cy="1980000"/>
          </a:xfrm>
        </p:spPr>
      </p:pic>
      <p:sp>
        <p:nvSpPr>
          <p:cNvPr id="3" name="Title 2"/>
          <p:cNvSpPr>
            <a:spLocks noGrp="1"/>
          </p:cNvSpPr>
          <p:nvPr>
            <p:ph type="title"/>
          </p:nvPr>
        </p:nvSpPr>
        <p:spPr>
          <a:xfrm>
            <a:off x="457200" y="-428652"/>
            <a:ext cx="8229600" cy="1219200"/>
          </a:xfrm>
        </p:spPr>
        <p:txBody>
          <a:bodyPr/>
          <a:lstStyle/>
          <a:p>
            <a:r>
              <a:rPr lang="en-IN" dirty="0" smtClean="0">
                <a:solidFill>
                  <a:srgbClr val="FFC000"/>
                </a:solidFill>
                <a:latin typeface="Times New Roman" pitchFamily="18" charset="0"/>
                <a:cs typeface="Times New Roman" pitchFamily="18" charset="0"/>
              </a:rPr>
              <a:t>Methods to expose </a:t>
            </a:r>
            <a:r>
              <a:rPr lang="en-IN" dirty="0" err="1" smtClean="0">
                <a:solidFill>
                  <a:srgbClr val="FFC000"/>
                </a:solidFill>
                <a:latin typeface="Times New Roman" pitchFamily="18" charset="0"/>
                <a:cs typeface="Times New Roman" pitchFamily="18" charset="0"/>
              </a:rPr>
              <a:t>photoresist</a:t>
            </a:r>
            <a:endParaRPr lang="en-US" dirty="0">
              <a:solidFill>
                <a:srgbClr val="FFC000"/>
              </a:solidFill>
              <a:latin typeface="Times New Roman" pitchFamily="18" charset="0"/>
              <a:cs typeface="Times New Roman" pitchFamily="18" charset="0"/>
            </a:endParaRPr>
          </a:p>
        </p:txBody>
      </p:sp>
      <p:sp>
        <p:nvSpPr>
          <p:cNvPr id="6" name="TextBox 5"/>
          <p:cNvSpPr txBox="1"/>
          <p:nvPr/>
        </p:nvSpPr>
        <p:spPr>
          <a:xfrm>
            <a:off x="571472" y="2476585"/>
            <a:ext cx="8358246" cy="4524315"/>
          </a:xfrm>
          <a:prstGeom prst="rect">
            <a:avLst/>
          </a:prstGeom>
          <a:noFill/>
        </p:spPr>
        <p:txBody>
          <a:bodyPr wrap="square" rtlCol="0">
            <a:spAutoFit/>
          </a:bodyPr>
          <a:lstStyle/>
          <a:p>
            <a:pPr algn="just"/>
            <a:r>
              <a:rPr lang="en-US" sz="2400" dirty="0" smtClean="0">
                <a:solidFill>
                  <a:srgbClr val="FFC000"/>
                </a:solidFill>
                <a:latin typeface="Times New Roman" pitchFamily="18" charset="0"/>
                <a:cs typeface="Times New Roman" pitchFamily="18" charset="0"/>
              </a:rPr>
              <a:t>Contact and proximity lithography </a:t>
            </a:r>
            <a:r>
              <a:rPr lang="en-US" sz="2400" dirty="0" smtClean="0">
                <a:latin typeface="Times New Roman" pitchFamily="18" charset="0"/>
                <a:cs typeface="Times New Roman" pitchFamily="18" charset="0"/>
              </a:rPr>
              <a:t>are the simplest methods of exposing a </a:t>
            </a:r>
            <a:r>
              <a:rPr lang="en-US" sz="2400" dirty="0" err="1" smtClean="0">
                <a:latin typeface="Times New Roman" pitchFamily="18" charset="0"/>
                <a:cs typeface="Times New Roman" pitchFamily="18" charset="0"/>
              </a:rPr>
              <a:t>photoresist</a:t>
            </a:r>
            <a:r>
              <a:rPr lang="en-US" sz="2400" dirty="0" smtClean="0">
                <a:latin typeface="Times New Roman" pitchFamily="18" charset="0"/>
                <a:cs typeface="Times New Roman" pitchFamily="18" charset="0"/>
              </a:rPr>
              <a:t> through a master pattern called a </a:t>
            </a:r>
            <a:r>
              <a:rPr lang="en-US" sz="2400" dirty="0" err="1" smtClean="0">
                <a:latin typeface="Times New Roman" pitchFamily="18" charset="0"/>
                <a:cs typeface="Times New Roman" pitchFamily="18" charset="0"/>
              </a:rPr>
              <a:t>photomask</a:t>
            </a:r>
            <a:r>
              <a:rPr lang="en-US" sz="2400" dirty="0" smtClean="0">
                <a:latin typeface="Times New Roman" pitchFamily="18" charset="0"/>
                <a:cs typeface="Times New Roman" pitchFamily="18" charset="0"/>
              </a:rPr>
              <a:t>. </a:t>
            </a:r>
          </a:p>
          <a:p>
            <a:pPr algn="just"/>
            <a:r>
              <a:rPr lang="en-US" sz="2400" dirty="0" smtClean="0">
                <a:solidFill>
                  <a:srgbClr val="FFC000"/>
                </a:solidFill>
                <a:latin typeface="Times New Roman" pitchFamily="18" charset="0"/>
                <a:cs typeface="Times New Roman" pitchFamily="18" charset="0"/>
              </a:rPr>
              <a:t>Contact lithography</a:t>
            </a:r>
            <a:r>
              <a:rPr lang="en-US" sz="2400" dirty="0" smtClean="0">
                <a:latin typeface="Times New Roman" pitchFamily="18" charset="0"/>
                <a:cs typeface="Times New Roman" pitchFamily="18" charset="0"/>
              </a:rPr>
              <a:t> offers high resolution (down to about the wavelength of the radiation), but practical problems such as mask damage and resulting low yield make this process unusable in most production environments. </a:t>
            </a:r>
          </a:p>
          <a:p>
            <a:pPr algn="just"/>
            <a:r>
              <a:rPr lang="en-US" sz="2400" dirty="0" smtClean="0">
                <a:solidFill>
                  <a:srgbClr val="FFC000"/>
                </a:solidFill>
                <a:latin typeface="Times New Roman" pitchFamily="18" charset="0"/>
                <a:cs typeface="Times New Roman" pitchFamily="18" charset="0"/>
              </a:rPr>
              <a:t>Proximity printing </a:t>
            </a:r>
            <a:r>
              <a:rPr lang="en-US" sz="2400" dirty="0" smtClean="0">
                <a:latin typeface="Times New Roman" pitchFamily="18" charset="0"/>
                <a:cs typeface="Times New Roman" pitchFamily="18" charset="0"/>
              </a:rPr>
              <a:t>reduces mask damage by keeping the mask a set distance above the wafer (e.g., 20 </a:t>
            </a:r>
            <a:r>
              <a:rPr lang="en-US" sz="2400" dirty="0" err="1" smtClean="0">
                <a:latin typeface="Times New Roman" pitchFamily="18" charset="0"/>
                <a:cs typeface="Times New Roman" pitchFamily="18" charset="0"/>
              </a:rPr>
              <a:t>μm</a:t>
            </a:r>
            <a:r>
              <a:rPr lang="en-US" sz="2400" dirty="0" smtClean="0">
                <a:latin typeface="Times New Roman" pitchFamily="18" charset="0"/>
                <a:cs typeface="Times New Roman" pitchFamily="18" charset="0"/>
              </a:rPr>
              <a:t>). Unfortunately, the resolution limit is increased to greater than 2 to 4 </a:t>
            </a:r>
            <a:r>
              <a:rPr lang="en-US" sz="2400" dirty="0" err="1" smtClean="0">
                <a:latin typeface="Times New Roman" pitchFamily="18" charset="0"/>
                <a:cs typeface="Times New Roman" pitchFamily="18" charset="0"/>
              </a:rPr>
              <a:t>μm</a:t>
            </a:r>
            <a:r>
              <a:rPr lang="en-US" sz="2400" dirty="0" smtClean="0">
                <a:latin typeface="Times New Roman" pitchFamily="18" charset="0"/>
                <a:cs typeface="Times New Roman" pitchFamily="18" charset="0"/>
              </a:rPr>
              <a:t>, making proximity printing insufficient for today’s technology. </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solidFill>
                  <a:srgbClr val="FFC000"/>
                </a:solidFill>
                <a:latin typeface="Times New Roman" pitchFamily="18" charset="0"/>
                <a:cs typeface="Times New Roman" pitchFamily="18" charset="0"/>
              </a:rPr>
              <a:t>Projection lithography </a:t>
            </a:r>
            <a:r>
              <a:rPr lang="en-US" dirty="0" smtClean="0">
                <a:latin typeface="Times New Roman" pitchFamily="18" charset="0"/>
                <a:cs typeface="Times New Roman" pitchFamily="18" charset="0"/>
              </a:rPr>
              <a:t>derives its name from the fact that an image of the mask is projected onto the wafer. </a:t>
            </a:r>
          </a:p>
          <a:p>
            <a:pPr algn="just"/>
            <a:r>
              <a:rPr lang="en-US" dirty="0" smtClean="0">
                <a:latin typeface="Times New Roman" pitchFamily="18" charset="0"/>
                <a:cs typeface="Times New Roman" pitchFamily="18" charset="0"/>
              </a:rPr>
              <a:t>Projection lithography became a viable alternative to contact/proximity printing with the advent of improved optical materials which allowed the production of lens elements of sufficient quality to meet the requirements of the semiconductor industry. Such an optical system is said to be diffraction-limited, since it is diffraction effects and not lens aberrations which, for the most part, determine the shape of the image.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BL.png"/>
          <p:cNvPicPr>
            <a:picLocks noGrp="1" noChangeAspect="1"/>
          </p:cNvPicPr>
          <p:nvPr>
            <p:ph idx="1"/>
          </p:nvPr>
        </p:nvPicPr>
        <p:blipFill>
          <a:blip r:embed="rId2"/>
          <a:stretch>
            <a:fillRect/>
          </a:stretch>
        </p:blipFill>
        <p:spPr>
          <a:xfrm>
            <a:off x="724277" y="1524000"/>
            <a:ext cx="7695446" cy="4572000"/>
          </a:xfrm>
        </p:spPr>
      </p:pic>
      <p:sp>
        <p:nvSpPr>
          <p:cNvPr id="3" name="Title 2"/>
          <p:cNvSpPr>
            <a:spLocks noGrp="1"/>
          </p:cNvSpPr>
          <p:nvPr>
            <p:ph type="title"/>
          </p:nvPr>
        </p:nvSpPr>
        <p:spPr/>
        <p:txBody>
          <a:bodyPr/>
          <a:lstStyle/>
          <a:p>
            <a:r>
              <a:rPr lang="en-IN" dirty="0" smtClean="0">
                <a:solidFill>
                  <a:srgbClr val="FFC000"/>
                </a:solidFill>
                <a:latin typeface="Times New Roman" pitchFamily="18" charset="0"/>
                <a:cs typeface="Times New Roman" pitchFamily="18" charset="0"/>
              </a:rPr>
              <a:t>Electron beam lithography</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	</a:t>
            </a:r>
            <a:endParaRPr lang="en-US" dirty="0"/>
          </a:p>
        </p:txBody>
      </p:sp>
      <p:sp>
        <p:nvSpPr>
          <p:cNvPr id="3" name="Title 2"/>
          <p:cNvSpPr>
            <a:spLocks noGrp="1"/>
          </p:cNvSpPr>
          <p:nvPr>
            <p:ph type="title"/>
          </p:nvPr>
        </p:nvSpPr>
        <p:spPr>
          <a:xfrm>
            <a:off x="428596" y="566702"/>
            <a:ext cx="8229600" cy="647720"/>
          </a:xfrm>
        </p:spPr>
        <p:txBody>
          <a:bodyPr>
            <a:noAutofit/>
          </a:bodyPr>
          <a:lstStyle/>
          <a:p>
            <a:pPr algn="ctr"/>
            <a:r>
              <a:rPr lang="en-IN" sz="4000" dirty="0" smtClean="0">
                <a:solidFill>
                  <a:srgbClr val="FFC000"/>
                </a:solidFill>
                <a:latin typeface="Times New Roman" pitchFamily="18" charset="0"/>
                <a:cs typeface="Times New Roman" pitchFamily="18" charset="0"/>
              </a:rPr>
              <a:t>Masking and Lithography</a:t>
            </a:r>
            <a:endParaRPr lang="en-US" sz="4000" dirty="0">
              <a:solidFill>
                <a:srgbClr val="FFC000"/>
              </a:solidFill>
              <a:latin typeface="Times New Roman" pitchFamily="18" charset="0"/>
              <a:cs typeface="Times New Roman" pitchFamily="18" charset="0"/>
            </a:endParaRPr>
          </a:p>
        </p:txBody>
      </p:sp>
      <p:sp>
        <p:nvSpPr>
          <p:cNvPr id="8" name="TextBox 7"/>
          <p:cNvSpPr txBox="1"/>
          <p:nvPr/>
        </p:nvSpPr>
        <p:spPr>
          <a:xfrm>
            <a:off x="642910" y="1214422"/>
            <a:ext cx="7786742" cy="5262979"/>
          </a:xfrm>
          <a:prstGeom prst="rect">
            <a:avLst/>
          </a:prstGeom>
          <a:noFill/>
        </p:spPr>
        <p:txBody>
          <a:bodyPr wrap="square" rtlCol="0">
            <a:spAutoFit/>
          </a:bodyPr>
          <a:lstStyle/>
          <a:p>
            <a:pPr algn="just">
              <a:buFont typeface="Arial" pitchFamily="34" charset="0"/>
              <a:buChar char="•"/>
            </a:pPr>
            <a:r>
              <a:rPr lang="en-IN" sz="2800" dirty="0" smtClean="0">
                <a:latin typeface="Times New Roman" pitchFamily="18" charset="0"/>
                <a:cs typeface="Times New Roman" pitchFamily="18" charset="0"/>
              </a:rPr>
              <a:t> Lithography is a process of drawing patterns on a         </a:t>
            </a:r>
          </a:p>
          <a:p>
            <a:pPr algn="just"/>
            <a:r>
              <a:rPr lang="en-IN" sz="2800" dirty="0" smtClean="0">
                <a:latin typeface="Times New Roman" pitchFamily="18" charset="0"/>
                <a:cs typeface="Times New Roman" pitchFamily="18" charset="0"/>
              </a:rPr>
              <a:t>silicon wafer.</a:t>
            </a: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endParaRPr lang="en-IN" sz="2800" dirty="0" smtClean="0">
              <a:latin typeface="Times New Roman" pitchFamily="18" charset="0"/>
              <a:cs typeface="Times New Roman" pitchFamily="18" charset="0"/>
            </a:endParaRPr>
          </a:p>
          <a:p>
            <a:pPr algn="just">
              <a:buFont typeface="Arial" pitchFamily="34" charset="0"/>
              <a:buChar char="•"/>
            </a:pPr>
            <a:r>
              <a:rPr lang="en-IN" sz="2800" dirty="0" smtClean="0">
                <a:latin typeface="Times New Roman" pitchFamily="18" charset="0"/>
                <a:cs typeface="Times New Roman" pitchFamily="18" charset="0"/>
              </a:rPr>
              <a:t> The patterns are drawn with a light sensitive polymer called </a:t>
            </a:r>
            <a:r>
              <a:rPr lang="en-IN" sz="2800" dirty="0" err="1" smtClean="0">
                <a:latin typeface="Times New Roman" pitchFamily="18" charset="0"/>
                <a:cs typeface="Times New Roman" pitchFamily="18" charset="0"/>
              </a:rPr>
              <a:t>photoresist</a:t>
            </a:r>
            <a:r>
              <a:rPr lang="en-IN" sz="2800" dirty="0" smtClean="0">
                <a:latin typeface="Times New Roman" pitchFamily="18" charset="0"/>
                <a:cs typeface="Times New Roman" pitchFamily="18" charset="0"/>
              </a:rPr>
              <a:t>.</a:t>
            </a:r>
          </a:p>
          <a:p>
            <a:pPr algn="just"/>
            <a:endParaRPr lang="en-IN" sz="2800" dirty="0" smtClean="0">
              <a:latin typeface="Times New Roman" pitchFamily="18" charset="0"/>
              <a:cs typeface="Times New Roman" pitchFamily="18" charset="0"/>
            </a:endParaRPr>
          </a:p>
          <a:p>
            <a:pPr algn="just">
              <a:buFont typeface="Arial" pitchFamily="34" charset="0"/>
              <a:buChar char="•"/>
            </a:pPr>
            <a:r>
              <a:rPr lang="en-IN" sz="2800" dirty="0" smtClean="0">
                <a:latin typeface="Times New Roman" pitchFamily="18" charset="0"/>
                <a:cs typeface="Times New Roman" pitchFamily="18" charset="0"/>
              </a:rPr>
              <a:t> The lithography and etch-pattern transferring steps are repeated 20-30 times  to build a complex structure required for an IC.</a:t>
            </a:r>
            <a:endParaRPr lang="en-US" sz="2800" dirty="0">
              <a:latin typeface="Times New Roman" pitchFamily="18" charset="0"/>
              <a:cs typeface="Times New Roman" pitchFamily="18" charset="0"/>
            </a:endParaRPr>
          </a:p>
        </p:txBody>
      </p:sp>
      <p:pic>
        <p:nvPicPr>
          <p:cNvPr id="9" name="Picture 8" descr="lithography.jpg"/>
          <p:cNvPicPr>
            <a:picLocks noChangeAspect="1"/>
          </p:cNvPicPr>
          <p:nvPr/>
        </p:nvPicPr>
        <p:blipFill>
          <a:blip r:embed="rId2"/>
          <a:stretch>
            <a:fillRect/>
          </a:stretch>
        </p:blipFill>
        <p:spPr>
          <a:xfrm>
            <a:off x="3433761" y="1857364"/>
            <a:ext cx="1729572" cy="2016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29600" cy="4572000"/>
          </a:xfrm>
        </p:spPr>
        <p:txBody>
          <a:bodyPr>
            <a:noAutofit/>
          </a:bodyPr>
          <a:lstStyle/>
          <a:p>
            <a:pPr algn="just">
              <a:buFont typeface="Arial" pitchFamily="34" charset="0"/>
              <a:buChar char="•"/>
            </a:pPr>
            <a:r>
              <a:rPr lang="en-US" b="1" dirty="0" smtClean="0">
                <a:latin typeface="Times New Roman" pitchFamily="18" charset="0"/>
                <a:cs typeface="Times New Roman" pitchFamily="18" charset="0"/>
              </a:rPr>
              <a:t>Optical lithography</a:t>
            </a:r>
            <a:r>
              <a:rPr lang="en-US" dirty="0" smtClean="0">
                <a:latin typeface="Times New Roman" pitchFamily="18" charset="0"/>
                <a:cs typeface="Times New Roman" pitchFamily="18" charset="0"/>
              </a:rPr>
              <a:t> is a photon-based technique comprised of projecting an image into a photosensitive emulsion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coated onto a substrate such as a silicon wafer. It is the most widely used </a:t>
            </a:r>
            <a:r>
              <a:rPr lang="en-US" b="1" dirty="0" smtClean="0">
                <a:latin typeface="Times New Roman" pitchFamily="18" charset="0"/>
                <a:cs typeface="Times New Roman" pitchFamily="18" charset="0"/>
              </a:rPr>
              <a:t>lithography</a:t>
            </a:r>
            <a:r>
              <a:rPr lang="en-US" dirty="0" smtClean="0">
                <a:latin typeface="Times New Roman" pitchFamily="18" charset="0"/>
                <a:cs typeface="Times New Roman" pitchFamily="18" charset="0"/>
              </a:rPr>
              <a:t> process in the high volume manufacturing of </a:t>
            </a:r>
            <a:r>
              <a:rPr lang="en-US" dirty="0" err="1" smtClean="0">
                <a:latin typeface="Times New Roman" pitchFamily="18" charset="0"/>
                <a:cs typeface="Times New Roman" pitchFamily="18" charset="0"/>
              </a:rPr>
              <a:t>nano</a:t>
            </a:r>
            <a:r>
              <a:rPr lang="en-US" dirty="0" smtClean="0">
                <a:latin typeface="Times New Roman" pitchFamily="18" charset="0"/>
                <a:cs typeface="Times New Roman" pitchFamily="18" charset="0"/>
              </a:rPr>
              <a:t>-electronics by the semiconductor industry.</a:t>
            </a:r>
            <a:endParaRPr lang="en-IN" dirty="0" smtClean="0">
              <a:latin typeface="Times New Roman" pitchFamily="18" charset="0"/>
              <a:cs typeface="Times New Roman" pitchFamily="18" charset="0"/>
            </a:endParaRPr>
          </a:p>
          <a:p>
            <a:pPr algn="just">
              <a:buFont typeface="Arial" pitchFamily="34" charset="0"/>
              <a:buChar char="•"/>
            </a:pPr>
            <a:r>
              <a:rPr lang="en-IN" dirty="0" smtClean="0">
                <a:latin typeface="Times New Roman" pitchFamily="18" charset="0"/>
                <a:cs typeface="Times New Roman" pitchFamily="18" charset="0"/>
              </a:rPr>
              <a:t>A photographic process by which the light-sensitive polymer (</a:t>
            </a:r>
            <a:r>
              <a:rPr lang="en-IN" dirty="0" err="1" smtClean="0">
                <a:latin typeface="Times New Roman" pitchFamily="18" charset="0"/>
                <a:cs typeface="Times New Roman" pitchFamily="18" charset="0"/>
              </a:rPr>
              <a:t>photoresist</a:t>
            </a:r>
            <a:r>
              <a:rPr lang="en-IN" dirty="0" smtClean="0">
                <a:latin typeface="Times New Roman" pitchFamily="18" charset="0"/>
                <a:cs typeface="Times New Roman" pitchFamily="18" charset="0"/>
              </a:rPr>
              <a:t>) is exposed and developed to form three- dimensional image on the substrate is called optical lithography. </a:t>
            </a:r>
          </a:p>
          <a:p>
            <a:pPr algn="just">
              <a:buFont typeface="Arial" pitchFamily="34" charset="0"/>
              <a:buChar char="•"/>
            </a:pPr>
            <a:r>
              <a:rPr lang="en-IN" dirty="0" smtClean="0">
                <a:latin typeface="Times New Roman" pitchFamily="18" charset="0"/>
                <a:cs typeface="Times New Roman" pitchFamily="18" charset="0"/>
              </a:rPr>
              <a:t>The </a:t>
            </a:r>
            <a:r>
              <a:rPr lang="en-IN" dirty="0" err="1" smtClean="0">
                <a:latin typeface="Times New Roman" pitchFamily="18" charset="0"/>
                <a:cs typeface="Times New Roman" pitchFamily="18" charset="0"/>
              </a:rPr>
              <a:t>photoresist</a:t>
            </a:r>
            <a:r>
              <a:rPr lang="en-IN" dirty="0" smtClean="0">
                <a:latin typeface="Times New Roman" pitchFamily="18" charset="0"/>
                <a:cs typeface="Times New Roman" pitchFamily="18" charset="0"/>
              </a:rPr>
              <a:t> image should have the exact shape of the intended pattern in the plane of the substrate.</a:t>
            </a:r>
          </a:p>
          <a:p>
            <a:pPr algn="just"/>
            <a:endParaRPr lang="en-IN" dirty="0" smtClean="0">
              <a:latin typeface="Times New Roman" pitchFamily="18" charset="0"/>
              <a:cs typeface="Times New Roman" pitchFamily="18" charset="0"/>
            </a:endParaRPr>
          </a:p>
          <a:p>
            <a:pPr algn="just">
              <a:buFont typeface="Arial" pitchFamily="34" charset="0"/>
              <a:buChar char="•"/>
            </a:pPr>
            <a:endParaRPr lang="en-IN" dirty="0" smtClean="0">
              <a:latin typeface="Times New Roman" pitchFamily="18" charset="0"/>
              <a:cs typeface="Times New Roman" pitchFamily="18" charset="0"/>
            </a:endParaRPr>
          </a:p>
          <a:p>
            <a:pPr algn="just">
              <a:buNone/>
            </a:pPr>
            <a:endParaRPr lang="en-IN" dirty="0" smtClean="0">
              <a:latin typeface="Times New Roman" pitchFamily="18" charset="0"/>
              <a:cs typeface="Times New Roman" pitchFamily="18" charset="0"/>
            </a:endParaRPr>
          </a:p>
          <a:p>
            <a:pPr lvl="1" algn="just">
              <a:buNone/>
            </a:pPr>
            <a:r>
              <a:rPr lang="en-IN"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p:txBody>
      </p:sp>
      <p:sp>
        <p:nvSpPr>
          <p:cNvPr id="3" name="Title 2"/>
          <p:cNvSpPr>
            <a:spLocks noGrp="1"/>
          </p:cNvSpPr>
          <p:nvPr>
            <p:ph type="title"/>
          </p:nvPr>
        </p:nvSpPr>
        <p:spPr>
          <a:xfrm>
            <a:off x="457200" y="-142900"/>
            <a:ext cx="8229600" cy="1219200"/>
          </a:xfrm>
        </p:spPr>
        <p:txBody>
          <a:bodyPr/>
          <a:lstStyle/>
          <a:p>
            <a:r>
              <a:rPr lang="en-IN" dirty="0" smtClean="0">
                <a:solidFill>
                  <a:srgbClr val="FFC000"/>
                </a:solidFill>
                <a:latin typeface="Times New Roman" pitchFamily="18" charset="0"/>
                <a:cs typeface="Times New Roman" pitchFamily="18" charset="0"/>
              </a:rPr>
              <a:t>Optical Lithography</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b="1" dirty="0" smtClean="0">
                <a:latin typeface="Times New Roman" pitchFamily="18" charset="0"/>
                <a:cs typeface="Times New Roman" pitchFamily="18" charset="0"/>
              </a:rPr>
              <a:t>Lithography</a:t>
            </a:r>
            <a:r>
              <a:rPr lang="en-US" dirty="0" smtClean="0">
                <a:latin typeface="Times New Roman" pitchFamily="18" charset="0"/>
                <a:cs typeface="Times New Roman" pitchFamily="18" charset="0"/>
              </a:rPr>
              <a:t> is the heart of the semiconductor fabrication process. It is used to pattern specific shapes of a thin layer on a rigid substrate for fabricating </a:t>
            </a:r>
            <a:r>
              <a:rPr lang="en-US" b="1" dirty="0" smtClean="0">
                <a:latin typeface="Times New Roman" pitchFamily="18" charset="0"/>
                <a:cs typeface="Times New Roman" pitchFamily="18" charset="0"/>
              </a:rPr>
              <a:t>electrical</a:t>
            </a:r>
            <a:r>
              <a:rPr lang="en-US" dirty="0" smtClean="0">
                <a:latin typeface="Times New Roman" pitchFamily="18" charset="0"/>
                <a:cs typeface="Times New Roman" pitchFamily="18" charset="0"/>
              </a:rPr>
              <a:t> devices. ... The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lateral shape will be transferred into the underneath layer by a subsequent treatment such as etching.</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A </a:t>
            </a:r>
            <a:r>
              <a:rPr lang="en-US" b="1" dirty="0" err="1" smtClean="0">
                <a:latin typeface="Times New Roman" pitchFamily="18" charset="0"/>
                <a:cs typeface="Times New Roman" pitchFamily="18" charset="0"/>
              </a:rPr>
              <a:t>photomask</a:t>
            </a:r>
            <a:r>
              <a:rPr lang="en-US" dirty="0" smtClean="0">
                <a:latin typeface="Times New Roman" pitchFamily="18" charset="0"/>
                <a:cs typeface="Times New Roman" pitchFamily="18" charset="0"/>
              </a:rPr>
              <a:t> is an opaque plate with holes or transparencies that allow light to shine through in a defined pattern.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err="1" smtClean="0">
                <a:solidFill>
                  <a:srgbClr val="FFC000"/>
                </a:solidFill>
                <a:latin typeface="Times New Roman" pitchFamily="18" charset="0"/>
                <a:cs typeface="Times New Roman" pitchFamily="18" charset="0"/>
              </a:rPr>
              <a:t>Photomask</a:t>
            </a:r>
            <a:endParaRPr lang="en-US" dirty="0">
              <a:solidFill>
                <a:srgbClr val="FFC000"/>
              </a:solidFill>
              <a:latin typeface="Times New Roman" pitchFamily="18" charset="0"/>
              <a:cs typeface="Times New Roman" pitchFamily="18" charset="0"/>
            </a:endParaRPr>
          </a:p>
        </p:txBody>
      </p:sp>
      <p:pic>
        <p:nvPicPr>
          <p:cNvPr id="4" name="Picture 3" descr="masking.png"/>
          <p:cNvPicPr>
            <a:picLocks noChangeAspect="1"/>
          </p:cNvPicPr>
          <p:nvPr/>
        </p:nvPicPr>
        <p:blipFill>
          <a:blip r:embed="rId2"/>
          <a:stretch>
            <a:fillRect/>
          </a:stretch>
        </p:blipFill>
        <p:spPr>
          <a:xfrm>
            <a:off x="4825718" y="3190890"/>
            <a:ext cx="4104000" cy="3420000"/>
          </a:xfrm>
          <a:prstGeom prst="rect">
            <a:avLst/>
          </a:prstGeom>
        </p:spPr>
      </p:pic>
      <p:pic>
        <p:nvPicPr>
          <p:cNvPr id="6" name="Picture 5" descr="photomasking.png"/>
          <p:cNvPicPr>
            <a:picLocks noChangeAspect="1"/>
          </p:cNvPicPr>
          <p:nvPr/>
        </p:nvPicPr>
        <p:blipFill>
          <a:blip r:embed="rId3"/>
          <a:stretch>
            <a:fillRect/>
          </a:stretch>
        </p:blipFill>
        <p:spPr>
          <a:xfrm>
            <a:off x="1357290" y="3429000"/>
            <a:ext cx="2883904" cy="24120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A </a:t>
            </a:r>
            <a:r>
              <a:rPr lang="en-US" b="1"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(also known simply as a resist) is a light-sensitive material used in photolithography, to form a patterned coating on a surface. </a:t>
            </a:r>
          </a:p>
          <a:p>
            <a:pPr algn="just"/>
            <a:r>
              <a:rPr lang="en-US" dirty="0" smtClean="0">
                <a:latin typeface="Times New Roman" pitchFamily="18" charset="0"/>
                <a:cs typeface="Times New Roman" pitchFamily="18" charset="0"/>
              </a:rPr>
              <a:t>They are light-sensitive materials, </a:t>
            </a:r>
            <a:r>
              <a:rPr lang="en-US" b="1" dirty="0" smtClean="0">
                <a:latin typeface="Times New Roman" pitchFamily="18" charset="0"/>
                <a:cs typeface="Times New Roman" pitchFamily="18" charset="0"/>
              </a:rPr>
              <a:t>composed of</a:t>
            </a:r>
            <a:r>
              <a:rPr lang="en-US" dirty="0" smtClean="0">
                <a:latin typeface="Times New Roman" pitchFamily="18" charset="0"/>
                <a:cs typeface="Times New Roman" pitchFamily="18" charset="0"/>
              </a:rPr>
              <a:t> a polymer. The polymer changes its structure when it is exposed to radiation.</a:t>
            </a:r>
          </a:p>
          <a:p>
            <a:pPr algn="just"/>
            <a:r>
              <a:rPr lang="en-US" dirty="0" smtClean="0">
                <a:latin typeface="Times New Roman" pitchFamily="18" charset="0"/>
                <a:cs typeface="Times New Roman" pitchFamily="18" charset="0"/>
              </a:rPr>
              <a:t>Spin coating is the most common method for </a:t>
            </a:r>
            <a:r>
              <a:rPr lang="en-US" b="1" dirty="0" smtClean="0">
                <a:latin typeface="Times New Roman" pitchFamily="18" charset="0"/>
                <a:cs typeface="Times New Roman" pitchFamily="18" charset="0"/>
              </a:rPr>
              <a:t>applying </a:t>
            </a:r>
            <a:r>
              <a:rPr lang="en-US" b="1"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to a substrate surface. ... In a typical spin coating process, the </a:t>
            </a:r>
            <a:r>
              <a:rPr lang="en-US" b="1"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is </a:t>
            </a:r>
            <a:r>
              <a:rPr lang="en-US" b="1" dirty="0" smtClean="0">
                <a:latin typeface="Times New Roman" pitchFamily="18" charset="0"/>
                <a:cs typeface="Times New Roman" pitchFamily="18" charset="0"/>
              </a:rPr>
              <a:t>applied</a:t>
            </a:r>
            <a:r>
              <a:rPr lang="en-US" dirty="0" smtClean="0">
                <a:latin typeface="Times New Roman" pitchFamily="18" charset="0"/>
                <a:cs typeface="Times New Roman" pitchFamily="18" charset="0"/>
              </a:rPr>
              <a:t> to the center of rotating wafer and the spin speed is then increased rapidly to spread the resist evenly from the center to the edges.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err="1" smtClean="0">
                <a:solidFill>
                  <a:srgbClr val="FFC000"/>
                </a:solidFill>
                <a:latin typeface="Times New Roman" pitchFamily="18" charset="0"/>
                <a:cs typeface="Times New Roman" pitchFamily="18" charset="0"/>
              </a:rPr>
              <a:t>Photoresist</a:t>
            </a:r>
            <a:endParaRPr lang="en-US"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214290"/>
            <a:ext cx="8229600" cy="4572000"/>
          </a:xfrm>
        </p:spPr>
        <p:txBody>
          <a:bodyPr>
            <a:noAutofit/>
          </a:bodyPr>
          <a:lstStyle/>
          <a:p>
            <a:pPr algn="just">
              <a:buNone/>
            </a:pPr>
            <a:r>
              <a:rPr lang="en-US" dirty="0" smtClean="0">
                <a:latin typeface="Times New Roman" pitchFamily="18" charset="0"/>
                <a:cs typeface="Times New Roman" pitchFamily="18" charset="0"/>
              </a:rPr>
              <a:t>	There are </a:t>
            </a:r>
            <a:r>
              <a:rPr lang="en-US" dirty="0" smtClean="0">
                <a:solidFill>
                  <a:srgbClr val="FFC000"/>
                </a:solidFill>
                <a:latin typeface="Times New Roman" pitchFamily="18" charset="0"/>
                <a:cs typeface="Times New Roman" pitchFamily="18" charset="0"/>
              </a:rPr>
              <a:t>four basic components </a:t>
            </a:r>
            <a:r>
              <a:rPr lang="en-US" dirty="0" smtClean="0">
                <a:latin typeface="Times New Roman" pitchFamily="18" charset="0"/>
                <a:cs typeface="Times New Roman" pitchFamily="18" charset="0"/>
              </a:rPr>
              <a:t>of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polymer, solvent, photosensitive agent and additive.</a:t>
            </a:r>
          </a:p>
          <a:p>
            <a:pPr algn="just"/>
            <a:r>
              <a:rPr lang="en-US" dirty="0" smtClean="0">
                <a:latin typeface="Times New Roman" pitchFamily="18" charset="0"/>
                <a:cs typeface="Times New Roman" pitchFamily="18" charset="0"/>
              </a:rPr>
              <a:t>Polymer: When polymer is exposed to lithography machine, its structure changes from soluble to polymeric. The polymer is a special photosensitive polymer, generally composed of a group of large and heavy molecules, including carbon, hydrogen and oxygen. Plastics are typical polymers.</a:t>
            </a:r>
          </a:p>
          <a:p>
            <a:pPr algn="just"/>
            <a:r>
              <a:rPr lang="en-US" dirty="0" smtClean="0">
                <a:latin typeface="Times New Roman" pitchFamily="18" charset="0"/>
                <a:cs typeface="Times New Roman" pitchFamily="18" charset="0"/>
              </a:rPr>
              <a:t>Solvent: It is the largest component of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used to dilute the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and keep the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in liquid. Then,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coats on the wafer surface to form a thin layer by rotation. The solvent used for negative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is a fragrant </a:t>
            </a:r>
            <a:r>
              <a:rPr lang="en-US" dirty="0" err="1" smtClean="0">
                <a:latin typeface="Times New Roman" pitchFamily="18" charset="0"/>
                <a:cs typeface="Times New Roman" pitchFamily="18" charset="0"/>
              </a:rPr>
              <a:t>xylene</a:t>
            </a:r>
            <a:r>
              <a:rPr lang="en-US" dirty="0" smtClean="0">
                <a:latin typeface="Times New Roman" pitchFamily="18" charset="0"/>
                <a:cs typeface="Times New Roman" pitchFamily="18" charset="0"/>
              </a:rPr>
              <a:t>, while that used for positive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is ethyl </a:t>
            </a:r>
            <a:r>
              <a:rPr lang="en-US" dirty="0" err="1" smtClean="0">
                <a:latin typeface="Times New Roman" pitchFamily="18" charset="0"/>
                <a:cs typeface="Times New Roman" pitchFamily="18" charset="0"/>
              </a:rPr>
              <a:t>ethoxyacetate</a:t>
            </a:r>
            <a:r>
              <a:rPr lang="en-US" dirty="0" smtClean="0">
                <a:latin typeface="Times New Roman" pitchFamily="18" charset="0"/>
                <a:cs typeface="Times New Roman" pitchFamily="18" charset="0"/>
              </a:rPr>
              <a:t> or </a:t>
            </a:r>
            <a:r>
              <a:rPr lang="en-US" dirty="0" err="1" smtClean="0">
                <a:latin typeface="Times New Roman" pitchFamily="18" charset="0"/>
                <a:cs typeface="Times New Roman" pitchFamily="18" charset="0"/>
              </a:rPr>
              <a:t>dimethoxyacetaldehyde</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28702"/>
            <a:ext cx="8229600" cy="4572000"/>
          </a:xfrm>
        </p:spPr>
        <p:txBody>
          <a:bodyPr>
            <a:normAutofit/>
          </a:bodyPr>
          <a:lstStyle/>
          <a:p>
            <a:pPr algn="just"/>
            <a:r>
              <a:rPr lang="en-US" dirty="0" smtClean="0">
                <a:latin typeface="Times New Roman" pitchFamily="18" charset="0"/>
                <a:cs typeface="Times New Roman" pitchFamily="18" charset="0"/>
              </a:rPr>
              <a:t>Photosensitive agent: Control and adjust the chemical reaction of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during exposure.</a:t>
            </a:r>
          </a:p>
          <a:p>
            <a:pPr algn="just"/>
            <a:r>
              <a:rPr lang="en-US" dirty="0" err="1" smtClean="0">
                <a:latin typeface="Times New Roman" pitchFamily="18" charset="0"/>
                <a:cs typeface="Times New Roman" pitchFamily="18" charset="0"/>
              </a:rPr>
              <a:t>Photosensitizer</a:t>
            </a:r>
            <a:r>
              <a:rPr lang="en-US" dirty="0" smtClean="0">
                <a:latin typeface="Times New Roman" pitchFamily="18" charset="0"/>
                <a:cs typeface="Times New Roman" pitchFamily="18" charset="0"/>
              </a:rPr>
              <a:t>: It is added to the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to limit the spectral range of reactive light or to limit the reactive light to a specific wavelength.</a:t>
            </a:r>
          </a:p>
          <a:p>
            <a:pPr algn="just"/>
            <a:r>
              <a:rPr lang="en-US" dirty="0" smtClean="0">
                <a:latin typeface="Times New Roman" pitchFamily="18" charset="0"/>
                <a:cs typeface="Times New Roman" pitchFamily="18" charset="0"/>
              </a:rPr>
              <a:t>Additives: Different types of additives and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are mixed together to achieve specific results, such as adding dyes in negative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 to absorb and control light, and adding anti-dissolving agent in positive </a:t>
            </a:r>
            <a:r>
              <a:rPr lang="en-US" dirty="0" err="1" smtClean="0">
                <a:latin typeface="Times New Roman" pitchFamily="18" charset="0"/>
                <a:cs typeface="Times New Roman" pitchFamily="18" charset="0"/>
              </a:rPr>
              <a:t>photoresist</a:t>
            </a: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ositive and negative PR.jpg"/>
          <p:cNvPicPr>
            <a:picLocks noGrp="1" noChangeAspect="1"/>
          </p:cNvPicPr>
          <p:nvPr>
            <p:ph idx="1"/>
          </p:nvPr>
        </p:nvPicPr>
        <p:blipFill>
          <a:blip r:embed="rId2"/>
          <a:stretch>
            <a:fillRect/>
          </a:stretch>
        </p:blipFill>
        <p:spPr>
          <a:xfrm>
            <a:off x="-32" y="357166"/>
            <a:ext cx="4337331" cy="3293458"/>
          </a:xfrm>
        </p:spPr>
      </p:pic>
      <p:pic>
        <p:nvPicPr>
          <p:cNvPr id="5" name="Picture 4" descr="PR positive and negative.png"/>
          <p:cNvPicPr>
            <a:picLocks noChangeAspect="1"/>
          </p:cNvPicPr>
          <p:nvPr/>
        </p:nvPicPr>
        <p:blipFill>
          <a:blip r:embed="rId3"/>
          <a:stretch>
            <a:fillRect/>
          </a:stretch>
        </p:blipFill>
        <p:spPr>
          <a:xfrm>
            <a:off x="4656200" y="2143140"/>
            <a:ext cx="4487832" cy="4714884"/>
          </a:xfrm>
          <a:prstGeom prst="rect">
            <a:avLst/>
          </a:prstGeom>
        </p:spPr>
      </p:pic>
      <p:sp>
        <p:nvSpPr>
          <p:cNvPr id="6" name="TextBox 5"/>
          <p:cNvSpPr txBox="1"/>
          <p:nvPr/>
        </p:nvSpPr>
        <p:spPr>
          <a:xfrm>
            <a:off x="285720" y="4143380"/>
            <a:ext cx="4071966" cy="1569660"/>
          </a:xfrm>
          <a:prstGeom prst="rect">
            <a:avLst/>
          </a:prstGeom>
          <a:noFill/>
        </p:spPr>
        <p:txBody>
          <a:bodyPr wrap="square" rtlCol="0">
            <a:spAutoFit/>
          </a:bodyPr>
          <a:lstStyle/>
          <a:p>
            <a:pPr algn="just"/>
            <a:r>
              <a:rPr lang="en-IN" sz="2400" dirty="0" smtClean="0">
                <a:solidFill>
                  <a:srgbClr val="FF0000"/>
                </a:solidFill>
                <a:latin typeface="Times New Roman" pitchFamily="18" charset="0"/>
                <a:cs typeface="Times New Roman" pitchFamily="18" charset="0"/>
              </a:rPr>
              <a:t>Positive </a:t>
            </a:r>
            <a:r>
              <a:rPr lang="en-IN" sz="2400" dirty="0" err="1" smtClean="0">
                <a:solidFill>
                  <a:srgbClr val="FF0000"/>
                </a:solidFill>
                <a:latin typeface="Times New Roman" pitchFamily="18" charset="0"/>
                <a:cs typeface="Times New Roman" pitchFamily="18" charset="0"/>
              </a:rPr>
              <a:t>Photoresist</a:t>
            </a:r>
            <a:r>
              <a:rPr lang="en-IN" sz="2400" dirty="0" smtClean="0">
                <a:latin typeface="Times New Roman" pitchFamily="18" charset="0"/>
                <a:cs typeface="Times New Roman" pitchFamily="18" charset="0"/>
              </a:rPr>
              <a:t>: Exposure to light increases the solubility of the polymer (Opening in mask = Opening in resist)</a:t>
            </a:r>
            <a:endParaRPr lang="en-US" sz="2400" dirty="0">
              <a:latin typeface="Times New Roman" pitchFamily="18" charset="0"/>
              <a:cs typeface="Times New Roman" pitchFamily="18" charset="0"/>
            </a:endParaRPr>
          </a:p>
        </p:txBody>
      </p:sp>
      <p:sp>
        <p:nvSpPr>
          <p:cNvPr id="7" name="TextBox 6"/>
          <p:cNvSpPr txBox="1"/>
          <p:nvPr/>
        </p:nvSpPr>
        <p:spPr>
          <a:xfrm>
            <a:off x="4643438" y="287704"/>
            <a:ext cx="4071966" cy="1569660"/>
          </a:xfrm>
          <a:prstGeom prst="rect">
            <a:avLst/>
          </a:prstGeom>
          <a:noFill/>
        </p:spPr>
        <p:txBody>
          <a:bodyPr wrap="square" rtlCol="0">
            <a:spAutoFit/>
          </a:bodyPr>
          <a:lstStyle/>
          <a:p>
            <a:pPr algn="just"/>
            <a:r>
              <a:rPr lang="en-IN" sz="2400" dirty="0" smtClean="0">
                <a:solidFill>
                  <a:srgbClr val="FF0000"/>
                </a:solidFill>
                <a:latin typeface="Times New Roman" pitchFamily="18" charset="0"/>
                <a:cs typeface="Times New Roman" pitchFamily="18" charset="0"/>
              </a:rPr>
              <a:t>Negative </a:t>
            </a:r>
            <a:r>
              <a:rPr lang="en-IN" sz="2400" dirty="0" err="1" smtClean="0">
                <a:solidFill>
                  <a:srgbClr val="FF0000"/>
                </a:solidFill>
                <a:latin typeface="Times New Roman" pitchFamily="18" charset="0"/>
                <a:cs typeface="Times New Roman" pitchFamily="18" charset="0"/>
              </a:rPr>
              <a:t>Photoresist</a:t>
            </a:r>
            <a:r>
              <a:rPr lang="en-IN" sz="2400" dirty="0" smtClean="0">
                <a:latin typeface="Times New Roman" pitchFamily="18" charset="0"/>
                <a:cs typeface="Times New Roman" pitchFamily="18" charset="0"/>
              </a:rPr>
              <a:t>: Exposure to light decreases the solubility of the polymer (Opening in mask = closed in resist)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1172</TotalTime>
  <Words>340</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Paper</vt:lpstr>
      <vt:lpstr>VLSI DESIGN</vt:lpstr>
      <vt:lpstr>Masking and Lithography</vt:lpstr>
      <vt:lpstr>Optical Lithography</vt:lpstr>
      <vt:lpstr>Slide 4</vt:lpstr>
      <vt:lpstr>Photomask</vt:lpstr>
      <vt:lpstr>Photoresist</vt:lpstr>
      <vt:lpstr>Slide 7</vt:lpstr>
      <vt:lpstr>Slide 8</vt:lpstr>
      <vt:lpstr>Slide 9</vt:lpstr>
      <vt:lpstr>Procedure for Pattern Transfer</vt:lpstr>
      <vt:lpstr>Slide 11</vt:lpstr>
      <vt:lpstr>Methods to expose photoresist</vt:lpstr>
      <vt:lpstr>Slide 13</vt:lpstr>
      <vt:lpstr>Electron beam lithography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VLSI DESIGN</dc:title>
  <dc:creator>Dell-PC</dc:creator>
  <cp:lastModifiedBy>Dell-PC</cp:lastModifiedBy>
  <cp:revision>107</cp:revision>
  <dcterms:created xsi:type="dcterms:W3CDTF">2020-08-09T17:24:37Z</dcterms:created>
  <dcterms:modified xsi:type="dcterms:W3CDTF">2020-09-10T08:04:39Z</dcterms:modified>
</cp:coreProperties>
</file>