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3" r:id="rId3"/>
    <p:sldId id="265" r:id="rId4"/>
    <p:sldId id="266" r:id="rId5"/>
    <p:sldId id="274" r:id="rId6"/>
    <p:sldId id="267" r:id="rId7"/>
    <p:sldId id="268" r:id="rId8"/>
    <p:sldId id="275" r:id="rId9"/>
    <p:sldId id="269" r:id="rId10"/>
    <p:sldId id="270" r:id="rId11"/>
    <p:sldId id="271" r:id="rId12"/>
    <p:sldId id="272"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51F8C72-91DC-49C5-856A-C735E949FC8B}" type="datetimeFigureOut">
              <a:rPr lang="en-US" smtClean="0"/>
              <a:pPr/>
              <a:t>9/25/2020</a:t>
            </a:fld>
            <a:endParaRPr lang="en-US"/>
          </a:p>
        </p:txBody>
      </p:sp>
      <p:sp>
        <p:nvSpPr>
          <p:cNvPr id="16" name="Slide Number Placeholder 15"/>
          <p:cNvSpPr>
            <a:spLocks noGrp="1"/>
          </p:cNvSpPr>
          <p:nvPr>
            <p:ph type="sldNum" sz="quarter" idx="11"/>
          </p:nvPr>
        </p:nvSpPr>
        <p:spPr/>
        <p:txBody>
          <a:bodyPr/>
          <a:lstStyle/>
          <a:p>
            <a:fld id="{07099884-F36C-4149-9DFA-41E92822C20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1F8C72-91DC-49C5-856A-C735E949FC8B}"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99884-F36C-4149-9DFA-41E92822C2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1F8C72-91DC-49C5-856A-C735E949FC8B}"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99884-F36C-4149-9DFA-41E92822C2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51F8C72-91DC-49C5-856A-C735E949FC8B}" type="datetimeFigureOut">
              <a:rPr lang="en-US" smtClean="0"/>
              <a:pPr/>
              <a:t>9/25/2020</a:t>
            </a:fld>
            <a:endParaRPr lang="en-US"/>
          </a:p>
        </p:txBody>
      </p:sp>
      <p:sp>
        <p:nvSpPr>
          <p:cNvPr id="15" name="Slide Number Placeholder 14"/>
          <p:cNvSpPr>
            <a:spLocks noGrp="1"/>
          </p:cNvSpPr>
          <p:nvPr>
            <p:ph type="sldNum" sz="quarter" idx="15"/>
          </p:nvPr>
        </p:nvSpPr>
        <p:spPr/>
        <p:txBody>
          <a:bodyPr/>
          <a:lstStyle>
            <a:lvl1pPr algn="ctr">
              <a:defRPr/>
            </a:lvl1pPr>
          </a:lstStyle>
          <a:p>
            <a:fld id="{07099884-F36C-4149-9DFA-41E92822C204}"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F8C72-91DC-49C5-856A-C735E949FC8B}"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99884-F36C-4149-9DFA-41E92822C204}"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1F8C72-91DC-49C5-856A-C735E949FC8B}"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99884-F36C-4149-9DFA-41E92822C20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7099884-F36C-4149-9DFA-41E92822C204}"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51F8C72-91DC-49C5-856A-C735E949FC8B}" type="datetimeFigureOut">
              <a:rPr lang="en-US" smtClean="0"/>
              <a:pPr/>
              <a:t>9/25/2020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1F8C72-91DC-49C5-856A-C735E949FC8B}"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99884-F36C-4149-9DFA-41E92822C20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F8C72-91DC-49C5-856A-C735E949FC8B}"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99884-F36C-4149-9DFA-41E92822C2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51F8C72-91DC-49C5-856A-C735E949FC8B}" type="datetimeFigureOut">
              <a:rPr lang="en-US" smtClean="0"/>
              <a:pPr/>
              <a:t>9/25/2020</a:t>
            </a:fld>
            <a:endParaRPr lang="en-US"/>
          </a:p>
        </p:txBody>
      </p:sp>
      <p:sp>
        <p:nvSpPr>
          <p:cNvPr id="9" name="Slide Number Placeholder 8"/>
          <p:cNvSpPr>
            <a:spLocks noGrp="1"/>
          </p:cNvSpPr>
          <p:nvPr>
            <p:ph type="sldNum" sz="quarter" idx="15"/>
          </p:nvPr>
        </p:nvSpPr>
        <p:spPr/>
        <p:txBody>
          <a:bodyPr/>
          <a:lstStyle/>
          <a:p>
            <a:fld id="{07099884-F36C-4149-9DFA-41E92822C204}"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51F8C72-91DC-49C5-856A-C735E949FC8B}" type="datetimeFigureOut">
              <a:rPr lang="en-US" smtClean="0"/>
              <a:pPr/>
              <a:t>9/25/2020</a:t>
            </a:fld>
            <a:endParaRPr lang="en-US"/>
          </a:p>
        </p:txBody>
      </p:sp>
      <p:sp>
        <p:nvSpPr>
          <p:cNvPr id="9" name="Slide Number Placeholder 8"/>
          <p:cNvSpPr>
            <a:spLocks noGrp="1"/>
          </p:cNvSpPr>
          <p:nvPr>
            <p:ph type="sldNum" sz="quarter" idx="11"/>
          </p:nvPr>
        </p:nvSpPr>
        <p:spPr/>
        <p:txBody>
          <a:bodyPr/>
          <a:lstStyle/>
          <a:p>
            <a:fld id="{07099884-F36C-4149-9DFA-41E92822C20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51F8C72-91DC-49C5-856A-C735E949FC8B}" type="datetimeFigureOut">
              <a:rPr lang="en-US" smtClean="0"/>
              <a:pPr/>
              <a:t>9/25/2020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7099884-F36C-4149-9DFA-41E92822C204}"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IN" dirty="0" smtClean="0">
                <a:latin typeface="Times New Roman" pitchFamily="18" charset="0"/>
                <a:cs typeface="Times New Roman" pitchFamily="18" charset="0"/>
              </a:rPr>
              <a:t>LECTURE 13</a:t>
            </a:r>
          </a:p>
          <a:p>
            <a:r>
              <a:rPr lang="en-IN" dirty="0" smtClean="0">
                <a:latin typeface="Times New Roman" pitchFamily="18" charset="0"/>
                <a:cs typeface="Times New Roman" pitchFamily="18" charset="0"/>
              </a:rPr>
              <a:t>BE(ECE)5</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SEMESTER</a:t>
            </a:r>
            <a:endParaRPr lang="en-US" dirty="0">
              <a:latin typeface="Times New Roman" pitchFamily="18" charset="0"/>
              <a:cs typeface="Times New Roman" pitchFamily="18" charset="0"/>
            </a:endParaRPr>
          </a:p>
        </p:txBody>
      </p:sp>
      <p:sp>
        <p:nvSpPr>
          <p:cNvPr id="3" name="Title 2"/>
          <p:cNvSpPr>
            <a:spLocks noGrp="1"/>
          </p:cNvSpPr>
          <p:nvPr>
            <p:ph type="ctrTitle"/>
          </p:nvPr>
        </p:nvSpPr>
        <p:spPr/>
        <p:txBody>
          <a:bodyPr/>
          <a:lstStyle/>
          <a:p>
            <a:r>
              <a:rPr lang="en-IN" b="1" dirty="0" smtClean="0">
                <a:latin typeface="Times New Roman" pitchFamily="18" charset="0"/>
                <a:cs typeface="Times New Roman" pitchFamily="18" charset="0"/>
              </a:rPr>
              <a:t>VLSI DESIGN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4572000"/>
          </a:xfrm>
        </p:spPr>
        <p:txBody>
          <a:bodyPr>
            <a:noAutofit/>
          </a:bodyPr>
          <a:lstStyle/>
          <a:p>
            <a:pPr algn="just"/>
            <a:r>
              <a:rPr lang="en-US" sz="2800" dirty="0" smtClean="0">
                <a:latin typeface="Times New Roman" pitchFamily="18" charset="0"/>
                <a:cs typeface="Times New Roman" pitchFamily="18" charset="0"/>
              </a:rPr>
              <a:t>Another diffusion technique is also used for the growth of IC resistors. </a:t>
            </a:r>
          </a:p>
          <a:p>
            <a:pPr algn="just"/>
            <a:r>
              <a:rPr lang="en-US" sz="2800" dirty="0" smtClean="0">
                <a:latin typeface="Times New Roman" pitchFamily="18" charset="0"/>
                <a:cs typeface="Times New Roman" pitchFamily="18" charset="0"/>
              </a:rPr>
              <a:t>It is basically a thin-film technique. In this process a metal film is deposited on a glass or SiO</a:t>
            </a:r>
            <a:r>
              <a:rPr lang="en-US" sz="18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surface. </a:t>
            </a:r>
          </a:p>
          <a:p>
            <a:pPr algn="just"/>
            <a:r>
              <a:rPr lang="en-US" sz="2800" dirty="0" smtClean="0">
                <a:latin typeface="Times New Roman" pitchFamily="18" charset="0"/>
                <a:cs typeface="Times New Roman" pitchFamily="18" charset="0"/>
              </a:rPr>
              <a:t>The resistance value can be controlled by varying thickness, width and length of the film. </a:t>
            </a:r>
          </a:p>
          <a:p>
            <a:pPr algn="just"/>
            <a:r>
              <a:rPr lang="en-US" sz="2800" dirty="0" smtClean="0">
                <a:latin typeface="Times New Roman" pitchFamily="18" charset="0"/>
                <a:cs typeface="Times New Roman" pitchFamily="18" charset="0"/>
              </a:rPr>
              <a:t>Since diffused resistors can be processed while diffusing transistors. This technique is more economic and less time consuming and therefore, the most widely used.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43214"/>
            <a:ext cx="8229600" cy="4572000"/>
          </a:xfrm>
        </p:spPr>
        <p:txBody>
          <a:bodyPr/>
          <a:lstStyle/>
          <a:p>
            <a:pPr algn="just" fontAlgn="base"/>
            <a:r>
              <a:rPr lang="en-US" dirty="0" smtClean="0">
                <a:latin typeface="Times New Roman" pitchFamily="18" charset="0"/>
                <a:cs typeface="Times New Roman" pitchFamily="18" charset="0"/>
              </a:rPr>
              <a:t>The figure shows the P and N-regions forming the capacitor plates. The dielectric of the capacitor is the depletion region between them.</a:t>
            </a:r>
          </a:p>
          <a:p>
            <a:pPr algn="just" fontAlgn="base"/>
            <a:r>
              <a:rPr lang="en-US" dirty="0" smtClean="0">
                <a:latin typeface="Times New Roman" pitchFamily="18" charset="0"/>
                <a:cs typeface="Times New Roman" pitchFamily="18" charset="0"/>
              </a:rPr>
              <a:t>All P-N junctions have capacitance so capacitors may be produced by fabricating junctions. </a:t>
            </a:r>
          </a:p>
          <a:p>
            <a:pPr algn="just" fontAlgn="base"/>
            <a:r>
              <a:rPr lang="en-US" dirty="0" smtClean="0">
                <a:latin typeface="Times New Roman" pitchFamily="18" charset="0"/>
                <a:cs typeface="Times New Roman" pitchFamily="18" charset="0"/>
              </a:rPr>
              <a:t>The amount of change in the reverse bias varies the value of junction capacitance and also the depletion width. </a:t>
            </a:r>
          </a:p>
          <a:p>
            <a:pPr algn="just" fontAlgn="base"/>
            <a:r>
              <a:rPr lang="en-US" dirty="0" smtClean="0">
                <a:latin typeface="Times New Roman" pitchFamily="18" charset="0"/>
                <a:cs typeface="Times New Roman" pitchFamily="18" charset="0"/>
              </a:rPr>
              <a:t>The value may be as less as 100 </a:t>
            </a:r>
            <a:r>
              <a:rPr lang="en-US" dirty="0" err="1" smtClean="0">
                <a:latin typeface="Times New Roman" pitchFamily="18" charset="0"/>
                <a:cs typeface="Times New Roman" pitchFamily="18" charset="0"/>
              </a:rPr>
              <a:t>picoFarads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357158" y="-76216"/>
            <a:ext cx="8229600" cy="1219200"/>
          </a:xfrm>
        </p:spPr>
        <p:txBody>
          <a:bodyPr>
            <a:normAutofit/>
          </a:bodyPr>
          <a:lstStyle/>
          <a:p>
            <a:r>
              <a:rPr lang="en-IN" sz="3200" dirty="0" smtClean="0">
                <a:solidFill>
                  <a:srgbClr val="FFC000"/>
                </a:solidFill>
                <a:latin typeface="Times New Roman" pitchFamily="18" charset="0"/>
                <a:cs typeface="Times New Roman" pitchFamily="18" charset="0"/>
              </a:rPr>
              <a:t>Capacitors</a:t>
            </a:r>
            <a:endParaRPr lang="en-US" sz="3200" dirty="0">
              <a:solidFill>
                <a:srgbClr val="FFC000"/>
              </a:solidFill>
              <a:latin typeface="Times New Roman" pitchFamily="18" charset="0"/>
              <a:cs typeface="Times New Roman" pitchFamily="18" charset="0"/>
            </a:endParaRPr>
          </a:p>
        </p:txBody>
      </p:sp>
      <p:pic>
        <p:nvPicPr>
          <p:cNvPr id="4" name="Picture 3" descr="Monolithic-IC-Diffused-Capacitor-Fabrication.jpg"/>
          <p:cNvPicPr>
            <a:picLocks noChangeAspect="1"/>
          </p:cNvPicPr>
          <p:nvPr/>
        </p:nvPicPr>
        <p:blipFill>
          <a:blip r:embed="rId2"/>
          <a:srcRect l="2397" t="16484" r="2055"/>
          <a:stretch>
            <a:fillRect/>
          </a:stretch>
        </p:blipFill>
        <p:spPr>
          <a:xfrm>
            <a:off x="2428860" y="71414"/>
            <a:ext cx="6643734" cy="217169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00306"/>
            <a:ext cx="8229600" cy="4572000"/>
          </a:xfrm>
        </p:spPr>
        <p:txBody>
          <a:bodyPr/>
          <a:lstStyle/>
          <a:p>
            <a:pPr algn="just"/>
            <a:r>
              <a:rPr lang="en-US" dirty="0" smtClean="0">
                <a:latin typeface="Times New Roman" pitchFamily="18" charset="0"/>
                <a:cs typeface="Times New Roman" pitchFamily="18" charset="0"/>
              </a:rPr>
              <a:t>Using the silicon dioxide as a dielectric may also be a way to fabricate capacitors. </a:t>
            </a:r>
          </a:p>
          <a:p>
            <a:pPr algn="just"/>
            <a:r>
              <a:rPr lang="en-US" dirty="0" smtClean="0">
                <a:latin typeface="Times New Roman" pitchFamily="18" charset="0"/>
                <a:cs typeface="Times New Roman" pitchFamily="18" charset="0"/>
              </a:rPr>
              <a:t>One plate of the capacitors is formed by diffusing a heavily doped N-region. </a:t>
            </a:r>
          </a:p>
          <a:p>
            <a:pPr algn="just"/>
            <a:r>
              <a:rPr lang="en-US" dirty="0" smtClean="0">
                <a:latin typeface="Times New Roman" pitchFamily="18" charset="0"/>
                <a:cs typeface="Times New Roman" pitchFamily="18" charset="0"/>
              </a:rPr>
              <a:t>The other plate of the capacitor is formed by depositing a film of aluminium on the silicon dioxide dielectric on the wafer surface. For such a capacitor, a voltage of any polarity can be used, and when comparing a diffused capacitor with such a capacitor the diffused capacitor may have very small values of breakdown voltage.</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557242" y="352412"/>
            <a:ext cx="8229600" cy="1219200"/>
          </a:xfrm>
        </p:spPr>
        <p:txBody>
          <a:bodyPr>
            <a:normAutofit/>
          </a:bodyPr>
          <a:lstStyle/>
          <a:p>
            <a:r>
              <a:rPr lang="en-IN" sz="2800" dirty="0" smtClean="0">
                <a:solidFill>
                  <a:srgbClr val="FFC000"/>
                </a:solidFill>
                <a:latin typeface="Times New Roman" pitchFamily="18" charset="0"/>
                <a:cs typeface="Times New Roman" pitchFamily="18" charset="0"/>
              </a:rPr>
              <a:t>Thin plate </a:t>
            </a:r>
            <a:br>
              <a:rPr lang="en-IN" sz="2800" dirty="0" smtClean="0">
                <a:solidFill>
                  <a:srgbClr val="FFC000"/>
                </a:solidFill>
                <a:latin typeface="Times New Roman" pitchFamily="18" charset="0"/>
                <a:cs typeface="Times New Roman" pitchFamily="18" charset="0"/>
              </a:rPr>
            </a:br>
            <a:r>
              <a:rPr lang="en-IN" sz="2800" dirty="0" smtClean="0">
                <a:solidFill>
                  <a:srgbClr val="FFC000"/>
                </a:solidFill>
                <a:latin typeface="Times New Roman" pitchFamily="18" charset="0"/>
                <a:cs typeface="Times New Roman" pitchFamily="18" charset="0"/>
              </a:rPr>
              <a:t>capacitor</a:t>
            </a:r>
            <a:endParaRPr lang="en-US" sz="2800" dirty="0">
              <a:solidFill>
                <a:srgbClr val="FFC000"/>
              </a:solidFill>
              <a:latin typeface="Times New Roman" pitchFamily="18" charset="0"/>
              <a:cs typeface="Times New Roman" pitchFamily="18" charset="0"/>
            </a:endParaRPr>
          </a:p>
        </p:txBody>
      </p:sp>
      <p:pic>
        <p:nvPicPr>
          <p:cNvPr id="4" name="Picture 3" descr="Monolithic-IC-Thin-Plate-Capacitor.jpg"/>
          <p:cNvPicPr>
            <a:picLocks noChangeAspect="1"/>
          </p:cNvPicPr>
          <p:nvPr/>
        </p:nvPicPr>
        <p:blipFill>
          <a:blip r:embed="rId2"/>
          <a:srcRect l="2149" t="18033" r="1109"/>
          <a:stretch>
            <a:fillRect/>
          </a:stretch>
        </p:blipFill>
        <p:spPr>
          <a:xfrm>
            <a:off x="2357422" y="119050"/>
            <a:ext cx="6643734" cy="23812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arallel plate capacitor.ppm"/>
          <p:cNvPicPr>
            <a:picLocks noGrp="1" noChangeAspect="1"/>
          </p:cNvPicPr>
          <p:nvPr>
            <p:ph idx="1"/>
          </p:nvPr>
        </p:nvPicPr>
        <p:blipFill>
          <a:blip r:embed="rId2"/>
          <a:srcRect r="46471" b="20621"/>
          <a:stretch>
            <a:fillRect/>
          </a:stretch>
        </p:blipFill>
        <p:spPr>
          <a:xfrm>
            <a:off x="4452965" y="1662112"/>
            <a:ext cx="4333877" cy="3409962"/>
          </a:xfrm>
        </p:spPr>
      </p:pic>
      <p:sp>
        <p:nvSpPr>
          <p:cNvPr id="3" name="Title 2"/>
          <p:cNvSpPr>
            <a:spLocks noGrp="1"/>
          </p:cNvSpPr>
          <p:nvPr>
            <p:ph type="title"/>
          </p:nvPr>
        </p:nvSpPr>
        <p:spPr/>
        <p:txBody>
          <a:bodyPr/>
          <a:lstStyle/>
          <a:p>
            <a:r>
              <a:rPr lang="en-IN" dirty="0" smtClean="0"/>
              <a:t>Q= C.V </a:t>
            </a:r>
            <a:endParaRPr lang="en-US" dirty="0"/>
          </a:p>
        </p:txBody>
      </p:sp>
      <p:pic>
        <p:nvPicPr>
          <p:cNvPr id="4" name="Picture 3" descr="thin plate capacitor.png"/>
          <p:cNvPicPr>
            <a:picLocks noChangeAspect="1"/>
          </p:cNvPicPr>
          <p:nvPr/>
        </p:nvPicPr>
        <p:blipFill>
          <a:blip r:embed="rId3"/>
          <a:stretch>
            <a:fillRect/>
          </a:stretch>
        </p:blipFill>
        <p:spPr>
          <a:xfrm>
            <a:off x="1071538" y="2471744"/>
            <a:ext cx="2428875" cy="1885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luminium-Metalization.jpg"/>
          <p:cNvPicPr>
            <a:picLocks noGrp="1" noChangeAspect="1"/>
          </p:cNvPicPr>
          <p:nvPr>
            <p:ph idx="1"/>
          </p:nvPr>
        </p:nvPicPr>
        <p:blipFill>
          <a:blip r:embed="rId2"/>
          <a:srcRect l="2488" t="18855" b="10437"/>
          <a:stretch>
            <a:fillRect/>
          </a:stretch>
        </p:blipFill>
        <p:spPr>
          <a:xfrm>
            <a:off x="984880" y="1619234"/>
            <a:ext cx="7301896" cy="25241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C000"/>
                </a:solidFill>
                <a:latin typeface="Times New Roman" pitchFamily="18" charset="0"/>
                <a:cs typeface="Times New Roman" pitchFamily="18" charset="0"/>
              </a:rPr>
              <a:t>Transistor</a:t>
            </a:r>
            <a:endParaRPr lang="en-US" dirty="0">
              <a:solidFill>
                <a:srgbClr val="FFC000"/>
              </a:solidFill>
              <a:latin typeface="Times New Roman" pitchFamily="18" charset="0"/>
              <a:cs typeface="Times New Roman" pitchFamily="18" charset="0"/>
            </a:endParaRPr>
          </a:p>
        </p:txBody>
      </p:sp>
      <p:sp>
        <p:nvSpPr>
          <p:cNvPr id="3" name="Title 2"/>
          <p:cNvSpPr>
            <a:spLocks noGrp="1"/>
          </p:cNvSpPr>
          <p:nvPr>
            <p:ph type="title"/>
          </p:nvPr>
        </p:nvSpPr>
        <p:spPr>
          <a:xfrm>
            <a:off x="457200" y="423850"/>
            <a:ext cx="8229600" cy="1219200"/>
          </a:xfrm>
        </p:spPr>
        <p:txBody>
          <a:bodyPr>
            <a:normAutofit fontScale="90000"/>
          </a:bodyPr>
          <a:lstStyle/>
          <a:p>
            <a:r>
              <a:rPr sz="4400" smtClean="0">
                <a:latin typeface="Times New Roman" pitchFamily="18" charset="0"/>
                <a:cs typeface="Times New Roman" pitchFamily="18" charset="0"/>
              </a:rPr>
              <a:t/>
            </a:r>
            <a:br>
              <a:rPr sz="4400" smtClean="0">
                <a:latin typeface="Times New Roman" pitchFamily="18" charset="0"/>
                <a:cs typeface="Times New Roman" pitchFamily="18" charset="0"/>
              </a:rPr>
            </a:br>
            <a:r>
              <a:rPr sz="4400" smtClean="0">
                <a:solidFill>
                  <a:srgbClr val="FFC000"/>
                </a:solidFill>
                <a:latin typeface="Times New Roman" pitchFamily="18" charset="0"/>
                <a:cs typeface="Times New Roman" pitchFamily="18" charset="0"/>
              </a:rPr>
              <a:t>Monolithic IC – Component Fabrication</a:t>
            </a:r>
            <a:r>
              <a:rPr b="1" smtClean="0">
                <a:solidFill>
                  <a:srgbClr val="FFC000"/>
                </a:solidFill>
              </a:rPr>
              <a:t/>
            </a:r>
            <a:br>
              <a:rPr b="1" smtClean="0">
                <a:solidFill>
                  <a:srgbClr val="FFC000"/>
                </a:solidFill>
              </a:rPr>
            </a:br>
            <a:endParaRPr lang="en-US" dirty="0">
              <a:solidFill>
                <a:srgbClr val="FFC000"/>
              </a:solidFill>
            </a:endParaRPr>
          </a:p>
        </p:txBody>
      </p:sp>
      <p:pic>
        <p:nvPicPr>
          <p:cNvPr id="4" name="Picture 3" descr="Monoilithic-IC-Transistor-Fabrication.jpg"/>
          <p:cNvPicPr>
            <a:picLocks noChangeAspect="1"/>
          </p:cNvPicPr>
          <p:nvPr/>
        </p:nvPicPr>
        <p:blipFill>
          <a:blip r:embed="rId2"/>
          <a:srcRect t="14516"/>
          <a:stretch>
            <a:fillRect/>
          </a:stretch>
        </p:blipFill>
        <p:spPr>
          <a:xfrm>
            <a:off x="2371756" y="1047754"/>
            <a:ext cx="6629400" cy="2524122"/>
          </a:xfrm>
          <a:prstGeom prst="rect">
            <a:avLst/>
          </a:prstGeom>
        </p:spPr>
      </p:pic>
      <p:sp>
        <p:nvSpPr>
          <p:cNvPr id="5" name="TextBox 4"/>
          <p:cNvSpPr txBox="1"/>
          <p:nvPr/>
        </p:nvSpPr>
        <p:spPr>
          <a:xfrm>
            <a:off x="357158" y="3571876"/>
            <a:ext cx="8358246" cy="2893100"/>
          </a:xfrm>
          <a:prstGeom prst="rect">
            <a:avLst/>
          </a:prstGeom>
          <a:noFill/>
        </p:spPr>
        <p:txBody>
          <a:bodyPr wrap="square" rtlCol="0">
            <a:spAutoFit/>
          </a:bodyPr>
          <a:lstStyle/>
          <a:p>
            <a:pPr algn="just">
              <a:buFont typeface="Arial" pitchFamily="34" charset="0"/>
              <a:buChar char="•"/>
            </a:pPr>
            <a:r>
              <a:rPr lang="en-US" sz="2600" dirty="0" smtClean="0">
                <a:latin typeface="Times New Roman" pitchFamily="18" charset="0"/>
                <a:cs typeface="Times New Roman" pitchFamily="18" charset="0"/>
              </a:rPr>
              <a:t> The fabrication process of a transistor is shown in the   figure above. </a:t>
            </a:r>
          </a:p>
          <a:p>
            <a:pPr algn="just">
              <a:buFont typeface="Arial" pitchFamily="34" charset="0"/>
              <a:buChar char="•"/>
            </a:pPr>
            <a:r>
              <a:rPr lang="en-US" sz="2600" dirty="0" smtClean="0">
                <a:latin typeface="Times New Roman" pitchFamily="18" charset="0"/>
                <a:cs typeface="Times New Roman" pitchFamily="18" charset="0"/>
              </a:rPr>
              <a:t> A P-type substrate is first grown and then the collector, emitter, and base regions are diffused on top of it as shown in the figure. </a:t>
            </a:r>
          </a:p>
          <a:p>
            <a:pPr algn="just">
              <a:buFont typeface="Arial" pitchFamily="34" charset="0"/>
              <a:buChar char="•"/>
            </a:pPr>
            <a:r>
              <a:rPr lang="en-US" sz="2600" dirty="0" smtClean="0">
                <a:latin typeface="Times New Roman" pitchFamily="18" charset="0"/>
                <a:cs typeface="Times New Roman" pitchFamily="18" charset="0"/>
              </a:rPr>
              <a:t> The surface terminals for these regions are also provided for connection.</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4572000"/>
          </a:xfrm>
        </p:spPr>
        <p:txBody>
          <a:bodyPr>
            <a:noAutofit/>
          </a:bodyPr>
          <a:lstStyle/>
          <a:p>
            <a:pPr algn="just"/>
            <a:r>
              <a:rPr lang="en-US" sz="2800" dirty="0" smtClean="0">
                <a:latin typeface="Times New Roman" pitchFamily="18" charset="0"/>
                <a:cs typeface="Times New Roman" pitchFamily="18" charset="0"/>
              </a:rPr>
              <a:t>Both transistors and diodes are fabricated by using the epitaxial planar diffusion process that is explained earlier.</a:t>
            </a:r>
          </a:p>
          <a:p>
            <a:pPr algn="just"/>
            <a:r>
              <a:rPr lang="en-US" sz="2800" dirty="0" smtClean="0">
                <a:latin typeface="Times New Roman" pitchFamily="18" charset="0"/>
                <a:cs typeface="Times New Roman" pitchFamily="18" charset="0"/>
              </a:rPr>
              <a:t> In case of discrete transistors, the P-type substrate is considered as the collector. </a:t>
            </a:r>
          </a:p>
          <a:p>
            <a:pPr algn="just"/>
            <a:r>
              <a:rPr lang="en-US" sz="2800" dirty="0" smtClean="0">
                <a:latin typeface="Times New Roman" pitchFamily="18" charset="0"/>
                <a:cs typeface="Times New Roman" pitchFamily="18" charset="0"/>
              </a:rPr>
              <a:t>But this is not possible in monolithic IC’s, as all the transistors connected on one P-type substrate would have their collectors connected together. </a:t>
            </a:r>
          </a:p>
        </p:txBody>
      </p:sp>
      <p:pic>
        <p:nvPicPr>
          <p:cNvPr id="3" name="Picture 2" descr="Fabrication-of-Monolithic-IC-001.jpg"/>
          <p:cNvPicPr>
            <a:picLocks noChangeAspect="1"/>
          </p:cNvPicPr>
          <p:nvPr/>
        </p:nvPicPr>
        <p:blipFill>
          <a:blip r:embed="rId2"/>
          <a:srcRect b="16614"/>
          <a:stretch>
            <a:fillRect/>
          </a:stretch>
        </p:blipFill>
        <p:spPr>
          <a:xfrm>
            <a:off x="1433512" y="3991000"/>
            <a:ext cx="6276975" cy="250983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4572000"/>
          </a:xfrm>
        </p:spPr>
        <p:txBody>
          <a:bodyPr>
            <a:noAutofit/>
          </a:bodyPr>
          <a:lstStyle/>
          <a:p>
            <a:pPr algn="just"/>
            <a:r>
              <a:rPr lang="en-US" sz="2800" dirty="0" smtClean="0">
                <a:latin typeface="Times New Roman" pitchFamily="18" charset="0"/>
                <a:cs typeface="Times New Roman" pitchFamily="18" charset="0"/>
              </a:rPr>
              <a:t>This is why separate collector regions are diffused into the substrate.</a:t>
            </a:r>
          </a:p>
          <a:p>
            <a:pPr algn="just"/>
            <a:r>
              <a:rPr lang="en-US" sz="2800" dirty="0" smtClean="0">
                <a:latin typeface="Times New Roman" pitchFamily="18" charset="0"/>
                <a:cs typeface="Times New Roman" pitchFamily="18" charset="0"/>
              </a:rPr>
              <a:t>Even though separate collector regions are formed, they are not completely isolated from the substrate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For proper functioning of the circuit it is necessary that the P-type substrate is always kept negative with respect to the transistor collector. </a:t>
            </a:r>
          </a:p>
          <a:p>
            <a:pPr algn="just"/>
            <a:r>
              <a:rPr lang="en-US" sz="2800" dirty="0" smtClean="0">
                <a:latin typeface="Times New Roman" pitchFamily="18" charset="0"/>
                <a:cs typeface="Times New Roman" pitchFamily="18" charset="0"/>
              </a:rPr>
              <a:t>This is achieved by connecting the substrate to the most negative terminal of the circuit supply. </a:t>
            </a:r>
          </a:p>
          <a:p>
            <a:pPr algn="just"/>
            <a:r>
              <a:rPr lang="en-US" sz="2800" dirty="0" smtClean="0">
                <a:latin typeface="Times New Roman" pitchFamily="18" charset="0"/>
                <a:cs typeface="Times New Roman" pitchFamily="18" charset="0"/>
              </a:rPr>
              <a:t>The unwanted or parasitic junctions, even when reverse-biased, can still affect the circuit performance adversely.</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14"/>
            <a:ext cx="8229600" cy="4572000"/>
          </a:xfrm>
        </p:spPr>
        <p:txBody>
          <a:bodyPr>
            <a:noAutofit/>
          </a:bodyPr>
          <a:lstStyle/>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junction reverse leakage current can cause a serious problem in circuits operating at very low current levels.</a:t>
            </a:r>
          </a:p>
          <a:p>
            <a:pPr algn="just"/>
            <a:r>
              <a:rPr lang="en-US" sz="2800" dirty="0" smtClean="0">
                <a:latin typeface="Times New Roman" pitchFamily="18" charset="0"/>
                <a:cs typeface="Times New Roman" pitchFamily="18" charset="0"/>
              </a:rPr>
              <a:t> The capacitance of the reverse-biased junction may affect the circuit high-frequency performance, and the junction break down voltage imposes limits on the usable level of supply voltage. </a:t>
            </a:r>
          </a:p>
          <a:p>
            <a:pPr algn="just"/>
            <a:r>
              <a:rPr lang="en-US" sz="2800" dirty="0" smtClean="0">
                <a:latin typeface="Times New Roman" pitchFamily="18" charset="0"/>
                <a:cs typeface="Times New Roman" pitchFamily="18" charset="0"/>
              </a:rPr>
              <a:t>All these adverse effects can be reduced to the minimum if highly resistive material is employed for the substrate. If the substrate is very lightly doped, it will behave almost as an insulator.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nolithic-IC-Diode-Fabrication.jpg"/>
          <p:cNvPicPr>
            <a:picLocks noGrp="1" noChangeAspect="1"/>
          </p:cNvPicPr>
          <p:nvPr>
            <p:ph idx="1"/>
          </p:nvPr>
        </p:nvPicPr>
        <p:blipFill>
          <a:blip r:embed="rId2"/>
          <a:srcRect t="15571"/>
          <a:stretch>
            <a:fillRect/>
          </a:stretch>
        </p:blipFill>
        <p:spPr>
          <a:xfrm>
            <a:off x="2028856" y="142852"/>
            <a:ext cx="6972300" cy="2324097"/>
          </a:xfrm>
        </p:spPr>
      </p:pic>
      <p:sp>
        <p:nvSpPr>
          <p:cNvPr id="3" name="Title 2"/>
          <p:cNvSpPr>
            <a:spLocks noGrp="1"/>
          </p:cNvSpPr>
          <p:nvPr>
            <p:ph type="title"/>
          </p:nvPr>
        </p:nvSpPr>
        <p:spPr>
          <a:xfrm>
            <a:off x="457200" y="-428652"/>
            <a:ext cx="8229600" cy="1219200"/>
          </a:xfrm>
        </p:spPr>
        <p:txBody>
          <a:bodyPr>
            <a:normAutofit/>
          </a:bodyPr>
          <a:lstStyle/>
          <a:p>
            <a:r>
              <a:rPr sz="3200" smtClean="0">
                <a:solidFill>
                  <a:srgbClr val="FFC000"/>
                </a:solidFill>
                <a:latin typeface="Times New Roman" pitchFamily="18" charset="0"/>
                <a:cs typeface="Times New Roman" pitchFamily="18" charset="0"/>
              </a:rPr>
              <a:t>Diodes</a:t>
            </a:r>
            <a:endParaRPr lang="en-US" sz="3200" dirty="0">
              <a:solidFill>
                <a:srgbClr val="FFC000"/>
              </a:solidFill>
              <a:latin typeface="Times New Roman" pitchFamily="18" charset="0"/>
              <a:cs typeface="Times New Roman" pitchFamily="18" charset="0"/>
            </a:endParaRPr>
          </a:p>
        </p:txBody>
      </p:sp>
      <p:sp>
        <p:nvSpPr>
          <p:cNvPr id="5" name="TextBox 4"/>
          <p:cNvSpPr txBox="1"/>
          <p:nvPr/>
        </p:nvSpPr>
        <p:spPr>
          <a:xfrm>
            <a:off x="500034" y="2643182"/>
            <a:ext cx="8215370" cy="4401205"/>
          </a:xfrm>
          <a:prstGeom prst="rect">
            <a:avLst/>
          </a:prstGeom>
          <a:noFill/>
        </p:spPr>
        <p:txBody>
          <a:bodyPr wrap="square" rtlCol="0">
            <a:spAutoFit/>
          </a:bodyPr>
          <a:lstStyle/>
          <a:p>
            <a:pPr algn="just">
              <a:buFont typeface="Arial" pitchFamily="34" charset="0"/>
              <a:buChar char="•"/>
            </a:pPr>
            <a:r>
              <a:rPr lang="en-US" sz="2800" dirty="0" smtClean="0">
                <a:latin typeface="Times New Roman" pitchFamily="18" charset="0"/>
                <a:cs typeface="Times New Roman" pitchFamily="18" charset="0"/>
              </a:rPr>
              <a:t>They are also fabricated by the same diffusion process as transistors are. </a:t>
            </a:r>
          </a:p>
          <a:p>
            <a:pPr algn="just">
              <a:buFont typeface="Arial" pitchFamily="34" charset="0"/>
              <a:buChar char="•"/>
            </a:pPr>
            <a:r>
              <a:rPr lang="en-US" sz="2800" dirty="0" smtClean="0">
                <a:latin typeface="Times New Roman" pitchFamily="18" charset="0"/>
                <a:cs typeface="Times New Roman" pitchFamily="18" charset="0"/>
              </a:rPr>
              <a:t>The only difference is that only two of the regions are used to form one P-N junction. </a:t>
            </a:r>
          </a:p>
          <a:p>
            <a:pPr algn="just">
              <a:buFont typeface="Arial" pitchFamily="34" charset="0"/>
              <a:buChar char="•"/>
            </a:pPr>
            <a:r>
              <a:rPr lang="en-US" sz="2800" dirty="0" smtClean="0">
                <a:latin typeface="Times New Roman" pitchFamily="18" charset="0"/>
                <a:cs typeface="Times New Roman" pitchFamily="18" charset="0"/>
              </a:rPr>
              <a:t>In figure, collector-base junction of the transistor is used as a diode. Anode of the diode is formed during the base diffusion of the transistor and the collector region of the transistor becomes the cathode of the diode. </a:t>
            </a:r>
          </a:p>
          <a:p>
            <a:pPr algn="just">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512"/>
            <a:ext cx="8229600" cy="4572000"/>
          </a:xfrm>
        </p:spPr>
        <p:txBody>
          <a:bodyPr>
            <a:normAutofit/>
          </a:bodyPr>
          <a:lstStyle/>
          <a:p>
            <a:pPr algn="just"/>
            <a:r>
              <a:rPr lang="en-US" sz="2800" dirty="0" smtClean="0">
                <a:latin typeface="Times New Roman" pitchFamily="18" charset="0"/>
                <a:cs typeface="Times New Roman" pitchFamily="18" charset="0"/>
              </a:rPr>
              <a:t>Generally </a:t>
            </a:r>
            <a:r>
              <a:rPr lang="en-US" sz="2800" dirty="0" smtClean="0">
                <a:latin typeface="Times New Roman" pitchFamily="18" charset="0"/>
                <a:cs typeface="Times New Roman" pitchFamily="18" charset="0"/>
              </a:rPr>
              <a:t>any two terminals of the transistor are connected together to form one of the electrodes while the remaining terminal can be considered as </a:t>
            </a:r>
            <a:r>
              <a:rPr lang="en-US" sz="2800" dirty="0" err="1" smtClean="0">
                <a:latin typeface="Times New Roman" pitchFamily="18" charset="0"/>
                <a:cs typeface="Times New Roman" pitchFamily="18" charset="0"/>
              </a:rPr>
              <a:t>remainining</a:t>
            </a:r>
            <a:r>
              <a:rPr lang="en-US" sz="2800" dirty="0" smtClean="0">
                <a:latin typeface="Times New Roman" pitchFamily="18" charset="0"/>
                <a:cs typeface="Times New Roman" pitchFamily="18" charset="0"/>
              </a:rPr>
              <a:t> electrode of a </a:t>
            </a:r>
            <a:r>
              <a:rPr lang="en-US" sz="2800" b="1" dirty="0" smtClean="0">
                <a:latin typeface="Times New Roman" pitchFamily="18" charset="0"/>
                <a:cs typeface="Times New Roman" pitchFamily="18" charset="0"/>
              </a:rPr>
              <a:t>diode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 name="Picture 3" descr="Monolithic-Diodes.jpg"/>
          <p:cNvPicPr>
            <a:picLocks noChangeAspect="1"/>
          </p:cNvPicPr>
          <p:nvPr/>
        </p:nvPicPr>
        <p:blipFill>
          <a:blip r:embed="rId2"/>
          <a:srcRect b="7707"/>
          <a:stretch>
            <a:fillRect/>
          </a:stretch>
        </p:blipFill>
        <p:spPr>
          <a:xfrm>
            <a:off x="2214546" y="2928934"/>
            <a:ext cx="5309499" cy="334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00338"/>
            <a:ext cx="8229600" cy="4572000"/>
          </a:xfrm>
        </p:spPr>
        <p:txBody>
          <a:bodyPr>
            <a:noAutofit/>
          </a:bodyPr>
          <a:lstStyle/>
          <a:p>
            <a:pPr algn="just"/>
            <a:r>
              <a:rPr lang="en-US" sz="2400" dirty="0" smtClean="0">
                <a:latin typeface="Times New Roman" pitchFamily="18" charset="0"/>
                <a:cs typeface="Times New Roman" pitchFamily="18" charset="0"/>
              </a:rPr>
              <a:t>The resistors used in IC’s are given their respective ohmic value by varying the concentration of doping impurity and depth of diffusion. </a:t>
            </a:r>
          </a:p>
          <a:p>
            <a:pPr algn="just"/>
            <a:r>
              <a:rPr lang="en-US" sz="2400" dirty="0" smtClean="0">
                <a:latin typeface="Times New Roman" pitchFamily="18" charset="0"/>
                <a:cs typeface="Times New Roman" pitchFamily="18" charset="0"/>
              </a:rPr>
              <a:t>The range of resistor values that may be produced by the diffusion process varies from ohms to hundreds of </a:t>
            </a:r>
            <a:r>
              <a:rPr lang="en-US" sz="2400" dirty="0" err="1" smtClean="0">
                <a:latin typeface="Times New Roman" pitchFamily="18" charset="0"/>
                <a:cs typeface="Times New Roman" pitchFamily="18" charset="0"/>
              </a:rPr>
              <a:t>kilohms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Most resistors are formed during the base diffusion of the integrated transistor, as shown in figure. </a:t>
            </a:r>
          </a:p>
          <a:p>
            <a:pPr algn="just"/>
            <a:r>
              <a:rPr lang="en-US" sz="2400" dirty="0" smtClean="0">
                <a:latin typeface="Times New Roman" pitchFamily="18" charset="0"/>
                <a:cs typeface="Times New Roman" pitchFamily="18" charset="0"/>
              </a:rPr>
              <a:t>This is because it is the highest resistivity region. For low resistance values, emitter region is used as it has much lower resistivity.</a:t>
            </a: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500090"/>
            <a:ext cx="8229600" cy="1219200"/>
          </a:xfrm>
        </p:spPr>
        <p:txBody>
          <a:bodyPr>
            <a:normAutofit/>
          </a:bodyPr>
          <a:lstStyle/>
          <a:p>
            <a:r>
              <a:rPr lang="en-IN" sz="3200" dirty="0" smtClean="0">
                <a:solidFill>
                  <a:srgbClr val="FFC000"/>
                </a:solidFill>
                <a:latin typeface="Times New Roman" pitchFamily="18" charset="0"/>
                <a:cs typeface="Times New Roman" pitchFamily="18" charset="0"/>
              </a:rPr>
              <a:t>Resistors</a:t>
            </a:r>
            <a:endParaRPr lang="en-US" sz="3200" dirty="0">
              <a:solidFill>
                <a:srgbClr val="FFC000"/>
              </a:solidFill>
              <a:latin typeface="Times New Roman" pitchFamily="18" charset="0"/>
              <a:cs typeface="Times New Roman" pitchFamily="18" charset="0"/>
            </a:endParaRPr>
          </a:p>
        </p:txBody>
      </p:sp>
      <p:pic>
        <p:nvPicPr>
          <p:cNvPr id="4" name="Picture 3" descr="Monolithic-IC-Resistor-Fabrication.jpg"/>
          <p:cNvPicPr>
            <a:picLocks noChangeAspect="1"/>
          </p:cNvPicPr>
          <p:nvPr/>
        </p:nvPicPr>
        <p:blipFill>
          <a:blip r:embed="rId2"/>
          <a:srcRect t="18551"/>
          <a:stretch>
            <a:fillRect/>
          </a:stretch>
        </p:blipFill>
        <p:spPr>
          <a:xfrm>
            <a:off x="2071670" y="71414"/>
            <a:ext cx="6953250" cy="219550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551</TotalTime>
  <Words>729</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VLSI DESIGN</vt:lpstr>
      <vt:lpstr>Slide 2</vt:lpstr>
      <vt:lpstr> Monolithic IC – Component Fabrication </vt:lpstr>
      <vt:lpstr>Slide 4</vt:lpstr>
      <vt:lpstr>Slide 5</vt:lpstr>
      <vt:lpstr>Slide 6</vt:lpstr>
      <vt:lpstr>Diodes</vt:lpstr>
      <vt:lpstr>Slide 8</vt:lpstr>
      <vt:lpstr>Resistors</vt:lpstr>
      <vt:lpstr>Slide 10</vt:lpstr>
      <vt:lpstr>Capacitors</vt:lpstr>
      <vt:lpstr>Thin plate  capacitor</vt:lpstr>
      <vt:lpstr>Q= C.V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IC</dc:title>
  <dc:creator>Dell-PC</dc:creator>
  <cp:lastModifiedBy>Dell-PC</cp:lastModifiedBy>
  <cp:revision>51</cp:revision>
  <dcterms:created xsi:type="dcterms:W3CDTF">2020-08-02T16:58:06Z</dcterms:created>
  <dcterms:modified xsi:type="dcterms:W3CDTF">2020-09-25T06:09:56Z</dcterms:modified>
</cp:coreProperties>
</file>