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58"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F850302-0F57-4BF4-826B-F6171BCBED80}" type="datetimeFigureOut">
              <a:rPr lang="en-US" smtClean="0"/>
              <a:pPr/>
              <a:t>9/14/2020</a:t>
            </a:fld>
            <a:endParaRPr lang="en-US"/>
          </a:p>
        </p:txBody>
      </p:sp>
      <p:sp>
        <p:nvSpPr>
          <p:cNvPr id="16" name="Slide Number Placeholder 15"/>
          <p:cNvSpPr>
            <a:spLocks noGrp="1"/>
          </p:cNvSpPr>
          <p:nvPr>
            <p:ph type="sldNum" sz="quarter" idx="11"/>
          </p:nvPr>
        </p:nvSpPr>
        <p:spPr/>
        <p:txBody>
          <a:bodyPr/>
          <a:lstStyle/>
          <a:p>
            <a:fld id="{1C6424FC-7995-4A13-942C-DE744004CE68}"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850302-0F57-4BF4-826B-F6171BCBED80}"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424FC-7995-4A13-942C-DE744004CE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850302-0F57-4BF4-826B-F6171BCBED80}"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424FC-7995-4A13-942C-DE744004CE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F850302-0F57-4BF4-826B-F6171BCBED80}" type="datetimeFigureOut">
              <a:rPr lang="en-US" smtClean="0"/>
              <a:pPr/>
              <a:t>9/14/2020</a:t>
            </a:fld>
            <a:endParaRPr lang="en-US"/>
          </a:p>
        </p:txBody>
      </p:sp>
      <p:sp>
        <p:nvSpPr>
          <p:cNvPr id="15" name="Slide Number Placeholder 14"/>
          <p:cNvSpPr>
            <a:spLocks noGrp="1"/>
          </p:cNvSpPr>
          <p:nvPr>
            <p:ph type="sldNum" sz="quarter" idx="15"/>
          </p:nvPr>
        </p:nvSpPr>
        <p:spPr/>
        <p:txBody>
          <a:bodyPr/>
          <a:lstStyle>
            <a:lvl1pPr algn="ctr">
              <a:defRPr/>
            </a:lvl1pPr>
          </a:lstStyle>
          <a:p>
            <a:fld id="{1C6424FC-7995-4A13-942C-DE744004CE68}"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850302-0F57-4BF4-826B-F6171BCBED80}"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424FC-7995-4A13-942C-DE744004CE68}"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F850302-0F57-4BF4-826B-F6171BCBED80}"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424FC-7995-4A13-942C-DE744004CE68}"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1C6424FC-7995-4A13-942C-DE744004CE68}"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F850302-0F57-4BF4-826B-F6171BCBED80}" type="datetimeFigureOut">
              <a:rPr lang="en-US" smtClean="0"/>
              <a:pPr/>
              <a:t>9/14/2020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850302-0F57-4BF4-826B-F6171BCBED80}" type="datetimeFigureOut">
              <a:rPr lang="en-US" smtClean="0"/>
              <a:pPr/>
              <a:t>9/14/2020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424FC-7995-4A13-942C-DE744004CE68}"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50302-0F57-4BF4-826B-F6171BCBED80}" type="datetimeFigureOut">
              <a:rPr lang="en-US" smtClean="0"/>
              <a:pPr/>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424FC-7995-4A13-942C-DE744004CE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F850302-0F57-4BF4-826B-F6171BCBED80}" type="datetimeFigureOut">
              <a:rPr lang="en-US" smtClean="0"/>
              <a:pPr/>
              <a:t>9/14/2020</a:t>
            </a:fld>
            <a:endParaRPr lang="en-US"/>
          </a:p>
        </p:txBody>
      </p:sp>
      <p:sp>
        <p:nvSpPr>
          <p:cNvPr id="9" name="Slide Number Placeholder 8"/>
          <p:cNvSpPr>
            <a:spLocks noGrp="1"/>
          </p:cNvSpPr>
          <p:nvPr>
            <p:ph type="sldNum" sz="quarter" idx="15"/>
          </p:nvPr>
        </p:nvSpPr>
        <p:spPr/>
        <p:txBody>
          <a:bodyPr/>
          <a:lstStyle/>
          <a:p>
            <a:fld id="{1C6424FC-7995-4A13-942C-DE744004CE68}"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F850302-0F57-4BF4-826B-F6171BCBED80}" type="datetimeFigureOut">
              <a:rPr lang="en-US" smtClean="0"/>
              <a:pPr/>
              <a:t>9/14/2020</a:t>
            </a:fld>
            <a:endParaRPr lang="en-US"/>
          </a:p>
        </p:txBody>
      </p:sp>
      <p:sp>
        <p:nvSpPr>
          <p:cNvPr id="9" name="Slide Number Placeholder 8"/>
          <p:cNvSpPr>
            <a:spLocks noGrp="1"/>
          </p:cNvSpPr>
          <p:nvPr>
            <p:ph type="sldNum" sz="quarter" idx="11"/>
          </p:nvPr>
        </p:nvSpPr>
        <p:spPr/>
        <p:txBody>
          <a:bodyPr/>
          <a:lstStyle/>
          <a:p>
            <a:fld id="{1C6424FC-7995-4A13-942C-DE744004CE68}"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F850302-0F57-4BF4-826B-F6171BCBED80}" type="datetimeFigureOut">
              <a:rPr lang="en-US" smtClean="0"/>
              <a:pPr/>
              <a:t>9/14/2020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C6424FC-7995-4A13-942C-DE744004CE68}"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b="1" dirty="0" smtClean="0">
                <a:latin typeface="Times New Roman" pitchFamily="18" charset="0"/>
                <a:cs typeface="Times New Roman" pitchFamily="18" charset="0"/>
              </a:rPr>
              <a:t>Lecture </a:t>
            </a:r>
            <a:r>
              <a:rPr lang="en-IN" b="1" dirty="0" smtClean="0">
                <a:latin typeface="Times New Roman" pitchFamily="18" charset="0"/>
                <a:cs typeface="Times New Roman" pitchFamily="18" charset="0"/>
              </a:rPr>
              <a:t>9</a:t>
            </a:r>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B.E (ECE) 5</a:t>
            </a:r>
            <a:r>
              <a:rPr lang="en-IN" b="1" baseline="30000" dirty="0" smtClean="0">
                <a:latin typeface="Times New Roman" pitchFamily="18" charset="0"/>
                <a:cs typeface="Times New Roman" pitchFamily="18" charset="0"/>
              </a:rPr>
              <a:t>th</a:t>
            </a:r>
            <a:r>
              <a:rPr lang="en-IN" b="1" dirty="0" smtClean="0">
                <a:latin typeface="Times New Roman" pitchFamily="18" charset="0"/>
                <a:cs typeface="Times New Roman" pitchFamily="18" charset="0"/>
              </a:rPr>
              <a:t> semester</a:t>
            </a:r>
            <a:endParaRPr lang="en-US" b="1" dirty="0" smtClean="0">
              <a:latin typeface="Times New Roman" pitchFamily="18" charset="0"/>
              <a:cs typeface="Times New Roman" pitchFamily="18" charset="0"/>
            </a:endParaRPr>
          </a:p>
          <a:p>
            <a:endParaRPr lang="en-US" dirty="0"/>
          </a:p>
        </p:txBody>
      </p:sp>
      <p:sp>
        <p:nvSpPr>
          <p:cNvPr id="2" name="Title 1"/>
          <p:cNvSpPr>
            <a:spLocks noGrp="1"/>
          </p:cNvSpPr>
          <p:nvPr>
            <p:ph type="ctrTitle"/>
          </p:nvPr>
        </p:nvSpPr>
        <p:spPr/>
        <p:txBody>
          <a:bodyPr/>
          <a:lstStyle/>
          <a:p>
            <a:r>
              <a:rPr lang="en-IN" b="1" dirty="0" smtClean="0"/>
              <a:t>VLSI DESIGN</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vaporative-deposition.jpg"/>
          <p:cNvPicPr>
            <a:picLocks noGrp="1" noChangeAspect="1"/>
          </p:cNvPicPr>
          <p:nvPr>
            <p:ph idx="1"/>
          </p:nvPr>
        </p:nvPicPr>
        <p:blipFill>
          <a:blip r:embed="rId2"/>
          <a:stretch>
            <a:fillRect/>
          </a:stretch>
        </p:blipFill>
        <p:spPr>
          <a:xfrm>
            <a:off x="285720" y="214290"/>
            <a:ext cx="8583037" cy="6444000"/>
          </a:xfrm>
        </p:spPr>
      </p:pic>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Sputtering</a:t>
            </a:r>
            <a:endParaRPr lang="en-US" dirty="0">
              <a:solidFill>
                <a:srgbClr val="FFC000"/>
              </a:solidFill>
              <a:latin typeface="Times New Roman" pitchFamily="18" charset="0"/>
              <a:cs typeface="Times New Roman" pitchFamily="18" charset="0"/>
            </a:endParaRPr>
          </a:p>
        </p:txBody>
      </p:sp>
      <p:pic>
        <p:nvPicPr>
          <p:cNvPr id="8" name="Content Placeholder 7" descr="sputtering.jpg"/>
          <p:cNvPicPr>
            <a:picLocks noGrp="1" noChangeAspect="1"/>
          </p:cNvPicPr>
          <p:nvPr>
            <p:ph idx="1"/>
          </p:nvPr>
        </p:nvPicPr>
        <p:blipFill>
          <a:blip r:embed="rId2"/>
          <a:stretch>
            <a:fillRect/>
          </a:stretch>
        </p:blipFill>
        <p:spPr>
          <a:xfrm>
            <a:off x="1714480" y="1428736"/>
            <a:ext cx="6329280" cy="4176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Metallization Patterning</a:t>
            </a:r>
            <a:endParaRPr lang="en-US" dirty="0">
              <a:solidFill>
                <a:srgbClr val="FFC000"/>
              </a:solidFill>
              <a:latin typeface="Times New Roman" pitchFamily="18" charset="0"/>
              <a:cs typeface="Times New Roman" pitchFamily="18" charset="0"/>
            </a:endParaRPr>
          </a:p>
        </p:txBody>
      </p:sp>
      <p:pic>
        <p:nvPicPr>
          <p:cNvPr id="4" name="Content Placeholder 3" descr="lift-off process.jpg"/>
          <p:cNvPicPr>
            <a:picLocks noGrp="1" noChangeAspect="1"/>
          </p:cNvPicPr>
          <p:nvPr>
            <p:ph idx="1"/>
          </p:nvPr>
        </p:nvPicPr>
        <p:blipFill>
          <a:blip r:embed="rId2"/>
          <a:stretch>
            <a:fillRect/>
          </a:stretch>
        </p:blipFill>
        <p:spPr>
          <a:xfrm>
            <a:off x="167391" y="2143116"/>
            <a:ext cx="8833765" cy="3744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What are metallization applications in VLSI?</a:t>
            </a:r>
          </a:p>
          <a:p>
            <a:r>
              <a:rPr lang="en-IN" dirty="0" smtClean="0"/>
              <a:t>List out the shortcomings of aluminium </a:t>
            </a:r>
            <a:r>
              <a:rPr lang="en-IN" smtClean="0"/>
              <a:t>for metallization.</a:t>
            </a:r>
          </a:p>
          <a:p>
            <a:pPr>
              <a:buNone/>
            </a:pPr>
            <a:endParaRPr lang="en-US" dirty="0"/>
          </a:p>
        </p:txBody>
      </p:sp>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Questions </a:t>
            </a:r>
            <a:endParaRPr lang="en-US" dirty="0">
              <a:solidFill>
                <a:srgbClr val="FFC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	</a:t>
            </a:r>
            <a:endParaRPr lang="en-US" dirty="0"/>
          </a:p>
        </p:txBody>
      </p:sp>
      <p:sp>
        <p:nvSpPr>
          <p:cNvPr id="3" name="Title 2"/>
          <p:cNvSpPr>
            <a:spLocks noGrp="1"/>
          </p:cNvSpPr>
          <p:nvPr>
            <p:ph type="title"/>
          </p:nvPr>
        </p:nvSpPr>
        <p:spPr>
          <a:xfrm>
            <a:off x="428596" y="566702"/>
            <a:ext cx="8229600" cy="647720"/>
          </a:xfrm>
        </p:spPr>
        <p:txBody>
          <a:bodyPr>
            <a:noAutofit/>
          </a:bodyPr>
          <a:lstStyle/>
          <a:p>
            <a:pPr algn="ctr"/>
            <a:r>
              <a:rPr lang="en-IN" sz="4000" dirty="0" smtClean="0">
                <a:solidFill>
                  <a:srgbClr val="FFC000"/>
                </a:solidFill>
                <a:latin typeface="Times New Roman" pitchFamily="18" charset="0"/>
                <a:cs typeface="Times New Roman" pitchFamily="18" charset="0"/>
              </a:rPr>
              <a:t>Metallization</a:t>
            </a:r>
            <a:endParaRPr lang="en-US" sz="4000" dirty="0">
              <a:solidFill>
                <a:srgbClr val="FFC000"/>
              </a:solidFill>
              <a:latin typeface="Times New Roman" pitchFamily="18" charset="0"/>
              <a:cs typeface="Times New Roman" pitchFamily="18" charset="0"/>
            </a:endParaRPr>
          </a:p>
        </p:txBody>
      </p:sp>
      <p:sp>
        <p:nvSpPr>
          <p:cNvPr id="6" name="TextBox 5"/>
          <p:cNvSpPr txBox="1"/>
          <p:nvPr/>
        </p:nvSpPr>
        <p:spPr>
          <a:xfrm>
            <a:off x="1000100" y="1214422"/>
            <a:ext cx="7572428" cy="1938992"/>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Metallization</a:t>
            </a:r>
            <a:r>
              <a:rPr lang="en-US" sz="2400" dirty="0" smtClean="0">
                <a:latin typeface="Times New Roman" pitchFamily="18" charset="0"/>
                <a:cs typeface="Times New Roman" pitchFamily="18" charset="0"/>
              </a:rPr>
              <a:t> is the </a:t>
            </a:r>
            <a:r>
              <a:rPr lang="en-US" sz="2400" b="1" dirty="0" smtClean="0">
                <a:latin typeface="Times New Roman" pitchFamily="18" charset="0"/>
                <a:cs typeface="Times New Roman" pitchFamily="18" charset="0"/>
              </a:rPr>
              <a:t>process</a:t>
            </a:r>
            <a:r>
              <a:rPr lang="en-US" sz="2400" dirty="0" smtClean="0">
                <a:latin typeface="Times New Roman" pitchFamily="18" charset="0"/>
                <a:cs typeface="Times New Roman" pitchFamily="18" charset="0"/>
              </a:rPr>
              <a:t> by which the components of IC's are interconnected by aluminium conductor. This </a:t>
            </a:r>
            <a:r>
              <a:rPr lang="en-US" sz="2400" b="1" dirty="0" smtClean="0">
                <a:latin typeface="Times New Roman" pitchFamily="18" charset="0"/>
                <a:cs typeface="Times New Roman" pitchFamily="18" charset="0"/>
              </a:rPr>
              <a:t>process</a:t>
            </a:r>
            <a:r>
              <a:rPr lang="en-US" sz="2400" dirty="0" smtClean="0">
                <a:latin typeface="Times New Roman" pitchFamily="18" charset="0"/>
                <a:cs typeface="Times New Roman" pitchFamily="18" charset="0"/>
              </a:rPr>
              <a:t> produces a thin-film metal layer that will serve as the required conductor pattern for the interconnection of the various components on the chip.</a:t>
            </a:r>
            <a:endParaRPr lang="en-US" sz="2400" dirty="0">
              <a:latin typeface="Times New Roman" pitchFamily="18" charset="0"/>
              <a:cs typeface="Times New Roman" pitchFamily="18" charset="0"/>
            </a:endParaRPr>
          </a:p>
        </p:txBody>
      </p:sp>
      <p:pic>
        <p:nvPicPr>
          <p:cNvPr id="7" name="Picture 6" descr="bonding pads.jpg"/>
          <p:cNvPicPr>
            <a:picLocks noChangeAspect="1"/>
          </p:cNvPicPr>
          <p:nvPr/>
        </p:nvPicPr>
        <p:blipFill>
          <a:blip r:embed="rId2"/>
          <a:stretch>
            <a:fillRect/>
          </a:stretch>
        </p:blipFill>
        <p:spPr>
          <a:xfrm>
            <a:off x="2786050" y="3286124"/>
            <a:ext cx="4335000" cy="3060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luminium metallization.jpg"/>
          <p:cNvPicPr>
            <a:picLocks noGrp="1" noChangeAspect="1"/>
          </p:cNvPicPr>
          <p:nvPr>
            <p:ph idx="1"/>
          </p:nvPr>
        </p:nvPicPr>
        <p:blipFill>
          <a:blip r:embed="rId2"/>
          <a:stretch>
            <a:fillRect/>
          </a:stretch>
        </p:blipFill>
        <p:spPr>
          <a:xfrm>
            <a:off x="193718" y="142852"/>
            <a:ext cx="8736000" cy="6552000"/>
          </a:xfrm>
        </p:spPr>
      </p:pic>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ermettalic compound.jpg"/>
          <p:cNvPicPr>
            <a:picLocks noGrp="1" noChangeAspect="1"/>
          </p:cNvPicPr>
          <p:nvPr>
            <p:ph idx="1"/>
          </p:nvPr>
        </p:nvPicPr>
        <p:blipFill>
          <a:blip r:embed="rId2"/>
          <a:srcRect l="4801" t="4267" r="4781" b="3981"/>
          <a:stretch>
            <a:fillRect/>
          </a:stretch>
        </p:blipFill>
        <p:spPr>
          <a:xfrm>
            <a:off x="214282" y="142852"/>
            <a:ext cx="8656322" cy="6588000"/>
          </a:xfrm>
        </p:spPr>
      </p:pic>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b="1" dirty="0" err="1" smtClean="0">
                <a:latin typeface="Times New Roman" pitchFamily="18" charset="0"/>
                <a:cs typeface="Times New Roman" pitchFamily="18" charset="0"/>
              </a:rPr>
              <a:t>Electromigration</a:t>
            </a:r>
            <a:r>
              <a:rPr lang="en-US" dirty="0" smtClean="0">
                <a:latin typeface="Times New Roman" pitchFamily="18" charset="0"/>
                <a:cs typeface="Times New Roman" pitchFamily="18" charset="0"/>
              </a:rPr>
              <a:t> is the transport of material caused by the gradual movement of the ions in a conductor due to the momentum transfer between conducting electrons and diffusing metal atoms. The effect is important in applications where high direct current densities are used, such as in microelectronics and related structures. As the structure size in electronics such as </a:t>
            </a:r>
            <a:r>
              <a:rPr lang="en-US" dirty="0" smtClean="0">
                <a:latin typeface="Times New Roman" pitchFamily="18" charset="0"/>
                <a:cs typeface="Times New Roman" pitchFamily="18" charset="0"/>
              </a:rPr>
              <a:t>integrated </a:t>
            </a:r>
            <a:r>
              <a:rPr lang="en-US" dirty="0" smtClean="0">
                <a:latin typeface="Times New Roman" pitchFamily="18" charset="0"/>
                <a:cs typeface="Times New Roman" pitchFamily="18" charset="0"/>
              </a:rPr>
              <a:t>circuits (ICs) decreases, the practical significance of this effect increases.</a:t>
            </a:r>
          </a:p>
          <a:p>
            <a:r>
              <a:rPr lang="en-US" dirty="0" err="1" smtClean="0">
                <a:latin typeface="Times New Roman" pitchFamily="18" charset="0"/>
                <a:cs typeface="Times New Roman" pitchFamily="18" charset="0"/>
              </a:rPr>
              <a:t>Electromigration</a:t>
            </a:r>
            <a:r>
              <a:rPr lang="en-US" dirty="0" smtClean="0">
                <a:latin typeface="Times New Roman" pitchFamily="18" charset="0"/>
                <a:cs typeface="Times New Roman" pitchFamily="18" charset="0"/>
              </a:rPr>
              <a:t> decreases the reliability of chips (integrated </a:t>
            </a:r>
            <a:r>
              <a:rPr lang="en-US" dirty="0" smtClean="0">
                <a:latin typeface="Times New Roman" pitchFamily="18" charset="0"/>
                <a:cs typeface="Times New Roman" pitchFamily="18" charset="0"/>
              </a:rPr>
              <a:t>circuits). </a:t>
            </a:r>
            <a:r>
              <a:rPr lang="en-US" dirty="0" smtClean="0">
                <a:latin typeface="Times New Roman" pitchFamily="18" charset="0"/>
                <a:cs typeface="Times New Roman" pitchFamily="18" charset="0"/>
              </a:rPr>
              <a:t>It can cause the eventual loss of connections or failure of a circuit.</a:t>
            </a:r>
            <a:r>
              <a:rPr lang="en-US" dirty="0" smtClean="0"/>
              <a:t/>
            </a:r>
            <a:br>
              <a:rPr lang="en-US" dirty="0" smtClean="0"/>
            </a:br>
            <a:endParaRPr lang="en-US" dirty="0"/>
          </a:p>
        </p:txBody>
      </p:sp>
      <p:sp>
        <p:nvSpPr>
          <p:cNvPr id="3" name="Title 2"/>
          <p:cNvSpPr>
            <a:spLocks noGrp="1"/>
          </p:cNvSpPr>
          <p:nvPr>
            <p:ph type="title"/>
          </p:nvPr>
        </p:nvSpPr>
        <p:spPr/>
        <p:txBody>
          <a:bodyPr/>
          <a:lstStyle/>
          <a:p>
            <a:r>
              <a:rPr lang="en-IN" dirty="0" err="1" smtClean="0">
                <a:solidFill>
                  <a:schemeClr val="accent2"/>
                </a:solidFill>
                <a:latin typeface="Times New Roman" pitchFamily="18" charset="0"/>
                <a:cs typeface="Times New Roman" pitchFamily="18" charset="0"/>
              </a:rPr>
              <a:t>Electromigration</a:t>
            </a:r>
            <a:endParaRPr lang="en-US"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00074"/>
            <a:ext cx="8229600" cy="4572000"/>
          </a:xfrm>
        </p:spPr>
        <p:txBody>
          <a:bodyPr>
            <a:noAutofit/>
          </a:bodyPr>
          <a:lstStyle/>
          <a:p>
            <a:pPr algn="just"/>
            <a:r>
              <a:rPr lang="en-US" sz="2400" dirty="0" smtClean="0">
                <a:latin typeface="Times New Roman" pitchFamily="18" charset="0"/>
                <a:cs typeface="Times New Roman" pitchFamily="18" charset="0"/>
              </a:rPr>
              <a:t>Although </a:t>
            </a:r>
            <a:r>
              <a:rPr lang="en-US" sz="2400" dirty="0" err="1" smtClean="0">
                <a:latin typeface="Times New Roman" pitchFamily="18" charset="0"/>
                <a:cs typeface="Times New Roman" pitchFamily="18" charset="0"/>
              </a:rPr>
              <a:t>electromigration</a:t>
            </a:r>
            <a:r>
              <a:rPr lang="en-US" sz="2400" dirty="0" smtClean="0">
                <a:latin typeface="Times New Roman" pitchFamily="18" charset="0"/>
                <a:cs typeface="Times New Roman" pitchFamily="18" charset="0"/>
              </a:rPr>
              <a:t> damage ultimately results in failure of the affected IC, the first symptoms are intermittent glitches, and are quite challenging to diagnose. As some interconnects fail before others, the circuit exhibits seemingly random errors, which may be indistinguishable from other failure </a:t>
            </a:r>
            <a:r>
              <a:rPr lang="en-US" sz="2400" dirty="0" smtClean="0">
                <a:latin typeface="Times New Roman" pitchFamily="18" charset="0"/>
                <a:cs typeface="Times New Roman" pitchFamily="18" charset="0"/>
              </a:rPr>
              <a:t>mechanisms.</a:t>
            </a:r>
          </a:p>
          <a:p>
            <a:pPr algn="just"/>
            <a:r>
              <a:rPr lang="en-US" sz="2400" dirty="0" smtClean="0">
                <a:latin typeface="Times New Roman" pitchFamily="18" charset="0"/>
                <a:cs typeface="Times New Roman" pitchFamily="18" charset="0"/>
              </a:rPr>
              <a:t>With increasing miniaturization, the probability of failure due to </a:t>
            </a:r>
            <a:r>
              <a:rPr lang="en-US" sz="2400" dirty="0" err="1" smtClean="0">
                <a:latin typeface="Times New Roman" pitchFamily="18" charset="0"/>
                <a:cs typeface="Times New Roman" pitchFamily="18" charset="0"/>
              </a:rPr>
              <a:t>electromigration</a:t>
            </a:r>
            <a:r>
              <a:rPr lang="en-US" sz="2400" dirty="0" smtClean="0">
                <a:latin typeface="Times New Roman" pitchFamily="18" charset="0"/>
                <a:cs typeface="Times New Roman" pitchFamily="18" charset="0"/>
              </a:rPr>
              <a:t> increases in VLSI and ULSI circuits because both the power density and the current density increase</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Copper</a:t>
            </a:r>
            <a:r>
              <a:rPr lang="en-US" sz="2400" dirty="0" smtClean="0">
                <a:latin typeface="Times New Roman" pitchFamily="18" charset="0"/>
                <a:cs typeface="Times New Roman" pitchFamily="18" charset="0"/>
              </a:rPr>
              <a:t> has replaced aluminium as the interconnect material of choice. Despite its greater fragility in the fabrication process, copper is preferred for its superior conductivity. It is also intrinsically less susceptible to </a:t>
            </a:r>
            <a:r>
              <a:rPr lang="en-US" sz="2400" dirty="0" err="1" smtClean="0">
                <a:latin typeface="Times New Roman" pitchFamily="18" charset="0"/>
                <a:cs typeface="Times New Roman" pitchFamily="18" charset="0"/>
              </a:rPr>
              <a:t>electromigration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tallization.jpg"/>
          <p:cNvPicPr>
            <a:picLocks noChangeAspect="1"/>
          </p:cNvPicPr>
          <p:nvPr/>
        </p:nvPicPr>
        <p:blipFill>
          <a:blip r:embed="rId2"/>
          <a:srcRect l="5469" t="5208" r="4687" b="6250"/>
          <a:stretch>
            <a:fillRect/>
          </a:stretch>
        </p:blipFill>
        <p:spPr>
          <a:xfrm>
            <a:off x="500034" y="357166"/>
            <a:ext cx="8215370" cy="607223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Chemical Vapour deposition (CVD)</a:t>
            </a:r>
          </a:p>
          <a:p>
            <a:r>
              <a:rPr lang="en-IN" dirty="0" smtClean="0">
                <a:latin typeface="Times New Roman" pitchFamily="18" charset="0"/>
                <a:cs typeface="Times New Roman" pitchFamily="18" charset="0"/>
              </a:rPr>
              <a:t>Physical Vapour deposition (PVD)</a:t>
            </a:r>
          </a:p>
          <a:p>
            <a:pPr marL="514350" indent="-514350">
              <a:buFont typeface="+mj-lt"/>
              <a:buAutoNum type="arabicPeriod"/>
            </a:pPr>
            <a:r>
              <a:rPr lang="en-IN" dirty="0" smtClean="0">
                <a:latin typeface="Times New Roman" pitchFamily="18" charset="0"/>
                <a:cs typeface="Times New Roman" pitchFamily="18" charset="0"/>
              </a:rPr>
              <a:t>Evaporation</a:t>
            </a:r>
          </a:p>
          <a:p>
            <a:pPr marL="514350" indent="-514350">
              <a:buFont typeface="+mj-lt"/>
              <a:buAutoNum type="arabicPeriod"/>
            </a:pPr>
            <a:r>
              <a:rPr lang="en-IN" dirty="0" smtClean="0">
                <a:latin typeface="Times New Roman" pitchFamily="18" charset="0"/>
                <a:cs typeface="Times New Roman" pitchFamily="18" charset="0"/>
              </a:rPr>
              <a:t>Sputtering</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Metallization Process</a:t>
            </a:r>
            <a:endParaRPr lang="en-US" dirty="0">
              <a:solidFill>
                <a:srgbClr val="FFC000"/>
              </a:solidFill>
              <a:latin typeface="Times New Roman" pitchFamily="18" charset="0"/>
              <a:cs typeface="Times New Roman" pitchFamily="18" charset="0"/>
            </a:endParaRPr>
          </a:p>
        </p:txBody>
      </p:sp>
      <p:pic>
        <p:nvPicPr>
          <p:cNvPr id="4" name="Picture 3" descr="PVD.png"/>
          <p:cNvPicPr>
            <a:picLocks noChangeAspect="1"/>
          </p:cNvPicPr>
          <p:nvPr/>
        </p:nvPicPr>
        <p:blipFill>
          <a:blip r:embed="rId2"/>
          <a:stretch>
            <a:fillRect/>
          </a:stretch>
        </p:blipFill>
        <p:spPr>
          <a:xfrm>
            <a:off x="5658798" y="2571744"/>
            <a:ext cx="2699416" cy="3816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in film deposition.jpg"/>
          <p:cNvPicPr>
            <a:picLocks noGrp="1" noChangeAspect="1"/>
          </p:cNvPicPr>
          <p:nvPr>
            <p:ph idx="1"/>
          </p:nvPr>
        </p:nvPicPr>
        <p:blipFill>
          <a:blip r:embed="rId2"/>
          <a:srcRect l="5468" t="5729" r="5468" b="11458"/>
          <a:stretch>
            <a:fillRect/>
          </a:stretch>
        </p:blipFill>
        <p:spPr>
          <a:xfrm>
            <a:off x="1428725" y="1500174"/>
            <a:ext cx="6401214" cy="4464000"/>
          </a:xfrm>
        </p:spPr>
      </p:pic>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Deposition Methods</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1738</TotalTime>
  <Words>114</Words>
  <Application>Microsoft Office PowerPoint</Application>
  <PresentationFormat>On-screen Show (4:3)</PresentationFormat>
  <Paragraphs>23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Paper</vt:lpstr>
      <vt:lpstr>VLSI DESIGN</vt:lpstr>
      <vt:lpstr>Metallization</vt:lpstr>
      <vt:lpstr>Slide 3</vt:lpstr>
      <vt:lpstr>Slide 4</vt:lpstr>
      <vt:lpstr>Electromigration</vt:lpstr>
      <vt:lpstr>Slide 6</vt:lpstr>
      <vt:lpstr>Slide 7</vt:lpstr>
      <vt:lpstr>Metallization Process</vt:lpstr>
      <vt:lpstr>Deposition Methods</vt:lpstr>
      <vt:lpstr>Slide 10</vt:lpstr>
      <vt:lpstr>Sputtering</vt:lpstr>
      <vt:lpstr>Metallization Patterning</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VLSI DESIGN</dc:title>
  <dc:creator>Dell-PC</dc:creator>
  <cp:lastModifiedBy>Dell-PC</cp:lastModifiedBy>
  <cp:revision>129</cp:revision>
  <dcterms:created xsi:type="dcterms:W3CDTF">2020-08-09T17:24:37Z</dcterms:created>
  <dcterms:modified xsi:type="dcterms:W3CDTF">2020-09-14T04:07:08Z</dcterms:modified>
</cp:coreProperties>
</file>