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2" r:id="rId5"/>
    <p:sldId id="266" r:id="rId6"/>
    <p:sldId id="259" r:id="rId7"/>
    <p:sldId id="267" r:id="rId8"/>
    <p:sldId id="268" r:id="rId9"/>
    <p:sldId id="269" r:id="rId10"/>
    <p:sldId id="270" r:id="rId11"/>
    <p:sldId id="271" r:id="rId12"/>
    <p:sldId id="280" r:id="rId13"/>
    <p:sldId id="28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833C4-FB41-4150-AC03-F4A27B1D5C0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AAF76-61A8-4F0E-BB9D-7FA1A98474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08EE35-2816-47BC-B81D-78802C83496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Most computers have a large amount of space, but not infinite space. Also, most people are willing to wait a little while for a big calculation, but not forever.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75566D-387F-44A2-A89C-ACE18F4B2E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Structure and 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(5</a:t>
            </a:r>
            <a:r>
              <a:rPr lang="en-US" baseline="30000" dirty="0" smtClean="0"/>
              <a:t>th</a:t>
            </a:r>
            <a:r>
              <a:rPr lang="en-US" dirty="0" smtClean="0"/>
              <a:t> semester –section 2 )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33400"/>
            <a:ext cx="6400800" cy="1752600"/>
          </a:xfrm>
        </p:spPr>
        <p:txBody>
          <a:bodyPr>
            <a:normAutofit/>
          </a:bodyPr>
          <a:lstStyle/>
          <a:p>
            <a:endParaRPr lang="en-US" sz="4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4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WELCOME TO THE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Characteristic of data structure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838200"/>
          <a:ext cx="9144001" cy="6019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114800"/>
                <a:gridCol w="3429001"/>
              </a:tblGrid>
              <a:tr h="3823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669175">
                <a:tc>
                  <a:txBody>
                    <a:bodyPr/>
                    <a:lstStyle/>
                    <a:p>
                      <a:r>
                        <a:rPr lang="en-US" dirty="0" smtClean="0"/>
                        <a:t>Arrays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Quick insertion,</a:t>
                      </a:r>
                      <a:r>
                        <a:rPr lang="en-US" baseline="0" dirty="0" smtClean="0"/>
                        <a:t> very fast access if index is 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 search, Slow deletion, Fixed size</a:t>
                      </a:r>
                      <a:endParaRPr lang="en-US" dirty="0"/>
                    </a:p>
                  </a:txBody>
                  <a:tcPr/>
                </a:tc>
              </a:tr>
              <a:tr h="669175">
                <a:tc>
                  <a:txBody>
                    <a:bodyPr/>
                    <a:lstStyle/>
                    <a:p>
                      <a:r>
                        <a:rPr lang="en-US" dirty="0" smtClean="0"/>
                        <a:t>Ordered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Quicker search than</a:t>
                      </a:r>
                      <a:r>
                        <a:rPr lang="en-US" baseline="0" dirty="0" smtClean="0"/>
                        <a:t> unsorted array.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 insertion and deletion,</a:t>
                      </a:r>
                      <a:r>
                        <a:rPr lang="en-US" baseline="0" dirty="0" smtClean="0"/>
                        <a:t> Fixed size</a:t>
                      </a:r>
                      <a:endParaRPr lang="en-US" dirty="0"/>
                    </a:p>
                  </a:txBody>
                  <a:tcPr/>
                </a:tc>
              </a:tr>
              <a:tr h="445191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last-in first-out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 access to other items</a:t>
                      </a:r>
                      <a:endParaRPr lang="en-US" dirty="0"/>
                    </a:p>
                  </a:txBody>
                  <a:tcPr/>
                </a:tc>
              </a:tr>
              <a:tr h="445191"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first-in first-out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Slow access to other items</a:t>
                      </a:r>
                      <a:endParaRPr lang="en-US" dirty="0"/>
                    </a:p>
                  </a:txBody>
                  <a:tcPr/>
                </a:tc>
              </a:tr>
              <a:tr h="445191"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Quick insertion and quick deletion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 search</a:t>
                      </a:r>
                      <a:endParaRPr lang="en-US" dirty="0"/>
                    </a:p>
                  </a:txBody>
                  <a:tcPr/>
                </a:tc>
              </a:tr>
              <a:tr h="669175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Quick search, insertion</a:t>
                      </a:r>
                      <a:r>
                        <a:rPr lang="en-US" baseline="0" dirty="0" smtClean="0"/>
                        <a:t> and deletion if tree remains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Deletion algorithm is complex.</a:t>
                      </a:r>
                      <a:endParaRPr lang="en-US" dirty="0"/>
                    </a:p>
                  </a:txBody>
                  <a:tcPr/>
                </a:tc>
              </a:tr>
              <a:tr h="955964">
                <a:tc>
                  <a:txBody>
                    <a:bodyPr/>
                    <a:lstStyle/>
                    <a:p>
                      <a:r>
                        <a:rPr lang="en-US" dirty="0" smtClean="0"/>
                        <a:t>Hash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fast access if key known, Fast insertion.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 deletion, access slow if key not known, inefficient  memory usage</a:t>
                      </a:r>
                      <a:endParaRPr lang="en-US" dirty="0"/>
                    </a:p>
                  </a:txBody>
                  <a:tcPr/>
                </a:tc>
              </a:tr>
              <a:tr h="669175"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insertion ,deletion. Access to largest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 access</a:t>
                      </a:r>
                      <a:r>
                        <a:rPr lang="en-US" baseline="0" dirty="0" smtClean="0"/>
                        <a:t> to other items</a:t>
                      </a:r>
                      <a:endParaRPr lang="en-US" dirty="0"/>
                    </a:p>
                  </a:txBody>
                  <a:tcPr/>
                </a:tc>
              </a:tr>
              <a:tr h="669175">
                <a:tc>
                  <a:txBody>
                    <a:bodyPr/>
                    <a:lstStyle/>
                    <a:p>
                      <a:r>
                        <a:rPr lang="en-US" dirty="0" smtClean="0"/>
                        <a:t>Graph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Models real world situation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algorithms are slow and access.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an Algorithm?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algorithm is a finite set of instructions that takes some raw data as input and transforms it into refined data.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An algorithm is a well-defined list of steps for solving computational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</a:t>
            </a:r>
            <a:r>
              <a:rPr lang="en-US" dirty="0" err="1" smtClean="0"/>
              <a:t>vs</a:t>
            </a:r>
            <a:r>
              <a:rPr lang="en-US" dirty="0" smtClean="0"/>
              <a:t> PROGRAM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????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Data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library book management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 of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Efficiency or complexity of an algorithm is stated as a function relating the length to the number of steps (time complexity) or storage location (space complexity).</a:t>
            </a:r>
          </a:p>
          <a:p>
            <a:pPr lvl="3" eaLnBrk="1" hangingPunct="1">
              <a:buFont typeface="Arial" charset="0"/>
              <a:buNone/>
            </a:pPr>
            <a:r>
              <a:rPr lang="en-US" smtClean="0"/>
              <a:t>			</a:t>
            </a:r>
            <a:r>
              <a:rPr lang="en-US" sz="2800" i="1" smtClean="0"/>
              <a:t>f</a:t>
            </a:r>
            <a:r>
              <a:rPr lang="en-US" sz="2800" smtClean="0"/>
              <a:t>(n)</a:t>
            </a:r>
          </a:p>
          <a:p>
            <a:pPr eaLnBrk="1" hangingPunct="1"/>
            <a:r>
              <a:rPr lang="en-US" smtClean="0"/>
              <a:t>In simple words complexity of an algorithm is the time and space it uses.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Complexity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r>
              <a:rPr lang="en-US" smtClean="0"/>
              <a:t>Running time of the program as a function  of size of input.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33400" y="2971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Space Complexity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42672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Amount of Computer memory required during the program execution, as a function of input size. </a:t>
            </a: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Asymptotic Notation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Helps to compare algorithms.</a:t>
            </a:r>
          </a:p>
          <a:p>
            <a:r>
              <a:rPr lang="en-US" sz="2800" smtClean="0"/>
              <a:t>Suppose we are considering two algorithms, A and B, for solving a given problem. Furthermore, let us say that we have done a careful analysis of the running times of each of the algorithms and determined them to be Ta(n) and Tb(n), respectively, where n is a measure of the problem size. Then it should be a fairly simple matter to compare the two functions and to determine which algorithm is the best!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Types of Analysis</a:t>
            </a:r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Types of Analysis </a:t>
            </a:r>
          </a:p>
          <a:p>
            <a:pPr lvl="1"/>
            <a:r>
              <a:rPr lang="en-US" smtClean="0"/>
              <a:t>Worst case running time </a:t>
            </a:r>
          </a:p>
          <a:p>
            <a:pPr lvl="1"/>
            <a:r>
              <a:rPr lang="en-US" smtClean="0"/>
              <a:t>Average case running time </a:t>
            </a:r>
          </a:p>
          <a:p>
            <a:pPr lvl="1"/>
            <a:r>
              <a:rPr lang="en-US" smtClean="0"/>
              <a:t>Best case running time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Worst case Running Time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behavior of the algorithm with respect to the worst possible case of the input instance.</a:t>
            </a:r>
          </a:p>
          <a:p>
            <a:r>
              <a:rPr lang="en-US" smtClean="0"/>
              <a:t> The worst-case running time of an algorithm is an upper bound on the running time for any input. Knowing it gives us a guarantee that the item does not occur in data.</a:t>
            </a:r>
          </a:p>
          <a:p>
            <a:r>
              <a:rPr lang="en-US" smtClean="0"/>
              <a:t> There is no need to ­make an educated guess about the running time.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case Running Time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smtClean="0"/>
              <a:t>The expected behavior when the input is randomly drawn from a given distribution. </a:t>
            </a:r>
          </a:p>
          <a:p>
            <a:r>
              <a:rPr lang="en-US" sz="2800" smtClean="0"/>
              <a:t>The average-case running time of an algorithm is an estimate of the running time for an "average" input. </a:t>
            </a:r>
          </a:p>
          <a:p>
            <a:r>
              <a:rPr lang="en-US" sz="2800" smtClean="0"/>
              <a:t>Computation of average-case running time entails "knowing all possible input sequences, the probability distribution of occurrence of these sequences, and the running times for the individual sequences”. </a:t>
            </a:r>
          </a:p>
          <a:p>
            <a:r>
              <a:rPr lang="en-US" sz="2800" smtClean="0"/>
              <a:t>Often it is assumed that all inputs of a given size are equally likely.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	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Recommended Text Book: </a:t>
            </a: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Seymour </a:t>
            </a:r>
            <a:r>
              <a:rPr lang="en-US" dirty="0" err="1" smtClean="0"/>
              <a:t>Lipschutz</a:t>
            </a:r>
            <a:r>
              <a:rPr lang="en-US" dirty="0" smtClean="0"/>
              <a:t>, “ Theory And Problems of Data Structures”, </a:t>
            </a:r>
            <a:r>
              <a:rPr lang="en-US" dirty="0" err="1" smtClean="0"/>
              <a:t>Schaum’s</a:t>
            </a:r>
            <a:r>
              <a:rPr lang="en-US" dirty="0" smtClean="0"/>
              <a:t> Outline Series</a:t>
            </a:r>
          </a:p>
          <a:p>
            <a:pPr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case Running time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behavior of the algorithm when input is in already in order.</a:t>
            </a:r>
          </a:p>
          <a:p>
            <a:r>
              <a:rPr lang="en-US" smtClean="0"/>
              <a:t>For example in sorting, if elements are already sorted for a specific algorithm.</a:t>
            </a:r>
          </a:p>
          <a:p>
            <a:r>
              <a:rPr lang="en-US" smtClean="0"/>
              <a:t>The best case running time rarely occurs in practice comparatively with the first and second case. 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Time-Space Tradeoff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/>
              <a:t>In computer science, a </a:t>
            </a:r>
            <a:r>
              <a:rPr lang="en-US" sz="2400" b="1" smtClean="0"/>
              <a:t>space-time</a:t>
            </a:r>
            <a:r>
              <a:rPr lang="en-US" sz="2400" smtClean="0"/>
              <a:t> or </a:t>
            </a:r>
            <a:r>
              <a:rPr lang="en-US" sz="2400" b="1" smtClean="0"/>
              <a:t>time-memory tradeoff</a:t>
            </a:r>
            <a:r>
              <a:rPr lang="en-US" sz="2400" smtClean="0"/>
              <a:t> is a way of solving a problem or calculation in less time by using more storage space (or memory), or by solving a problem in very little space by spending a long time.</a:t>
            </a:r>
          </a:p>
          <a:p>
            <a:endParaRPr lang="en-US" sz="2400" smtClean="0"/>
          </a:p>
          <a:p>
            <a:r>
              <a:rPr lang="en-US" sz="2400" smtClean="0"/>
              <a:t>So if your problem is taking a long time but not much memory, a space-time tradeoff would let you use more memory and solve the problem more quickly. </a:t>
            </a:r>
          </a:p>
          <a:p>
            <a:endParaRPr lang="en-US" sz="2400" smtClean="0"/>
          </a:p>
          <a:p>
            <a:r>
              <a:rPr lang="en-US" sz="2400" smtClean="0"/>
              <a:t>Or, if it could be solved very quickly but requires more memory than, you can try to spend more time solving the problem in the limited memory.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Course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course is to introduce the analysis and designing of data structures using various standard algorithms.</a:t>
            </a:r>
          </a:p>
          <a:p>
            <a:r>
              <a:rPr lang="en-US" dirty="0" smtClean="0"/>
              <a:t>Cover well-known data structures such as dynamic arrays, linked lists, stacks, queues, trees and graphs.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 of the DSA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Representation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computer is a machine that manipulates data.</a:t>
            </a:r>
          </a:p>
          <a:p>
            <a:pPr eaLnBrk="1" hangingPunct="1"/>
            <a:r>
              <a:rPr lang="en-US" smtClean="0"/>
              <a:t>The prime aim of data structure includes to study how data is organized in a computer, how it is manipulated, how it is retrieved, and how it can be utilized, resulting in more efficient programs.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computer science, a data structure is a particular way of storing and organizing data in a computer so that it can be used efficiently.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Data may be organized in many  different ways, the logical or mathematical model of a particular organization of data in memory or on disk is called Data Structure.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Algorithms are used for manipulation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computer science, a data structure is a particular way of storing and organizing data in a computer so that it can be used efficiently.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Data may be organized in many  different ways, the logical or mathematical model of a particular organization of data in memory or on disk is called Data Structure.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Algorithms are used for manipulation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 Operation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 smtClean="0"/>
              <a:t>	The data appearing in our data structure is processed by means of certain operations. Infect, the particular data structure that one chooses for a given situation depends largely on the frequency with which specific operations are performed. The following four operations play a major role:</a:t>
            </a:r>
            <a:r>
              <a:rPr lang="en-US" smtClean="0"/>
              <a:t/>
            </a:r>
            <a:br>
              <a:rPr lang="en-US" smtClean="0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sz="1400" b="1" smtClean="0"/>
              <a:t>Transversing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Accessing each record exactly once so that certain items in the record may be processed.(This accessing or processing is sometimes called 'visiting" the records.)</a:t>
            </a:r>
            <a:br>
              <a:rPr lang="en-US" sz="1400" smtClean="0"/>
            </a:b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/>
              <a:t>Searching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Finding the location of the record with a given key value, or finding the locations of all records, which satisfy one or more conditions.</a:t>
            </a:r>
            <a:br>
              <a:rPr lang="en-US" sz="1400" smtClean="0"/>
            </a:b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Inserting</a:t>
            </a:r>
            <a:br>
              <a:rPr lang="en-US" sz="1400" smtClean="0"/>
            </a:br>
            <a:r>
              <a:rPr lang="en-US" sz="1400" smtClean="0"/>
              <a:t>Adding new records to the structure.</a:t>
            </a:r>
            <a:br>
              <a:rPr lang="en-US" sz="1400" smtClean="0"/>
            </a:b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Deleting</a:t>
            </a:r>
            <a:br>
              <a:rPr lang="en-US" sz="1400" smtClean="0"/>
            </a:br>
            <a:r>
              <a:rPr lang="en-US" sz="1400" smtClean="0"/>
              <a:t>Removing a record from the structure.</a:t>
            </a:r>
            <a:br>
              <a:rPr lang="en-US" sz="1400" smtClean="0"/>
            </a:br>
            <a:endParaRPr lang="en-US" sz="14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Data Structure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sz="half" idx="2"/>
          </p:nvPr>
        </p:nvSpPr>
        <p:spPr>
          <a:xfrm>
            <a:off x="304800" y="2590800"/>
            <a:ext cx="4040188" cy="3581400"/>
          </a:xfrm>
        </p:spPr>
        <p:txBody>
          <a:bodyPr>
            <a:normAutofit fontScale="92500"/>
          </a:bodyPr>
          <a:lstStyle/>
          <a:p>
            <a:pPr eaLnBrk="1" hangingPunct="1">
              <a:buFont typeface="Arial" charset="0"/>
              <a:buNone/>
            </a:pPr>
            <a:r>
              <a:rPr lang="en-US" sz="3200" smtClean="0"/>
              <a:t>Linear Data Structure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/>
              <a:t>	</a:t>
            </a:r>
            <a:r>
              <a:rPr lang="en-US" sz="2000" smtClean="0"/>
              <a:t>A data structure is said to be linear if its elements form a sequence, or in other words a linear list.  </a:t>
            </a:r>
          </a:p>
          <a:p>
            <a:pPr eaLnBrk="1" hangingPunct="1"/>
            <a:r>
              <a:rPr lang="en-US" sz="2000" smtClean="0"/>
              <a:t>Array        </a:t>
            </a:r>
          </a:p>
          <a:p>
            <a:pPr eaLnBrk="1" hangingPunct="1"/>
            <a:r>
              <a:rPr lang="en-US" sz="2000" smtClean="0"/>
              <a:t>Stack</a:t>
            </a:r>
          </a:p>
          <a:p>
            <a:pPr eaLnBrk="1" hangingPunct="1"/>
            <a:r>
              <a:rPr lang="en-US" sz="2000" smtClean="0"/>
              <a:t>Queue</a:t>
            </a:r>
          </a:p>
          <a:p>
            <a:pPr eaLnBrk="1" hangingPunct="1"/>
            <a:r>
              <a:rPr lang="en-US" sz="2000" smtClean="0"/>
              <a:t>Linked List</a:t>
            </a:r>
          </a:p>
          <a:p>
            <a:pPr eaLnBrk="1" hangingPunct="1">
              <a:buFont typeface="Arial" charset="0"/>
              <a:buNone/>
            </a:pP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</p:txBody>
      </p:sp>
      <p:sp>
        <p:nvSpPr>
          <p:cNvPr id="11268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2590800"/>
            <a:ext cx="4800600" cy="2971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3200" smtClean="0"/>
              <a:t>Non- Linear Data Structure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/>
              <a:t>	</a:t>
            </a:r>
            <a:r>
              <a:rPr lang="en-US" sz="2000" smtClean="0"/>
              <a:t>A non-linear structure is mainly used to represent data containing a hierarchical relationship between elements.</a:t>
            </a:r>
          </a:p>
          <a:p>
            <a:pPr eaLnBrk="1" hangingPunct="1"/>
            <a:r>
              <a:rPr lang="en-US" sz="2000" smtClean="0"/>
              <a:t>Tree</a:t>
            </a:r>
          </a:p>
          <a:p>
            <a:pPr eaLnBrk="1" hangingPunct="1"/>
            <a:r>
              <a:rPr lang="en-US" sz="2000" smtClean="0"/>
              <a:t>Graph</a:t>
            </a:r>
          </a:p>
        </p:txBody>
      </p:sp>
      <p:sp>
        <p:nvSpPr>
          <p:cNvPr id="11269" name="Text Placeholder 3"/>
          <p:cNvSpPr txBox="1">
            <a:spLocks/>
          </p:cNvSpPr>
          <p:nvPr/>
        </p:nvSpPr>
        <p:spPr bwMode="auto">
          <a:xfrm>
            <a:off x="457200" y="1535113"/>
            <a:ext cx="8001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400" b="1">
                <a:latin typeface="Calibri" pitchFamily="34" charset="0"/>
              </a:rPr>
              <a:t>There are two types of data structure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986</Words>
  <Application>Microsoft Office PowerPoint</Application>
  <PresentationFormat>On-screen Show (4:3)</PresentationFormat>
  <Paragraphs>118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Structure and Algorithms (5th semester –section 2 )</vt:lpstr>
      <vt:lpstr>Books </vt:lpstr>
      <vt:lpstr>Goals of this Course</vt:lpstr>
      <vt:lpstr>PO of the DSA</vt:lpstr>
      <vt:lpstr>Data Representation</vt:lpstr>
      <vt:lpstr>What is Data Structure?</vt:lpstr>
      <vt:lpstr>What is Data Structure?</vt:lpstr>
      <vt:lpstr>Data Structure Operation</vt:lpstr>
      <vt:lpstr>    Types of Data Structure    </vt:lpstr>
      <vt:lpstr>Characteristic of data structure</vt:lpstr>
      <vt:lpstr>What is an Algorithm?</vt:lpstr>
      <vt:lpstr>ALGORITHM vs PROGRAM </vt:lpstr>
      <vt:lpstr>Importance of Data Structure </vt:lpstr>
      <vt:lpstr>Complexity of Algorithm</vt:lpstr>
      <vt:lpstr>Time Complexity</vt:lpstr>
      <vt:lpstr>Asymptotic Notation</vt:lpstr>
      <vt:lpstr>Types of Analysis</vt:lpstr>
      <vt:lpstr>Worst case Running Time</vt:lpstr>
      <vt:lpstr>Average case Running Time</vt:lpstr>
      <vt:lpstr>Best case Running time</vt:lpstr>
      <vt:lpstr>Time-Space Tradeoff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</dc:title>
  <dc:creator>pardeep tur</dc:creator>
  <cp:lastModifiedBy>zte</cp:lastModifiedBy>
  <cp:revision>6</cp:revision>
  <dcterms:created xsi:type="dcterms:W3CDTF">2006-08-16T00:00:00Z</dcterms:created>
  <dcterms:modified xsi:type="dcterms:W3CDTF">2020-08-04T02:13:11Z</dcterms:modified>
</cp:coreProperties>
</file>