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66" r:id="rId7"/>
    <p:sldId id="268" r:id="rId8"/>
    <p:sldId id="265" r:id="rId9"/>
    <p:sldId id="267" r:id="rId10"/>
    <p:sldId id="264" r:id="rId11"/>
    <p:sldId id="260" r:id="rId12"/>
    <p:sldId id="259" r:id="rId13"/>
    <p:sldId id="261" r:id="rId14"/>
    <p:sldId id="271" r:id="rId15"/>
    <p:sldId id="273" r:id="rId16"/>
    <p:sldId id="274" r:id="rId17"/>
    <p:sldId id="269" r:id="rId18"/>
    <p:sldId id="270"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7" r:id="rId41"/>
    <p:sldId id="308" r:id="rId42"/>
    <p:sldId id="300" r:id="rId43"/>
    <p:sldId id="309" r:id="rId44"/>
    <p:sldId id="301" r:id="rId45"/>
    <p:sldId id="310" r:id="rId46"/>
    <p:sldId id="302" r:id="rId47"/>
    <p:sldId id="303" r:id="rId48"/>
    <p:sldId id="298" r:id="rId49"/>
    <p:sldId id="299" r:id="rId50"/>
    <p:sldId id="304" r:id="rId51"/>
    <p:sldId id="305" r:id="rId52"/>
    <p:sldId id="306" r:id="rId53"/>
    <p:sldId id="272" r:id="rId54"/>
    <p:sldId id="275" r:id="rId5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54" autoAdjust="0"/>
  </p:normalViewPr>
  <p:slideViewPr>
    <p:cSldViewPr>
      <p:cViewPr>
        <p:scale>
          <a:sx n="90" d="100"/>
          <a:sy n="90" d="100"/>
        </p:scale>
        <p:origin x="-816" y="12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32295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69065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37570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1C958C-704F-43C8-8B6B-7410F77EA5A2}"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233041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C958C-704F-43C8-8B6B-7410F77EA5A2}"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32861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1C958C-704F-43C8-8B6B-7410F77EA5A2}"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4702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1C958C-704F-43C8-8B6B-7410F77EA5A2}"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422572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1C958C-704F-43C8-8B6B-7410F77EA5A2}"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8285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C958C-704F-43C8-8B6B-7410F77EA5A2}"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18399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C958C-704F-43C8-8B6B-7410F77EA5A2}"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414925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C958C-704F-43C8-8B6B-7410F77EA5A2}"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16D24-489D-47A0-BE34-48304720A495}" type="slidenum">
              <a:rPr lang="en-IN" smtClean="0"/>
              <a:t>‹#›</a:t>
            </a:fld>
            <a:endParaRPr lang="en-IN"/>
          </a:p>
        </p:txBody>
      </p:sp>
    </p:spTree>
    <p:extLst>
      <p:ext uri="{BB962C8B-B14F-4D97-AF65-F5344CB8AC3E}">
        <p14:creationId xmlns:p14="http://schemas.microsoft.com/office/powerpoint/2010/main" val="4778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A1C958C-704F-43C8-8B6B-7410F77EA5A2}" type="datetimeFigureOut">
              <a:rPr lang="en-IN" smtClean="0"/>
              <a:t>26-11-2020</a:t>
            </a:fld>
            <a:endParaRPr lang="en-IN"/>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0816D24-489D-47A0-BE34-48304720A495}" type="slidenum">
              <a:rPr lang="en-IN" smtClean="0"/>
              <a:t>‹#›</a:t>
            </a:fld>
            <a:endParaRPr lang="en-IN"/>
          </a:p>
        </p:txBody>
      </p:sp>
    </p:spTree>
    <p:extLst>
      <p:ext uri="{BB962C8B-B14F-4D97-AF65-F5344CB8AC3E}">
        <p14:creationId xmlns:p14="http://schemas.microsoft.com/office/powerpoint/2010/main" val="699787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57267"/>
            <a:ext cx="7772400" cy="1225021"/>
          </a:xfrm>
        </p:spPr>
        <p:txBody>
          <a:bodyPr>
            <a:normAutofit fontScale="90000"/>
          </a:bodyPr>
          <a:lstStyle/>
          <a:p>
            <a:r>
              <a:rPr lang="en-US" b="1" dirty="0" smtClean="0">
                <a:latin typeface="Arial" pitchFamily="34" charset="0"/>
                <a:ea typeface="Times New Roman"/>
                <a:cs typeface="Arial" pitchFamily="34" charset="0"/>
              </a:rPr>
              <a:t>Advanced Microcontrollers &amp; Applications (EC-506)</a:t>
            </a:r>
            <a:endParaRPr lang="en-IN" dirty="0">
              <a:latin typeface="Arial" pitchFamily="34" charset="0"/>
              <a:cs typeface="Arial" pitchFamily="34" charset="0"/>
            </a:endParaRPr>
          </a:p>
        </p:txBody>
      </p:sp>
      <p:sp>
        <p:nvSpPr>
          <p:cNvPr id="3" name="Subtitle 2"/>
          <p:cNvSpPr>
            <a:spLocks noGrp="1"/>
          </p:cNvSpPr>
          <p:nvPr>
            <p:ph type="subTitle" idx="1"/>
          </p:nvPr>
        </p:nvSpPr>
        <p:spPr>
          <a:xfrm>
            <a:off x="1475656" y="2557467"/>
            <a:ext cx="6400800" cy="1980220"/>
          </a:xfrm>
        </p:spPr>
        <p:txBody>
          <a:bodyPr>
            <a:normAutofit lnSpcReduction="10000"/>
          </a:bodyPr>
          <a:lstStyle/>
          <a:p>
            <a:r>
              <a:rPr lang="en-IN" b="1" dirty="0" smtClean="0">
                <a:solidFill>
                  <a:prstClr val="black"/>
                </a:solidFill>
                <a:latin typeface="Arial" pitchFamily="34" charset="0"/>
                <a:cs typeface="Arial" pitchFamily="34" charset="0"/>
              </a:rPr>
              <a:t>Class: ECE- 5</a:t>
            </a:r>
            <a:r>
              <a:rPr lang="en-IN" b="1" baseline="30000" dirty="0" smtClean="0">
                <a:solidFill>
                  <a:prstClr val="black"/>
                </a:solidFill>
                <a:latin typeface="Arial" pitchFamily="34" charset="0"/>
                <a:cs typeface="Arial" pitchFamily="34" charset="0"/>
              </a:rPr>
              <a:t>th</a:t>
            </a:r>
            <a:r>
              <a:rPr lang="en-IN" b="1" dirty="0" smtClean="0">
                <a:solidFill>
                  <a:prstClr val="black"/>
                </a:solidFill>
                <a:latin typeface="Arial" pitchFamily="34" charset="0"/>
                <a:cs typeface="Arial" pitchFamily="34" charset="0"/>
              </a:rPr>
              <a:t> Semester</a:t>
            </a:r>
          </a:p>
          <a:p>
            <a:r>
              <a:rPr lang="en-IN" b="1" dirty="0" smtClean="0">
                <a:solidFill>
                  <a:prstClr val="black"/>
                </a:solidFill>
                <a:latin typeface="Arial" pitchFamily="34" charset="0"/>
                <a:cs typeface="Arial" pitchFamily="34" charset="0"/>
              </a:rPr>
              <a:t>Academic session: Aug-Dec, 2020</a:t>
            </a:r>
            <a:br>
              <a:rPr lang="en-IN" b="1" dirty="0" smtClean="0">
                <a:solidFill>
                  <a:prstClr val="black"/>
                </a:solidFill>
                <a:latin typeface="Arial" pitchFamily="34" charset="0"/>
                <a:cs typeface="Arial" pitchFamily="34" charset="0"/>
              </a:rPr>
            </a:br>
            <a:endParaRPr lang="en-IN" dirty="0">
              <a:latin typeface="Arial" pitchFamily="34" charset="0"/>
              <a:cs typeface="Arial" pitchFamily="34" charset="0"/>
            </a:endParaRPr>
          </a:p>
        </p:txBody>
      </p:sp>
    </p:spTree>
    <p:extLst>
      <p:ext uri="{BB962C8B-B14F-4D97-AF65-F5344CB8AC3E}">
        <p14:creationId xmlns:p14="http://schemas.microsoft.com/office/powerpoint/2010/main" val="3533140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1196"/>
            <a:ext cx="8229600" cy="504056"/>
          </a:xfrm>
        </p:spPr>
        <p:txBody>
          <a:bodyPr>
            <a:noAutofit/>
          </a:bodyPr>
          <a:lstStyle/>
          <a:p>
            <a:r>
              <a:rPr lang="en-US" sz="4000" b="1" dirty="0" smtClean="0">
                <a:latin typeface="Arial" pitchFamily="34" charset="0"/>
                <a:cs typeface="Arial" pitchFamily="34" charset="0"/>
              </a:rPr>
              <a:t>Arduino IDE ( Software)</a:t>
            </a:r>
            <a:endParaRPr lang="en-IN" sz="4000" b="1" dirty="0">
              <a:latin typeface="Arial" pitchFamily="34" charset="0"/>
              <a:cs typeface="Arial" pitchFamily="34" charset="0"/>
            </a:endParaRPr>
          </a:p>
        </p:txBody>
      </p:sp>
      <p:sp>
        <p:nvSpPr>
          <p:cNvPr id="3" name="Content Placeholder 2"/>
          <p:cNvSpPr>
            <a:spLocks noGrp="1"/>
          </p:cNvSpPr>
          <p:nvPr>
            <p:ph idx="1"/>
          </p:nvPr>
        </p:nvSpPr>
        <p:spPr>
          <a:xfrm>
            <a:off x="251520" y="769268"/>
            <a:ext cx="8640960" cy="4680520"/>
          </a:xfrm>
        </p:spPr>
        <p:txBody>
          <a:bodyPr>
            <a:normAutofit/>
          </a:bodyPr>
          <a:lstStyle/>
          <a:p>
            <a:pPr>
              <a:spcAft>
                <a:spcPts val="1800"/>
              </a:spcAft>
            </a:pPr>
            <a:r>
              <a:rPr lang="en-US" sz="2800" b="0" i="0" dirty="0" smtClean="0">
                <a:solidFill>
                  <a:srgbClr val="252525"/>
                </a:solidFill>
                <a:effectLst/>
                <a:latin typeface="Arial"/>
              </a:rPr>
              <a:t>A program written with the </a:t>
            </a:r>
            <a:r>
              <a:rPr lang="en-US" sz="2800" b="1" i="0" dirty="0" smtClean="0">
                <a:solidFill>
                  <a:srgbClr val="252525"/>
                </a:solidFill>
                <a:effectLst/>
                <a:latin typeface="Arial"/>
              </a:rPr>
              <a:t>IDE</a:t>
            </a:r>
            <a:r>
              <a:rPr lang="en-US" sz="2800" b="0" i="0" dirty="0" smtClean="0">
                <a:solidFill>
                  <a:srgbClr val="252525"/>
                </a:solidFill>
                <a:effectLst/>
                <a:latin typeface="Arial"/>
              </a:rPr>
              <a:t> for </a:t>
            </a:r>
            <a:r>
              <a:rPr lang="en-US" sz="2800" b="1" i="0" dirty="0" smtClean="0">
                <a:solidFill>
                  <a:srgbClr val="252525"/>
                </a:solidFill>
                <a:effectLst/>
                <a:latin typeface="Arial"/>
              </a:rPr>
              <a:t>Arduino</a:t>
            </a:r>
            <a:r>
              <a:rPr lang="en-US" sz="2800" b="0" i="0" dirty="0" smtClean="0">
                <a:solidFill>
                  <a:srgbClr val="252525"/>
                </a:solidFill>
                <a:effectLst/>
                <a:latin typeface="Arial"/>
              </a:rPr>
              <a:t> is called a </a:t>
            </a:r>
            <a:r>
              <a:rPr lang="en-US" sz="2800" b="0" i="0" dirty="0" smtClean="0">
                <a:solidFill>
                  <a:srgbClr val="FF0000"/>
                </a:solidFill>
                <a:effectLst/>
                <a:latin typeface="Arial"/>
              </a:rPr>
              <a:t>sketch.</a:t>
            </a:r>
          </a:p>
          <a:p>
            <a:pPr algn="just">
              <a:spcAft>
                <a:spcPts val="1800"/>
              </a:spcAft>
            </a:pPr>
            <a:r>
              <a:rPr lang="en-US" sz="2800" dirty="0" smtClean="0">
                <a:solidFill>
                  <a:srgbClr val="252525"/>
                </a:solidFill>
                <a:latin typeface="Arial"/>
              </a:rPr>
              <a:t>The IDE enables to write and edit code and convert this code into instructions that Arduino hardware understands. The IDE also transfers those instructions to the Arduino board (a  process called as uploading).</a:t>
            </a:r>
            <a:endParaRPr lang="en-IN" sz="2800" dirty="0"/>
          </a:p>
        </p:txBody>
      </p:sp>
    </p:spTree>
    <p:extLst>
      <p:ext uri="{BB962C8B-B14F-4D97-AF65-F5344CB8AC3E}">
        <p14:creationId xmlns:p14="http://schemas.microsoft.com/office/powerpoint/2010/main" val="285050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29600" cy="588409"/>
          </a:xfrm>
        </p:spPr>
        <p:txBody>
          <a:bodyPr>
            <a:normAutofit fontScale="90000"/>
          </a:bodyPr>
          <a:lstStyle/>
          <a:p>
            <a:r>
              <a:rPr lang="en-US" b="1" dirty="0" smtClean="0">
                <a:latin typeface="Arial" pitchFamily="34" charset="0"/>
                <a:cs typeface="Arial" pitchFamily="34" charset="0"/>
              </a:rPr>
              <a:t>Arduino IDE (Software)</a:t>
            </a:r>
            <a:endParaRPr lang="en-IN" dirty="0"/>
          </a:p>
        </p:txBody>
      </p:sp>
      <p:sp>
        <p:nvSpPr>
          <p:cNvPr id="3" name="Content Placeholder 2"/>
          <p:cNvSpPr>
            <a:spLocks noGrp="1"/>
          </p:cNvSpPr>
          <p:nvPr>
            <p:ph idx="1"/>
          </p:nvPr>
        </p:nvSpPr>
        <p:spPr>
          <a:xfrm>
            <a:off x="395536" y="877280"/>
            <a:ext cx="8352928" cy="4500500"/>
          </a:xfrm>
        </p:spPr>
        <p:txBody>
          <a:bodyPr>
            <a:normAutofit/>
          </a:bodyPr>
          <a:lstStyle/>
          <a:p>
            <a:pPr>
              <a:spcAft>
                <a:spcPts val="1800"/>
              </a:spcAft>
            </a:pPr>
            <a:r>
              <a:rPr lang="en-US" sz="2400" b="0" i="0" dirty="0" smtClean="0">
                <a:solidFill>
                  <a:srgbClr val="252525"/>
                </a:solidFill>
                <a:effectLst/>
                <a:latin typeface="Arial"/>
              </a:rPr>
              <a:t>The</a:t>
            </a:r>
            <a:r>
              <a:rPr lang="en-US" sz="2400" b="1" i="0" dirty="0" smtClean="0">
                <a:solidFill>
                  <a:srgbClr val="252525"/>
                </a:solidFill>
                <a:effectLst/>
                <a:latin typeface="Arial"/>
              </a:rPr>
              <a:t> Arduino IDE</a:t>
            </a:r>
            <a:r>
              <a:rPr lang="en-US" sz="2400" b="0" i="0" dirty="0" smtClean="0">
                <a:solidFill>
                  <a:srgbClr val="252525"/>
                </a:solidFill>
                <a:effectLst/>
                <a:latin typeface="Arial"/>
              </a:rPr>
              <a:t> supports the languages C and C++ using special rules of code structuring. </a:t>
            </a:r>
          </a:p>
          <a:p>
            <a:pPr>
              <a:spcAft>
                <a:spcPts val="1800"/>
              </a:spcAft>
            </a:pPr>
            <a:r>
              <a:rPr lang="en-US" sz="2400" b="0" i="0" dirty="0" smtClean="0">
                <a:solidFill>
                  <a:srgbClr val="252525"/>
                </a:solidFill>
                <a:effectLst/>
                <a:latin typeface="Arial"/>
              </a:rPr>
              <a:t>It consists of only two functions, setup and loop.</a:t>
            </a:r>
          </a:p>
          <a:p>
            <a:pPr>
              <a:spcAft>
                <a:spcPts val="1800"/>
              </a:spcAft>
            </a:pPr>
            <a:r>
              <a:rPr lang="en-US" sz="2400" b="0" i="0" dirty="0" smtClean="0">
                <a:solidFill>
                  <a:srgbClr val="252525"/>
                </a:solidFill>
                <a:effectLst/>
                <a:latin typeface="Arial"/>
              </a:rPr>
              <a:t> The </a:t>
            </a:r>
            <a:r>
              <a:rPr lang="en-US" sz="2400" b="0" i="0" dirty="0" smtClean="0">
                <a:solidFill>
                  <a:srgbClr val="FF0000"/>
                </a:solidFill>
                <a:effectLst/>
                <a:latin typeface="Arial"/>
              </a:rPr>
              <a:t>setup function </a:t>
            </a:r>
            <a:r>
              <a:rPr lang="en-US" sz="2400" b="0" i="0" dirty="0" smtClean="0">
                <a:solidFill>
                  <a:srgbClr val="252525"/>
                </a:solidFill>
                <a:effectLst/>
                <a:latin typeface="Arial"/>
              </a:rPr>
              <a:t>is used to initialize variables, input and output pin modes and other libraries needed in the sketch. </a:t>
            </a:r>
          </a:p>
          <a:p>
            <a:pPr>
              <a:spcAft>
                <a:spcPts val="1800"/>
              </a:spcAft>
            </a:pPr>
            <a:r>
              <a:rPr lang="en-US" sz="2400" b="0" i="0" dirty="0" smtClean="0">
                <a:solidFill>
                  <a:srgbClr val="252525"/>
                </a:solidFill>
                <a:effectLst/>
                <a:latin typeface="Arial"/>
              </a:rPr>
              <a:t>After setup has been called, function loop is executed repeatedly in the main program. It controls the board until the board is powered off or reset.</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320800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29600" cy="588409"/>
          </a:xfrm>
        </p:spPr>
        <p:txBody>
          <a:bodyPr>
            <a:normAutofit fontScale="90000"/>
          </a:bodyPr>
          <a:lstStyle/>
          <a:p>
            <a:r>
              <a:rPr lang="en-US" b="1" dirty="0" smtClean="0">
                <a:latin typeface="Arial" pitchFamily="34" charset="0"/>
                <a:cs typeface="Arial" pitchFamily="34" charset="0"/>
              </a:rPr>
              <a:t>Arduino IDE (Software)</a:t>
            </a:r>
            <a:endParaRPr lang="en-IN" b="1" dirty="0">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817273"/>
            <a:ext cx="820891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640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12410"/>
          </a:xfrm>
        </p:spPr>
        <p:txBody>
          <a:bodyPr>
            <a:normAutofit fontScale="90000"/>
          </a:bodyPr>
          <a:lstStyle/>
          <a:p>
            <a:r>
              <a:rPr lang="en-US" b="1" dirty="0" smtClean="0"/>
              <a:t>Arduino programming Language</a:t>
            </a:r>
            <a:endParaRPr lang="en-IN"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841276"/>
            <a:ext cx="76328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91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pt-BR" sz="3600" b="1" dirty="0">
                <a:latin typeface="Arial" pitchFamily="34" charset="0"/>
                <a:cs typeface="Arial" pitchFamily="34" charset="0"/>
              </a:rPr>
              <a:t>Interface Digital and Analog I/O Devices </a:t>
            </a:r>
            <a:endParaRPr lang="pt-BR" sz="3600" b="1" dirty="0" smtClean="0">
              <a:latin typeface="Arial" pitchFamily="34" charset="0"/>
              <a:cs typeface="Arial" pitchFamily="34" charset="0"/>
            </a:endParaRPr>
          </a:p>
          <a:p>
            <a:pPr marL="0" indent="0" algn="ctr">
              <a:buNone/>
            </a:pPr>
            <a:r>
              <a:rPr lang="pt-BR" sz="3600" b="1" dirty="0" smtClean="0">
                <a:latin typeface="Arial" pitchFamily="34" charset="0"/>
                <a:cs typeface="Arial" pitchFamily="34" charset="0"/>
              </a:rPr>
              <a:t>(</a:t>
            </a:r>
            <a:r>
              <a:rPr lang="pt-BR" sz="3600" b="1" dirty="0">
                <a:latin typeface="Arial" pitchFamily="34" charset="0"/>
                <a:cs typeface="Arial" pitchFamily="34" charset="0"/>
              </a:rPr>
              <a:t>Arduino Interfacing</a:t>
            </a:r>
            <a:r>
              <a:rPr lang="pt-BR" sz="3600" b="1" dirty="0" smtClean="0">
                <a:latin typeface="Arial" pitchFamily="34" charset="0"/>
                <a:cs typeface="Arial" pitchFamily="34" charset="0"/>
              </a:rPr>
              <a:t>)</a:t>
            </a:r>
            <a:endParaRPr lang="en-IN" sz="3600" b="1" dirty="0">
              <a:latin typeface="Arial" pitchFamily="34" charset="0"/>
              <a:cs typeface="Arial" pitchFamily="34" charset="0"/>
            </a:endParaRPr>
          </a:p>
        </p:txBody>
      </p:sp>
    </p:spTree>
    <p:extLst>
      <p:ext uri="{BB962C8B-B14F-4D97-AF65-F5344CB8AC3E}">
        <p14:creationId xmlns:p14="http://schemas.microsoft.com/office/powerpoint/2010/main" val="1079793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Autofit/>
          </a:bodyPr>
          <a:lstStyle/>
          <a:p>
            <a:r>
              <a:rPr lang="en-IN" sz="3200" b="1" dirty="0" smtClean="0"/>
              <a:t>Communication Protocols </a:t>
            </a:r>
            <a:endParaRPr lang="en-IN" sz="3200" b="1" dirty="0"/>
          </a:p>
        </p:txBody>
      </p:sp>
      <p:sp>
        <p:nvSpPr>
          <p:cNvPr id="3" name="Content Placeholder 2"/>
          <p:cNvSpPr>
            <a:spLocks noGrp="1"/>
          </p:cNvSpPr>
          <p:nvPr>
            <p:ph idx="1"/>
          </p:nvPr>
        </p:nvSpPr>
        <p:spPr>
          <a:xfrm>
            <a:off x="457200" y="1129308"/>
            <a:ext cx="8229600" cy="4248471"/>
          </a:xfrm>
        </p:spPr>
        <p:txBody>
          <a:bodyPr/>
          <a:lstStyle/>
          <a:p>
            <a:r>
              <a:rPr lang="en-IN" dirty="0" smtClean="0"/>
              <a:t>Communication protocols are defined to achieve data exchange.</a:t>
            </a:r>
          </a:p>
          <a:p>
            <a:r>
              <a:rPr lang="en-IN" dirty="0" smtClean="0"/>
              <a:t>Each protocol can be categorized into one of the two categories:</a:t>
            </a:r>
          </a:p>
          <a:p>
            <a:pPr lvl="1"/>
            <a:r>
              <a:rPr lang="en-IN" dirty="0" smtClean="0">
                <a:solidFill>
                  <a:srgbClr val="FF0000"/>
                </a:solidFill>
              </a:rPr>
              <a:t>Serial</a:t>
            </a:r>
          </a:p>
          <a:p>
            <a:pPr marL="457200" lvl="1" indent="0">
              <a:buNone/>
            </a:pPr>
            <a:r>
              <a:rPr lang="en-IN" dirty="0" smtClean="0">
                <a:solidFill>
                  <a:srgbClr val="FF0000"/>
                </a:solidFill>
              </a:rPr>
              <a:t>	OR</a:t>
            </a:r>
          </a:p>
          <a:p>
            <a:pPr lvl="1"/>
            <a:r>
              <a:rPr lang="en-IN" dirty="0" smtClean="0">
                <a:solidFill>
                  <a:srgbClr val="FF0000"/>
                </a:solidFill>
              </a:rPr>
              <a:t>Parallel</a:t>
            </a:r>
          </a:p>
          <a:p>
            <a:endParaRPr lang="en-IN" dirty="0"/>
          </a:p>
        </p:txBody>
      </p:sp>
    </p:spTree>
    <p:extLst>
      <p:ext uri="{BB962C8B-B14F-4D97-AF65-F5344CB8AC3E}">
        <p14:creationId xmlns:p14="http://schemas.microsoft.com/office/powerpoint/2010/main" val="3185287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9228"/>
            <a:ext cx="8229600" cy="5112568"/>
          </a:xfrm>
        </p:spPr>
        <p:txBody>
          <a:bodyPr/>
          <a:lstStyle/>
          <a:p>
            <a:r>
              <a:rPr lang="en-IN" dirty="0" smtClean="0">
                <a:solidFill>
                  <a:srgbClr val="FF0000"/>
                </a:solidFill>
              </a:rPr>
              <a:t>Parallel Communication:</a:t>
            </a:r>
          </a:p>
          <a:p>
            <a:pPr>
              <a:buFont typeface="Wingdings" pitchFamily="2" charset="2"/>
              <a:buChar char="Ø"/>
            </a:pPr>
            <a:r>
              <a:rPr lang="en-IN" sz="2400" dirty="0" smtClean="0"/>
              <a:t>Useful in shorter distances ( </a:t>
            </a:r>
            <a:r>
              <a:rPr lang="en-IN" sz="2400" dirty="0" err="1" smtClean="0"/>
              <a:t>upto</a:t>
            </a:r>
            <a:r>
              <a:rPr lang="en-IN" sz="2400" dirty="0" smtClean="0"/>
              <a:t> several 	meters).</a:t>
            </a:r>
          </a:p>
          <a:p>
            <a:pPr>
              <a:buFont typeface="Wingdings" pitchFamily="2" charset="2"/>
              <a:buChar char="Ø"/>
            </a:pPr>
            <a:r>
              <a:rPr lang="en-IN" sz="2400" dirty="0" smtClean="0"/>
              <a:t>Example Parallel connection between </a:t>
            </a:r>
            <a:r>
              <a:rPr lang="en-IN" sz="2400" dirty="0"/>
              <a:t>A</a:t>
            </a:r>
            <a:r>
              <a:rPr lang="en-IN" sz="2400" dirty="0" smtClean="0"/>
              <a:t>rduino and peripherals via I/O ports.</a:t>
            </a:r>
          </a:p>
          <a:p>
            <a:pPr>
              <a:buFont typeface="Wingdings" pitchFamily="2" charset="2"/>
              <a:buChar char="Ø"/>
            </a:pPr>
            <a:r>
              <a:rPr lang="en-IN" sz="2400" dirty="0"/>
              <a:t> </a:t>
            </a:r>
            <a:r>
              <a:rPr lang="en-IN" sz="2400" dirty="0" smtClean="0"/>
              <a:t>Long distance communication is not possible.</a:t>
            </a:r>
            <a:endParaRPr lang="en-IN" dirty="0" smtClean="0"/>
          </a:p>
          <a:p>
            <a:pPr marL="457200" lvl="1" indent="0">
              <a:buNone/>
            </a:pPr>
            <a:endParaRPr lang="en-IN" dirty="0" smtClean="0"/>
          </a:p>
          <a:p>
            <a:pPr>
              <a:buFont typeface="Wingdings" pitchFamily="2" charset="2"/>
              <a:buChar char="Ø"/>
            </a:pPr>
            <a:endParaRPr lang="en-IN" dirty="0" smtClean="0"/>
          </a:p>
          <a:p>
            <a:pPr>
              <a:buFont typeface="Wingdings" pitchFamily="2" charset="2"/>
              <a:buChar char="Ø"/>
            </a:pPr>
            <a:endParaRPr lang="en-IN" dirty="0" smtClean="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89548"/>
            <a:ext cx="6624736" cy="215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752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866"/>
            <a:ext cx="8579296" cy="952500"/>
          </a:xfrm>
        </p:spPr>
        <p:txBody>
          <a:bodyPr>
            <a:noAutofit/>
          </a:bodyPr>
          <a:lstStyle/>
          <a:p>
            <a:r>
              <a:rPr lang="en-US" sz="3200" dirty="0" smtClean="0">
                <a:latin typeface="Arial"/>
              </a:rPr>
              <a:t/>
            </a:r>
            <a:br>
              <a:rPr lang="en-US" sz="3200" dirty="0" smtClean="0">
                <a:latin typeface="Arial"/>
              </a:rPr>
            </a:br>
            <a:r>
              <a:rPr lang="en-US" sz="3200" dirty="0" smtClean="0">
                <a:latin typeface="Arial"/>
              </a:rPr>
              <a:t>Advantages </a:t>
            </a:r>
            <a:r>
              <a:rPr lang="en-US" sz="3200" dirty="0">
                <a:latin typeface="Arial"/>
              </a:rPr>
              <a:t>and Drawbacks of </a:t>
            </a:r>
            <a:r>
              <a:rPr lang="en-US" sz="3200" dirty="0" smtClean="0">
                <a:latin typeface="Arial"/>
              </a:rPr>
              <a:t>Parallel Communication</a:t>
            </a:r>
            <a:r>
              <a:rPr lang="en-US" sz="3200" dirty="0">
                <a:latin typeface="Arial"/>
              </a:rPr>
              <a:t/>
            </a:r>
            <a:br>
              <a:rPr lang="en-US" sz="3200" dirty="0">
                <a:latin typeface="Arial"/>
              </a:rPr>
            </a:br>
            <a:endParaRPr lang="en-IN" sz="3200" dirty="0"/>
          </a:p>
        </p:txBody>
      </p:sp>
      <p:sp>
        <p:nvSpPr>
          <p:cNvPr id="3" name="Content Placeholder 2"/>
          <p:cNvSpPr>
            <a:spLocks noGrp="1"/>
          </p:cNvSpPr>
          <p:nvPr>
            <p:ph idx="1"/>
          </p:nvPr>
        </p:nvSpPr>
        <p:spPr>
          <a:xfrm>
            <a:off x="107504" y="1333500"/>
            <a:ext cx="8928992" cy="4188295"/>
          </a:xfrm>
        </p:spPr>
        <p:txBody>
          <a:bodyPr>
            <a:normAutofit/>
          </a:bodyPr>
          <a:lstStyle/>
          <a:p>
            <a:r>
              <a:rPr lang="en-IN" sz="2800" dirty="0" smtClean="0">
                <a:latin typeface="Arial" pitchFamily="34" charset="0"/>
                <a:cs typeface="Arial" pitchFamily="34" charset="0"/>
              </a:rPr>
              <a:t>Faster than serial, easy to implement .</a:t>
            </a:r>
          </a:p>
          <a:p>
            <a:r>
              <a:rPr lang="en-US" sz="2800" dirty="0">
                <a:solidFill>
                  <a:srgbClr val="000000"/>
                </a:solidFill>
                <a:latin typeface="Arial" pitchFamily="34" charset="0"/>
                <a:cs typeface="Arial" pitchFamily="34" charset="0"/>
              </a:rPr>
              <a:t>Parallel interfaces transfer multiple bits at the same time</a:t>
            </a:r>
            <a:r>
              <a:rPr lang="en-US" sz="2800" dirty="0" smtClean="0">
                <a:solidFill>
                  <a:srgbClr val="000000"/>
                </a:solidFill>
                <a:latin typeface="Arial" pitchFamily="34" charset="0"/>
                <a:cs typeface="Arial" pitchFamily="34" charset="0"/>
              </a:rPr>
              <a:t>.</a:t>
            </a:r>
          </a:p>
          <a:p>
            <a:r>
              <a:rPr lang="en-US" sz="2800" dirty="0" smtClean="0">
                <a:solidFill>
                  <a:srgbClr val="FF0000"/>
                </a:solidFill>
                <a:latin typeface="Arial" pitchFamily="34" charset="0"/>
                <a:cs typeface="Arial" pitchFamily="34" charset="0"/>
              </a:rPr>
              <a:t>Disadvantages: </a:t>
            </a:r>
          </a:p>
          <a:p>
            <a:r>
              <a:rPr lang="en-US" sz="2800" dirty="0">
                <a:solidFill>
                  <a:srgbClr val="000000"/>
                </a:solidFill>
                <a:latin typeface="Arial"/>
              </a:rPr>
              <a:t>R</a:t>
            </a:r>
            <a:r>
              <a:rPr lang="en-US" sz="2800" dirty="0" smtClean="0">
                <a:solidFill>
                  <a:srgbClr val="000000"/>
                </a:solidFill>
                <a:latin typeface="Arial"/>
              </a:rPr>
              <a:t>equires </a:t>
            </a:r>
            <a:r>
              <a:rPr lang="en-US" sz="2800" dirty="0">
                <a:solidFill>
                  <a:srgbClr val="000000"/>
                </a:solidFill>
                <a:latin typeface="Arial"/>
              </a:rPr>
              <a:t>many input/output (I/O) ports and lines</a:t>
            </a:r>
            <a:r>
              <a:rPr lang="en-US" sz="2800" dirty="0" smtClean="0">
                <a:solidFill>
                  <a:srgbClr val="000000"/>
                </a:solidFill>
                <a:latin typeface="Arial"/>
              </a:rPr>
              <a:t>.</a:t>
            </a:r>
          </a:p>
        </p:txBody>
      </p:sp>
    </p:spTree>
    <p:extLst>
      <p:ext uri="{BB962C8B-B14F-4D97-AF65-F5344CB8AC3E}">
        <p14:creationId xmlns:p14="http://schemas.microsoft.com/office/powerpoint/2010/main" val="1593093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540402"/>
          </a:xfrm>
        </p:spPr>
        <p:txBody>
          <a:bodyPr>
            <a:normAutofit fontScale="90000"/>
          </a:bodyPr>
          <a:lstStyle/>
          <a:p>
            <a:r>
              <a:rPr lang="en-IN" b="1" dirty="0" smtClean="0"/>
              <a:t>Serial Communication</a:t>
            </a:r>
            <a:endParaRPr lang="en-IN" b="1" dirty="0"/>
          </a:p>
        </p:txBody>
      </p:sp>
      <p:sp>
        <p:nvSpPr>
          <p:cNvPr id="3" name="Content Placeholder 2"/>
          <p:cNvSpPr>
            <a:spLocks noGrp="1"/>
          </p:cNvSpPr>
          <p:nvPr>
            <p:ph idx="1"/>
          </p:nvPr>
        </p:nvSpPr>
        <p:spPr>
          <a:xfrm>
            <a:off x="457200" y="841276"/>
            <a:ext cx="8229600" cy="4536504"/>
          </a:xfrm>
        </p:spPr>
        <p:txBody>
          <a:bodyPr>
            <a:normAutofit fontScale="92500" lnSpcReduction="10000"/>
          </a:bodyPr>
          <a:lstStyle/>
          <a:p>
            <a:r>
              <a:rPr lang="en-IN" dirty="0" smtClean="0"/>
              <a:t>Sent and receive data through stream of bits.</a:t>
            </a:r>
          </a:p>
          <a:p>
            <a:r>
              <a:rPr lang="en-IN" dirty="0" smtClean="0"/>
              <a:t>This stream of bits is governed by set of rules called as </a:t>
            </a:r>
            <a:r>
              <a:rPr lang="en-IN" dirty="0" smtClean="0">
                <a:solidFill>
                  <a:srgbClr val="FF0000"/>
                </a:solidFill>
              </a:rPr>
              <a:t>protocol</a:t>
            </a:r>
            <a:r>
              <a:rPr lang="en-IN" dirty="0" smtClean="0"/>
              <a:t>.</a:t>
            </a:r>
          </a:p>
          <a:p>
            <a:r>
              <a:rPr lang="en-US" dirty="0">
                <a:solidFill>
                  <a:srgbClr val="000000"/>
                </a:solidFill>
              </a:rPr>
              <a:t>It is a set of rules, which must be applied such that the devices can correctly interpret data they mutually exchange. </a:t>
            </a:r>
            <a:endParaRPr lang="en-US" dirty="0" smtClean="0">
              <a:solidFill>
                <a:srgbClr val="000000"/>
              </a:solidFill>
            </a:endParaRPr>
          </a:p>
          <a:p>
            <a:r>
              <a:rPr lang="en-US" dirty="0" err="1" smtClean="0">
                <a:solidFill>
                  <a:srgbClr val="000000"/>
                </a:solidFill>
              </a:rPr>
              <a:t>Arduino</a:t>
            </a:r>
            <a:r>
              <a:rPr lang="en-US" dirty="0" smtClean="0">
                <a:solidFill>
                  <a:srgbClr val="000000"/>
                </a:solidFill>
              </a:rPr>
              <a:t> </a:t>
            </a:r>
            <a:r>
              <a:rPr lang="en-US" dirty="0">
                <a:solidFill>
                  <a:srgbClr val="000000"/>
                </a:solidFill>
              </a:rPr>
              <a:t>automatically takes care of this, so that the work of the programmer/user is reduced to simple write (data to be sent) and read (received data).</a:t>
            </a:r>
            <a:endParaRPr lang="en-IN" dirty="0"/>
          </a:p>
        </p:txBody>
      </p:sp>
    </p:spTree>
    <p:extLst>
      <p:ext uri="{BB962C8B-B14F-4D97-AF65-F5344CB8AC3E}">
        <p14:creationId xmlns:p14="http://schemas.microsoft.com/office/powerpoint/2010/main" val="2895613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540402"/>
          </a:xfrm>
        </p:spPr>
        <p:txBody>
          <a:bodyPr>
            <a:normAutofit fontScale="90000"/>
          </a:bodyPr>
          <a:lstStyle/>
          <a:p>
            <a:r>
              <a:rPr lang="en-IN" dirty="0" smtClean="0"/>
              <a:t>Types of Serial communication</a:t>
            </a:r>
            <a:endParaRPr lang="en-IN" dirty="0"/>
          </a:p>
        </p:txBody>
      </p:sp>
      <p:sp>
        <p:nvSpPr>
          <p:cNvPr id="3" name="Content Placeholder 2"/>
          <p:cNvSpPr>
            <a:spLocks noGrp="1"/>
          </p:cNvSpPr>
          <p:nvPr>
            <p:ph idx="1"/>
          </p:nvPr>
        </p:nvSpPr>
        <p:spPr>
          <a:xfrm>
            <a:off x="323528" y="841276"/>
            <a:ext cx="8229600" cy="4824536"/>
          </a:xfrm>
        </p:spPr>
        <p:txBody>
          <a:bodyPr>
            <a:normAutofit lnSpcReduction="10000"/>
          </a:bodyPr>
          <a:lstStyle/>
          <a:p>
            <a:r>
              <a:rPr lang="en-IN" dirty="0" smtClean="0">
                <a:solidFill>
                  <a:srgbClr val="FF0000"/>
                </a:solidFill>
              </a:rPr>
              <a:t>Synchronous :</a:t>
            </a:r>
          </a:p>
          <a:p>
            <a:pPr marL="0" indent="0">
              <a:buNone/>
            </a:pPr>
            <a:r>
              <a:rPr lang="en-US" dirty="0" smtClean="0">
                <a:solidFill>
                  <a:srgbClr val="000000"/>
                </a:solidFill>
                <a:latin typeface="Arial"/>
              </a:rPr>
              <a:t>	</a:t>
            </a:r>
            <a:r>
              <a:rPr lang="en-US" dirty="0" smtClean="0">
                <a:solidFill>
                  <a:srgbClr val="000000"/>
                </a:solidFill>
              </a:rPr>
              <a:t>Devices </a:t>
            </a:r>
            <a:r>
              <a:rPr lang="en-US" dirty="0">
                <a:solidFill>
                  <a:srgbClr val="000000"/>
                </a:solidFill>
              </a:rPr>
              <a:t>that are synchronized use the </a:t>
            </a:r>
            <a:r>
              <a:rPr lang="en-US" dirty="0" smtClean="0">
                <a:solidFill>
                  <a:srgbClr val="000000"/>
                </a:solidFill>
              </a:rPr>
              <a:t>	same </a:t>
            </a:r>
            <a:r>
              <a:rPr lang="en-US" dirty="0">
                <a:solidFill>
                  <a:srgbClr val="000000"/>
                </a:solidFill>
              </a:rPr>
              <a:t>clock and their timing is in </a:t>
            </a:r>
            <a:r>
              <a:rPr lang="en-US" dirty="0" smtClean="0">
                <a:solidFill>
                  <a:srgbClr val="000000"/>
                </a:solidFill>
              </a:rPr>
              <a:t>	synchronization </a:t>
            </a:r>
            <a:r>
              <a:rPr lang="en-US" dirty="0">
                <a:solidFill>
                  <a:srgbClr val="000000"/>
                </a:solidFill>
              </a:rPr>
              <a:t>with each other.</a:t>
            </a:r>
            <a:endParaRPr lang="en-IN" dirty="0" smtClean="0"/>
          </a:p>
          <a:p>
            <a:r>
              <a:rPr lang="en-IN" dirty="0" smtClean="0">
                <a:solidFill>
                  <a:srgbClr val="FF0000"/>
                </a:solidFill>
              </a:rPr>
              <a:t>Asynchronous:</a:t>
            </a:r>
          </a:p>
          <a:p>
            <a:pPr marL="800100" lvl="2" indent="0">
              <a:buNone/>
            </a:pPr>
            <a:r>
              <a:rPr lang="en-US" sz="2800" dirty="0">
                <a:solidFill>
                  <a:srgbClr val="000000"/>
                </a:solidFill>
                <a:latin typeface="Arial"/>
              </a:rPr>
              <a:t>Devices that are asynchronous have their own clocks and are triggered by the output of the previous state</a:t>
            </a:r>
            <a:r>
              <a:rPr lang="en-US" sz="2800" dirty="0" smtClean="0">
                <a:solidFill>
                  <a:srgbClr val="000000"/>
                </a:solidFill>
                <a:latin typeface="Arial"/>
              </a:rPr>
              <a:t>.</a:t>
            </a:r>
          </a:p>
          <a:p>
            <a:pPr marL="800100" lvl="2" indent="0">
              <a:buNone/>
            </a:pPr>
            <a:r>
              <a:rPr lang="en-US" sz="2800" dirty="0">
                <a:solidFill>
                  <a:srgbClr val="FF0000"/>
                </a:solidFill>
                <a:latin typeface="Arial"/>
              </a:rPr>
              <a:t>UART (Universal Asynchronous Receiver Transmitter) module is asynchronous.</a:t>
            </a:r>
            <a:endParaRPr lang="en-IN" sz="2800" dirty="0">
              <a:solidFill>
                <a:srgbClr val="FF0000"/>
              </a:solidFill>
            </a:endParaRPr>
          </a:p>
        </p:txBody>
      </p:sp>
    </p:spTree>
    <p:extLst>
      <p:ext uri="{BB962C8B-B14F-4D97-AF65-F5344CB8AC3E}">
        <p14:creationId xmlns:p14="http://schemas.microsoft.com/office/powerpoint/2010/main" val="1021477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7241"/>
            <a:ext cx="8229600" cy="4587896"/>
          </a:xfrm>
        </p:spPr>
        <p:txBody>
          <a:bodyPr>
            <a:normAutofit lnSpcReduction="10000"/>
          </a:bodyPr>
          <a:lstStyle/>
          <a:p>
            <a:pPr marL="0" indent="0" algn="ctr">
              <a:buNone/>
            </a:pPr>
            <a:endParaRPr lang="en-US" sz="4800" b="1" dirty="0" smtClean="0">
              <a:latin typeface="Arial" pitchFamily="34" charset="0"/>
              <a:cs typeface="Arial" pitchFamily="34" charset="0"/>
            </a:endParaRPr>
          </a:p>
          <a:p>
            <a:pPr marL="0" indent="0" algn="ctr">
              <a:buNone/>
            </a:pPr>
            <a:r>
              <a:rPr lang="en-US" sz="4800" b="1" dirty="0" smtClean="0">
                <a:latin typeface="Arial" pitchFamily="34" charset="0"/>
                <a:cs typeface="Arial" pitchFamily="34" charset="0"/>
              </a:rPr>
              <a:t>(SECTION-B)</a:t>
            </a:r>
            <a:endParaRPr lang="en-US" sz="4800" b="1" dirty="0">
              <a:latin typeface="Arial" pitchFamily="34" charset="0"/>
              <a:cs typeface="Arial" pitchFamily="34" charset="0"/>
            </a:endParaRPr>
          </a:p>
          <a:p>
            <a:pPr marL="0" indent="0" algn="ctr">
              <a:buNone/>
            </a:pPr>
            <a:r>
              <a:rPr lang="en-US" sz="4800" b="1" dirty="0" smtClean="0">
                <a:solidFill>
                  <a:srgbClr val="FF0000"/>
                </a:solidFill>
                <a:latin typeface="Arial" pitchFamily="34" charset="0"/>
                <a:cs typeface="Arial" pitchFamily="34" charset="0"/>
              </a:rPr>
              <a:t>Open </a:t>
            </a:r>
            <a:r>
              <a:rPr lang="en-US" sz="4800" b="1" dirty="0">
                <a:solidFill>
                  <a:srgbClr val="FF0000"/>
                </a:solidFill>
                <a:latin typeface="Arial" pitchFamily="34" charset="0"/>
                <a:cs typeface="Arial" pitchFamily="34" charset="0"/>
              </a:rPr>
              <a:t>Source Embedded Development Board (Arduino)</a:t>
            </a:r>
            <a:r>
              <a:rPr lang="en-US" sz="4800" dirty="0" smtClean="0">
                <a:solidFill>
                  <a:srgbClr val="FF0000"/>
                </a:solidFill>
                <a:latin typeface="Arial" pitchFamily="34" charset="0"/>
                <a:cs typeface="Arial" pitchFamily="34" charset="0"/>
              </a:rPr>
              <a:t> </a:t>
            </a:r>
            <a:br>
              <a:rPr lang="en-US" sz="4800" dirty="0" smtClean="0">
                <a:solidFill>
                  <a:srgbClr val="FF0000"/>
                </a:solidFill>
                <a:latin typeface="Arial" pitchFamily="34" charset="0"/>
                <a:cs typeface="Arial" pitchFamily="34" charset="0"/>
              </a:rPr>
            </a:br>
            <a:endParaRPr lang="en-IN" sz="4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41496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93204"/>
            <a:ext cx="8640960" cy="5328592"/>
          </a:xfrm>
        </p:spPr>
        <p:txBody>
          <a:bodyPr>
            <a:normAutofit/>
          </a:bodyPr>
          <a:lstStyle/>
          <a:p>
            <a:r>
              <a:rPr lang="en-US" sz="2400" dirty="0">
                <a:solidFill>
                  <a:srgbClr val="000000"/>
                </a:solidFill>
                <a:latin typeface="Arial"/>
              </a:rPr>
              <a:t>The asynchronous serial protocol has a number of built-in rules. These rules are nothing but mechanisms that help ensure </a:t>
            </a:r>
            <a:r>
              <a:rPr lang="en-US" sz="2400" dirty="0" smtClean="0">
                <a:solidFill>
                  <a:srgbClr val="000000"/>
                </a:solidFill>
                <a:latin typeface="Arial"/>
              </a:rPr>
              <a:t>robust </a:t>
            </a:r>
            <a:r>
              <a:rPr lang="en-US" sz="2400" dirty="0">
                <a:solidFill>
                  <a:srgbClr val="000000"/>
                </a:solidFill>
                <a:latin typeface="Arial"/>
              </a:rPr>
              <a:t>and error-free data transfers. </a:t>
            </a:r>
            <a:endParaRPr lang="en-US" sz="2400" dirty="0" smtClean="0">
              <a:solidFill>
                <a:srgbClr val="000000"/>
              </a:solidFill>
              <a:latin typeface="Arial"/>
            </a:endParaRPr>
          </a:p>
          <a:p>
            <a:pPr>
              <a:buFont typeface="Wingdings" pitchFamily="2" charset="2"/>
              <a:buChar char="q"/>
            </a:pPr>
            <a:r>
              <a:rPr lang="en-US" sz="2400" dirty="0" smtClean="0">
                <a:solidFill>
                  <a:srgbClr val="000000"/>
                </a:solidFill>
                <a:latin typeface="Arial"/>
              </a:rPr>
              <a:t>Synchronization bits:</a:t>
            </a:r>
          </a:p>
          <a:p>
            <a:pPr marL="0" indent="0">
              <a:buNone/>
            </a:pPr>
            <a:r>
              <a:rPr lang="en-US" sz="2400" dirty="0" smtClean="0">
                <a:solidFill>
                  <a:srgbClr val="000000"/>
                </a:solidFill>
                <a:latin typeface="Arial"/>
              </a:rPr>
              <a:t>Two or three bits transferred with each packet of data.</a:t>
            </a:r>
          </a:p>
          <a:p>
            <a:pPr marL="0" indent="0">
              <a:buNone/>
            </a:pPr>
            <a:r>
              <a:rPr lang="en-US" sz="2400" dirty="0" smtClean="0">
                <a:solidFill>
                  <a:srgbClr val="000000"/>
                </a:solidFill>
                <a:latin typeface="Arial"/>
              </a:rPr>
              <a:t>They are </a:t>
            </a:r>
            <a:r>
              <a:rPr lang="en-US" sz="2400" dirty="0" smtClean="0">
                <a:solidFill>
                  <a:srgbClr val="FF0000"/>
                </a:solidFill>
                <a:latin typeface="Arial"/>
              </a:rPr>
              <a:t>start bit </a:t>
            </a:r>
            <a:r>
              <a:rPr lang="en-US" sz="2400" dirty="0" smtClean="0">
                <a:solidFill>
                  <a:srgbClr val="000000"/>
                </a:solidFill>
                <a:latin typeface="Arial"/>
              </a:rPr>
              <a:t>and </a:t>
            </a:r>
            <a:r>
              <a:rPr lang="en-US" sz="2400" dirty="0" smtClean="0">
                <a:solidFill>
                  <a:srgbClr val="FF0000"/>
                </a:solidFill>
                <a:latin typeface="Arial"/>
              </a:rPr>
              <a:t>stop bit. </a:t>
            </a:r>
          </a:p>
          <a:p>
            <a:pPr marL="0" indent="0">
              <a:buNone/>
            </a:pPr>
            <a:r>
              <a:rPr lang="en-US" sz="2400" dirty="0" smtClean="0">
                <a:solidFill>
                  <a:srgbClr val="000000"/>
                </a:solidFill>
                <a:latin typeface="Arial"/>
              </a:rPr>
              <a:t>The </a:t>
            </a:r>
            <a:r>
              <a:rPr lang="en-US" sz="2400" dirty="0">
                <a:solidFill>
                  <a:srgbClr val="000000"/>
                </a:solidFill>
                <a:latin typeface="Arial"/>
              </a:rPr>
              <a:t>start bit is always indicated by an idle data line going from 1 to 0, while the stop bit(s) will transition back to the idle state by holding the line at 1</a:t>
            </a:r>
            <a:r>
              <a:rPr lang="en-US" sz="2400" dirty="0" smtClean="0">
                <a:solidFill>
                  <a:srgbClr val="000000"/>
                </a:solidFill>
                <a:latin typeface="Arial"/>
              </a:rPr>
              <a:t>.</a:t>
            </a:r>
          </a:p>
          <a:p>
            <a:pPr marL="0" indent="0">
              <a:buNone/>
            </a:pPr>
            <a:endParaRPr lang="en-US" sz="2400" dirty="0" smtClean="0">
              <a:solidFill>
                <a:srgbClr val="FF0000"/>
              </a:solidFill>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3" y="4225652"/>
            <a:ext cx="6224587"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165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5212"/>
            <a:ext cx="8640960" cy="4839925"/>
          </a:xfrm>
        </p:spPr>
        <p:txBody>
          <a:bodyPr>
            <a:normAutofit/>
          </a:bodyPr>
          <a:lstStyle/>
          <a:p>
            <a:pPr lvl="0">
              <a:buFont typeface="Wingdings" pitchFamily="2" charset="2"/>
              <a:buChar char="q"/>
            </a:pPr>
            <a:r>
              <a:rPr lang="en-US" sz="2400" dirty="0">
                <a:solidFill>
                  <a:srgbClr val="000000"/>
                </a:solidFill>
                <a:latin typeface="Arial"/>
              </a:rPr>
              <a:t>Data bits</a:t>
            </a:r>
            <a:r>
              <a:rPr lang="en-US" sz="2400" dirty="0" smtClean="0">
                <a:solidFill>
                  <a:srgbClr val="000000"/>
                </a:solidFill>
                <a:latin typeface="Arial"/>
              </a:rPr>
              <a:t>:</a:t>
            </a:r>
          </a:p>
          <a:p>
            <a:pPr marL="0" lvl="0" indent="0">
              <a:buNone/>
            </a:pPr>
            <a:r>
              <a:rPr lang="en-US" sz="2400" dirty="0">
                <a:solidFill>
                  <a:srgbClr val="000000"/>
                </a:solidFill>
                <a:latin typeface="Arial"/>
              </a:rPr>
              <a:t>The amount of data in each packet can be set to any size from 5 to 9 bits. </a:t>
            </a:r>
            <a:endParaRPr lang="en-US" sz="2400" dirty="0" smtClean="0">
              <a:solidFill>
                <a:srgbClr val="000000"/>
              </a:solidFill>
              <a:latin typeface="Arial"/>
            </a:endParaRPr>
          </a:p>
          <a:p>
            <a:pPr marL="0" lvl="0" indent="0">
              <a:buNone/>
            </a:pPr>
            <a:r>
              <a:rPr lang="en-US" sz="2400" dirty="0" smtClean="0">
                <a:solidFill>
                  <a:srgbClr val="000000"/>
                </a:solidFill>
                <a:latin typeface="Arial"/>
              </a:rPr>
              <a:t>Certainly</a:t>
            </a:r>
            <a:r>
              <a:rPr lang="en-US" sz="2400" dirty="0">
                <a:solidFill>
                  <a:srgbClr val="000000"/>
                </a:solidFill>
                <a:latin typeface="Arial"/>
              </a:rPr>
              <a:t>, the standard data size is your basic 8-bit </a:t>
            </a:r>
            <a:r>
              <a:rPr lang="en-US" sz="2400" dirty="0" smtClean="0">
                <a:solidFill>
                  <a:srgbClr val="000000"/>
                </a:solidFill>
                <a:latin typeface="Arial"/>
              </a:rPr>
              <a:t>(byte), </a:t>
            </a:r>
            <a:r>
              <a:rPr lang="en-US" sz="2400" dirty="0">
                <a:solidFill>
                  <a:srgbClr val="000000"/>
                </a:solidFill>
                <a:latin typeface="Arial"/>
              </a:rPr>
              <a:t>but other sizes have their uses. </a:t>
            </a:r>
            <a:endParaRPr lang="en-US" sz="2400" dirty="0" smtClean="0">
              <a:solidFill>
                <a:srgbClr val="000000"/>
              </a:solidFill>
              <a:latin typeface="Arial"/>
            </a:endParaRPr>
          </a:p>
          <a:p>
            <a:pPr marL="0" lvl="0" indent="0">
              <a:buNone/>
            </a:pPr>
            <a:r>
              <a:rPr lang="en-US" sz="2400" dirty="0" smtClean="0">
                <a:solidFill>
                  <a:srgbClr val="000000"/>
                </a:solidFill>
                <a:latin typeface="Arial"/>
              </a:rPr>
              <a:t>A </a:t>
            </a:r>
            <a:r>
              <a:rPr lang="en-US" sz="2400" dirty="0">
                <a:solidFill>
                  <a:srgbClr val="000000"/>
                </a:solidFill>
                <a:latin typeface="Arial"/>
              </a:rPr>
              <a:t>7-bit data packet can be more efficient than 8, especially if you are just transferring 7-bit ASCII characters</a:t>
            </a:r>
            <a:r>
              <a:rPr lang="en-US" sz="2400" dirty="0" smtClean="0">
                <a:solidFill>
                  <a:srgbClr val="000000"/>
                </a:solidFill>
                <a:latin typeface="Arial"/>
              </a:rPr>
              <a:t>.</a:t>
            </a:r>
            <a:endParaRPr lang="en-IN" sz="2400" dirty="0">
              <a:solidFill>
                <a:prstClr val="black"/>
              </a:solidFill>
            </a:endParaRPr>
          </a:p>
          <a:p>
            <a:endParaRPr lang="en-IN" dirty="0"/>
          </a:p>
        </p:txBody>
      </p:sp>
    </p:spTree>
    <p:extLst>
      <p:ext uri="{BB962C8B-B14F-4D97-AF65-F5344CB8AC3E}">
        <p14:creationId xmlns:p14="http://schemas.microsoft.com/office/powerpoint/2010/main" val="60831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7220"/>
            <a:ext cx="8229600" cy="4248472"/>
          </a:xfrm>
        </p:spPr>
        <p:txBody>
          <a:bodyPr>
            <a:normAutofit/>
          </a:bodyPr>
          <a:lstStyle/>
          <a:p>
            <a:pPr lvl="0">
              <a:buFont typeface="Wingdings" pitchFamily="2" charset="2"/>
              <a:buChar char="q"/>
            </a:pPr>
            <a:r>
              <a:rPr lang="en-US" dirty="0">
                <a:solidFill>
                  <a:srgbClr val="000000"/>
                </a:solidFill>
                <a:latin typeface="Arial"/>
              </a:rPr>
              <a:t>Parity bits: </a:t>
            </a:r>
            <a:endParaRPr lang="en-US" dirty="0" smtClean="0">
              <a:solidFill>
                <a:srgbClr val="000000"/>
              </a:solidFill>
              <a:latin typeface="Arial"/>
            </a:endParaRPr>
          </a:p>
          <a:p>
            <a:pPr marL="0" lvl="0" indent="0">
              <a:buNone/>
            </a:pPr>
            <a:r>
              <a:rPr lang="en-US" sz="3600" dirty="0" smtClean="0">
                <a:solidFill>
                  <a:srgbClr val="000000"/>
                </a:solidFill>
                <a:latin typeface="Arial"/>
              </a:rPr>
              <a:t>The </a:t>
            </a:r>
            <a:r>
              <a:rPr lang="en-US" sz="3600" dirty="0">
                <a:solidFill>
                  <a:srgbClr val="000000"/>
                </a:solidFill>
                <a:latin typeface="Arial"/>
              </a:rPr>
              <a:t>user can select whether there should be a parity bit or not, and if yes, whether the parity should be odd or even. The parity bit is 0 if the number of 1’s among the data bits is even. Odd parity is just the opposite</a:t>
            </a:r>
          </a:p>
          <a:p>
            <a:pPr lvl="0">
              <a:buFont typeface="Wingdings" pitchFamily="2" charset="2"/>
              <a:buChar char="q"/>
            </a:pPr>
            <a:endParaRPr lang="en-US" sz="2400" dirty="0" smtClean="0">
              <a:solidFill>
                <a:srgbClr val="000000"/>
              </a:solidFill>
              <a:latin typeface="Arial"/>
            </a:endParaRPr>
          </a:p>
          <a:p>
            <a:pPr marL="0" lvl="0" indent="0">
              <a:buNone/>
            </a:pPr>
            <a:endParaRPr lang="en-US" sz="2400" dirty="0">
              <a:solidFill>
                <a:srgbClr val="000000"/>
              </a:solidFill>
              <a:latin typeface="Arial"/>
            </a:endParaRPr>
          </a:p>
        </p:txBody>
      </p:sp>
    </p:spTree>
    <p:extLst>
      <p:ext uri="{BB962C8B-B14F-4D97-AF65-F5344CB8AC3E}">
        <p14:creationId xmlns:p14="http://schemas.microsoft.com/office/powerpoint/2010/main" val="3730519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220"/>
            <a:ext cx="8229600" cy="4767917"/>
          </a:xfrm>
        </p:spPr>
        <p:txBody>
          <a:bodyPr>
            <a:normAutofit fontScale="92500"/>
          </a:bodyPr>
          <a:lstStyle/>
          <a:p>
            <a:pPr lvl="0">
              <a:buFont typeface="Wingdings" pitchFamily="2" charset="2"/>
              <a:buChar char="q"/>
            </a:pPr>
            <a:r>
              <a:rPr lang="en-US" sz="2400" dirty="0">
                <a:solidFill>
                  <a:srgbClr val="000000"/>
                </a:solidFill>
                <a:latin typeface="Arial"/>
              </a:rPr>
              <a:t>Baud </a:t>
            </a:r>
            <a:r>
              <a:rPr lang="en-US" sz="2400" dirty="0" smtClean="0">
                <a:solidFill>
                  <a:srgbClr val="000000"/>
                </a:solidFill>
                <a:latin typeface="Arial"/>
              </a:rPr>
              <a:t>rate: </a:t>
            </a:r>
          </a:p>
          <a:p>
            <a:pPr marL="0" lvl="0" indent="0">
              <a:buNone/>
            </a:pPr>
            <a:r>
              <a:rPr lang="en-US" sz="2400" dirty="0" smtClean="0">
                <a:solidFill>
                  <a:srgbClr val="000000"/>
                </a:solidFill>
                <a:latin typeface="Arial"/>
              </a:rPr>
              <a:t>The term baud rate denotes number of bits transferred per second (bps).</a:t>
            </a:r>
          </a:p>
          <a:p>
            <a:pPr marL="0" lvl="0" indent="0">
              <a:buNone/>
            </a:pPr>
            <a:r>
              <a:rPr lang="en-US" dirty="0">
                <a:solidFill>
                  <a:srgbClr val="000000"/>
                </a:solidFill>
              </a:rPr>
              <a:t>It is usually required by the protocol that each byte is transferred along with several control bits. </a:t>
            </a:r>
            <a:endParaRPr lang="en-US" dirty="0" smtClean="0">
              <a:solidFill>
                <a:srgbClr val="000000"/>
              </a:solidFill>
            </a:endParaRPr>
          </a:p>
          <a:p>
            <a:pPr marL="0" lvl="0" indent="0">
              <a:buNone/>
            </a:pPr>
            <a:r>
              <a:rPr lang="en-US" dirty="0" smtClean="0">
                <a:solidFill>
                  <a:srgbClr val="000000"/>
                </a:solidFill>
              </a:rPr>
              <a:t>It </a:t>
            </a:r>
            <a:r>
              <a:rPr lang="en-US" dirty="0">
                <a:solidFill>
                  <a:srgbClr val="000000"/>
                </a:solidFill>
              </a:rPr>
              <a:t>means that one byte in serial data stream may consist of 11 bits. </a:t>
            </a:r>
            <a:endParaRPr lang="en-US" dirty="0" smtClean="0">
              <a:solidFill>
                <a:srgbClr val="000000"/>
              </a:solidFill>
            </a:endParaRPr>
          </a:p>
          <a:p>
            <a:pPr marL="0" lvl="0" indent="0">
              <a:buNone/>
            </a:pPr>
            <a:r>
              <a:rPr lang="en-US" dirty="0" smtClean="0">
                <a:solidFill>
                  <a:srgbClr val="000000"/>
                </a:solidFill>
              </a:rPr>
              <a:t>For </a:t>
            </a:r>
            <a:r>
              <a:rPr lang="en-US" dirty="0">
                <a:solidFill>
                  <a:srgbClr val="000000"/>
                </a:solidFill>
              </a:rPr>
              <a:t>example, if the baud rate is 300 bps then maximum 37 and minimum 27 bytes may be transferred per second.</a:t>
            </a:r>
            <a:endParaRPr lang="en-IN" dirty="0">
              <a:solidFill>
                <a:prstClr val="black"/>
              </a:solidFill>
            </a:endParaRPr>
          </a:p>
          <a:p>
            <a:endParaRPr lang="en-IN" dirty="0"/>
          </a:p>
        </p:txBody>
      </p:sp>
    </p:spTree>
    <p:extLst>
      <p:ext uri="{BB962C8B-B14F-4D97-AF65-F5344CB8AC3E}">
        <p14:creationId xmlns:p14="http://schemas.microsoft.com/office/powerpoint/2010/main" val="1500820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57200" y="1057300"/>
            <a:ext cx="8229600" cy="4047837"/>
          </a:xfrm>
        </p:spPr>
        <p:txBody>
          <a:bodyPr>
            <a:normAutofit fontScale="85000" lnSpcReduction="20000"/>
          </a:bodyPr>
          <a:lstStyle/>
          <a:p>
            <a:pPr marL="0" indent="0">
              <a:buNone/>
            </a:pPr>
            <a:endParaRPr lang="en-IN" dirty="0" smtClean="0">
              <a:solidFill>
                <a:srgbClr val="000088"/>
              </a:solidFill>
            </a:endParaRPr>
          </a:p>
          <a:p>
            <a:r>
              <a:rPr lang="en-IN" dirty="0" smtClean="0">
                <a:solidFill>
                  <a:srgbClr val="FF0000"/>
                </a:solidFill>
              </a:rPr>
              <a:t>Arduino UART:</a:t>
            </a:r>
            <a:endParaRPr lang="en-IN" dirty="0">
              <a:solidFill>
                <a:srgbClr val="FF0000"/>
              </a:solidFill>
            </a:endParaRPr>
          </a:p>
          <a:p>
            <a:pPr marL="0" indent="0">
              <a:buNone/>
            </a:pPr>
            <a:r>
              <a:rPr lang="en-IN" dirty="0" smtClean="0">
                <a:solidFill>
                  <a:srgbClr val="000088"/>
                </a:solidFill>
              </a:rPr>
              <a:t>void</a:t>
            </a:r>
            <a:r>
              <a:rPr lang="en-IN" dirty="0" smtClean="0">
                <a:solidFill>
                  <a:srgbClr val="000000"/>
                </a:solidFill>
              </a:rPr>
              <a:t> </a:t>
            </a:r>
            <a:r>
              <a:rPr lang="en-IN" dirty="0">
                <a:solidFill>
                  <a:srgbClr val="000000"/>
                </a:solidFill>
              </a:rPr>
              <a:t>setup</a:t>
            </a:r>
            <a:r>
              <a:rPr lang="en-IN" dirty="0">
                <a:solidFill>
                  <a:srgbClr val="666600"/>
                </a:solidFill>
              </a:rPr>
              <a:t>()</a:t>
            </a:r>
            <a:r>
              <a:rPr lang="en-IN" dirty="0">
                <a:solidFill>
                  <a:srgbClr val="000000"/>
                </a:solidFill>
              </a:rPr>
              <a:t> </a:t>
            </a:r>
            <a:endParaRPr lang="en-IN" dirty="0" smtClean="0">
              <a:solidFill>
                <a:srgbClr val="000000"/>
              </a:solidFill>
            </a:endParaRPr>
          </a:p>
          <a:p>
            <a:pPr marL="0" indent="0">
              <a:buNone/>
            </a:pPr>
            <a:r>
              <a:rPr lang="en-IN" dirty="0" smtClean="0">
                <a:solidFill>
                  <a:srgbClr val="666600"/>
                </a:solidFill>
              </a:rPr>
              <a:t>{</a:t>
            </a:r>
          </a:p>
          <a:p>
            <a:pPr marL="0" indent="0">
              <a:buNone/>
            </a:pPr>
            <a:r>
              <a:rPr lang="en-IN" dirty="0" smtClean="0">
                <a:solidFill>
                  <a:srgbClr val="000000"/>
                </a:solidFill>
              </a:rPr>
              <a:t> </a:t>
            </a:r>
            <a:r>
              <a:rPr lang="en-IN" dirty="0" err="1">
                <a:solidFill>
                  <a:srgbClr val="660066"/>
                </a:solidFill>
              </a:rPr>
              <a:t>Serial</a:t>
            </a:r>
            <a:r>
              <a:rPr lang="en-IN" dirty="0" err="1">
                <a:solidFill>
                  <a:srgbClr val="666600"/>
                </a:solidFill>
              </a:rPr>
              <a:t>.</a:t>
            </a:r>
            <a:r>
              <a:rPr lang="en-IN" dirty="0" err="1">
                <a:solidFill>
                  <a:srgbClr val="000088"/>
                </a:solidFill>
              </a:rPr>
              <a:t>begin</a:t>
            </a:r>
            <a:r>
              <a:rPr lang="en-IN" dirty="0">
                <a:solidFill>
                  <a:srgbClr val="666600"/>
                </a:solidFill>
              </a:rPr>
              <a:t>(</a:t>
            </a:r>
            <a:r>
              <a:rPr lang="en-IN" dirty="0">
                <a:solidFill>
                  <a:srgbClr val="006666"/>
                </a:solidFill>
              </a:rPr>
              <a:t>9600</a:t>
            </a:r>
            <a:r>
              <a:rPr lang="en-IN" dirty="0">
                <a:solidFill>
                  <a:srgbClr val="666600"/>
                </a:solidFill>
              </a:rPr>
              <a:t>);</a:t>
            </a:r>
            <a:r>
              <a:rPr lang="en-IN" dirty="0">
                <a:solidFill>
                  <a:srgbClr val="000000"/>
                </a:solidFill>
              </a:rPr>
              <a:t> </a:t>
            </a:r>
            <a:r>
              <a:rPr lang="en-IN" dirty="0">
                <a:solidFill>
                  <a:srgbClr val="880000"/>
                </a:solidFill>
              </a:rPr>
              <a:t>//set up serial library baud rate to 9600</a:t>
            </a:r>
            <a:r>
              <a:rPr lang="en-IN" dirty="0">
                <a:solidFill>
                  <a:srgbClr val="000000"/>
                </a:solidFill>
              </a:rPr>
              <a:t> </a:t>
            </a:r>
            <a:endParaRPr lang="en-IN" dirty="0" smtClean="0">
              <a:solidFill>
                <a:srgbClr val="000000"/>
              </a:solidFill>
            </a:endParaRPr>
          </a:p>
          <a:p>
            <a:pPr marL="0" indent="0">
              <a:buNone/>
            </a:pPr>
            <a:r>
              <a:rPr lang="en-IN" dirty="0" err="1" smtClean="0">
                <a:solidFill>
                  <a:srgbClr val="660066"/>
                </a:solidFill>
              </a:rPr>
              <a:t>Serial</a:t>
            </a:r>
            <a:r>
              <a:rPr lang="en-IN" dirty="0" err="1" smtClean="0">
                <a:solidFill>
                  <a:srgbClr val="666600"/>
                </a:solidFill>
              </a:rPr>
              <a:t>.</a:t>
            </a:r>
            <a:r>
              <a:rPr lang="en-IN" dirty="0" err="1" smtClean="0">
                <a:solidFill>
                  <a:srgbClr val="000000"/>
                </a:solidFill>
              </a:rPr>
              <a:t>println</a:t>
            </a:r>
            <a:r>
              <a:rPr lang="en-IN" dirty="0">
                <a:solidFill>
                  <a:srgbClr val="666600"/>
                </a:solidFill>
              </a:rPr>
              <a:t>(</a:t>
            </a:r>
            <a:r>
              <a:rPr lang="en-IN" dirty="0">
                <a:solidFill>
                  <a:srgbClr val="008800"/>
                </a:solidFill>
              </a:rPr>
              <a:t>"hello world"</a:t>
            </a:r>
            <a:r>
              <a:rPr lang="en-IN" dirty="0">
                <a:solidFill>
                  <a:srgbClr val="666600"/>
                </a:solidFill>
              </a:rPr>
              <a:t>);</a:t>
            </a:r>
            <a:r>
              <a:rPr lang="en-IN" dirty="0">
                <a:solidFill>
                  <a:srgbClr val="000000"/>
                </a:solidFill>
              </a:rPr>
              <a:t> </a:t>
            </a:r>
            <a:r>
              <a:rPr lang="en-IN" dirty="0">
                <a:solidFill>
                  <a:srgbClr val="880000"/>
                </a:solidFill>
              </a:rPr>
              <a:t>//print hello world</a:t>
            </a:r>
            <a:r>
              <a:rPr lang="en-IN" dirty="0">
                <a:solidFill>
                  <a:srgbClr val="000000"/>
                </a:solidFill>
              </a:rPr>
              <a:t> </a:t>
            </a:r>
            <a:endParaRPr lang="en-IN" dirty="0" smtClean="0">
              <a:solidFill>
                <a:srgbClr val="000000"/>
              </a:solidFill>
            </a:endParaRPr>
          </a:p>
          <a:p>
            <a:pPr marL="0" indent="0">
              <a:buNone/>
            </a:pPr>
            <a:r>
              <a:rPr lang="en-IN" dirty="0" smtClean="0">
                <a:solidFill>
                  <a:srgbClr val="666600"/>
                </a:solidFill>
              </a:rPr>
              <a:t>}</a:t>
            </a:r>
            <a:r>
              <a:rPr lang="en-IN" dirty="0" smtClean="0">
                <a:solidFill>
                  <a:srgbClr val="000000"/>
                </a:solidFill>
              </a:rPr>
              <a:t> </a:t>
            </a:r>
          </a:p>
          <a:p>
            <a:pPr marL="0" indent="0">
              <a:buNone/>
            </a:pPr>
            <a:r>
              <a:rPr lang="en-IN" dirty="0" smtClean="0">
                <a:solidFill>
                  <a:srgbClr val="000088"/>
                </a:solidFill>
              </a:rPr>
              <a:t>void</a:t>
            </a:r>
            <a:r>
              <a:rPr lang="en-IN" dirty="0" smtClean="0">
                <a:solidFill>
                  <a:srgbClr val="000000"/>
                </a:solidFill>
              </a:rPr>
              <a:t> </a:t>
            </a:r>
            <a:r>
              <a:rPr lang="en-IN" dirty="0">
                <a:solidFill>
                  <a:srgbClr val="000000"/>
                </a:solidFill>
              </a:rPr>
              <a:t>loop</a:t>
            </a:r>
            <a:r>
              <a:rPr lang="en-IN" dirty="0">
                <a:solidFill>
                  <a:srgbClr val="666600"/>
                </a:solidFill>
              </a:rPr>
              <a:t>()</a:t>
            </a:r>
            <a:r>
              <a:rPr lang="en-IN" dirty="0">
                <a:solidFill>
                  <a:srgbClr val="000000"/>
                </a:solidFill>
              </a:rPr>
              <a:t> </a:t>
            </a:r>
            <a:endParaRPr lang="en-IN" dirty="0" smtClean="0">
              <a:solidFill>
                <a:srgbClr val="000000"/>
              </a:solidFill>
            </a:endParaRPr>
          </a:p>
          <a:p>
            <a:pPr marL="0" indent="0">
              <a:buNone/>
            </a:pPr>
            <a:r>
              <a:rPr lang="en-IN" dirty="0" smtClean="0">
                <a:solidFill>
                  <a:srgbClr val="666600"/>
                </a:solidFill>
              </a:rPr>
              <a:t>{</a:t>
            </a:r>
            <a:r>
              <a:rPr lang="en-IN" dirty="0" smtClean="0">
                <a:solidFill>
                  <a:srgbClr val="000000"/>
                </a:solidFill>
              </a:rPr>
              <a:t> </a:t>
            </a:r>
            <a:r>
              <a:rPr lang="en-IN" dirty="0">
                <a:solidFill>
                  <a:srgbClr val="666600"/>
                </a:solidFill>
              </a:rPr>
              <a:t>}</a:t>
            </a:r>
            <a:endParaRPr lang="en-IN" dirty="0"/>
          </a:p>
        </p:txBody>
      </p:sp>
    </p:spTree>
    <p:extLst>
      <p:ext uri="{BB962C8B-B14F-4D97-AF65-F5344CB8AC3E}">
        <p14:creationId xmlns:p14="http://schemas.microsoft.com/office/powerpoint/2010/main" val="2473946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solidFill>
                  <a:srgbClr val="000000"/>
                </a:solidFill>
                <a:latin typeface="Arial"/>
              </a:rPr>
              <a:t>Code </a:t>
            </a:r>
            <a:r>
              <a:rPr lang="en-US" sz="3100" b="1" dirty="0">
                <a:solidFill>
                  <a:srgbClr val="000000"/>
                </a:solidFill>
                <a:latin typeface="Arial"/>
              </a:rPr>
              <a:t>will make </a:t>
            </a:r>
            <a:r>
              <a:rPr lang="en-US" sz="3100" b="1" dirty="0" err="1">
                <a:solidFill>
                  <a:srgbClr val="000000"/>
                </a:solidFill>
                <a:latin typeface="Arial"/>
              </a:rPr>
              <a:t>Arduino</a:t>
            </a:r>
            <a:r>
              <a:rPr lang="en-US" sz="3100" b="1" dirty="0">
                <a:solidFill>
                  <a:srgbClr val="000000"/>
                </a:solidFill>
                <a:latin typeface="Arial"/>
              </a:rPr>
              <a:t> deliver output depending on the input provided.</a:t>
            </a:r>
            <a:endParaRPr lang="en-IN" sz="3100" b="1" dirty="0"/>
          </a:p>
        </p:txBody>
      </p:sp>
      <p:sp>
        <p:nvSpPr>
          <p:cNvPr id="3" name="Content Placeholder 2"/>
          <p:cNvSpPr>
            <a:spLocks noGrp="1"/>
          </p:cNvSpPr>
          <p:nvPr>
            <p:ph idx="1"/>
          </p:nvPr>
        </p:nvSpPr>
        <p:spPr/>
        <p:txBody>
          <a:bodyPr>
            <a:normAutofit/>
          </a:bodyPr>
          <a:lstStyle/>
          <a:p>
            <a:pPr algn="just"/>
            <a:r>
              <a:rPr lang="en-US" sz="2100" dirty="0">
                <a:solidFill>
                  <a:srgbClr val="000000"/>
                </a:solidFill>
                <a:latin typeface="Arial"/>
              </a:rPr>
              <a:t>O</a:t>
            </a:r>
            <a:r>
              <a:rPr lang="en-US" sz="2100" dirty="0" smtClean="0">
                <a:solidFill>
                  <a:srgbClr val="000000"/>
                </a:solidFill>
                <a:latin typeface="Arial"/>
              </a:rPr>
              <a:t>pen </a:t>
            </a:r>
            <a:r>
              <a:rPr lang="en-US" sz="2100" dirty="0">
                <a:solidFill>
                  <a:srgbClr val="000000"/>
                </a:solidFill>
                <a:latin typeface="Arial"/>
              </a:rPr>
              <a:t>the Serial monitor  at the top right section of </a:t>
            </a:r>
            <a:r>
              <a:rPr lang="en-US" sz="2100" dirty="0" err="1">
                <a:solidFill>
                  <a:srgbClr val="000000"/>
                </a:solidFill>
                <a:latin typeface="Arial"/>
              </a:rPr>
              <a:t>Arduino</a:t>
            </a:r>
            <a:r>
              <a:rPr lang="en-US" sz="2100" dirty="0">
                <a:solidFill>
                  <a:srgbClr val="000000"/>
                </a:solidFill>
                <a:latin typeface="Arial"/>
              </a:rPr>
              <a:t> IDE.</a:t>
            </a:r>
          </a:p>
          <a:p>
            <a:pPr algn="just"/>
            <a:r>
              <a:rPr lang="en-US" sz="2100" dirty="0">
                <a:solidFill>
                  <a:srgbClr val="000000"/>
                </a:solidFill>
                <a:latin typeface="Arial"/>
              </a:rPr>
              <a:t>Type anything into the top box of the </a:t>
            </a:r>
            <a:r>
              <a:rPr lang="en-US" sz="2100" dirty="0">
                <a:solidFill>
                  <a:srgbClr val="FF0000"/>
                </a:solidFill>
                <a:latin typeface="Arial"/>
              </a:rPr>
              <a:t>Serial Monitor</a:t>
            </a:r>
            <a:r>
              <a:rPr lang="en-US" sz="2100" dirty="0">
                <a:solidFill>
                  <a:srgbClr val="000000"/>
                </a:solidFill>
                <a:latin typeface="Arial"/>
              </a:rPr>
              <a:t> and press send or enter on your keyboard. This will send a series of bytes to the </a:t>
            </a:r>
            <a:r>
              <a:rPr lang="en-US" sz="2100" dirty="0" err="1">
                <a:solidFill>
                  <a:srgbClr val="000000"/>
                </a:solidFill>
                <a:latin typeface="Arial"/>
              </a:rPr>
              <a:t>Arduino</a:t>
            </a:r>
            <a:r>
              <a:rPr lang="en-US" sz="2100" dirty="0">
                <a:solidFill>
                  <a:srgbClr val="000000"/>
                </a:solidFill>
                <a:latin typeface="Arial"/>
              </a:rPr>
              <a:t>.</a:t>
            </a:r>
          </a:p>
          <a:p>
            <a:pPr algn="just"/>
            <a:r>
              <a:rPr lang="en-US" sz="2100" dirty="0">
                <a:solidFill>
                  <a:srgbClr val="000000"/>
                </a:solidFill>
                <a:latin typeface="Arial"/>
              </a:rPr>
              <a:t>The following code returns whatever it receives as an input.</a:t>
            </a:r>
          </a:p>
          <a:p>
            <a:endParaRPr lang="en-IN" dirty="0"/>
          </a:p>
        </p:txBody>
      </p:sp>
    </p:spTree>
    <p:extLst>
      <p:ext uri="{BB962C8B-B14F-4D97-AF65-F5344CB8AC3E}">
        <p14:creationId xmlns:p14="http://schemas.microsoft.com/office/powerpoint/2010/main" val="810444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a:spcBef>
                <a:spcPct val="20000"/>
              </a:spcBef>
            </a:pPr>
            <a:r>
              <a:rPr lang="en-US" sz="2000" dirty="0" smtClean="0">
                <a:solidFill>
                  <a:srgbClr val="000000"/>
                </a:solidFill>
                <a:latin typeface="Arial"/>
                <a:ea typeface="+mn-ea"/>
                <a:cs typeface="+mn-cs"/>
              </a:rPr>
              <a:t/>
            </a:r>
            <a:br>
              <a:rPr lang="en-US" sz="2000" dirty="0" smtClean="0">
                <a:solidFill>
                  <a:srgbClr val="000000"/>
                </a:solidFill>
                <a:latin typeface="Arial"/>
                <a:ea typeface="+mn-ea"/>
                <a:cs typeface="+mn-cs"/>
              </a:rPr>
            </a:br>
            <a:r>
              <a:rPr lang="en-US" sz="2000" dirty="0">
                <a:solidFill>
                  <a:srgbClr val="000000"/>
                </a:solidFill>
                <a:latin typeface="Arial"/>
                <a:ea typeface="+mn-ea"/>
                <a:cs typeface="+mn-cs"/>
              </a:rPr>
              <a:t/>
            </a:r>
            <a:br>
              <a:rPr lang="en-US" sz="2000" dirty="0">
                <a:solidFill>
                  <a:srgbClr val="000000"/>
                </a:solidFill>
                <a:latin typeface="Arial"/>
                <a:ea typeface="+mn-ea"/>
                <a:cs typeface="+mn-cs"/>
              </a:rPr>
            </a:br>
            <a:r>
              <a:rPr lang="en-US" sz="3100" dirty="0" smtClean="0">
                <a:solidFill>
                  <a:srgbClr val="000000"/>
                </a:solidFill>
                <a:latin typeface="Arial"/>
                <a:ea typeface="+mn-ea"/>
                <a:cs typeface="+mn-cs"/>
              </a:rPr>
              <a:t>The </a:t>
            </a:r>
            <a:r>
              <a:rPr lang="en-US" sz="3100" dirty="0">
                <a:solidFill>
                  <a:srgbClr val="000000"/>
                </a:solidFill>
                <a:latin typeface="Arial"/>
                <a:ea typeface="+mn-ea"/>
                <a:cs typeface="+mn-cs"/>
              </a:rPr>
              <a:t>following code will make </a:t>
            </a:r>
            <a:r>
              <a:rPr lang="en-US" sz="3100" dirty="0" err="1">
                <a:solidFill>
                  <a:srgbClr val="000000"/>
                </a:solidFill>
                <a:latin typeface="Arial"/>
                <a:ea typeface="+mn-ea"/>
                <a:cs typeface="+mn-cs"/>
              </a:rPr>
              <a:t>Arduino</a:t>
            </a:r>
            <a:r>
              <a:rPr lang="en-US" sz="3100" dirty="0">
                <a:solidFill>
                  <a:srgbClr val="000000"/>
                </a:solidFill>
                <a:latin typeface="Arial"/>
                <a:ea typeface="+mn-ea"/>
                <a:cs typeface="+mn-cs"/>
              </a:rPr>
              <a:t> deliver output depending on the input provided</a:t>
            </a:r>
            <a:br>
              <a:rPr lang="en-US" sz="3100" dirty="0">
                <a:solidFill>
                  <a:srgbClr val="000000"/>
                </a:solidFill>
                <a:latin typeface="Arial"/>
                <a:ea typeface="+mn-ea"/>
                <a:cs typeface="+mn-cs"/>
              </a:rPr>
            </a:br>
            <a:endParaRPr lang="en-IN" sz="31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633364"/>
            <a:ext cx="777686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22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Serial communication Protocols</a:t>
            </a:r>
            <a:br>
              <a:rPr lang="en-IN" b="1" dirty="0" smtClean="0"/>
            </a:br>
            <a:endParaRPr lang="en-IN" b="1" dirty="0"/>
          </a:p>
        </p:txBody>
      </p:sp>
      <p:sp>
        <p:nvSpPr>
          <p:cNvPr id="3" name="Content Placeholder 2"/>
          <p:cNvSpPr>
            <a:spLocks noGrp="1"/>
          </p:cNvSpPr>
          <p:nvPr>
            <p:ph idx="1"/>
          </p:nvPr>
        </p:nvSpPr>
        <p:spPr>
          <a:xfrm>
            <a:off x="179512" y="769268"/>
            <a:ext cx="8856984" cy="4752528"/>
          </a:xfrm>
        </p:spPr>
        <p:txBody>
          <a:bodyPr>
            <a:normAutofit fontScale="92500" lnSpcReduction="20000"/>
          </a:bodyPr>
          <a:lstStyle/>
          <a:p>
            <a:pPr marL="0" indent="0">
              <a:buNone/>
            </a:pPr>
            <a:r>
              <a:rPr lang="en-IN" dirty="0"/>
              <a:t> </a:t>
            </a:r>
            <a:r>
              <a:rPr lang="en-IN" dirty="0" smtClean="0">
                <a:solidFill>
                  <a:srgbClr val="FF0000"/>
                </a:solidFill>
              </a:rPr>
              <a:t>I2C (Inter- Integrated Circuit) :</a:t>
            </a:r>
          </a:p>
          <a:p>
            <a:r>
              <a:rPr lang="en-US" dirty="0">
                <a:solidFill>
                  <a:srgbClr val="000000"/>
                </a:solidFill>
                <a:latin typeface="Arial"/>
              </a:rPr>
              <a:t>Inter-integrated circuit (I2C) is a system for serial data exchange between </a:t>
            </a:r>
            <a:r>
              <a:rPr lang="en-US" dirty="0" smtClean="0">
                <a:solidFill>
                  <a:srgbClr val="000000"/>
                </a:solidFill>
                <a:latin typeface="Arial"/>
              </a:rPr>
              <a:t>the microcontrollers </a:t>
            </a:r>
            <a:r>
              <a:rPr lang="en-US" dirty="0">
                <a:solidFill>
                  <a:srgbClr val="000000"/>
                </a:solidFill>
                <a:latin typeface="Arial"/>
              </a:rPr>
              <a:t>and specialized integrated circuits of a new </a:t>
            </a:r>
            <a:r>
              <a:rPr lang="en-US" dirty="0" smtClean="0">
                <a:solidFill>
                  <a:srgbClr val="000000"/>
                </a:solidFill>
                <a:latin typeface="Arial"/>
              </a:rPr>
              <a:t>generation.</a:t>
            </a:r>
          </a:p>
          <a:p>
            <a:r>
              <a:rPr lang="en-US" dirty="0">
                <a:solidFill>
                  <a:srgbClr val="000000"/>
                </a:solidFill>
                <a:latin typeface="Arial"/>
              </a:rPr>
              <a:t>U</a:t>
            </a:r>
            <a:r>
              <a:rPr lang="en-US" dirty="0" smtClean="0">
                <a:solidFill>
                  <a:srgbClr val="000000"/>
                </a:solidFill>
                <a:latin typeface="Arial"/>
              </a:rPr>
              <a:t>sed </a:t>
            </a:r>
            <a:r>
              <a:rPr lang="en-US" dirty="0">
                <a:solidFill>
                  <a:srgbClr val="000000"/>
                </a:solidFill>
                <a:latin typeface="Arial"/>
              </a:rPr>
              <a:t>when the distance between them is short (receiver and transmitter are usually on the same printed board). </a:t>
            </a:r>
            <a:endParaRPr lang="en-US" dirty="0" smtClean="0">
              <a:solidFill>
                <a:srgbClr val="000000"/>
              </a:solidFill>
              <a:latin typeface="Arial"/>
            </a:endParaRPr>
          </a:p>
          <a:p>
            <a:r>
              <a:rPr lang="en-US" dirty="0" smtClean="0">
                <a:solidFill>
                  <a:srgbClr val="000000"/>
                </a:solidFill>
                <a:latin typeface="Arial"/>
              </a:rPr>
              <a:t>Connection </a:t>
            </a:r>
            <a:r>
              <a:rPr lang="en-US" dirty="0">
                <a:solidFill>
                  <a:srgbClr val="000000"/>
                </a:solidFill>
                <a:latin typeface="Arial"/>
              </a:rPr>
              <a:t>is established via two conductors. One is used for data transfer and the other is used </a:t>
            </a:r>
            <a:r>
              <a:rPr lang="en-US" dirty="0" smtClean="0">
                <a:solidFill>
                  <a:srgbClr val="000000"/>
                </a:solidFill>
                <a:latin typeface="Arial"/>
              </a:rPr>
              <a:t>for synchronization </a:t>
            </a:r>
            <a:r>
              <a:rPr lang="en-US" dirty="0">
                <a:solidFill>
                  <a:srgbClr val="000000"/>
                </a:solidFill>
                <a:latin typeface="Arial"/>
              </a:rPr>
              <a:t>(clock signal).</a:t>
            </a:r>
            <a:endParaRPr lang="en-IN" dirty="0">
              <a:solidFill>
                <a:srgbClr val="FF0000"/>
              </a:solidFill>
            </a:endParaRPr>
          </a:p>
        </p:txBody>
      </p:sp>
    </p:spTree>
    <p:extLst>
      <p:ext uri="{BB962C8B-B14F-4D97-AF65-F5344CB8AC3E}">
        <p14:creationId xmlns:p14="http://schemas.microsoft.com/office/powerpoint/2010/main" val="3880943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Schematic of I2C BUS </a:t>
            </a:r>
            <a:endParaRPr lang="en-IN"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129308"/>
            <a:ext cx="705678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323528" y="4081636"/>
            <a:ext cx="8229600" cy="1152128"/>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IN" dirty="0" smtClean="0"/>
              <a:t>The address of I2C is 7 bits long. Theoretically allows 128 I2C addresses, however some addresses are reserved for special purposes, thus only 112 addresses are available with 7 bit scheme. </a:t>
            </a:r>
            <a:endParaRPr lang="en-IN" dirty="0"/>
          </a:p>
        </p:txBody>
      </p:sp>
    </p:spTree>
    <p:extLst>
      <p:ext uri="{BB962C8B-B14F-4D97-AF65-F5344CB8AC3E}">
        <p14:creationId xmlns:p14="http://schemas.microsoft.com/office/powerpoint/2010/main" val="32169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12"/>
            <a:ext cx="8229600" cy="4839925"/>
          </a:xfrm>
        </p:spPr>
        <p:txBody>
          <a:bodyPr>
            <a:normAutofit fontScale="77500" lnSpcReduction="20000"/>
          </a:bodyPr>
          <a:lstStyle/>
          <a:p>
            <a:r>
              <a:rPr lang="en-US" dirty="0" smtClean="0">
                <a:solidFill>
                  <a:srgbClr val="FF0000"/>
                </a:solidFill>
                <a:latin typeface="Arial"/>
              </a:rPr>
              <a:t>Working</a:t>
            </a:r>
            <a:r>
              <a:rPr lang="en-US" dirty="0" smtClean="0">
                <a:solidFill>
                  <a:srgbClr val="000000"/>
                </a:solidFill>
                <a:latin typeface="Arial"/>
              </a:rPr>
              <a:t>: </a:t>
            </a:r>
          </a:p>
          <a:p>
            <a:pPr algn="just">
              <a:lnSpc>
                <a:spcPct val="170000"/>
              </a:lnSpc>
            </a:pPr>
            <a:r>
              <a:rPr lang="en-US" dirty="0" smtClean="0">
                <a:solidFill>
                  <a:srgbClr val="000000"/>
                </a:solidFill>
                <a:latin typeface="Arial"/>
              </a:rPr>
              <a:t>One </a:t>
            </a:r>
            <a:r>
              <a:rPr lang="en-US" dirty="0">
                <a:solidFill>
                  <a:srgbClr val="000000"/>
                </a:solidFill>
                <a:latin typeface="Arial"/>
              </a:rPr>
              <a:t>device is always a master. It performs addressing of one slave chip before the communication starts. </a:t>
            </a:r>
            <a:endParaRPr lang="en-US" dirty="0" smtClean="0">
              <a:solidFill>
                <a:srgbClr val="000000"/>
              </a:solidFill>
              <a:latin typeface="Arial"/>
            </a:endParaRPr>
          </a:p>
          <a:p>
            <a:pPr algn="just">
              <a:lnSpc>
                <a:spcPct val="170000"/>
              </a:lnSpc>
            </a:pPr>
            <a:r>
              <a:rPr lang="en-US" dirty="0" smtClean="0">
                <a:solidFill>
                  <a:srgbClr val="000000"/>
                </a:solidFill>
                <a:latin typeface="Arial"/>
              </a:rPr>
              <a:t>Baud </a:t>
            </a:r>
            <a:r>
              <a:rPr lang="en-US" dirty="0">
                <a:solidFill>
                  <a:srgbClr val="000000"/>
                </a:solidFill>
                <a:latin typeface="Arial"/>
              </a:rPr>
              <a:t>rate is usually 100 Kb/sec (standard mode) or 10 Kb/sec (slow baud rate mode). Systems with the baud rate of 3.4 Mb/sec have recently appeared. </a:t>
            </a:r>
            <a:endParaRPr lang="en-US" dirty="0" smtClean="0">
              <a:solidFill>
                <a:srgbClr val="000000"/>
              </a:solidFill>
              <a:latin typeface="Arial"/>
            </a:endParaRPr>
          </a:p>
          <a:p>
            <a:pPr algn="just">
              <a:lnSpc>
                <a:spcPct val="170000"/>
              </a:lnSpc>
            </a:pPr>
            <a:r>
              <a:rPr lang="en-US" dirty="0" smtClean="0">
                <a:solidFill>
                  <a:srgbClr val="000000"/>
                </a:solidFill>
                <a:latin typeface="Arial"/>
              </a:rPr>
              <a:t>The </a:t>
            </a:r>
            <a:r>
              <a:rPr lang="en-US" dirty="0">
                <a:solidFill>
                  <a:srgbClr val="000000"/>
                </a:solidFill>
                <a:latin typeface="Arial"/>
              </a:rPr>
              <a:t>distance between devices, which communicate over an I2C bus is limited to several meters.</a:t>
            </a:r>
            <a:endParaRPr lang="en-IN" dirty="0"/>
          </a:p>
        </p:txBody>
      </p:sp>
    </p:spTree>
    <p:extLst>
      <p:ext uri="{BB962C8B-B14F-4D97-AF65-F5344CB8AC3E}">
        <p14:creationId xmlns:p14="http://schemas.microsoft.com/office/powerpoint/2010/main" val="82533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29600" cy="648416"/>
          </a:xfrm>
        </p:spPr>
        <p:txBody>
          <a:bodyPr>
            <a:normAutofit fontScale="90000"/>
          </a:bodyPr>
          <a:lstStyle/>
          <a:p>
            <a:r>
              <a:rPr lang="en-US" sz="4000" b="1" dirty="0" smtClean="0">
                <a:latin typeface="Arial" pitchFamily="34" charset="0"/>
                <a:cs typeface="Arial" pitchFamily="34" charset="0"/>
              </a:rPr>
              <a:t>Introduction to Arduino</a:t>
            </a:r>
            <a:endParaRPr lang="en-IN" sz="4000" b="1" dirty="0">
              <a:latin typeface="Arial" pitchFamily="34" charset="0"/>
              <a:cs typeface="Arial" pitchFamily="34" charset="0"/>
            </a:endParaRPr>
          </a:p>
        </p:txBody>
      </p:sp>
      <p:sp>
        <p:nvSpPr>
          <p:cNvPr id="3" name="Content Placeholder 2"/>
          <p:cNvSpPr>
            <a:spLocks noGrp="1"/>
          </p:cNvSpPr>
          <p:nvPr>
            <p:ph idx="1"/>
          </p:nvPr>
        </p:nvSpPr>
        <p:spPr>
          <a:xfrm>
            <a:off x="467544" y="1057300"/>
            <a:ext cx="8208912" cy="4500500"/>
          </a:xfrm>
        </p:spPr>
        <p:txBody>
          <a:bodyPr>
            <a:normAutofit/>
          </a:bodyPr>
          <a:lstStyle/>
          <a:p>
            <a:pPr algn="just">
              <a:spcAft>
                <a:spcPts val="1800"/>
              </a:spcAft>
            </a:pPr>
            <a:r>
              <a:rPr lang="en-US" sz="2800" b="1" i="0" dirty="0" smtClean="0">
                <a:solidFill>
                  <a:srgbClr val="FF0000"/>
                </a:solidFill>
                <a:effectLst/>
                <a:latin typeface="Arial"/>
              </a:rPr>
              <a:t>Arduino</a:t>
            </a:r>
            <a:r>
              <a:rPr lang="en-US" sz="2800" b="0" i="0" dirty="0" smtClean="0">
                <a:solidFill>
                  <a:srgbClr val="252525"/>
                </a:solidFill>
                <a:effectLst/>
                <a:latin typeface="Arial"/>
              </a:rPr>
              <a:t> is an open source platform used for building electronics projects. </a:t>
            </a:r>
          </a:p>
          <a:p>
            <a:pPr algn="just">
              <a:spcAft>
                <a:spcPts val="1800"/>
              </a:spcAft>
            </a:pPr>
            <a:r>
              <a:rPr lang="en-US" sz="2800" b="1" i="0" dirty="0" smtClean="0">
                <a:solidFill>
                  <a:srgbClr val="FF0000"/>
                </a:solidFill>
                <a:effectLst/>
                <a:latin typeface="Arial"/>
              </a:rPr>
              <a:t>Arduino</a:t>
            </a:r>
            <a:r>
              <a:rPr lang="en-US" sz="2800" b="0" i="0" dirty="0" smtClean="0">
                <a:solidFill>
                  <a:srgbClr val="252525"/>
                </a:solidFill>
                <a:effectLst/>
                <a:latin typeface="Arial"/>
              </a:rPr>
              <a:t> consists of both a physical programmable circuit board or </a:t>
            </a:r>
            <a:r>
              <a:rPr lang="en-US" sz="2800" b="0" i="0" dirty="0" smtClean="0">
                <a:solidFill>
                  <a:srgbClr val="FF0000"/>
                </a:solidFill>
                <a:effectLst/>
                <a:latin typeface="Arial"/>
              </a:rPr>
              <a:t>microcontroller</a:t>
            </a:r>
            <a:r>
              <a:rPr lang="en-US" sz="2800" b="0" i="0" dirty="0" smtClean="0">
                <a:solidFill>
                  <a:srgbClr val="252525"/>
                </a:solidFill>
                <a:effectLst/>
                <a:latin typeface="Arial"/>
              </a:rPr>
              <a:t> and a software,</a:t>
            </a:r>
            <a:r>
              <a:rPr lang="en-US" sz="2800" b="0" i="0" dirty="0" smtClean="0">
                <a:solidFill>
                  <a:srgbClr val="FF0000"/>
                </a:solidFill>
                <a:effectLst/>
                <a:latin typeface="Arial"/>
              </a:rPr>
              <a:t> </a:t>
            </a:r>
            <a:r>
              <a:rPr lang="en-US" sz="2800" b="1" i="0" dirty="0" smtClean="0">
                <a:solidFill>
                  <a:srgbClr val="FF0000"/>
                </a:solidFill>
                <a:effectLst/>
                <a:latin typeface="Arial"/>
              </a:rPr>
              <a:t>IDE</a:t>
            </a:r>
            <a:r>
              <a:rPr lang="en-US" sz="2800" b="0" i="0" dirty="0" smtClean="0">
                <a:solidFill>
                  <a:srgbClr val="FF0000"/>
                </a:solidFill>
                <a:effectLst/>
                <a:latin typeface="Arial"/>
              </a:rPr>
              <a:t> (Integrated Development Environment)</a:t>
            </a:r>
            <a:r>
              <a:rPr lang="en-US" sz="2800" b="0" i="0" dirty="0" smtClean="0">
                <a:solidFill>
                  <a:srgbClr val="252525"/>
                </a:solidFill>
                <a:effectLst/>
                <a:latin typeface="Arial"/>
              </a:rPr>
              <a:t> that runs on the computer. </a:t>
            </a:r>
          </a:p>
          <a:p>
            <a:pPr algn="just">
              <a:spcAft>
                <a:spcPts val="1800"/>
              </a:spcAft>
            </a:pPr>
            <a:r>
              <a:rPr lang="en-US" sz="2800" b="0" i="0" dirty="0" smtClean="0">
                <a:solidFill>
                  <a:srgbClr val="252525"/>
                </a:solidFill>
                <a:effectLst/>
                <a:latin typeface="Arial"/>
              </a:rPr>
              <a:t>It is used to write and upload computer code to the physical board.</a:t>
            </a:r>
            <a:endParaRPr lang="en-IN" sz="2800" dirty="0"/>
          </a:p>
        </p:txBody>
      </p:sp>
    </p:spTree>
    <p:extLst>
      <p:ext uri="{BB962C8B-B14F-4D97-AF65-F5344CB8AC3E}">
        <p14:creationId xmlns:p14="http://schemas.microsoft.com/office/powerpoint/2010/main" val="582695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fontScale="90000"/>
          </a:bodyPr>
          <a:lstStyle/>
          <a:p>
            <a:r>
              <a:rPr lang="en-IN" b="1" dirty="0" smtClean="0"/>
              <a:t>Arduino board I2C pins </a:t>
            </a:r>
            <a:endParaRPr lang="en-IN" b="1" dirty="0"/>
          </a:p>
        </p:txBody>
      </p:sp>
      <p:sp>
        <p:nvSpPr>
          <p:cNvPr id="3" name="Content Placeholder 2"/>
          <p:cNvSpPr>
            <a:spLocks noGrp="1"/>
          </p:cNvSpPr>
          <p:nvPr>
            <p:ph idx="1"/>
          </p:nvPr>
        </p:nvSpPr>
        <p:spPr>
          <a:xfrm>
            <a:off x="457200" y="841276"/>
            <a:ext cx="8229600" cy="4608512"/>
          </a:xfrm>
        </p:spPr>
        <p:txBody>
          <a:bodyPr>
            <a:normAutofit fontScale="85000" lnSpcReduction="20000"/>
          </a:bodyPr>
          <a:lstStyle/>
          <a:p>
            <a:pPr algn="just"/>
            <a:r>
              <a:rPr lang="en-US" dirty="0">
                <a:solidFill>
                  <a:srgbClr val="000000"/>
                </a:solidFill>
                <a:latin typeface="Arial"/>
              </a:rPr>
              <a:t>The I2C bus consists of two signals − SCL and SDA. </a:t>
            </a:r>
            <a:endParaRPr lang="en-US" dirty="0" smtClean="0">
              <a:solidFill>
                <a:srgbClr val="000000"/>
              </a:solidFill>
              <a:latin typeface="Arial"/>
            </a:endParaRPr>
          </a:p>
          <a:p>
            <a:pPr algn="just"/>
            <a:r>
              <a:rPr lang="en-US" dirty="0" smtClean="0">
                <a:solidFill>
                  <a:srgbClr val="FF0000"/>
                </a:solidFill>
                <a:latin typeface="Arial"/>
              </a:rPr>
              <a:t>SCL </a:t>
            </a:r>
            <a:r>
              <a:rPr lang="en-US" dirty="0">
                <a:solidFill>
                  <a:srgbClr val="FF0000"/>
                </a:solidFill>
                <a:latin typeface="Arial"/>
              </a:rPr>
              <a:t>is the clock signal, </a:t>
            </a:r>
            <a:r>
              <a:rPr lang="en-US" dirty="0">
                <a:latin typeface="Arial"/>
              </a:rPr>
              <a:t>and</a:t>
            </a:r>
            <a:r>
              <a:rPr lang="en-US" dirty="0">
                <a:solidFill>
                  <a:srgbClr val="FF0000"/>
                </a:solidFill>
                <a:latin typeface="Arial"/>
              </a:rPr>
              <a:t> SDA is the data signal.</a:t>
            </a:r>
            <a:r>
              <a:rPr lang="en-US" dirty="0">
                <a:solidFill>
                  <a:srgbClr val="000000"/>
                </a:solidFill>
                <a:latin typeface="Arial"/>
              </a:rPr>
              <a:t> </a:t>
            </a:r>
            <a:endParaRPr lang="en-US" dirty="0" smtClean="0">
              <a:solidFill>
                <a:srgbClr val="000000"/>
              </a:solidFill>
              <a:latin typeface="Arial"/>
            </a:endParaRPr>
          </a:p>
          <a:p>
            <a:pPr algn="just"/>
            <a:r>
              <a:rPr lang="en-US" dirty="0">
                <a:solidFill>
                  <a:srgbClr val="000000"/>
                </a:solidFill>
                <a:latin typeface="Arial"/>
              </a:rPr>
              <a:t>M</a:t>
            </a:r>
            <a:r>
              <a:rPr lang="en-US" dirty="0" smtClean="0">
                <a:solidFill>
                  <a:srgbClr val="000000"/>
                </a:solidFill>
                <a:latin typeface="Arial"/>
              </a:rPr>
              <a:t>aster </a:t>
            </a:r>
            <a:r>
              <a:rPr lang="en-US" dirty="0">
                <a:solidFill>
                  <a:srgbClr val="000000"/>
                </a:solidFill>
                <a:latin typeface="Arial"/>
              </a:rPr>
              <a:t>always generates the clock signal. Some slave devices may force the clock low at times to delay the master sending more data (or to require more time to prepare data before the master attempts to clock it out). This is known as “</a:t>
            </a:r>
            <a:r>
              <a:rPr lang="en-US" dirty="0">
                <a:solidFill>
                  <a:srgbClr val="FF0000"/>
                </a:solidFill>
                <a:latin typeface="Arial"/>
              </a:rPr>
              <a:t>clock stretching”.</a:t>
            </a:r>
          </a:p>
          <a:p>
            <a:pPr algn="just"/>
            <a:r>
              <a:rPr lang="en-US" dirty="0">
                <a:solidFill>
                  <a:srgbClr val="000000"/>
                </a:solidFill>
                <a:latin typeface="Arial"/>
              </a:rPr>
              <a:t>Following are the pins for </a:t>
            </a:r>
            <a:r>
              <a:rPr lang="en-US" dirty="0" err="1" smtClean="0">
                <a:solidFill>
                  <a:srgbClr val="000000"/>
                </a:solidFill>
                <a:latin typeface="Arial"/>
              </a:rPr>
              <a:t>Arduino</a:t>
            </a:r>
            <a:r>
              <a:rPr lang="en-US" dirty="0" smtClean="0">
                <a:solidFill>
                  <a:srgbClr val="000000"/>
                </a:solidFill>
                <a:latin typeface="Arial"/>
              </a:rPr>
              <a:t> boards </a:t>
            </a:r>
            <a:r>
              <a:rPr lang="en-US" dirty="0">
                <a:solidFill>
                  <a:srgbClr val="000000"/>
                </a:solidFill>
                <a:latin typeface="Arial"/>
              </a:rPr>
              <a:t>−</a:t>
            </a:r>
          </a:p>
          <a:p>
            <a:pPr>
              <a:buFont typeface="Arial"/>
              <a:buChar char="•"/>
            </a:pPr>
            <a:r>
              <a:rPr lang="en-US" dirty="0">
                <a:solidFill>
                  <a:srgbClr val="FF0000"/>
                </a:solidFill>
                <a:latin typeface="Arial"/>
              </a:rPr>
              <a:t>Uno, Pro Mini </a:t>
            </a:r>
            <a:r>
              <a:rPr lang="en-US" dirty="0" smtClean="0">
                <a:solidFill>
                  <a:srgbClr val="FF0000"/>
                </a:solidFill>
                <a:latin typeface="Arial"/>
              </a:rPr>
              <a:t>   {A4 </a:t>
            </a:r>
            <a:r>
              <a:rPr lang="en-US" dirty="0">
                <a:solidFill>
                  <a:srgbClr val="FF0000"/>
                </a:solidFill>
                <a:latin typeface="Arial"/>
              </a:rPr>
              <a:t>(SDA), A5 (SCL</a:t>
            </a:r>
            <a:r>
              <a:rPr lang="en-US" dirty="0" smtClean="0">
                <a:solidFill>
                  <a:srgbClr val="FF0000"/>
                </a:solidFill>
                <a:latin typeface="Arial"/>
              </a:rPr>
              <a:t>)}</a:t>
            </a:r>
            <a:endParaRPr lang="en-US" dirty="0">
              <a:solidFill>
                <a:srgbClr val="FF0000"/>
              </a:solidFill>
              <a:latin typeface="Arial"/>
            </a:endParaRPr>
          </a:p>
          <a:p>
            <a:endParaRPr lang="en-IN" dirty="0"/>
          </a:p>
        </p:txBody>
      </p:sp>
    </p:spTree>
    <p:extLst>
      <p:ext uri="{BB962C8B-B14F-4D97-AF65-F5344CB8AC3E}">
        <p14:creationId xmlns:p14="http://schemas.microsoft.com/office/powerpoint/2010/main" val="4136764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12410"/>
          </a:xfrm>
        </p:spPr>
        <p:txBody>
          <a:bodyPr>
            <a:normAutofit fontScale="90000"/>
          </a:bodyPr>
          <a:lstStyle/>
          <a:p>
            <a:r>
              <a:rPr lang="en-IN" b="1" dirty="0" smtClean="0"/>
              <a:t>Arduino I2C Modes </a:t>
            </a:r>
            <a:endParaRPr lang="en-IN" b="1" dirty="0"/>
          </a:p>
        </p:txBody>
      </p:sp>
      <p:sp>
        <p:nvSpPr>
          <p:cNvPr id="3" name="Content Placeholder 2"/>
          <p:cNvSpPr>
            <a:spLocks noGrp="1"/>
          </p:cNvSpPr>
          <p:nvPr>
            <p:ph idx="1"/>
          </p:nvPr>
        </p:nvSpPr>
        <p:spPr>
          <a:xfrm>
            <a:off x="323528" y="841276"/>
            <a:ext cx="8363272" cy="4608512"/>
          </a:xfrm>
        </p:spPr>
        <p:txBody>
          <a:bodyPr/>
          <a:lstStyle/>
          <a:p>
            <a:pPr algn="just"/>
            <a:r>
              <a:rPr lang="en-US" dirty="0" smtClean="0">
                <a:solidFill>
                  <a:srgbClr val="000000"/>
                </a:solidFill>
                <a:latin typeface="Arial"/>
              </a:rPr>
              <a:t>Two </a:t>
            </a:r>
            <a:r>
              <a:rPr lang="en-US" dirty="0">
                <a:solidFill>
                  <a:srgbClr val="000000"/>
                </a:solidFill>
                <a:latin typeface="Arial"/>
              </a:rPr>
              <a:t>modes - master code and slave code - to connect two </a:t>
            </a:r>
            <a:r>
              <a:rPr lang="en-US" dirty="0" err="1">
                <a:solidFill>
                  <a:srgbClr val="000000"/>
                </a:solidFill>
                <a:latin typeface="Arial"/>
              </a:rPr>
              <a:t>Arduino</a:t>
            </a:r>
            <a:r>
              <a:rPr lang="en-US" dirty="0">
                <a:solidFill>
                  <a:srgbClr val="000000"/>
                </a:solidFill>
                <a:latin typeface="Arial"/>
              </a:rPr>
              <a:t> boards using I2C. </a:t>
            </a:r>
            <a:endParaRPr lang="en-US" dirty="0" smtClean="0">
              <a:solidFill>
                <a:srgbClr val="000000"/>
              </a:solidFill>
              <a:latin typeface="Arial"/>
            </a:endParaRPr>
          </a:p>
          <a:p>
            <a:pPr algn="just"/>
            <a:endParaRPr lang="en-US" dirty="0">
              <a:solidFill>
                <a:srgbClr val="000000"/>
              </a:solidFill>
              <a:latin typeface="Arial"/>
            </a:endParaRPr>
          </a:p>
          <a:p>
            <a:pPr>
              <a:buFont typeface="Arial"/>
              <a:buChar char="•"/>
            </a:pPr>
            <a:r>
              <a:rPr lang="en-US" dirty="0">
                <a:solidFill>
                  <a:srgbClr val="FF0000"/>
                </a:solidFill>
                <a:latin typeface="Arial"/>
              </a:rPr>
              <a:t>Master Transmitter / Slave Receiver</a:t>
            </a:r>
          </a:p>
          <a:p>
            <a:pPr>
              <a:buFont typeface="Arial"/>
              <a:buChar char="•"/>
            </a:pPr>
            <a:r>
              <a:rPr lang="en-US" dirty="0">
                <a:solidFill>
                  <a:srgbClr val="FF0000"/>
                </a:solidFill>
                <a:latin typeface="Arial"/>
              </a:rPr>
              <a:t>Master Receiver / Slave Transmitter</a:t>
            </a:r>
          </a:p>
          <a:p>
            <a:endParaRPr lang="en-IN" dirty="0"/>
          </a:p>
        </p:txBody>
      </p:sp>
    </p:spTree>
    <p:extLst>
      <p:ext uri="{BB962C8B-B14F-4D97-AF65-F5344CB8AC3E}">
        <p14:creationId xmlns:p14="http://schemas.microsoft.com/office/powerpoint/2010/main" val="1959991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a:spcBef>
                <a:spcPct val="20000"/>
              </a:spcBef>
            </a:pPr>
            <a:r>
              <a:rPr lang="en-US" sz="3200" b="1" dirty="0">
                <a:solidFill>
                  <a:srgbClr val="FF0000"/>
                </a:solidFill>
                <a:latin typeface="Arial"/>
                <a:ea typeface="+mn-ea"/>
                <a:cs typeface="+mn-cs"/>
              </a:rPr>
              <a:t>Master Transmitter / Slave Receiver</a:t>
            </a:r>
            <a:br>
              <a:rPr lang="en-US" sz="3200" b="1" dirty="0">
                <a:solidFill>
                  <a:srgbClr val="FF0000"/>
                </a:solidFill>
                <a:latin typeface="Arial"/>
                <a:ea typeface="+mn-ea"/>
                <a:cs typeface="+mn-cs"/>
              </a:rPr>
            </a:br>
            <a:endParaRPr lang="en-IN" b="1" dirty="0"/>
          </a:p>
        </p:txBody>
      </p:sp>
      <p:sp>
        <p:nvSpPr>
          <p:cNvPr id="3" name="Content Placeholder 2"/>
          <p:cNvSpPr>
            <a:spLocks noGrp="1"/>
          </p:cNvSpPr>
          <p:nvPr>
            <p:ph idx="1"/>
          </p:nvPr>
        </p:nvSpPr>
        <p:spPr>
          <a:xfrm>
            <a:off x="457200" y="697260"/>
            <a:ext cx="8229600" cy="4896544"/>
          </a:xfrm>
        </p:spPr>
        <p:txBody>
          <a:bodyPr>
            <a:normAutofit fontScale="70000" lnSpcReduction="20000"/>
          </a:bodyPr>
          <a:lstStyle/>
          <a:p>
            <a:r>
              <a:rPr lang="en-US" sz="4000" b="1" dirty="0" smtClean="0">
                <a:solidFill>
                  <a:srgbClr val="FF0000"/>
                </a:solidFill>
                <a:latin typeface="Arial"/>
                <a:ea typeface="+mj-ea"/>
                <a:cs typeface="+mj-cs"/>
              </a:rPr>
              <a:t>Master Transmitter:</a:t>
            </a:r>
          </a:p>
          <a:p>
            <a:pPr algn="just"/>
            <a:r>
              <a:rPr lang="en-US" dirty="0">
                <a:solidFill>
                  <a:srgbClr val="000000"/>
                </a:solidFill>
                <a:latin typeface="Arial"/>
              </a:rPr>
              <a:t>The following functions are used to initialize the Wire library and join the I2C bus as a master or slave. This is normally called only once.</a:t>
            </a:r>
          </a:p>
          <a:p>
            <a:pPr algn="just">
              <a:buFont typeface="Arial"/>
              <a:buChar char="•"/>
            </a:pPr>
            <a:r>
              <a:rPr lang="en-US" b="1" dirty="0" err="1">
                <a:solidFill>
                  <a:srgbClr val="000000"/>
                </a:solidFill>
                <a:latin typeface="Arial"/>
              </a:rPr>
              <a:t>Wire.begin</a:t>
            </a:r>
            <a:r>
              <a:rPr lang="en-US" b="1" dirty="0">
                <a:solidFill>
                  <a:srgbClr val="000000"/>
                </a:solidFill>
                <a:latin typeface="Arial"/>
              </a:rPr>
              <a:t>(address)</a:t>
            </a:r>
            <a:r>
              <a:rPr lang="en-US" dirty="0">
                <a:solidFill>
                  <a:srgbClr val="000000"/>
                </a:solidFill>
                <a:latin typeface="Arial"/>
              </a:rPr>
              <a:t> − Address is the 7-bit slave address in our case as the master is not specified and it will join the bus as a master.</a:t>
            </a:r>
          </a:p>
          <a:p>
            <a:pPr algn="just">
              <a:buFont typeface="Arial"/>
              <a:buChar char="•"/>
            </a:pPr>
            <a:r>
              <a:rPr lang="en-US" b="1" dirty="0" err="1">
                <a:solidFill>
                  <a:srgbClr val="000000"/>
                </a:solidFill>
                <a:latin typeface="Arial"/>
              </a:rPr>
              <a:t>Wire.beginTransmission</a:t>
            </a:r>
            <a:r>
              <a:rPr lang="en-US" b="1" dirty="0">
                <a:solidFill>
                  <a:srgbClr val="000000"/>
                </a:solidFill>
                <a:latin typeface="Arial"/>
              </a:rPr>
              <a:t>(address)</a:t>
            </a:r>
            <a:r>
              <a:rPr lang="en-US" dirty="0">
                <a:solidFill>
                  <a:srgbClr val="000000"/>
                </a:solidFill>
                <a:latin typeface="Arial"/>
              </a:rPr>
              <a:t> − Begin a transmission to the I2C slave device with the given address.</a:t>
            </a:r>
          </a:p>
          <a:p>
            <a:pPr algn="just">
              <a:buFont typeface="Arial"/>
              <a:buChar char="•"/>
            </a:pPr>
            <a:r>
              <a:rPr lang="en-US" b="1" dirty="0" err="1">
                <a:solidFill>
                  <a:srgbClr val="000000"/>
                </a:solidFill>
                <a:latin typeface="Arial"/>
              </a:rPr>
              <a:t>Wire.write</a:t>
            </a:r>
            <a:r>
              <a:rPr lang="en-US" b="1" dirty="0">
                <a:solidFill>
                  <a:srgbClr val="000000"/>
                </a:solidFill>
                <a:latin typeface="Arial"/>
              </a:rPr>
              <a:t>(value)</a:t>
            </a:r>
            <a:r>
              <a:rPr lang="en-US" dirty="0">
                <a:solidFill>
                  <a:srgbClr val="000000"/>
                </a:solidFill>
                <a:latin typeface="Arial"/>
              </a:rPr>
              <a:t> − Queues bytes for transmission from a master to slave device (in-between calls to </a:t>
            </a:r>
            <a:r>
              <a:rPr lang="en-US" dirty="0" err="1">
                <a:solidFill>
                  <a:srgbClr val="000000"/>
                </a:solidFill>
                <a:latin typeface="Arial"/>
              </a:rPr>
              <a:t>beginTransmission</a:t>
            </a:r>
            <a:r>
              <a:rPr lang="en-US" dirty="0">
                <a:solidFill>
                  <a:srgbClr val="000000"/>
                </a:solidFill>
                <a:latin typeface="Arial"/>
              </a:rPr>
              <a:t>() and </a:t>
            </a:r>
            <a:r>
              <a:rPr lang="en-US" dirty="0" err="1">
                <a:solidFill>
                  <a:srgbClr val="000000"/>
                </a:solidFill>
                <a:latin typeface="Arial"/>
              </a:rPr>
              <a:t>endTransmission</a:t>
            </a:r>
            <a:r>
              <a:rPr lang="en-US" dirty="0">
                <a:solidFill>
                  <a:srgbClr val="000000"/>
                </a:solidFill>
                <a:latin typeface="Arial"/>
              </a:rPr>
              <a:t>()).</a:t>
            </a:r>
          </a:p>
          <a:p>
            <a:pPr algn="just">
              <a:buFont typeface="Arial"/>
              <a:buChar char="•"/>
            </a:pPr>
            <a:r>
              <a:rPr lang="en-US" b="1" dirty="0" err="1">
                <a:solidFill>
                  <a:srgbClr val="000000"/>
                </a:solidFill>
                <a:latin typeface="Arial"/>
              </a:rPr>
              <a:t>Wire.endTransmission</a:t>
            </a:r>
            <a:r>
              <a:rPr lang="en-US" b="1" dirty="0">
                <a:solidFill>
                  <a:srgbClr val="000000"/>
                </a:solidFill>
                <a:latin typeface="Arial"/>
              </a:rPr>
              <a:t>()</a:t>
            </a:r>
            <a:r>
              <a:rPr lang="en-US" dirty="0">
                <a:solidFill>
                  <a:srgbClr val="000000"/>
                </a:solidFill>
                <a:latin typeface="Arial"/>
              </a:rPr>
              <a:t> − Ends a transmission to a slave device that was begun by </a:t>
            </a:r>
            <a:r>
              <a:rPr lang="en-US" dirty="0" err="1">
                <a:solidFill>
                  <a:srgbClr val="000000"/>
                </a:solidFill>
                <a:latin typeface="Arial"/>
              </a:rPr>
              <a:t>beginTransmission</a:t>
            </a:r>
            <a:r>
              <a:rPr lang="en-US" dirty="0">
                <a:solidFill>
                  <a:srgbClr val="000000"/>
                </a:solidFill>
                <a:latin typeface="Arial"/>
              </a:rPr>
              <a:t>() and transmits the bytes that were queued by </a:t>
            </a:r>
            <a:r>
              <a:rPr lang="en-US" dirty="0" err="1">
                <a:solidFill>
                  <a:srgbClr val="000000"/>
                </a:solidFill>
                <a:latin typeface="Arial"/>
              </a:rPr>
              <a:t>wire.write</a:t>
            </a:r>
            <a:r>
              <a:rPr lang="en-US" dirty="0">
                <a:solidFill>
                  <a:srgbClr val="000000"/>
                </a:solidFill>
                <a:latin typeface="Arial"/>
              </a:rPr>
              <a:t>().</a:t>
            </a:r>
          </a:p>
          <a:p>
            <a:endParaRPr lang="en-IN" dirty="0"/>
          </a:p>
        </p:txBody>
      </p:sp>
    </p:spTree>
    <p:extLst>
      <p:ext uri="{BB962C8B-B14F-4D97-AF65-F5344CB8AC3E}">
        <p14:creationId xmlns:p14="http://schemas.microsoft.com/office/powerpoint/2010/main" val="252889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1196"/>
            <a:ext cx="8229600" cy="612410"/>
          </a:xfrm>
        </p:spPr>
        <p:txBody>
          <a:bodyPr>
            <a:normAutofit fontScale="90000"/>
          </a:bodyPr>
          <a:lstStyle/>
          <a:p>
            <a:r>
              <a:rPr lang="en-IN" b="1" dirty="0" smtClean="0"/>
              <a:t>Example</a:t>
            </a:r>
            <a:endParaRPr lang="en-IN" b="1" dirty="0"/>
          </a:p>
        </p:txBody>
      </p:sp>
      <p:sp>
        <p:nvSpPr>
          <p:cNvPr id="3" name="Content Placeholder 2"/>
          <p:cNvSpPr>
            <a:spLocks noGrp="1"/>
          </p:cNvSpPr>
          <p:nvPr>
            <p:ph idx="1"/>
          </p:nvPr>
        </p:nvSpPr>
        <p:spPr>
          <a:xfrm>
            <a:off x="457200" y="913284"/>
            <a:ext cx="8229600" cy="4536504"/>
          </a:xfrm>
        </p:spPr>
        <p:txBody>
          <a:bodyPr>
            <a:normAutofit fontScale="70000" lnSpcReduction="20000"/>
          </a:bodyPr>
          <a:lstStyle/>
          <a:p>
            <a:pPr marL="0" indent="0">
              <a:buNone/>
            </a:pPr>
            <a:r>
              <a:rPr lang="en-IN" dirty="0">
                <a:solidFill>
                  <a:srgbClr val="880000"/>
                </a:solidFill>
              </a:rPr>
              <a:t>#include</a:t>
            </a:r>
            <a:r>
              <a:rPr lang="en-IN" dirty="0">
                <a:solidFill>
                  <a:srgbClr val="000000"/>
                </a:solidFill>
              </a:rPr>
              <a:t> </a:t>
            </a:r>
            <a:r>
              <a:rPr lang="en-IN" dirty="0">
                <a:solidFill>
                  <a:srgbClr val="008800"/>
                </a:solidFill>
              </a:rPr>
              <a:t>&lt;</a:t>
            </a:r>
            <a:r>
              <a:rPr lang="en-IN" dirty="0" err="1">
                <a:solidFill>
                  <a:srgbClr val="008800"/>
                </a:solidFill>
              </a:rPr>
              <a:t>Wire.h</a:t>
            </a:r>
            <a:r>
              <a:rPr lang="en-IN" dirty="0">
                <a:solidFill>
                  <a:srgbClr val="008800"/>
                </a:solidFill>
              </a:rPr>
              <a:t>&gt;</a:t>
            </a:r>
            <a:r>
              <a:rPr lang="en-IN" dirty="0">
                <a:solidFill>
                  <a:srgbClr val="000000"/>
                </a:solidFill>
              </a:rPr>
              <a:t> </a:t>
            </a:r>
            <a:r>
              <a:rPr lang="en-IN" dirty="0">
                <a:solidFill>
                  <a:srgbClr val="880000"/>
                </a:solidFill>
              </a:rPr>
              <a:t>//include wire library</a:t>
            </a:r>
            <a:r>
              <a:rPr lang="en-IN" dirty="0">
                <a:solidFill>
                  <a:srgbClr val="000000"/>
                </a:solidFill>
              </a:rPr>
              <a:t> </a:t>
            </a:r>
            <a:endParaRPr lang="en-IN" dirty="0" smtClean="0">
              <a:solidFill>
                <a:srgbClr val="000000"/>
              </a:solidFill>
            </a:endParaRPr>
          </a:p>
          <a:p>
            <a:pPr marL="0" indent="0">
              <a:buNone/>
            </a:pPr>
            <a:r>
              <a:rPr lang="en-IN" dirty="0" smtClean="0">
                <a:solidFill>
                  <a:srgbClr val="000088"/>
                </a:solidFill>
              </a:rPr>
              <a:t>void</a:t>
            </a:r>
            <a:r>
              <a:rPr lang="en-IN" dirty="0" smtClean="0">
                <a:solidFill>
                  <a:srgbClr val="000000"/>
                </a:solidFill>
              </a:rPr>
              <a:t> </a:t>
            </a:r>
            <a:r>
              <a:rPr lang="en-IN" dirty="0">
                <a:solidFill>
                  <a:srgbClr val="000000"/>
                </a:solidFill>
              </a:rPr>
              <a:t>setup</a:t>
            </a:r>
            <a:r>
              <a:rPr lang="en-IN" dirty="0">
                <a:solidFill>
                  <a:srgbClr val="666600"/>
                </a:solidFill>
              </a:rPr>
              <a:t>()</a:t>
            </a:r>
            <a:r>
              <a:rPr lang="en-IN" dirty="0">
                <a:solidFill>
                  <a:srgbClr val="000000"/>
                </a:solidFill>
              </a:rPr>
              <a:t> </a:t>
            </a:r>
            <a:r>
              <a:rPr lang="en-IN" dirty="0">
                <a:solidFill>
                  <a:srgbClr val="880000"/>
                </a:solidFill>
              </a:rPr>
              <a:t>//this will run only once </a:t>
            </a:r>
            <a:endParaRPr lang="en-IN" dirty="0" smtClean="0">
              <a:solidFill>
                <a:srgbClr val="880000"/>
              </a:solidFill>
            </a:endParaRPr>
          </a:p>
          <a:p>
            <a:pPr marL="0" indent="0">
              <a:buNone/>
            </a:pPr>
            <a:r>
              <a:rPr lang="en-IN" dirty="0" smtClean="0">
                <a:solidFill>
                  <a:srgbClr val="880000"/>
                </a:solidFill>
              </a:rPr>
              <a:t>{ </a:t>
            </a:r>
          </a:p>
          <a:p>
            <a:pPr marL="0" indent="0">
              <a:buNone/>
            </a:pPr>
            <a:r>
              <a:rPr lang="en-IN" dirty="0" err="1" smtClean="0">
                <a:solidFill>
                  <a:srgbClr val="660066"/>
                </a:solidFill>
              </a:rPr>
              <a:t>Wire</a:t>
            </a:r>
            <a:r>
              <a:rPr lang="en-IN" dirty="0" err="1" smtClean="0">
                <a:solidFill>
                  <a:srgbClr val="666600"/>
                </a:solidFill>
              </a:rPr>
              <a:t>.</a:t>
            </a:r>
            <a:r>
              <a:rPr lang="en-IN" dirty="0" err="1" smtClean="0">
                <a:solidFill>
                  <a:srgbClr val="000088"/>
                </a:solidFill>
              </a:rPr>
              <a:t>begin</a:t>
            </a:r>
            <a:r>
              <a:rPr lang="en-IN" dirty="0">
                <a:solidFill>
                  <a:srgbClr val="666600"/>
                </a:solidFill>
              </a:rPr>
              <a:t>();</a:t>
            </a:r>
            <a:r>
              <a:rPr lang="en-IN" dirty="0">
                <a:solidFill>
                  <a:srgbClr val="000000"/>
                </a:solidFill>
              </a:rPr>
              <a:t> </a:t>
            </a:r>
            <a:r>
              <a:rPr lang="en-IN" dirty="0">
                <a:solidFill>
                  <a:srgbClr val="880000"/>
                </a:solidFill>
              </a:rPr>
              <a:t>// join i2c bus as master</a:t>
            </a:r>
            <a:r>
              <a:rPr lang="en-IN" dirty="0">
                <a:solidFill>
                  <a:srgbClr val="000000"/>
                </a:solidFill>
              </a:rPr>
              <a:t> </a:t>
            </a:r>
            <a:r>
              <a:rPr lang="en-IN" dirty="0">
                <a:solidFill>
                  <a:srgbClr val="666600"/>
                </a:solidFill>
              </a:rPr>
              <a:t>}</a:t>
            </a:r>
            <a:r>
              <a:rPr lang="en-IN" dirty="0">
                <a:solidFill>
                  <a:srgbClr val="000000"/>
                </a:solidFill>
              </a:rPr>
              <a:t> </a:t>
            </a:r>
            <a:endParaRPr lang="en-IN" dirty="0" smtClean="0">
              <a:solidFill>
                <a:srgbClr val="000000"/>
              </a:solidFill>
            </a:endParaRPr>
          </a:p>
          <a:p>
            <a:pPr marL="0" indent="0">
              <a:buNone/>
            </a:pPr>
            <a:r>
              <a:rPr lang="en-IN" dirty="0" smtClean="0">
                <a:solidFill>
                  <a:srgbClr val="000088"/>
                </a:solidFill>
              </a:rPr>
              <a:t>short</a:t>
            </a:r>
            <a:r>
              <a:rPr lang="en-IN" dirty="0" smtClean="0">
                <a:solidFill>
                  <a:srgbClr val="000000"/>
                </a:solidFill>
              </a:rPr>
              <a:t> </a:t>
            </a:r>
            <a:r>
              <a:rPr lang="en-IN" dirty="0">
                <a:solidFill>
                  <a:srgbClr val="000000"/>
                </a:solidFill>
              </a:rPr>
              <a:t>age </a:t>
            </a:r>
            <a:r>
              <a:rPr lang="en-IN" dirty="0">
                <a:solidFill>
                  <a:srgbClr val="666600"/>
                </a:solidFill>
              </a:rPr>
              <a:t>=</a:t>
            </a:r>
            <a:r>
              <a:rPr lang="en-IN" dirty="0">
                <a:solidFill>
                  <a:srgbClr val="000000"/>
                </a:solidFill>
              </a:rPr>
              <a:t> </a:t>
            </a:r>
            <a:r>
              <a:rPr lang="en-IN" dirty="0">
                <a:solidFill>
                  <a:srgbClr val="006666"/>
                </a:solidFill>
              </a:rPr>
              <a:t>0</a:t>
            </a:r>
            <a:r>
              <a:rPr lang="en-IN" dirty="0">
                <a:solidFill>
                  <a:srgbClr val="666600"/>
                </a:solidFill>
              </a:rPr>
              <a:t>;</a:t>
            </a:r>
            <a:r>
              <a:rPr lang="en-IN" dirty="0">
                <a:solidFill>
                  <a:srgbClr val="000000"/>
                </a:solidFill>
              </a:rPr>
              <a:t> </a:t>
            </a:r>
            <a:r>
              <a:rPr lang="en-IN" dirty="0" smtClean="0">
                <a:solidFill>
                  <a:srgbClr val="000000"/>
                </a:solidFill>
              </a:rPr>
              <a:t>// short storage size is 2 bytes (value range -32768 to 32767)</a:t>
            </a:r>
          </a:p>
          <a:p>
            <a:pPr marL="0" indent="0">
              <a:buNone/>
            </a:pPr>
            <a:r>
              <a:rPr lang="en-IN" dirty="0" smtClean="0">
                <a:solidFill>
                  <a:srgbClr val="000088"/>
                </a:solidFill>
              </a:rPr>
              <a:t>void</a:t>
            </a:r>
            <a:r>
              <a:rPr lang="en-IN" dirty="0" smtClean="0">
                <a:solidFill>
                  <a:srgbClr val="000000"/>
                </a:solidFill>
              </a:rPr>
              <a:t> </a:t>
            </a:r>
            <a:r>
              <a:rPr lang="en-IN" dirty="0">
                <a:solidFill>
                  <a:srgbClr val="000000"/>
                </a:solidFill>
              </a:rPr>
              <a:t>loop</a:t>
            </a:r>
            <a:r>
              <a:rPr lang="en-IN" dirty="0">
                <a:solidFill>
                  <a:srgbClr val="666600"/>
                </a:solidFill>
              </a:rPr>
              <a:t>()</a:t>
            </a:r>
            <a:r>
              <a:rPr lang="en-IN" dirty="0">
                <a:solidFill>
                  <a:srgbClr val="000000"/>
                </a:solidFill>
              </a:rPr>
              <a:t> </a:t>
            </a:r>
            <a:endParaRPr lang="en-IN" dirty="0" smtClean="0">
              <a:solidFill>
                <a:srgbClr val="000000"/>
              </a:solidFill>
            </a:endParaRPr>
          </a:p>
          <a:p>
            <a:pPr marL="0" indent="0">
              <a:buNone/>
            </a:pPr>
            <a:r>
              <a:rPr lang="en-IN" dirty="0" smtClean="0">
                <a:solidFill>
                  <a:srgbClr val="666600"/>
                </a:solidFill>
              </a:rPr>
              <a:t>{</a:t>
            </a:r>
            <a:r>
              <a:rPr lang="en-IN" dirty="0" smtClean="0">
                <a:solidFill>
                  <a:srgbClr val="000000"/>
                </a:solidFill>
              </a:rPr>
              <a:t> </a:t>
            </a:r>
            <a:r>
              <a:rPr lang="en-IN" dirty="0" err="1">
                <a:solidFill>
                  <a:srgbClr val="660066"/>
                </a:solidFill>
              </a:rPr>
              <a:t>Wire</a:t>
            </a:r>
            <a:r>
              <a:rPr lang="en-IN" dirty="0" err="1">
                <a:solidFill>
                  <a:srgbClr val="666600"/>
                </a:solidFill>
              </a:rPr>
              <a:t>.</a:t>
            </a:r>
            <a:r>
              <a:rPr lang="en-IN" dirty="0" err="1">
                <a:solidFill>
                  <a:srgbClr val="000000"/>
                </a:solidFill>
              </a:rPr>
              <a:t>beginTransmission</a:t>
            </a:r>
            <a:r>
              <a:rPr lang="en-IN" dirty="0">
                <a:solidFill>
                  <a:srgbClr val="666600"/>
                </a:solidFill>
              </a:rPr>
              <a:t>(</a:t>
            </a:r>
            <a:r>
              <a:rPr lang="en-IN" dirty="0">
                <a:solidFill>
                  <a:srgbClr val="006666"/>
                </a:solidFill>
              </a:rPr>
              <a:t>2</a:t>
            </a:r>
            <a:r>
              <a:rPr lang="en-IN" dirty="0">
                <a:solidFill>
                  <a:srgbClr val="666600"/>
                </a:solidFill>
              </a:rPr>
              <a:t>);</a:t>
            </a:r>
            <a:r>
              <a:rPr lang="en-IN" dirty="0">
                <a:solidFill>
                  <a:srgbClr val="000000"/>
                </a:solidFill>
              </a:rPr>
              <a:t> </a:t>
            </a:r>
            <a:r>
              <a:rPr lang="en-IN" dirty="0">
                <a:solidFill>
                  <a:srgbClr val="880000"/>
                </a:solidFill>
              </a:rPr>
              <a:t>// transmit to device #2</a:t>
            </a:r>
            <a:r>
              <a:rPr lang="en-IN" dirty="0">
                <a:solidFill>
                  <a:srgbClr val="000000"/>
                </a:solidFill>
              </a:rPr>
              <a:t> </a:t>
            </a:r>
            <a:endParaRPr lang="en-IN" dirty="0" smtClean="0">
              <a:solidFill>
                <a:srgbClr val="000000"/>
              </a:solidFill>
            </a:endParaRPr>
          </a:p>
          <a:p>
            <a:pPr marL="0" indent="0">
              <a:buNone/>
            </a:pPr>
            <a:r>
              <a:rPr lang="en-IN" dirty="0" err="1" smtClean="0">
                <a:solidFill>
                  <a:srgbClr val="660066"/>
                </a:solidFill>
              </a:rPr>
              <a:t>Wire</a:t>
            </a:r>
            <a:r>
              <a:rPr lang="en-IN" dirty="0" err="1" smtClean="0">
                <a:solidFill>
                  <a:srgbClr val="666600"/>
                </a:solidFill>
              </a:rPr>
              <a:t>.</a:t>
            </a:r>
            <a:r>
              <a:rPr lang="en-IN" dirty="0" err="1" smtClean="0">
                <a:solidFill>
                  <a:srgbClr val="000000"/>
                </a:solidFill>
              </a:rPr>
              <a:t>write</a:t>
            </a:r>
            <a:r>
              <a:rPr lang="en-IN" dirty="0">
                <a:solidFill>
                  <a:srgbClr val="666600"/>
                </a:solidFill>
              </a:rPr>
              <a:t>(</a:t>
            </a:r>
            <a:r>
              <a:rPr lang="en-IN" dirty="0">
                <a:solidFill>
                  <a:srgbClr val="008800"/>
                </a:solidFill>
              </a:rPr>
              <a:t>"age is = "</a:t>
            </a:r>
            <a:r>
              <a:rPr lang="en-IN" dirty="0">
                <a:solidFill>
                  <a:srgbClr val="666600"/>
                </a:solidFill>
              </a:rPr>
              <a:t>);</a:t>
            </a:r>
            <a:r>
              <a:rPr lang="en-IN" dirty="0">
                <a:solidFill>
                  <a:srgbClr val="000000"/>
                </a:solidFill>
              </a:rPr>
              <a:t> </a:t>
            </a:r>
            <a:endParaRPr lang="en-IN" dirty="0" smtClean="0">
              <a:solidFill>
                <a:srgbClr val="000000"/>
              </a:solidFill>
            </a:endParaRPr>
          </a:p>
          <a:p>
            <a:pPr marL="0" indent="0">
              <a:buNone/>
            </a:pPr>
            <a:r>
              <a:rPr lang="en-IN" dirty="0" err="1" smtClean="0">
                <a:solidFill>
                  <a:srgbClr val="660066"/>
                </a:solidFill>
              </a:rPr>
              <a:t>Wire</a:t>
            </a:r>
            <a:r>
              <a:rPr lang="en-IN" dirty="0" err="1" smtClean="0">
                <a:solidFill>
                  <a:srgbClr val="666600"/>
                </a:solidFill>
              </a:rPr>
              <a:t>.</a:t>
            </a:r>
            <a:r>
              <a:rPr lang="en-IN" dirty="0" err="1" smtClean="0">
                <a:solidFill>
                  <a:srgbClr val="000000"/>
                </a:solidFill>
              </a:rPr>
              <a:t>write</a:t>
            </a:r>
            <a:r>
              <a:rPr lang="en-IN" dirty="0" smtClean="0">
                <a:solidFill>
                  <a:srgbClr val="666600"/>
                </a:solidFill>
              </a:rPr>
              <a:t>(</a:t>
            </a:r>
            <a:r>
              <a:rPr lang="en-IN" dirty="0" smtClean="0">
                <a:solidFill>
                  <a:srgbClr val="000000"/>
                </a:solidFill>
              </a:rPr>
              <a:t>age</a:t>
            </a:r>
            <a:r>
              <a:rPr lang="en-IN" dirty="0">
                <a:solidFill>
                  <a:srgbClr val="666600"/>
                </a:solidFill>
              </a:rPr>
              <a:t>);</a:t>
            </a:r>
            <a:r>
              <a:rPr lang="en-IN" dirty="0">
                <a:solidFill>
                  <a:srgbClr val="000000"/>
                </a:solidFill>
              </a:rPr>
              <a:t> </a:t>
            </a:r>
            <a:r>
              <a:rPr lang="en-IN" dirty="0">
                <a:solidFill>
                  <a:srgbClr val="880000"/>
                </a:solidFill>
              </a:rPr>
              <a:t>// sends one byte</a:t>
            </a:r>
            <a:r>
              <a:rPr lang="en-IN" dirty="0">
                <a:solidFill>
                  <a:srgbClr val="000000"/>
                </a:solidFill>
              </a:rPr>
              <a:t> </a:t>
            </a:r>
            <a:endParaRPr lang="en-IN" dirty="0" smtClean="0">
              <a:solidFill>
                <a:srgbClr val="000000"/>
              </a:solidFill>
            </a:endParaRPr>
          </a:p>
          <a:p>
            <a:pPr marL="0" indent="0">
              <a:buNone/>
            </a:pPr>
            <a:r>
              <a:rPr lang="en-IN" dirty="0" err="1" smtClean="0">
                <a:solidFill>
                  <a:srgbClr val="660066"/>
                </a:solidFill>
              </a:rPr>
              <a:t>Wire</a:t>
            </a:r>
            <a:r>
              <a:rPr lang="en-IN" dirty="0" err="1" smtClean="0">
                <a:solidFill>
                  <a:srgbClr val="666600"/>
                </a:solidFill>
              </a:rPr>
              <a:t>.</a:t>
            </a:r>
            <a:r>
              <a:rPr lang="en-IN" dirty="0" err="1" smtClean="0">
                <a:solidFill>
                  <a:srgbClr val="000000"/>
                </a:solidFill>
              </a:rPr>
              <a:t>endTransmission</a:t>
            </a:r>
            <a:r>
              <a:rPr lang="en-IN" dirty="0">
                <a:solidFill>
                  <a:srgbClr val="666600"/>
                </a:solidFill>
              </a:rPr>
              <a:t>();</a:t>
            </a:r>
            <a:r>
              <a:rPr lang="en-IN" dirty="0">
                <a:solidFill>
                  <a:srgbClr val="000000"/>
                </a:solidFill>
              </a:rPr>
              <a:t> </a:t>
            </a:r>
            <a:r>
              <a:rPr lang="en-IN" dirty="0">
                <a:solidFill>
                  <a:srgbClr val="880000"/>
                </a:solidFill>
              </a:rPr>
              <a:t>// stop transmitting</a:t>
            </a:r>
            <a:r>
              <a:rPr lang="en-IN" dirty="0">
                <a:solidFill>
                  <a:srgbClr val="000000"/>
                </a:solidFill>
              </a:rPr>
              <a:t> </a:t>
            </a:r>
            <a:endParaRPr lang="en-IN" dirty="0" smtClean="0">
              <a:solidFill>
                <a:srgbClr val="000000"/>
              </a:solidFill>
            </a:endParaRPr>
          </a:p>
          <a:p>
            <a:pPr marL="0" indent="0">
              <a:buNone/>
            </a:pPr>
            <a:r>
              <a:rPr lang="en-IN" dirty="0" smtClean="0">
                <a:solidFill>
                  <a:srgbClr val="000000"/>
                </a:solidFill>
              </a:rPr>
              <a:t>delay</a:t>
            </a:r>
            <a:r>
              <a:rPr lang="en-IN" dirty="0" smtClean="0">
                <a:solidFill>
                  <a:srgbClr val="666600"/>
                </a:solidFill>
              </a:rPr>
              <a:t>(</a:t>
            </a:r>
            <a:r>
              <a:rPr lang="en-IN" dirty="0" smtClean="0">
                <a:solidFill>
                  <a:srgbClr val="006666"/>
                </a:solidFill>
              </a:rPr>
              <a:t>1000</a:t>
            </a:r>
            <a:r>
              <a:rPr lang="en-IN" dirty="0" smtClean="0">
                <a:solidFill>
                  <a:srgbClr val="666600"/>
                </a:solidFill>
              </a:rPr>
              <a:t>);</a:t>
            </a:r>
          </a:p>
          <a:p>
            <a:pPr marL="0" indent="0">
              <a:buNone/>
            </a:pPr>
            <a:r>
              <a:rPr lang="en-IN" dirty="0" smtClean="0">
                <a:solidFill>
                  <a:srgbClr val="000000"/>
                </a:solidFill>
              </a:rPr>
              <a:t> </a:t>
            </a:r>
            <a:r>
              <a:rPr lang="en-IN" dirty="0">
                <a:solidFill>
                  <a:srgbClr val="666600"/>
                </a:solidFill>
              </a:rPr>
              <a:t>}</a:t>
            </a:r>
            <a:endParaRPr lang="en-IN" dirty="0"/>
          </a:p>
        </p:txBody>
      </p:sp>
    </p:spTree>
    <p:extLst>
      <p:ext uri="{BB962C8B-B14F-4D97-AF65-F5344CB8AC3E}">
        <p14:creationId xmlns:p14="http://schemas.microsoft.com/office/powerpoint/2010/main" val="2394689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540402"/>
          </a:xfrm>
        </p:spPr>
        <p:txBody>
          <a:bodyPr>
            <a:normAutofit fontScale="90000"/>
          </a:bodyPr>
          <a:lstStyle/>
          <a:p>
            <a:r>
              <a:rPr lang="en-IN" b="1" dirty="0" smtClean="0">
                <a:solidFill>
                  <a:srgbClr val="FF0000"/>
                </a:solidFill>
              </a:rPr>
              <a:t>Slave receiver</a:t>
            </a:r>
            <a:endParaRPr lang="en-IN" b="1" dirty="0">
              <a:solidFill>
                <a:srgbClr val="FF0000"/>
              </a:solidFill>
            </a:endParaRPr>
          </a:p>
        </p:txBody>
      </p:sp>
      <p:sp>
        <p:nvSpPr>
          <p:cNvPr id="3" name="Content Placeholder 2"/>
          <p:cNvSpPr>
            <a:spLocks noGrp="1"/>
          </p:cNvSpPr>
          <p:nvPr>
            <p:ph idx="1"/>
          </p:nvPr>
        </p:nvSpPr>
        <p:spPr>
          <a:xfrm>
            <a:off x="457200" y="841276"/>
            <a:ext cx="8229600" cy="4608512"/>
          </a:xfrm>
        </p:spPr>
        <p:txBody>
          <a:bodyPr>
            <a:normAutofit fontScale="92500" lnSpcReduction="10000"/>
          </a:bodyPr>
          <a:lstStyle/>
          <a:p>
            <a:pPr marL="0" indent="0" algn="just">
              <a:buNone/>
            </a:pPr>
            <a:r>
              <a:rPr lang="en-US" dirty="0">
                <a:solidFill>
                  <a:srgbClr val="000000"/>
                </a:solidFill>
                <a:latin typeface="Arial"/>
              </a:rPr>
              <a:t>The following functions are used −</a:t>
            </a:r>
          </a:p>
          <a:p>
            <a:pPr algn="just">
              <a:buFont typeface="Arial"/>
              <a:buChar char="•"/>
            </a:pPr>
            <a:r>
              <a:rPr lang="en-US" b="1" dirty="0" err="1">
                <a:solidFill>
                  <a:srgbClr val="000000"/>
                </a:solidFill>
                <a:latin typeface="Arial"/>
              </a:rPr>
              <a:t>Wire.begin</a:t>
            </a:r>
            <a:r>
              <a:rPr lang="en-US" b="1" dirty="0">
                <a:solidFill>
                  <a:srgbClr val="000000"/>
                </a:solidFill>
                <a:latin typeface="Arial"/>
              </a:rPr>
              <a:t>(address)</a:t>
            </a:r>
            <a:r>
              <a:rPr lang="en-US" dirty="0">
                <a:solidFill>
                  <a:srgbClr val="000000"/>
                </a:solidFill>
                <a:latin typeface="Arial"/>
              </a:rPr>
              <a:t> − Address is the 7-bit slave address.</a:t>
            </a:r>
          </a:p>
          <a:p>
            <a:pPr algn="just">
              <a:buFont typeface="Arial"/>
              <a:buChar char="•"/>
            </a:pPr>
            <a:r>
              <a:rPr lang="en-US" b="1" dirty="0" err="1">
                <a:solidFill>
                  <a:srgbClr val="000000"/>
                </a:solidFill>
                <a:latin typeface="Arial"/>
              </a:rPr>
              <a:t>Wire.onReceive</a:t>
            </a:r>
            <a:r>
              <a:rPr lang="en-US" b="1" dirty="0">
                <a:solidFill>
                  <a:srgbClr val="000000"/>
                </a:solidFill>
                <a:latin typeface="Arial"/>
              </a:rPr>
              <a:t>(received data handler)</a:t>
            </a:r>
            <a:r>
              <a:rPr lang="en-US" dirty="0">
                <a:solidFill>
                  <a:srgbClr val="000000"/>
                </a:solidFill>
                <a:latin typeface="Arial"/>
              </a:rPr>
              <a:t> − Function to be called when a slave device receives data from the master.</a:t>
            </a:r>
          </a:p>
          <a:p>
            <a:pPr algn="just">
              <a:buFont typeface="Arial"/>
              <a:buChar char="•"/>
            </a:pPr>
            <a:r>
              <a:rPr lang="en-US" b="1" dirty="0" err="1">
                <a:solidFill>
                  <a:srgbClr val="000000"/>
                </a:solidFill>
                <a:latin typeface="Arial"/>
              </a:rPr>
              <a:t>Wire.available</a:t>
            </a:r>
            <a:r>
              <a:rPr lang="en-US" b="1" dirty="0">
                <a:solidFill>
                  <a:srgbClr val="000000"/>
                </a:solidFill>
                <a:latin typeface="Arial"/>
              </a:rPr>
              <a:t>()</a:t>
            </a:r>
            <a:r>
              <a:rPr lang="en-US" dirty="0">
                <a:solidFill>
                  <a:srgbClr val="000000"/>
                </a:solidFill>
                <a:latin typeface="Arial"/>
              </a:rPr>
              <a:t> − Returns the number of bytes available for retrieval with </a:t>
            </a:r>
            <a:r>
              <a:rPr lang="en-US" dirty="0" err="1">
                <a:solidFill>
                  <a:srgbClr val="000000"/>
                </a:solidFill>
                <a:latin typeface="Arial"/>
              </a:rPr>
              <a:t>Wire.read</a:t>
            </a:r>
            <a:r>
              <a:rPr lang="en-US" dirty="0">
                <a:solidFill>
                  <a:srgbClr val="000000"/>
                </a:solidFill>
                <a:latin typeface="Arial"/>
              </a:rPr>
              <a:t>().This should be called inside the </a:t>
            </a:r>
            <a:r>
              <a:rPr lang="en-US" dirty="0" err="1">
                <a:solidFill>
                  <a:srgbClr val="000000"/>
                </a:solidFill>
                <a:latin typeface="Arial"/>
              </a:rPr>
              <a:t>Wire.onReceive</a:t>
            </a:r>
            <a:r>
              <a:rPr lang="en-US" dirty="0">
                <a:solidFill>
                  <a:srgbClr val="000000"/>
                </a:solidFill>
                <a:latin typeface="Arial"/>
              </a:rPr>
              <a:t>() handler.</a:t>
            </a:r>
          </a:p>
          <a:p>
            <a:endParaRPr lang="en-IN" dirty="0"/>
          </a:p>
        </p:txBody>
      </p:sp>
    </p:spTree>
    <p:extLst>
      <p:ext uri="{BB962C8B-B14F-4D97-AF65-F5344CB8AC3E}">
        <p14:creationId xmlns:p14="http://schemas.microsoft.com/office/powerpoint/2010/main" val="665686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5252"/>
            <a:ext cx="8507288" cy="4896544"/>
          </a:xfrm>
        </p:spPr>
        <p:txBody>
          <a:bodyPr>
            <a:normAutofit fontScale="62500" lnSpcReduction="20000"/>
          </a:bodyPr>
          <a:lstStyle/>
          <a:p>
            <a:r>
              <a:rPr lang="en-US" dirty="0">
                <a:solidFill>
                  <a:srgbClr val="880000"/>
                </a:solidFill>
              </a:rPr>
              <a:t>#include</a:t>
            </a:r>
            <a:r>
              <a:rPr lang="en-US" dirty="0">
                <a:solidFill>
                  <a:srgbClr val="000000"/>
                </a:solidFill>
              </a:rPr>
              <a:t> </a:t>
            </a:r>
            <a:r>
              <a:rPr lang="en-US" dirty="0">
                <a:solidFill>
                  <a:srgbClr val="008800"/>
                </a:solidFill>
              </a:rPr>
              <a:t>&lt;</a:t>
            </a:r>
            <a:r>
              <a:rPr lang="en-US" dirty="0" err="1">
                <a:solidFill>
                  <a:srgbClr val="008800"/>
                </a:solidFill>
              </a:rPr>
              <a:t>Wire.h</a:t>
            </a:r>
            <a:r>
              <a:rPr lang="en-US" dirty="0">
                <a:solidFill>
                  <a:srgbClr val="008800"/>
                </a:solidFill>
              </a:rPr>
              <a:t>&gt;</a:t>
            </a:r>
            <a:r>
              <a:rPr lang="en-US" dirty="0">
                <a:solidFill>
                  <a:srgbClr val="000000"/>
                </a:solidFill>
              </a:rPr>
              <a:t> </a:t>
            </a:r>
            <a:r>
              <a:rPr lang="en-US" dirty="0">
                <a:solidFill>
                  <a:srgbClr val="880000"/>
                </a:solidFill>
              </a:rPr>
              <a:t>//include wire library</a:t>
            </a:r>
            <a:r>
              <a:rPr lang="en-US" dirty="0">
                <a:solidFill>
                  <a:srgbClr val="000000"/>
                </a:solidFill>
              </a:rPr>
              <a:t> </a:t>
            </a:r>
            <a:endParaRPr lang="en-US" dirty="0" smtClean="0">
              <a:solidFill>
                <a:srgbClr val="000000"/>
              </a:solidFill>
            </a:endParaRPr>
          </a:p>
          <a:p>
            <a:r>
              <a:rPr lang="en-US" dirty="0" smtClean="0">
                <a:solidFill>
                  <a:srgbClr val="000000"/>
                </a:solidFill>
              </a:rPr>
              <a:t>#DEFINE  SLAVEADDR 2</a:t>
            </a:r>
          </a:p>
          <a:p>
            <a:r>
              <a:rPr lang="en-US" dirty="0" smtClean="0">
                <a:solidFill>
                  <a:srgbClr val="000088"/>
                </a:solidFill>
              </a:rPr>
              <a:t>void</a:t>
            </a:r>
            <a:r>
              <a:rPr lang="en-US" dirty="0" smtClean="0">
                <a:solidFill>
                  <a:srgbClr val="000000"/>
                </a:solidFill>
              </a:rPr>
              <a:t> </a:t>
            </a:r>
            <a:r>
              <a:rPr lang="en-US" dirty="0">
                <a:solidFill>
                  <a:srgbClr val="000000"/>
                </a:solidFill>
              </a:rPr>
              <a:t>setup</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r>
              <a:rPr lang="en-US" dirty="0" smtClean="0">
                <a:solidFill>
                  <a:srgbClr val="000000"/>
                </a:solidFill>
              </a:rPr>
              <a:t> </a:t>
            </a:r>
            <a:r>
              <a:rPr lang="en-US" dirty="0">
                <a:solidFill>
                  <a:srgbClr val="880000"/>
                </a:solidFill>
              </a:rPr>
              <a:t>//this will run only once</a:t>
            </a:r>
            <a:r>
              <a:rPr lang="en-US" dirty="0">
                <a:solidFill>
                  <a:srgbClr val="000000"/>
                </a:solidFill>
              </a:rPr>
              <a:t> </a:t>
            </a:r>
            <a:endParaRPr lang="en-US" dirty="0" smtClean="0">
              <a:solidFill>
                <a:srgbClr val="000000"/>
              </a:solidFill>
            </a:endParaRPr>
          </a:p>
          <a:p>
            <a:r>
              <a:rPr lang="en-US" dirty="0" err="1" smtClean="0">
                <a:solidFill>
                  <a:srgbClr val="660066"/>
                </a:solidFill>
              </a:rPr>
              <a:t>Wire</a:t>
            </a:r>
            <a:r>
              <a:rPr lang="en-US" dirty="0" err="1" smtClean="0">
                <a:solidFill>
                  <a:srgbClr val="666600"/>
                </a:solidFill>
              </a:rPr>
              <a:t>.</a:t>
            </a:r>
            <a:r>
              <a:rPr lang="en-US" dirty="0" err="1" smtClean="0">
                <a:solidFill>
                  <a:srgbClr val="000088"/>
                </a:solidFill>
              </a:rPr>
              <a:t>begin</a:t>
            </a:r>
            <a:r>
              <a:rPr lang="en-US" dirty="0" smtClean="0">
                <a:solidFill>
                  <a:srgbClr val="666600"/>
                </a:solidFill>
              </a:rPr>
              <a:t>(</a:t>
            </a:r>
            <a:r>
              <a:rPr lang="en-US" dirty="0" smtClean="0">
                <a:solidFill>
                  <a:srgbClr val="006666"/>
                </a:solidFill>
              </a:rPr>
              <a:t>2</a:t>
            </a:r>
            <a:r>
              <a:rPr lang="en-US" dirty="0">
                <a:solidFill>
                  <a:srgbClr val="666600"/>
                </a:solidFill>
              </a:rPr>
              <a:t>);</a:t>
            </a:r>
            <a:r>
              <a:rPr lang="en-US" dirty="0">
                <a:solidFill>
                  <a:srgbClr val="000000"/>
                </a:solidFill>
              </a:rPr>
              <a:t> </a:t>
            </a:r>
            <a:r>
              <a:rPr lang="en-US" dirty="0">
                <a:solidFill>
                  <a:srgbClr val="880000"/>
                </a:solidFill>
              </a:rPr>
              <a:t>// join i2c bus with address #2</a:t>
            </a:r>
            <a:r>
              <a:rPr lang="en-US" dirty="0">
                <a:solidFill>
                  <a:srgbClr val="000000"/>
                </a:solidFill>
              </a:rPr>
              <a:t> </a:t>
            </a:r>
            <a:endParaRPr lang="en-US" dirty="0" smtClean="0">
              <a:solidFill>
                <a:srgbClr val="000000"/>
              </a:solidFill>
            </a:endParaRPr>
          </a:p>
          <a:p>
            <a:r>
              <a:rPr lang="en-US" dirty="0" err="1" smtClean="0">
                <a:solidFill>
                  <a:srgbClr val="660066"/>
                </a:solidFill>
              </a:rPr>
              <a:t>Wire</a:t>
            </a:r>
            <a:r>
              <a:rPr lang="en-US" dirty="0" err="1" smtClean="0">
                <a:solidFill>
                  <a:srgbClr val="666600"/>
                </a:solidFill>
              </a:rPr>
              <a:t>.</a:t>
            </a:r>
            <a:r>
              <a:rPr lang="en-US" dirty="0" err="1" smtClean="0">
                <a:solidFill>
                  <a:srgbClr val="000000"/>
                </a:solidFill>
              </a:rPr>
              <a:t>onReceive</a:t>
            </a:r>
            <a:r>
              <a:rPr lang="en-US" dirty="0" smtClean="0">
                <a:solidFill>
                  <a:srgbClr val="666600"/>
                </a:solidFill>
              </a:rPr>
              <a:t>(</a:t>
            </a:r>
            <a:r>
              <a:rPr lang="en-US" dirty="0" err="1" smtClean="0">
                <a:solidFill>
                  <a:srgbClr val="000000"/>
                </a:solidFill>
              </a:rPr>
              <a:t>receiveEvent</a:t>
            </a:r>
            <a:r>
              <a:rPr lang="en-US" dirty="0">
                <a:solidFill>
                  <a:srgbClr val="666600"/>
                </a:solidFill>
              </a:rPr>
              <a:t>);</a:t>
            </a:r>
            <a:r>
              <a:rPr lang="en-US" dirty="0">
                <a:solidFill>
                  <a:srgbClr val="000000"/>
                </a:solidFill>
              </a:rPr>
              <a:t> </a:t>
            </a:r>
            <a:r>
              <a:rPr lang="en-US" dirty="0">
                <a:solidFill>
                  <a:srgbClr val="880000"/>
                </a:solidFill>
              </a:rPr>
              <a:t>// call </a:t>
            </a:r>
            <a:r>
              <a:rPr lang="en-US" dirty="0" err="1">
                <a:solidFill>
                  <a:srgbClr val="880000"/>
                </a:solidFill>
              </a:rPr>
              <a:t>receiveEvent</a:t>
            </a:r>
            <a:r>
              <a:rPr lang="en-US" dirty="0">
                <a:solidFill>
                  <a:srgbClr val="880000"/>
                </a:solidFill>
              </a:rPr>
              <a:t> when the master send any thing </a:t>
            </a:r>
            <a:endParaRPr lang="en-US" dirty="0" smtClean="0">
              <a:solidFill>
                <a:srgbClr val="880000"/>
              </a:solidFill>
            </a:endParaRPr>
          </a:p>
          <a:p>
            <a:r>
              <a:rPr lang="en-US" dirty="0" err="1" smtClean="0">
                <a:solidFill>
                  <a:srgbClr val="660066"/>
                </a:solidFill>
              </a:rPr>
              <a:t>Serial</a:t>
            </a:r>
            <a:r>
              <a:rPr lang="en-US" dirty="0" err="1" smtClean="0">
                <a:solidFill>
                  <a:srgbClr val="666600"/>
                </a:solidFill>
              </a:rPr>
              <a:t>.</a:t>
            </a:r>
            <a:r>
              <a:rPr lang="en-US" dirty="0" err="1" smtClean="0">
                <a:solidFill>
                  <a:srgbClr val="000088"/>
                </a:solidFill>
              </a:rPr>
              <a:t>begin</a:t>
            </a:r>
            <a:r>
              <a:rPr lang="en-US" dirty="0" smtClean="0">
                <a:solidFill>
                  <a:srgbClr val="666600"/>
                </a:solidFill>
              </a:rPr>
              <a:t>(</a:t>
            </a:r>
            <a:r>
              <a:rPr lang="en-US" dirty="0" smtClean="0">
                <a:solidFill>
                  <a:srgbClr val="006666"/>
                </a:solidFill>
              </a:rPr>
              <a:t>9600</a:t>
            </a:r>
            <a:r>
              <a:rPr lang="en-US" dirty="0">
                <a:solidFill>
                  <a:srgbClr val="666600"/>
                </a:solidFill>
              </a:rPr>
              <a:t>);</a:t>
            </a:r>
            <a:r>
              <a:rPr lang="en-US" dirty="0">
                <a:solidFill>
                  <a:srgbClr val="000000"/>
                </a:solidFill>
              </a:rPr>
              <a:t> </a:t>
            </a:r>
            <a:r>
              <a:rPr lang="en-US" dirty="0">
                <a:solidFill>
                  <a:srgbClr val="880000"/>
                </a:solidFill>
              </a:rPr>
              <a:t>// start serial for output to print what we receive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000088"/>
                </a:solidFill>
              </a:rPr>
              <a:t>void</a:t>
            </a:r>
            <a:r>
              <a:rPr lang="en-US" dirty="0" smtClean="0">
                <a:solidFill>
                  <a:srgbClr val="000000"/>
                </a:solidFill>
              </a:rPr>
              <a:t> </a:t>
            </a:r>
            <a:r>
              <a:rPr lang="en-US" dirty="0">
                <a:solidFill>
                  <a:srgbClr val="000000"/>
                </a:solidFill>
              </a:rPr>
              <a:t>loop</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r>
              <a:rPr lang="en-US" dirty="0" smtClean="0">
                <a:solidFill>
                  <a:srgbClr val="000000"/>
                </a:solidFill>
              </a:rPr>
              <a:t> </a:t>
            </a:r>
            <a:r>
              <a:rPr lang="en-US" dirty="0">
                <a:solidFill>
                  <a:srgbClr val="000000"/>
                </a:solidFill>
              </a:rPr>
              <a:t>delay</a:t>
            </a:r>
            <a:r>
              <a:rPr lang="en-US" dirty="0">
                <a:solidFill>
                  <a:srgbClr val="666600"/>
                </a:solidFill>
              </a:rPr>
              <a:t>(</a:t>
            </a:r>
            <a:r>
              <a:rPr lang="en-US" dirty="0">
                <a:solidFill>
                  <a:srgbClr val="006666"/>
                </a:solidFill>
              </a:rPr>
              <a:t>250</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880000"/>
                </a:solidFill>
              </a:rPr>
              <a:t>//-----this function will execute whenever data is received from master-----//</a:t>
            </a:r>
            <a:r>
              <a:rPr lang="en-US" dirty="0">
                <a:solidFill>
                  <a:srgbClr val="000000"/>
                </a:solidFill>
              </a:rPr>
              <a:t> </a:t>
            </a:r>
            <a:endParaRPr lang="en-US" dirty="0" smtClean="0">
              <a:solidFill>
                <a:srgbClr val="000000"/>
              </a:solidFill>
            </a:endParaRPr>
          </a:p>
          <a:p>
            <a:r>
              <a:rPr lang="en-US" dirty="0" smtClean="0">
                <a:solidFill>
                  <a:srgbClr val="000088"/>
                </a:solidFill>
              </a:rPr>
              <a:t>void</a:t>
            </a:r>
            <a:r>
              <a:rPr lang="en-US" dirty="0" smtClean="0">
                <a:solidFill>
                  <a:srgbClr val="000000"/>
                </a:solidFill>
              </a:rPr>
              <a:t> </a:t>
            </a:r>
            <a:r>
              <a:rPr lang="en-US" dirty="0" err="1">
                <a:solidFill>
                  <a:srgbClr val="000000"/>
                </a:solidFill>
              </a:rPr>
              <a:t>receiveEvent</a:t>
            </a:r>
            <a:r>
              <a:rPr lang="en-US" dirty="0">
                <a:solidFill>
                  <a:srgbClr val="666600"/>
                </a:solidFill>
              </a:rPr>
              <a:t>(</a:t>
            </a:r>
            <a:r>
              <a:rPr lang="en-US" dirty="0" err="1">
                <a:solidFill>
                  <a:srgbClr val="000088"/>
                </a:solidFill>
              </a:rPr>
              <a:t>int</a:t>
            </a:r>
            <a:r>
              <a:rPr lang="en-US" dirty="0">
                <a:solidFill>
                  <a:srgbClr val="000000"/>
                </a:solidFill>
              </a:rPr>
              <a:t> </a:t>
            </a:r>
            <a:r>
              <a:rPr lang="en-US" dirty="0" err="1">
                <a:solidFill>
                  <a:srgbClr val="000000"/>
                </a:solidFill>
              </a:rPr>
              <a:t>howMany</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r>
              <a:rPr lang="en-US" dirty="0" smtClean="0">
                <a:solidFill>
                  <a:srgbClr val="000000"/>
                </a:solidFill>
              </a:rPr>
              <a:t> </a:t>
            </a:r>
            <a:r>
              <a:rPr lang="en-US" dirty="0">
                <a:solidFill>
                  <a:srgbClr val="000088"/>
                </a:solidFill>
              </a:rPr>
              <a:t>while</a:t>
            </a:r>
            <a:r>
              <a:rPr lang="en-US" dirty="0">
                <a:solidFill>
                  <a:srgbClr val="000000"/>
                </a:solidFill>
              </a:rPr>
              <a:t> </a:t>
            </a:r>
            <a:r>
              <a:rPr lang="en-US" dirty="0">
                <a:solidFill>
                  <a:srgbClr val="666600"/>
                </a:solidFill>
              </a:rPr>
              <a:t>(</a:t>
            </a:r>
            <a:r>
              <a:rPr lang="en-US" dirty="0" err="1">
                <a:solidFill>
                  <a:srgbClr val="660066"/>
                </a:solidFill>
              </a:rPr>
              <a:t>Wire</a:t>
            </a:r>
            <a:r>
              <a:rPr lang="en-US" dirty="0" err="1">
                <a:solidFill>
                  <a:srgbClr val="666600"/>
                </a:solidFill>
              </a:rPr>
              <a:t>.</a:t>
            </a:r>
            <a:r>
              <a:rPr lang="en-US" dirty="0" err="1">
                <a:solidFill>
                  <a:srgbClr val="000000"/>
                </a:solidFill>
              </a:rPr>
              <a:t>available</a:t>
            </a:r>
            <a:r>
              <a:rPr lang="en-US" dirty="0">
                <a:solidFill>
                  <a:srgbClr val="666600"/>
                </a:solidFill>
              </a:rPr>
              <a:t>()&gt;</a:t>
            </a:r>
            <a:r>
              <a:rPr lang="en-US" dirty="0">
                <a:solidFill>
                  <a:srgbClr val="006666"/>
                </a:solidFill>
              </a:rPr>
              <a:t>1</a:t>
            </a:r>
            <a:r>
              <a:rPr lang="en-US" dirty="0">
                <a:solidFill>
                  <a:srgbClr val="666600"/>
                </a:solidFill>
              </a:rPr>
              <a:t>)</a:t>
            </a:r>
            <a:r>
              <a:rPr lang="en-US" dirty="0">
                <a:solidFill>
                  <a:srgbClr val="000000"/>
                </a:solidFill>
              </a:rPr>
              <a:t> </a:t>
            </a:r>
            <a:r>
              <a:rPr lang="en-US" dirty="0">
                <a:solidFill>
                  <a:srgbClr val="880000"/>
                </a:solidFill>
              </a:rPr>
              <a:t>// loop through all but the last </a:t>
            </a:r>
            <a:endParaRPr lang="en-US" dirty="0" smtClean="0">
              <a:solidFill>
                <a:srgbClr val="880000"/>
              </a:solidFill>
            </a:endParaRPr>
          </a:p>
          <a:p>
            <a:r>
              <a:rPr lang="en-US" dirty="0" smtClean="0">
                <a:solidFill>
                  <a:srgbClr val="880000"/>
                </a:solidFill>
              </a:rPr>
              <a:t>{</a:t>
            </a:r>
            <a:r>
              <a:rPr lang="en-US" dirty="0" smtClean="0">
                <a:solidFill>
                  <a:srgbClr val="000000"/>
                </a:solidFill>
              </a:rPr>
              <a:t> </a:t>
            </a:r>
            <a:r>
              <a:rPr lang="en-US" dirty="0" smtClean="0">
                <a:solidFill>
                  <a:srgbClr val="000088"/>
                </a:solidFill>
              </a:rPr>
              <a:t>char</a:t>
            </a:r>
            <a:r>
              <a:rPr lang="en-US" dirty="0" smtClean="0">
                <a:solidFill>
                  <a:srgbClr val="000000"/>
                </a:solidFill>
              </a:rPr>
              <a:t> </a:t>
            </a:r>
            <a:r>
              <a:rPr lang="en-US" dirty="0">
                <a:solidFill>
                  <a:srgbClr val="000000"/>
                </a:solidFill>
              </a:rPr>
              <a:t>c </a:t>
            </a:r>
            <a:r>
              <a:rPr lang="en-US" dirty="0">
                <a:solidFill>
                  <a:srgbClr val="666600"/>
                </a:solidFill>
              </a:rPr>
              <a:t>=</a:t>
            </a:r>
            <a:r>
              <a:rPr lang="en-US" dirty="0">
                <a:solidFill>
                  <a:srgbClr val="000000"/>
                </a:solidFill>
              </a:rPr>
              <a:t> </a:t>
            </a:r>
            <a:r>
              <a:rPr lang="en-US" dirty="0" err="1">
                <a:solidFill>
                  <a:srgbClr val="660066"/>
                </a:solidFill>
              </a:rPr>
              <a:t>Wire</a:t>
            </a:r>
            <a:r>
              <a:rPr lang="en-US" dirty="0" err="1">
                <a:solidFill>
                  <a:srgbClr val="666600"/>
                </a:solidFill>
              </a:rPr>
              <a:t>.</a:t>
            </a:r>
            <a:r>
              <a:rPr lang="en-US" dirty="0" err="1">
                <a:solidFill>
                  <a:srgbClr val="000000"/>
                </a:solidFill>
              </a:rPr>
              <a:t>read</a:t>
            </a:r>
            <a:r>
              <a:rPr lang="en-US" dirty="0">
                <a:solidFill>
                  <a:srgbClr val="666600"/>
                </a:solidFill>
              </a:rPr>
              <a:t>();</a:t>
            </a:r>
            <a:r>
              <a:rPr lang="en-US" dirty="0">
                <a:solidFill>
                  <a:srgbClr val="000000"/>
                </a:solidFill>
              </a:rPr>
              <a:t> </a:t>
            </a:r>
            <a:r>
              <a:rPr lang="en-US" dirty="0">
                <a:solidFill>
                  <a:srgbClr val="880000"/>
                </a:solidFill>
              </a:rPr>
              <a:t>// receive byte as a </a:t>
            </a:r>
            <a:r>
              <a:rPr lang="en-US" dirty="0" smtClean="0">
                <a:solidFill>
                  <a:srgbClr val="880000"/>
                </a:solidFill>
              </a:rPr>
              <a:t>character</a:t>
            </a:r>
          </a:p>
          <a:p>
            <a:r>
              <a:rPr lang="en-US" dirty="0" smtClean="0">
                <a:solidFill>
                  <a:srgbClr val="000000"/>
                </a:solidFill>
              </a:rPr>
              <a:t> </a:t>
            </a:r>
            <a:r>
              <a:rPr lang="en-US" dirty="0" err="1">
                <a:solidFill>
                  <a:srgbClr val="660066"/>
                </a:solidFill>
              </a:rPr>
              <a:t>Serial</a:t>
            </a:r>
            <a:r>
              <a:rPr lang="en-US" dirty="0" err="1">
                <a:solidFill>
                  <a:srgbClr val="666600"/>
                </a:solidFill>
              </a:rPr>
              <a:t>.</a:t>
            </a:r>
            <a:r>
              <a:rPr lang="en-US" dirty="0" err="1">
                <a:solidFill>
                  <a:srgbClr val="000088"/>
                </a:solidFill>
              </a:rPr>
              <a:t>print</a:t>
            </a:r>
            <a:r>
              <a:rPr lang="en-US" dirty="0">
                <a:solidFill>
                  <a:srgbClr val="666600"/>
                </a:solidFill>
              </a:rPr>
              <a:t>(</a:t>
            </a:r>
            <a:r>
              <a:rPr lang="en-US" dirty="0">
                <a:solidFill>
                  <a:srgbClr val="000000"/>
                </a:solidFill>
              </a:rPr>
              <a:t>c</a:t>
            </a:r>
            <a:r>
              <a:rPr lang="en-US" dirty="0">
                <a:solidFill>
                  <a:srgbClr val="666600"/>
                </a:solidFill>
              </a:rPr>
              <a:t>);</a:t>
            </a:r>
            <a:r>
              <a:rPr lang="en-US" dirty="0">
                <a:solidFill>
                  <a:srgbClr val="000000"/>
                </a:solidFill>
              </a:rPr>
              <a:t> </a:t>
            </a:r>
            <a:r>
              <a:rPr lang="en-US" dirty="0">
                <a:solidFill>
                  <a:srgbClr val="880000"/>
                </a:solidFill>
              </a:rPr>
              <a:t>// print the character</a:t>
            </a:r>
            <a:r>
              <a:rPr lang="en-US" dirty="0">
                <a:solidFill>
                  <a:srgbClr val="000000"/>
                </a:solidFill>
              </a:rPr>
              <a:t> </a:t>
            </a:r>
            <a:r>
              <a:rPr lang="en-US" dirty="0" smtClean="0">
                <a:solidFill>
                  <a:srgbClr val="666600"/>
                </a:solidFill>
              </a:rPr>
              <a:t>}</a:t>
            </a:r>
          </a:p>
          <a:p>
            <a:r>
              <a:rPr lang="en-US" dirty="0" smtClean="0">
                <a:solidFill>
                  <a:srgbClr val="000000"/>
                </a:solidFill>
              </a:rPr>
              <a:t> </a:t>
            </a:r>
            <a:r>
              <a:rPr lang="en-US" dirty="0">
                <a:solidFill>
                  <a:srgbClr val="666600"/>
                </a:solidFill>
              </a:rPr>
              <a:t>}</a:t>
            </a:r>
            <a:endParaRPr lang="en-IN" dirty="0"/>
          </a:p>
        </p:txBody>
      </p:sp>
      <p:sp>
        <p:nvSpPr>
          <p:cNvPr id="2" name="Title 1"/>
          <p:cNvSpPr>
            <a:spLocks noGrp="1"/>
          </p:cNvSpPr>
          <p:nvPr>
            <p:ph type="title"/>
          </p:nvPr>
        </p:nvSpPr>
        <p:spPr>
          <a:xfrm>
            <a:off x="457200" y="228866"/>
            <a:ext cx="8229600" cy="324378"/>
          </a:xfrm>
        </p:spPr>
        <p:txBody>
          <a:bodyPr>
            <a:normAutofit fontScale="90000"/>
          </a:bodyPr>
          <a:lstStyle/>
          <a:p>
            <a:r>
              <a:rPr lang="en-IN" dirty="0" smtClean="0"/>
              <a:t>Example</a:t>
            </a:r>
            <a:endParaRPr lang="en-IN" dirty="0"/>
          </a:p>
        </p:txBody>
      </p:sp>
    </p:spTree>
    <p:extLst>
      <p:ext uri="{BB962C8B-B14F-4D97-AF65-F5344CB8AC3E}">
        <p14:creationId xmlns:p14="http://schemas.microsoft.com/office/powerpoint/2010/main" val="3584713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12410"/>
          </a:xfrm>
        </p:spPr>
        <p:txBody>
          <a:bodyPr>
            <a:normAutofit fontScale="90000"/>
          </a:bodyPr>
          <a:lstStyle/>
          <a:p>
            <a:pPr algn="l"/>
            <a:r>
              <a:rPr lang="en-IN" dirty="0" smtClean="0">
                <a:solidFill>
                  <a:srgbClr val="FF0000"/>
                </a:solidFill>
                <a:latin typeface="+mn-lt"/>
              </a:rPr>
              <a:t/>
            </a:r>
            <a:br>
              <a:rPr lang="en-IN" dirty="0" smtClean="0">
                <a:solidFill>
                  <a:srgbClr val="FF0000"/>
                </a:solidFill>
                <a:latin typeface="+mn-lt"/>
              </a:rPr>
            </a:br>
            <a:r>
              <a:rPr lang="en-IN" b="1" dirty="0" smtClean="0">
                <a:solidFill>
                  <a:srgbClr val="FF0000"/>
                </a:solidFill>
                <a:latin typeface="+mn-lt"/>
              </a:rPr>
              <a:t>Master </a:t>
            </a:r>
            <a:r>
              <a:rPr lang="en-IN" b="1" dirty="0">
                <a:solidFill>
                  <a:srgbClr val="FF0000"/>
                </a:solidFill>
                <a:latin typeface="+mn-lt"/>
              </a:rPr>
              <a:t>Receiver / Slave Transmitter</a:t>
            </a:r>
            <a:r>
              <a:rPr lang="en-IN" dirty="0">
                <a:latin typeface="Arial"/>
              </a:rPr>
              <a:t/>
            </a:r>
            <a:br>
              <a:rPr lang="en-IN" dirty="0">
                <a:latin typeface="Arial"/>
              </a:rPr>
            </a:br>
            <a:endParaRPr lang="en-IN" dirty="0"/>
          </a:p>
        </p:txBody>
      </p:sp>
      <p:sp>
        <p:nvSpPr>
          <p:cNvPr id="3" name="Content Placeholder 2"/>
          <p:cNvSpPr>
            <a:spLocks noGrp="1"/>
          </p:cNvSpPr>
          <p:nvPr>
            <p:ph idx="1"/>
          </p:nvPr>
        </p:nvSpPr>
        <p:spPr>
          <a:xfrm>
            <a:off x="457200" y="841276"/>
            <a:ext cx="8229600" cy="4263861"/>
          </a:xfrm>
        </p:spPr>
        <p:txBody>
          <a:bodyPr>
            <a:normAutofit fontScale="92500" lnSpcReduction="20000"/>
          </a:bodyPr>
          <a:lstStyle/>
          <a:p>
            <a:r>
              <a:rPr lang="en-US" dirty="0">
                <a:solidFill>
                  <a:srgbClr val="FF0000"/>
                </a:solidFill>
                <a:latin typeface="Arial"/>
              </a:rPr>
              <a:t>Master Receiver</a:t>
            </a:r>
          </a:p>
          <a:p>
            <a:pPr algn="just"/>
            <a:r>
              <a:rPr lang="en-US" dirty="0">
                <a:solidFill>
                  <a:srgbClr val="000000"/>
                </a:solidFill>
                <a:latin typeface="Arial"/>
              </a:rPr>
              <a:t>The Master, is programmed to request, and then read bytes of data that are sent from the uniquely addressed Slave </a:t>
            </a:r>
            <a:r>
              <a:rPr lang="en-US" dirty="0" err="1">
                <a:solidFill>
                  <a:srgbClr val="000000"/>
                </a:solidFill>
                <a:latin typeface="Arial"/>
              </a:rPr>
              <a:t>Arduino</a:t>
            </a:r>
            <a:r>
              <a:rPr lang="en-US" dirty="0">
                <a:solidFill>
                  <a:srgbClr val="000000"/>
                </a:solidFill>
                <a:latin typeface="Arial"/>
              </a:rPr>
              <a:t>.</a:t>
            </a:r>
          </a:p>
          <a:p>
            <a:pPr algn="just"/>
            <a:r>
              <a:rPr lang="en-US" dirty="0">
                <a:solidFill>
                  <a:srgbClr val="000000"/>
                </a:solidFill>
                <a:latin typeface="Arial"/>
              </a:rPr>
              <a:t>The following function is used −</a:t>
            </a:r>
          </a:p>
          <a:p>
            <a:pPr algn="just"/>
            <a:r>
              <a:rPr lang="en-US" b="1" dirty="0" err="1">
                <a:solidFill>
                  <a:srgbClr val="000000"/>
                </a:solidFill>
                <a:latin typeface="Arial"/>
              </a:rPr>
              <a:t>Wire.requestFrom</a:t>
            </a:r>
            <a:r>
              <a:rPr lang="en-US" b="1" dirty="0">
                <a:solidFill>
                  <a:srgbClr val="000000"/>
                </a:solidFill>
                <a:latin typeface="Arial"/>
              </a:rPr>
              <a:t>(</a:t>
            </a:r>
            <a:r>
              <a:rPr lang="en-US" b="1" dirty="0" err="1">
                <a:solidFill>
                  <a:srgbClr val="000000"/>
                </a:solidFill>
                <a:latin typeface="Arial"/>
              </a:rPr>
              <a:t>address,number</a:t>
            </a:r>
            <a:r>
              <a:rPr lang="en-US" b="1" dirty="0">
                <a:solidFill>
                  <a:srgbClr val="000000"/>
                </a:solidFill>
                <a:latin typeface="Arial"/>
              </a:rPr>
              <a:t> of bytes)</a:t>
            </a:r>
            <a:r>
              <a:rPr lang="en-US" dirty="0">
                <a:solidFill>
                  <a:srgbClr val="000000"/>
                </a:solidFill>
                <a:latin typeface="Arial"/>
              </a:rPr>
              <a:t> − Used by the master to request bytes from a slave device. The bytes may then be retrieved with the functions </a:t>
            </a:r>
            <a:r>
              <a:rPr lang="en-US" dirty="0" err="1">
                <a:solidFill>
                  <a:srgbClr val="000000"/>
                </a:solidFill>
                <a:latin typeface="Arial"/>
              </a:rPr>
              <a:t>wire.available</a:t>
            </a:r>
            <a:r>
              <a:rPr lang="en-US" dirty="0">
                <a:solidFill>
                  <a:srgbClr val="000000"/>
                </a:solidFill>
                <a:latin typeface="Arial"/>
              </a:rPr>
              <a:t>() and </a:t>
            </a:r>
            <a:r>
              <a:rPr lang="en-US" dirty="0" err="1">
                <a:solidFill>
                  <a:srgbClr val="000000"/>
                </a:solidFill>
                <a:latin typeface="Arial"/>
              </a:rPr>
              <a:t>wire.read</a:t>
            </a:r>
            <a:r>
              <a:rPr lang="en-US" dirty="0">
                <a:solidFill>
                  <a:srgbClr val="000000"/>
                </a:solidFill>
                <a:latin typeface="Arial"/>
              </a:rPr>
              <a:t>() functions.</a:t>
            </a:r>
          </a:p>
          <a:p>
            <a:endParaRPr lang="en-IN" dirty="0"/>
          </a:p>
        </p:txBody>
      </p:sp>
    </p:spTree>
    <p:extLst>
      <p:ext uri="{BB962C8B-B14F-4D97-AF65-F5344CB8AC3E}">
        <p14:creationId xmlns:p14="http://schemas.microsoft.com/office/powerpoint/2010/main" val="1656951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fontScale="90000"/>
          </a:bodyPr>
          <a:lstStyle/>
          <a:p>
            <a:r>
              <a:rPr lang="en-IN" b="1" dirty="0" smtClean="0"/>
              <a:t>Serial </a:t>
            </a:r>
            <a:r>
              <a:rPr lang="en-IN" b="1" dirty="0"/>
              <a:t>P</a:t>
            </a:r>
            <a:r>
              <a:rPr lang="en-IN" b="1" dirty="0" smtClean="0"/>
              <a:t>eripheral Interface (SPI)</a:t>
            </a:r>
            <a:endParaRPr lang="en-IN" b="1" dirty="0"/>
          </a:p>
        </p:txBody>
      </p:sp>
      <p:sp>
        <p:nvSpPr>
          <p:cNvPr id="3" name="Content Placeholder 2"/>
          <p:cNvSpPr>
            <a:spLocks noGrp="1"/>
          </p:cNvSpPr>
          <p:nvPr>
            <p:ph idx="1"/>
          </p:nvPr>
        </p:nvSpPr>
        <p:spPr>
          <a:xfrm>
            <a:off x="457200" y="985292"/>
            <a:ext cx="8229600" cy="4464496"/>
          </a:xfrm>
        </p:spPr>
        <p:txBody>
          <a:bodyPr>
            <a:normAutofit fontScale="77500" lnSpcReduction="20000"/>
          </a:bodyPr>
          <a:lstStyle/>
          <a:p>
            <a:r>
              <a:rPr lang="en-US" dirty="0">
                <a:solidFill>
                  <a:srgbClr val="000000"/>
                </a:solidFill>
                <a:latin typeface="Arial"/>
              </a:rPr>
              <a:t>A Serial Peripheral Interface (SPI) bus is a system for serial communication, which </a:t>
            </a:r>
            <a:r>
              <a:rPr lang="en-US" dirty="0">
                <a:solidFill>
                  <a:srgbClr val="FF0000"/>
                </a:solidFill>
                <a:latin typeface="Arial"/>
              </a:rPr>
              <a:t>uses up to four conductors, commonly three. </a:t>
            </a:r>
            <a:endParaRPr lang="en-US" dirty="0" smtClean="0">
              <a:solidFill>
                <a:srgbClr val="FF0000"/>
              </a:solidFill>
              <a:latin typeface="Arial"/>
            </a:endParaRPr>
          </a:p>
          <a:p>
            <a:r>
              <a:rPr lang="en-US" dirty="0" smtClean="0">
                <a:solidFill>
                  <a:srgbClr val="7030A0"/>
                </a:solidFill>
                <a:latin typeface="Arial"/>
              </a:rPr>
              <a:t>One </a:t>
            </a:r>
            <a:r>
              <a:rPr lang="en-US" dirty="0">
                <a:solidFill>
                  <a:srgbClr val="7030A0"/>
                </a:solidFill>
                <a:latin typeface="Arial"/>
              </a:rPr>
              <a:t>conductor is used for data receiving, </a:t>
            </a:r>
            <a:endParaRPr lang="en-US" dirty="0" smtClean="0">
              <a:solidFill>
                <a:srgbClr val="7030A0"/>
              </a:solidFill>
              <a:latin typeface="Arial"/>
            </a:endParaRPr>
          </a:p>
          <a:p>
            <a:r>
              <a:rPr lang="en-US" dirty="0" smtClean="0">
                <a:solidFill>
                  <a:srgbClr val="7030A0"/>
                </a:solidFill>
                <a:latin typeface="Arial"/>
              </a:rPr>
              <a:t>One </a:t>
            </a:r>
            <a:r>
              <a:rPr lang="en-US" dirty="0">
                <a:solidFill>
                  <a:srgbClr val="7030A0"/>
                </a:solidFill>
                <a:latin typeface="Arial"/>
              </a:rPr>
              <a:t>for data sending</a:t>
            </a:r>
            <a:r>
              <a:rPr lang="en-US" dirty="0" smtClean="0">
                <a:solidFill>
                  <a:srgbClr val="7030A0"/>
                </a:solidFill>
                <a:latin typeface="Arial"/>
              </a:rPr>
              <a:t>,</a:t>
            </a:r>
          </a:p>
          <a:p>
            <a:r>
              <a:rPr lang="en-US" dirty="0">
                <a:solidFill>
                  <a:srgbClr val="7030A0"/>
                </a:solidFill>
                <a:latin typeface="Arial"/>
              </a:rPr>
              <a:t>O</a:t>
            </a:r>
            <a:r>
              <a:rPr lang="en-US" dirty="0" smtClean="0">
                <a:solidFill>
                  <a:srgbClr val="7030A0"/>
                </a:solidFill>
                <a:latin typeface="Arial"/>
              </a:rPr>
              <a:t>ne </a:t>
            </a:r>
            <a:r>
              <a:rPr lang="en-US" dirty="0">
                <a:solidFill>
                  <a:srgbClr val="7030A0"/>
                </a:solidFill>
                <a:latin typeface="Arial"/>
              </a:rPr>
              <a:t>for synchronization and </a:t>
            </a:r>
            <a:endParaRPr lang="en-US" dirty="0" smtClean="0">
              <a:solidFill>
                <a:srgbClr val="7030A0"/>
              </a:solidFill>
              <a:latin typeface="Arial"/>
            </a:endParaRPr>
          </a:p>
          <a:p>
            <a:r>
              <a:rPr lang="en-US" dirty="0">
                <a:solidFill>
                  <a:srgbClr val="7030A0"/>
                </a:solidFill>
                <a:latin typeface="Arial"/>
              </a:rPr>
              <a:t>O</a:t>
            </a:r>
            <a:r>
              <a:rPr lang="en-US" dirty="0" smtClean="0">
                <a:solidFill>
                  <a:srgbClr val="7030A0"/>
                </a:solidFill>
                <a:latin typeface="Arial"/>
              </a:rPr>
              <a:t>ne </a:t>
            </a:r>
            <a:r>
              <a:rPr lang="en-US" dirty="0">
                <a:solidFill>
                  <a:srgbClr val="7030A0"/>
                </a:solidFill>
                <a:latin typeface="Arial"/>
              </a:rPr>
              <a:t>alternatively for selecting a device to communicate with. </a:t>
            </a:r>
            <a:endParaRPr lang="en-US" dirty="0" smtClean="0">
              <a:solidFill>
                <a:srgbClr val="7030A0"/>
              </a:solidFill>
              <a:latin typeface="Arial"/>
            </a:endParaRPr>
          </a:p>
          <a:p>
            <a:r>
              <a:rPr lang="en-US" dirty="0" smtClean="0">
                <a:solidFill>
                  <a:srgbClr val="000000"/>
                </a:solidFill>
                <a:latin typeface="Arial"/>
              </a:rPr>
              <a:t>It </a:t>
            </a:r>
            <a:r>
              <a:rPr lang="en-US" dirty="0">
                <a:solidFill>
                  <a:srgbClr val="000000"/>
                </a:solidFill>
                <a:latin typeface="Arial"/>
              </a:rPr>
              <a:t>is a </a:t>
            </a:r>
            <a:r>
              <a:rPr lang="en-US" dirty="0">
                <a:solidFill>
                  <a:srgbClr val="FF0000"/>
                </a:solidFill>
                <a:latin typeface="Arial"/>
              </a:rPr>
              <a:t>full duplex </a:t>
            </a:r>
            <a:r>
              <a:rPr lang="en-US" dirty="0" smtClean="0">
                <a:solidFill>
                  <a:srgbClr val="FF0000"/>
                </a:solidFill>
                <a:latin typeface="Arial"/>
              </a:rPr>
              <a:t>connection</a:t>
            </a:r>
            <a:r>
              <a:rPr lang="en-US" dirty="0" smtClean="0">
                <a:solidFill>
                  <a:srgbClr val="000000"/>
                </a:solidFill>
                <a:latin typeface="Arial"/>
              </a:rPr>
              <a:t>: means </a:t>
            </a:r>
            <a:r>
              <a:rPr lang="en-US" dirty="0">
                <a:solidFill>
                  <a:srgbClr val="000000"/>
                </a:solidFill>
                <a:latin typeface="Arial"/>
              </a:rPr>
              <a:t>that the data is sent and received simultaneously. </a:t>
            </a:r>
            <a:endParaRPr lang="en-US" dirty="0" smtClean="0">
              <a:solidFill>
                <a:srgbClr val="000000"/>
              </a:solidFill>
              <a:latin typeface="Arial"/>
            </a:endParaRPr>
          </a:p>
          <a:p>
            <a:r>
              <a:rPr lang="en-US" dirty="0" smtClean="0">
                <a:solidFill>
                  <a:srgbClr val="000000"/>
                </a:solidFill>
                <a:latin typeface="Arial"/>
              </a:rPr>
              <a:t>The </a:t>
            </a:r>
            <a:r>
              <a:rPr lang="en-US" dirty="0">
                <a:solidFill>
                  <a:srgbClr val="000000"/>
                </a:solidFill>
                <a:latin typeface="Arial"/>
              </a:rPr>
              <a:t>maximum baud rate is higher than that in the I2C communication system.</a:t>
            </a:r>
            <a:endParaRPr lang="en-IN" dirty="0"/>
          </a:p>
        </p:txBody>
      </p:sp>
    </p:spTree>
    <p:extLst>
      <p:ext uri="{BB962C8B-B14F-4D97-AF65-F5344CB8AC3E}">
        <p14:creationId xmlns:p14="http://schemas.microsoft.com/office/powerpoint/2010/main" val="2047955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Transmission modes</a:t>
            </a:r>
            <a:endParaRPr lang="en-IN"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29308"/>
            <a:ext cx="784887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3071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684418"/>
          </a:xfrm>
        </p:spPr>
        <p:txBody>
          <a:bodyPr>
            <a:normAutofit fontScale="90000"/>
          </a:bodyPr>
          <a:lstStyle/>
          <a:p>
            <a:r>
              <a:rPr lang="en-IN" b="1" dirty="0" smtClean="0"/>
              <a:t>SPI pins on </a:t>
            </a:r>
            <a:r>
              <a:rPr lang="en-IN" b="1" dirty="0" err="1" smtClean="0"/>
              <a:t>Arduino</a:t>
            </a:r>
            <a:r>
              <a:rPr lang="en-IN" b="1" dirty="0" smtClean="0"/>
              <a:t> Board</a:t>
            </a:r>
            <a:endParaRPr lang="en-IN" b="1" dirty="0"/>
          </a:p>
        </p:txBody>
      </p:sp>
      <p:sp>
        <p:nvSpPr>
          <p:cNvPr id="3" name="Content Placeholder 2"/>
          <p:cNvSpPr>
            <a:spLocks noGrp="1"/>
          </p:cNvSpPr>
          <p:nvPr>
            <p:ph idx="1"/>
          </p:nvPr>
        </p:nvSpPr>
        <p:spPr>
          <a:xfrm>
            <a:off x="251520" y="913284"/>
            <a:ext cx="8712968" cy="4536504"/>
          </a:xfrm>
        </p:spPr>
        <p:txBody>
          <a:bodyPr>
            <a:normAutofit fontScale="92500" lnSpcReduction="10000"/>
          </a:bodyPr>
          <a:lstStyle/>
          <a:p>
            <a:pPr algn="just"/>
            <a:r>
              <a:rPr lang="en-US" dirty="0">
                <a:solidFill>
                  <a:srgbClr val="000000"/>
                </a:solidFill>
                <a:latin typeface="Arial"/>
              </a:rPr>
              <a:t>SPI uses the following four wires −</a:t>
            </a:r>
          </a:p>
          <a:p>
            <a:pPr algn="just">
              <a:buFont typeface="Arial"/>
              <a:buChar char="•"/>
            </a:pPr>
            <a:r>
              <a:rPr lang="en-US" b="1" dirty="0">
                <a:solidFill>
                  <a:srgbClr val="000000"/>
                </a:solidFill>
                <a:latin typeface="Arial"/>
              </a:rPr>
              <a:t>SCK</a:t>
            </a:r>
            <a:r>
              <a:rPr lang="en-US" dirty="0">
                <a:solidFill>
                  <a:srgbClr val="000000"/>
                </a:solidFill>
                <a:latin typeface="Arial"/>
              </a:rPr>
              <a:t> − This is the </a:t>
            </a:r>
            <a:r>
              <a:rPr lang="en-US" dirty="0">
                <a:solidFill>
                  <a:srgbClr val="FF0000"/>
                </a:solidFill>
                <a:latin typeface="Arial"/>
              </a:rPr>
              <a:t>serial clock </a:t>
            </a:r>
            <a:r>
              <a:rPr lang="en-US" dirty="0">
                <a:solidFill>
                  <a:srgbClr val="000000"/>
                </a:solidFill>
                <a:latin typeface="Arial"/>
              </a:rPr>
              <a:t>driven by the master.</a:t>
            </a:r>
          </a:p>
          <a:p>
            <a:pPr algn="just">
              <a:buFont typeface="Arial"/>
              <a:buChar char="•"/>
            </a:pPr>
            <a:r>
              <a:rPr lang="en-US" b="1" dirty="0">
                <a:solidFill>
                  <a:srgbClr val="000000"/>
                </a:solidFill>
                <a:latin typeface="Arial"/>
              </a:rPr>
              <a:t>MOSI</a:t>
            </a:r>
            <a:r>
              <a:rPr lang="en-US" dirty="0">
                <a:solidFill>
                  <a:srgbClr val="000000"/>
                </a:solidFill>
                <a:latin typeface="Arial"/>
              </a:rPr>
              <a:t> − This is the </a:t>
            </a:r>
            <a:r>
              <a:rPr lang="en-US" dirty="0">
                <a:solidFill>
                  <a:srgbClr val="FF0000"/>
                </a:solidFill>
                <a:latin typeface="Arial"/>
              </a:rPr>
              <a:t>master output / slave input driven by the master.</a:t>
            </a:r>
          </a:p>
          <a:p>
            <a:pPr algn="just">
              <a:buFont typeface="Arial"/>
              <a:buChar char="•"/>
            </a:pPr>
            <a:r>
              <a:rPr lang="en-US" b="1" dirty="0">
                <a:solidFill>
                  <a:srgbClr val="000000"/>
                </a:solidFill>
                <a:latin typeface="Arial"/>
              </a:rPr>
              <a:t>MISO</a:t>
            </a:r>
            <a:r>
              <a:rPr lang="en-US" dirty="0">
                <a:solidFill>
                  <a:srgbClr val="000000"/>
                </a:solidFill>
                <a:latin typeface="Arial"/>
              </a:rPr>
              <a:t> − This is the </a:t>
            </a:r>
            <a:r>
              <a:rPr lang="en-US" dirty="0">
                <a:solidFill>
                  <a:srgbClr val="FF0000"/>
                </a:solidFill>
                <a:latin typeface="Arial"/>
              </a:rPr>
              <a:t>master input / slave output driven by the master.</a:t>
            </a:r>
          </a:p>
          <a:p>
            <a:pPr algn="just">
              <a:buFont typeface="Arial"/>
              <a:buChar char="•"/>
            </a:pPr>
            <a:r>
              <a:rPr lang="en-US" b="1" dirty="0">
                <a:solidFill>
                  <a:srgbClr val="000000"/>
                </a:solidFill>
                <a:latin typeface="Arial"/>
              </a:rPr>
              <a:t>SS</a:t>
            </a:r>
            <a:r>
              <a:rPr lang="en-US" dirty="0">
                <a:solidFill>
                  <a:srgbClr val="000000"/>
                </a:solidFill>
                <a:latin typeface="Arial"/>
              </a:rPr>
              <a:t> − This is the </a:t>
            </a:r>
            <a:r>
              <a:rPr lang="en-US" dirty="0">
                <a:solidFill>
                  <a:srgbClr val="FF0000"/>
                </a:solidFill>
                <a:latin typeface="Arial"/>
              </a:rPr>
              <a:t>slave-selection </a:t>
            </a:r>
            <a:r>
              <a:rPr lang="en-US" dirty="0" smtClean="0">
                <a:solidFill>
                  <a:srgbClr val="FF0000"/>
                </a:solidFill>
                <a:latin typeface="Arial"/>
              </a:rPr>
              <a:t>wire</a:t>
            </a:r>
            <a:r>
              <a:rPr lang="en-US" dirty="0" smtClean="0">
                <a:solidFill>
                  <a:srgbClr val="000000"/>
                </a:solidFill>
                <a:latin typeface="Arial"/>
              </a:rPr>
              <a:t>. </a:t>
            </a:r>
          </a:p>
          <a:p>
            <a:pPr algn="just">
              <a:buFont typeface="Arial"/>
              <a:buChar char="•"/>
            </a:pPr>
            <a:r>
              <a:rPr lang="en-US" dirty="0" smtClean="0">
                <a:solidFill>
                  <a:srgbClr val="000000"/>
                </a:solidFill>
                <a:latin typeface="Arial"/>
              </a:rPr>
              <a:t>Active low for data communication else HIGH.</a:t>
            </a:r>
          </a:p>
          <a:p>
            <a:pPr algn="just">
              <a:buFont typeface="Arial"/>
              <a:buChar char="•"/>
            </a:pPr>
            <a:endParaRPr lang="en-US" dirty="0">
              <a:solidFill>
                <a:srgbClr val="000000"/>
              </a:solidFill>
              <a:latin typeface="Arial"/>
            </a:endParaRPr>
          </a:p>
          <a:p>
            <a:endParaRPr lang="en-IN" dirty="0"/>
          </a:p>
        </p:txBody>
      </p:sp>
    </p:spTree>
    <p:extLst>
      <p:ext uri="{BB962C8B-B14F-4D97-AF65-F5344CB8AC3E}">
        <p14:creationId xmlns:p14="http://schemas.microsoft.com/office/powerpoint/2010/main" val="1543697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12"/>
            <a:ext cx="8229600" cy="5256584"/>
          </a:xfrm>
        </p:spPr>
        <p:txBody>
          <a:bodyPr/>
          <a:lstStyle/>
          <a:p>
            <a:pPr algn="just"/>
            <a:r>
              <a:rPr lang="en-US" sz="2800" dirty="0" smtClean="0">
                <a:solidFill>
                  <a:srgbClr val="252525"/>
                </a:solidFill>
                <a:latin typeface="Arial"/>
              </a:rPr>
              <a:t>Arduino </a:t>
            </a:r>
            <a:r>
              <a:rPr lang="en-US" sz="2800" b="0" i="0" dirty="0" smtClean="0">
                <a:solidFill>
                  <a:srgbClr val="252525"/>
                </a:solidFill>
                <a:effectLst/>
                <a:latin typeface="Arial"/>
              </a:rPr>
              <a:t>boards are equipped with </a:t>
            </a:r>
            <a:r>
              <a:rPr lang="en-US" sz="2800" b="0" i="0" dirty="0" smtClean="0">
                <a:solidFill>
                  <a:srgbClr val="FF0000"/>
                </a:solidFill>
                <a:effectLst/>
                <a:latin typeface="Arial"/>
              </a:rPr>
              <a:t>sets of digital and analog input/output pins</a:t>
            </a:r>
            <a:r>
              <a:rPr lang="en-US" sz="2800" b="0" i="0" dirty="0" smtClean="0">
                <a:solidFill>
                  <a:srgbClr val="252525"/>
                </a:solidFill>
                <a:effectLst/>
                <a:latin typeface="Arial"/>
              </a:rPr>
              <a:t>, USB connection which is used for loading programs from computers, power jack, reset button etc</a:t>
            </a:r>
            <a:r>
              <a:rPr lang="en-US" b="0" i="0" dirty="0" smtClean="0">
                <a:solidFill>
                  <a:srgbClr val="252525"/>
                </a:solidFill>
                <a:effectLst/>
                <a:latin typeface="Arial"/>
              </a:rPr>
              <a:t>.</a:t>
            </a:r>
          </a:p>
          <a:p>
            <a:pPr algn="just"/>
            <a:endParaRPr lang="en-IN" dirty="0"/>
          </a:p>
        </p:txBody>
      </p:sp>
    </p:spTree>
    <p:extLst>
      <p:ext uri="{BB962C8B-B14F-4D97-AF65-F5344CB8AC3E}">
        <p14:creationId xmlns:p14="http://schemas.microsoft.com/office/powerpoint/2010/main" val="2015363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866"/>
            <a:ext cx="8856984" cy="828434"/>
          </a:xfrm>
        </p:spPr>
        <p:txBody>
          <a:bodyPr>
            <a:normAutofit fontScale="90000"/>
          </a:bodyPr>
          <a:lstStyle/>
          <a:p>
            <a:r>
              <a:rPr lang="en-IN" b="1" dirty="0" smtClean="0"/>
              <a:t>Schematic and direction of data Transfer</a:t>
            </a:r>
            <a:endParaRPr lang="en-IN" b="1" dirty="0"/>
          </a:p>
        </p:txBody>
      </p:sp>
      <p:sp>
        <p:nvSpPr>
          <p:cNvPr id="4" name="Rectangle 3"/>
          <p:cNvSpPr/>
          <p:nvPr/>
        </p:nvSpPr>
        <p:spPr>
          <a:xfrm>
            <a:off x="1259632" y="1777380"/>
            <a:ext cx="2160240" cy="26642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MASTER</a:t>
            </a:r>
          </a:p>
          <a:p>
            <a:pPr algn="ctr"/>
            <a:r>
              <a:rPr lang="en-IN" dirty="0" smtClean="0"/>
              <a:t>MICROCONTROLLER</a:t>
            </a:r>
          </a:p>
          <a:p>
            <a:pPr algn="just"/>
            <a:r>
              <a:rPr lang="en-IN" dirty="0" smtClean="0"/>
              <a:t>    (ARDUINO UNO)</a:t>
            </a:r>
          </a:p>
          <a:p>
            <a:pPr algn="ctr"/>
            <a:endParaRPr lang="en-IN" dirty="0"/>
          </a:p>
        </p:txBody>
      </p:sp>
      <p:sp>
        <p:nvSpPr>
          <p:cNvPr id="5" name="Rectangle 4"/>
          <p:cNvSpPr/>
          <p:nvPr/>
        </p:nvSpPr>
        <p:spPr>
          <a:xfrm>
            <a:off x="6012160" y="1777380"/>
            <a:ext cx="1512168" cy="2592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SLAVE </a:t>
            </a:r>
          </a:p>
          <a:p>
            <a:pPr algn="ctr"/>
            <a:r>
              <a:rPr lang="en-IN" dirty="0" smtClean="0"/>
              <a:t>DEVICE</a:t>
            </a:r>
            <a:endParaRPr lang="en-IN" dirty="0"/>
          </a:p>
        </p:txBody>
      </p:sp>
      <p:cxnSp>
        <p:nvCxnSpPr>
          <p:cNvPr id="7" name="Straight Arrow Connector 6"/>
          <p:cNvCxnSpPr/>
          <p:nvPr/>
        </p:nvCxnSpPr>
        <p:spPr>
          <a:xfrm>
            <a:off x="3419872" y="2281436"/>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19872" y="2785492"/>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419872" y="3577580"/>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19872" y="4153644"/>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46253" y="1921396"/>
            <a:ext cx="2079848" cy="276999"/>
          </a:xfrm>
          <a:prstGeom prst="rect">
            <a:avLst/>
          </a:prstGeom>
          <a:noFill/>
        </p:spPr>
        <p:txBody>
          <a:bodyPr wrap="square" rtlCol="0">
            <a:spAutoFit/>
          </a:bodyPr>
          <a:lstStyle/>
          <a:p>
            <a:r>
              <a:rPr lang="en-IN" sz="1200" b="1" dirty="0" smtClean="0">
                <a:latin typeface="Arial" pitchFamily="34" charset="0"/>
                <a:cs typeface="Arial" pitchFamily="34" charset="0"/>
              </a:rPr>
              <a:t>SCK</a:t>
            </a:r>
            <a:r>
              <a:rPr lang="en-IN" sz="1200" dirty="0" smtClean="0">
                <a:latin typeface="Arial" pitchFamily="34" charset="0"/>
                <a:cs typeface="Arial" pitchFamily="34" charset="0"/>
              </a:rPr>
              <a:t>- Serial Clock</a:t>
            </a:r>
            <a:endParaRPr lang="en-IN" sz="1200" dirty="0">
              <a:latin typeface="Arial" pitchFamily="34" charset="0"/>
              <a:cs typeface="Arial" pitchFamily="34" charset="0"/>
            </a:endParaRPr>
          </a:p>
        </p:txBody>
      </p:sp>
      <p:sp>
        <p:nvSpPr>
          <p:cNvPr id="17" name="TextBox 16"/>
          <p:cNvSpPr txBox="1"/>
          <p:nvPr/>
        </p:nvSpPr>
        <p:spPr>
          <a:xfrm>
            <a:off x="9684568" y="2106062"/>
            <a:ext cx="184731" cy="369332"/>
          </a:xfrm>
          <a:prstGeom prst="rect">
            <a:avLst/>
          </a:prstGeom>
          <a:noFill/>
        </p:spPr>
        <p:txBody>
          <a:bodyPr wrap="none" rtlCol="0">
            <a:spAutoFit/>
          </a:bodyPr>
          <a:lstStyle/>
          <a:p>
            <a:endParaRPr lang="en-IN" dirty="0"/>
          </a:p>
        </p:txBody>
      </p:sp>
      <p:sp>
        <p:nvSpPr>
          <p:cNvPr id="21" name="TextBox 20"/>
          <p:cNvSpPr txBox="1"/>
          <p:nvPr/>
        </p:nvSpPr>
        <p:spPr>
          <a:xfrm>
            <a:off x="3525941" y="3253544"/>
            <a:ext cx="2016224" cy="276999"/>
          </a:xfrm>
          <a:prstGeom prst="rect">
            <a:avLst/>
          </a:prstGeom>
          <a:noFill/>
        </p:spPr>
        <p:txBody>
          <a:bodyPr wrap="square" rtlCol="0">
            <a:spAutoFit/>
          </a:bodyPr>
          <a:lstStyle/>
          <a:p>
            <a:r>
              <a:rPr lang="en-IN" sz="1200" b="1" dirty="0" smtClean="0"/>
              <a:t>MISO</a:t>
            </a:r>
            <a:r>
              <a:rPr lang="en-IN" sz="1200" dirty="0" smtClean="0"/>
              <a:t>-Master In Slave Out</a:t>
            </a:r>
            <a:endParaRPr lang="en-IN" sz="1200" dirty="0"/>
          </a:p>
        </p:txBody>
      </p:sp>
      <p:sp>
        <p:nvSpPr>
          <p:cNvPr id="22" name="TextBox 21"/>
          <p:cNvSpPr txBox="1"/>
          <p:nvPr/>
        </p:nvSpPr>
        <p:spPr>
          <a:xfrm>
            <a:off x="3572272" y="2494667"/>
            <a:ext cx="1872208" cy="276999"/>
          </a:xfrm>
          <a:prstGeom prst="rect">
            <a:avLst/>
          </a:prstGeom>
          <a:noFill/>
        </p:spPr>
        <p:txBody>
          <a:bodyPr wrap="square" rtlCol="0">
            <a:spAutoFit/>
          </a:bodyPr>
          <a:lstStyle/>
          <a:p>
            <a:r>
              <a:rPr lang="en-IN" sz="1200" b="1" dirty="0" smtClean="0"/>
              <a:t>MOSI</a:t>
            </a:r>
            <a:r>
              <a:rPr lang="en-IN" sz="1200" dirty="0" smtClean="0"/>
              <a:t>- Master out Slave In</a:t>
            </a:r>
            <a:endParaRPr lang="en-IN" sz="1200" dirty="0"/>
          </a:p>
        </p:txBody>
      </p:sp>
      <p:sp>
        <p:nvSpPr>
          <p:cNvPr id="23" name="TextBox 22"/>
          <p:cNvSpPr txBox="1"/>
          <p:nvPr/>
        </p:nvSpPr>
        <p:spPr>
          <a:xfrm>
            <a:off x="3572272" y="3784312"/>
            <a:ext cx="2079848" cy="276999"/>
          </a:xfrm>
          <a:prstGeom prst="rect">
            <a:avLst/>
          </a:prstGeom>
          <a:noFill/>
        </p:spPr>
        <p:txBody>
          <a:bodyPr wrap="square" rtlCol="0">
            <a:spAutoFit/>
          </a:bodyPr>
          <a:lstStyle/>
          <a:p>
            <a:r>
              <a:rPr lang="en-IN" sz="1200" b="1" dirty="0" smtClean="0"/>
              <a:t>SS-</a:t>
            </a:r>
            <a:r>
              <a:rPr lang="en-IN" sz="1200" dirty="0" smtClean="0"/>
              <a:t> Slave Select</a:t>
            </a:r>
            <a:endParaRPr lang="en-IN" sz="1200" dirty="0"/>
          </a:p>
        </p:txBody>
      </p:sp>
    </p:spTree>
    <p:extLst>
      <p:ext uri="{BB962C8B-B14F-4D97-AF65-F5344CB8AC3E}">
        <p14:creationId xmlns:p14="http://schemas.microsoft.com/office/powerpoint/2010/main" val="3435617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SPI Modes of Operation </a:t>
            </a:r>
            <a:endParaRPr lang="en-IN" b="1" dirty="0"/>
          </a:p>
        </p:txBody>
      </p:sp>
      <p:sp>
        <p:nvSpPr>
          <p:cNvPr id="3" name="Content Placeholder 2"/>
          <p:cNvSpPr>
            <a:spLocks noGrp="1"/>
          </p:cNvSpPr>
          <p:nvPr>
            <p:ph idx="1"/>
          </p:nvPr>
        </p:nvSpPr>
        <p:spPr>
          <a:xfrm>
            <a:off x="457200" y="1129308"/>
            <a:ext cx="8229600" cy="3975829"/>
          </a:xfrm>
        </p:spPr>
        <p:txBody>
          <a:bodyPr/>
          <a:lstStyle/>
          <a:p>
            <a:r>
              <a:rPr lang="en-IN" dirty="0" smtClean="0"/>
              <a:t>Depending upon Clock Polarity (CPOL) and Clock Phase (CPHA) value.</a:t>
            </a:r>
          </a:p>
          <a:p>
            <a:pPr marL="0" indent="0">
              <a:buNone/>
            </a:pPr>
            <a:r>
              <a:rPr lang="en-IN" dirty="0" smtClean="0">
                <a:solidFill>
                  <a:srgbClr val="FF0000"/>
                </a:solidFill>
              </a:rPr>
              <a:t>1. Mode0</a:t>
            </a:r>
          </a:p>
          <a:p>
            <a:pPr marL="0" indent="0">
              <a:buNone/>
            </a:pPr>
            <a:r>
              <a:rPr lang="en-IN" dirty="0" smtClean="0">
                <a:solidFill>
                  <a:srgbClr val="FF0000"/>
                </a:solidFill>
              </a:rPr>
              <a:t>2. Mode1</a:t>
            </a:r>
          </a:p>
          <a:p>
            <a:pPr marL="0" indent="0">
              <a:buNone/>
            </a:pPr>
            <a:r>
              <a:rPr lang="en-IN" dirty="0" smtClean="0">
                <a:solidFill>
                  <a:srgbClr val="FF0000"/>
                </a:solidFill>
              </a:rPr>
              <a:t>3. Mode2</a:t>
            </a:r>
          </a:p>
          <a:p>
            <a:pPr marL="0" indent="0">
              <a:buNone/>
            </a:pPr>
            <a:r>
              <a:rPr lang="en-IN" dirty="0" smtClean="0">
                <a:solidFill>
                  <a:srgbClr val="FF0000"/>
                </a:solidFill>
              </a:rPr>
              <a:t>4. Mode3</a:t>
            </a:r>
            <a:endParaRPr lang="en-IN" dirty="0">
              <a:solidFill>
                <a:srgbClr val="FF0000"/>
              </a:solidFill>
            </a:endParaRPr>
          </a:p>
        </p:txBody>
      </p:sp>
    </p:spTree>
    <p:extLst>
      <p:ext uri="{BB962C8B-B14F-4D97-AF65-F5344CB8AC3E}">
        <p14:creationId xmlns:p14="http://schemas.microsoft.com/office/powerpoint/2010/main" val="2294208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5212"/>
            <a:ext cx="8784976" cy="5256584"/>
          </a:xfrm>
        </p:spPr>
        <p:txBody>
          <a:bodyPr>
            <a:normAutofit/>
          </a:bodyPr>
          <a:lstStyle/>
          <a:p>
            <a:pPr algn="just">
              <a:buFont typeface="Arial"/>
              <a:buChar char="•"/>
            </a:pPr>
            <a:r>
              <a:rPr lang="en-US" sz="2400" b="1" dirty="0" smtClean="0">
                <a:solidFill>
                  <a:srgbClr val="FF0000"/>
                </a:solidFill>
                <a:latin typeface="Arial"/>
              </a:rPr>
              <a:t>Mode </a:t>
            </a:r>
            <a:r>
              <a:rPr lang="en-US" sz="2400" b="1" dirty="0">
                <a:solidFill>
                  <a:srgbClr val="FF0000"/>
                </a:solidFill>
                <a:latin typeface="Arial"/>
              </a:rPr>
              <a:t>0 (the default)</a:t>
            </a:r>
            <a:r>
              <a:rPr lang="en-US" sz="2400" dirty="0">
                <a:solidFill>
                  <a:srgbClr val="000000"/>
                </a:solidFill>
                <a:latin typeface="Arial"/>
              </a:rPr>
              <a:t> − Clock is normally low (CPOL = 0), and the data is sampled on the transition from low to high (leading edge) (CPHA = 0</a:t>
            </a:r>
            <a:r>
              <a:rPr lang="en-US" sz="2400" dirty="0" smtClean="0">
                <a:solidFill>
                  <a:srgbClr val="000000"/>
                </a:solidFill>
                <a:latin typeface="Arial"/>
              </a:rPr>
              <a:t>).</a:t>
            </a:r>
          </a:p>
          <a:p>
            <a:pPr algn="just">
              <a:buFont typeface="Arial"/>
              <a:buChar char="•"/>
            </a:pPr>
            <a:r>
              <a:rPr lang="en-US" sz="2400" dirty="0" smtClean="0">
                <a:solidFill>
                  <a:srgbClr val="000000"/>
                </a:solidFill>
                <a:latin typeface="Arial"/>
              </a:rPr>
              <a:t>CPOL-0</a:t>
            </a:r>
          </a:p>
          <a:p>
            <a:pPr algn="just">
              <a:buFont typeface="Arial"/>
              <a:buChar char="•"/>
            </a:pPr>
            <a:r>
              <a:rPr lang="en-US" sz="2400" dirty="0" smtClean="0">
                <a:solidFill>
                  <a:srgbClr val="000000"/>
                </a:solidFill>
                <a:latin typeface="Arial"/>
              </a:rPr>
              <a:t>CPHA-0</a:t>
            </a:r>
            <a:endParaRPr lang="en-US" sz="2400" dirty="0">
              <a:solidFill>
                <a:srgbClr val="000000"/>
              </a:solidFill>
              <a:latin typeface="Arial"/>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417340"/>
            <a:ext cx="597666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617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212"/>
            <a:ext cx="8229600" cy="5184576"/>
          </a:xfrm>
        </p:spPr>
        <p:txBody>
          <a:bodyPr/>
          <a:lstStyle/>
          <a:p>
            <a:pPr lvl="0" algn="just">
              <a:buFont typeface="Arial"/>
              <a:buChar char="•"/>
            </a:pPr>
            <a:r>
              <a:rPr lang="en-US" sz="2400" b="1" dirty="0">
                <a:solidFill>
                  <a:srgbClr val="FF0000"/>
                </a:solidFill>
                <a:latin typeface="Arial" pitchFamily="34" charset="0"/>
                <a:cs typeface="Arial" pitchFamily="34" charset="0"/>
              </a:rPr>
              <a:t>Mode 1</a:t>
            </a:r>
            <a:r>
              <a:rPr lang="en-US" sz="2400" dirty="0">
                <a:solidFill>
                  <a:srgbClr val="FF0000"/>
                </a:solidFill>
                <a:latin typeface="Arial" pitchFamily="34" charset="0"/>
                <a:cs typeface="Arial" pitchFamily="34" charset="0"/>
              </a:rPr>
              <a:t> </a:t>
            </a:r>
            <a:r>
              <a:rPr lang="en-US" sz="2400" dirty="0">
                <a:solidFill>
                  <a:srgbClr val="000000"/>
                </a:solidFill>
                <a:latin typeface="Arial" pitchFamily="34" charset="0"/>
                <a:cs typeface="Arial" pitchFamily="34" charset="0"/>
              </a:rPr>
              <a:t>− Clock is normally low </a:t>
            </a:r>
            <a:r>
              <a:rPr lang="en-US" sz="2400" dirty="0">
                <a:solidFill>
                  <a:srgbClr val="FF0000"/>
                </a:solidFill>
                <a:latin typeface="Arial" pitchFamily="34" charset="0"/>
                <a:cs typeface="Arial" pitchFamily="34" charset="0"/>
              </a:rPr>
              <a:t>(CPOL = 0), </a:t>
            </a:r>
            <a:r>
              <a:rPr lang="en-US" sz="2400" dirty="0">
                <a:solidFill>
                  <a:srgbClr val="000000"/>
                </a:solidFill>
                <a:latin typeface="Arial" pitchFamily="34" charset="0"/>
                <a:cs typeface="Arial" pitchFamily="34" charset="0"/>
              </a:rPr>
              <a:t>and the data is sampled on the transition from </a:t>
            </a:r>
            <a:r>
              <a:rPr lang="en-US" sz="2400" dirty="0">
                <a:solidFill>
                  <a:prstClr val="black"/>
                </a:solidFill>
                <a:latin typeface="Arial" pitchFamily="34" charset="0"/>
                <a:cs typeface="Arial" pitchFamily="34" charset="0"/>
              </a:rPr>
              <a:t>high to low (trailing edge) </a:t>
            </a:r>
            <a:r>
              <a:rPr lang="en-US" sz="2400" dirty="0">
                <a:solidFill>
                  <a:srgbClr val="FF0000"/>
                </a:solidFill>
                <a:latin typeface="Arial" pitchFamily="34" charset="0"/>
                <a:cs typeface="Arial" pitchFamily="34" charset="0"/>
              </a:rPr>
              <a:t>(CPHA = 1)</a:t>
            </a:r>
            <a:endParaRPr lang="en-IN" sz="2400" dirty="0">
              <a:solidFill>
                <a:prstClr val="black"/>
              </a:solidFill>
              <a:latin typeface="Arial" pitchFamily="34" charset="0"/>
              <a:cs typeface="Arial" pitchFamily="34" charset="0"/>
            </a:endParaRPr>
          </a:p>
          <a:p>
            <a:r>
              <a:rPr lang="en-IN" sz="2400" dirty="0" smtClean="0"/>
              <a:t>CPOL-0</a:t>
            </a:r>
          </a:p>
          <a:p>
            <a:r>
              <a:rPr lang="en-IN" sz="2400" dirty="0" smtClean="0"/>
              <a:t>CPHA-1</a:t>
            </a:r>
          </a:p>
          <a:p>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489348"/>
            <a:ext cx="565055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845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1236"/>
            <a:ext cx="8229600" cy="5040560"/>
          </a:xfrm>
        </p:spPr>
        <p:txBody>
          <a:bodyPr>
            <a:normAutofit/>
          </a:bodyPr>
          <a:lstStyle/>
          <a:p>
            <a:pPr lvl="0" algn="just">
              <a:buFont typeface="Arial"/>
              <a:buChar char="•"/>
            </a:pPr>
            <a:r>
              <a:rPr lang="en-US" sz="2400" b="1" dirty="0">
                <a:solidFill>
                  <a:srgbClr val="FF0000"/>
                </a:solidFill>
                <a:latin typeface="Arial"/>
              </a:rPr>
              <a:t>Mode 2</a:t>
            </a:r>
            <a:r>
              <a:rPr lang="en-US" sz="2400" dirty="0">
                <a:solidFill>
                  <a:srgbClr val="FF0000"/>
                </a:solidFill>
                <a:latin typeface="Arial"/>
              </a:rPr>
              <a:t> − </a:t>
            </a:r>
            <a:r>
              <a:rPr lang="en-US" sz="2400" dirty="0">
                <a:solidFill>
                  <a:srgbClr val="000000"/>
                </a:solidFill>
                <a:latin typeface="Arial"/>
              </a:rPr>
              <a:t>Clock is normally high (CPOL = 1), and the data is sampled on the transition from high to low (leading edge) (CPHA = 0</a:t>
            </a:r>
            <a:r>
              <a:rPr lang="en-US" sz="2400" dirty="0" smtClean="0">
                <a:solidFill>
                  <a:srgbClr val="000000"/>
                </a:solidFill>
                <a:latin typeface="Arial"/>
              </a:rPr>
              <a:t>).</a:t>
            </a:r>
          </a:p>
          <a:p>
            <a:pPr lvl="0" algn="just">
              <a:buFont typeface="Arial"/>
              <a:buChar char="•"/>
            </a:pPr>
            <a:r>
              <a:rPr lang="en-US" sz="2400" dirty="0" smtClean="0">
                <a:solidFill>
                  <a:srgbClr val="000000"/>
                </a:solidFill>
                <a:latin typeface="Arial"/>
              </a:rPr>
              <a:t>CPOL-1</a:t>
            </a:r>
          </a:p>
          <a:p>
            <a:pPr lvl="0" algn="just">
              <a:buFont typeface="Arial"/>
              <a:buChar char="•"/>
            </a:pPr>
            <a:r>
              <a:rPr lang="en-US" sz="2400" dirty="0" smtClean="0">
                <a:solidFill>
                  <a:srgbClr val="000000"/>
                </a:solidFill>
                <a:latin typeface="Arial"/>
              </a:rPr>
              <a:t>CPHA-0</a:t>
            </a:r>
          </a:p>
          <a:p>
            <a:pPr lvl="0" algn="just">
              <a:buFont typeface="Arial"/>
              <a:buChar char="•"/>
            </a:pPr>
            <a:endParaRPr lang="en-US" sz="2200" b="1" dirty="0" smtClean="0">
              <a:solidFill>
                <a:srgbClr val="000000"/>
              </a:solidFill>
              <a:latin typeface="Arial"/>
            </a:endParaRPr>
          </a:p>
          <a:p>
            <a:pPr lvl="0" algn="just">
              <a:buFont typeface="Arial"/>
              <a:buChar char="•"/>
            </a:pPr>
            <a:endParaRPr lang="en-US" sz="2200" dirty="0">
              <a:solidFill>
                <a:srgbClr val="000000"/>
              </a:solidFill>
              <a:latin typeface="Aria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33364"/>
            <a:ext cx="55029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925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7220"/>
            <a:ext cx="8363272" cy="5112568"/>
          </a:xfrm>
        </p:spPr>
        <p:txBody>
          <a:bodyPr/>
          <a:lstStyle/>
          <a:p>
            <a:pPr lvl="0" algn="just">
              <a:buFont typeface="Arial"/>
              <a:buChar char="•"/>
            </a:pPr>
            <a:r>
              <a:rPr lang="en-US" sz="2200" b="1" dirty="0">
                <a:solidFill>
                  <a:srgbClr val="FF0000"/>
                </a:solidFill>
                <a:latin typeface="Arial"/>
              </a:rPr>
              <a:t>Mode 3</a:t>
            </a:r>
            <a:r>
              <a:rPr lang="en-US" sz="2200" dirty="0">
                <a:solidFill>
                  <a:srgbClr val="FF0000"/>
                </a:solidFill>
                <a:latin typeface="Arial"/>
              </a:rPr>
              <a:t> −</a:t>
            </a:r>
            <a:r>
              <a:rPr lang="en-US" sz="2200" dirty="0">
                <a:solidFill>
                  <a:srgbClr val="000000"/>
                </a:solidFill>
                <a:latin typeface="Arial"/>
              </a:rPr>
              <a:t> Clock is normally high (CPOL = 1), and the data is sampled on the transition from low to high (trailing edge) (CPHA = 1</a:t>
            </a:r>
            <a:r>
              <a:rPr lang="en-US" sz="2200" dirty="0" smtClean="0">
                <a:solidFill>
                  <a:srgbClr val="000000"/>
                </a:solidFill>
                <a:latin typeface="Arial"/>
              </a:rPr>
              <a:t>).</a:t>
            </a:r>
          </a:p>
          <a:p>
            <a:pPr lvl="0" algn="just">
              <a:buFont typeface="Arial"/>
              <a:buChar char="•"/>
            </a:pPr>
            <a:r>
              <a:rPr lang="en-US" sz="2200" dirty="0" smtClean="0">
                <a:solidFill>
                  <a:srgbClr val="000000"/>
                </a:solidFill>
                <a:latin typeface="Arial"/>
              </a:rPr>
              <a:t>CPOL-1</a:t>
            </a:r>
          </a:p>
          <a:p>
            <a:pPr algn="just"/>
            <a:r>
              <a:rPr lang="en-US" sz="2200" dirty="0" smtClean="0">
                <a:solidFill>
                  <a:srgbClr val="000000"/>
                </a:solidFill>
                <a:latin typeface="Arial"/>
              </a:rPr>
              <a:t>CPHA-1</a:t>
            </a:r>
            <a:endParaRPr lang="en-US" sz="2200" dirty="0">
              <a:solidFill>
                <a:srgbClr val="000000"/>
              </a:solidFill>
              <a:latin typeface="Arial"/>
            </a:endParaRP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273324"/>
            <a:ext cx="6264696" cy="4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556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866"/>
            <a:ext cx="8856984" cy="828434"/>
          </a:xfrm>
        </p:spPr>
        <p:txBody>
          <a:bodyPr>
            <a:normAutofit fontScale="90000"/>
          </a:bodyPr>
          <a:lstStyle/>
          <a:p>
            <a:r>
              <a:rPr lang="en-IN" b="1" dirty="0" smtClean="0"/>
              <a:t>Two </a:t>
            </a:r>
            <a:r>
              <a:rPr lang="en-IN" b="1" dirty="0" err="1" smtClean="0"/>
              <a:t>Arduino</a:t>
            </a:r>
            <a:r>
              <a:rPr lang="en-IN" b="1" dirty="0" smtClean="0"/>
              <a:t> UNO Board connection as Master and Slave</a:t>
            </a:r>
            <a:endParaRPr lang="en-IN" b="1" dirty="0"/>
          </a:p>
        </p:txBody>
      </p:sp>
      <p:sp>
        <p:nvSpPr>
          <p:cNvPr id="3" name="Content Placeholder 2"/>
          <p:cNvSpPr>
            <a:spLocks noGrp="1"/>
          </p:cNvSpPr>
          <p:nvPr>
            <p:ph idx="1"/>
          </p:nvPr>
        </p:nvSpPr>
        <p:spPr/>
        <p:txBody>
          <a:bodyPr/>
          <a:lstStyle/>
          <a:p>
            <a:pPr>
              <a:buFont typeface="Arial"/>
              <a:buChar char="•"/>
            </a:pPr>
            <a:r>
              <a:rPr lang="en-US" sz="3600" dirty="0">
                <a:solidFill>
                  <a:srgbClr val="FF0000"/>
                </a:solidFill>
                <a:latin typeface="Arial"/>
              </a:rPr>
              <a:t>(SS) </a:t>
            </a:r>
            <a:r>
              <a:rPr lang="en-US" sz="3600" dirty="0" smtClean="0">
                <a:solidFill>
                  <a:srgbClr val="FF0000"/>
                </a:solidFill>
                <a:latin typeface="Arial"/>
              </a:rPr>
              <a:t>		: </a:t>
            </a:r>
            <a:r>
              <a:rPr lang="en-US" sz="3600" dirty="0">
                <a:solidFill>
                  <a:srgbClr val="FF0000"/>
                </a:solidFill>
                <a:latin typeface="Arial"/>
              </a:rPr>
              <a:t>pin 10</a:t>
            </a:r>
          </a:p>
          <a:p>
            <a:pPr>
              <a:buFont typeface="Arial"/>
              <a:buChar char="•"/>
            </a:pPr>
            <a:r>
              <a:rPr lang="en-US" sz="3600" dirty="0">
                <a:solidFill>
                  <a:srgbClr val="FF0000"/>
                </a:solidFill>
                <a:latin typeface="Arial"/>
              </a:rPr>
              <a:t>(MOSI) </a:t>
            </a:r>
            <a:r>
              <a:rPr lang="en-US" sz="3600" dirty="0" smtClean="0">
                <a:solidFill>
                  <a:srgbClr val="FF0000"/>
                </a:solidFill>
                <a:latin typeface="Arial"/>
              </a:rPr>
              <a:t>	: </a:t>
            </a:r>
            <a:r>
              <a:rPr lang="en-US" sz="3600" dirty="0">
                <a:solidFill>
                  <a:srgbClr val="FF0000"/>
                </a:solidFill>
                <a:latin typeface="Arial"/>
              </a:rPr>
              <a:t>pin 11</a:t>
            </a:r>
          </a:p>
          <a:p>
            <a:pPr>
              <a:buFont typeface="Arial"/>
              <a:buChar char="•"/>
            </a:pPr>
            <a:r>
              <a:rPr lang="en-US" sz="3600" dirty="0">
                <a:solidFill>
                  <a:srgbClr val="FF0000"/>
                </a:solidFill>
                <a:latin typeface="Arial"/>
              </a:rPr>
              <a:t>(MISO) </a:t>
            </a:r>
            <a:r>
              <a:rPr lang="en-US" sz="3600" dirty="0" smtClean="0">
                <a:solidFill>
                  <a:srgbClr val="FF0000"/>
                </a:solidFill>
                <a:latin typeface="Arial"/>
              </a:rPr>
              <a:t>	: </a:t>
            </a:r>
            <a:r>
              <a:rPr lang="en-US" sz="3600" dirty="0">
                <a:solidFill>
                  <a:srgbClr val="FF0000"/>
                </a:solidFill>
                <a:latin typeface="Arial"/>
              </a:rPr>
              <a:t>pin 12</a:t>
            </a:r>
          </a:p>
          <a:p>
            <a:pPr>
              <a:buFont typeface="Arial"/>
              <a:buChar char="•"/>
            </a:pPr>
            <a:r>
              <a:rPr lang="en-US" sz="3600" dirty="0">
                <a:solidFill>
                  <a:srgbClr val="FF0000"/>
                </a:solidFill>
                <a:latin typeface="Arial"/>
              </a:rPr>
              <a:t>(SCK) </a:t>
            </a:r>
            <a:r>
              <a:rPr lang="en-US" sz="3600" dirty="0" smtClean="0">
                <a:solidFill>
                  <a:srgbClr val="FF0000"/>
                </a:solidFill>
                <a:latin typeface="Arial"/>
              </a:rPr>
              <a:t>		: </a:t>
            </a:r>
            <a:r>
              <a:rPr lang="en-US" sz="3600" dirty="0">
                <a:solidFill>
                  <a:srgbClr val="FF0000"/>
                </a:solidFill>
                <a:latin typeface="Arial"/>
              </a:rPr>
              <a:t>pin 13</a:t>
            </a:r>
          </a:p>
          <a:p>
            <a:pPr algn="just"/>
            <a:r>
              <a:rPr lang="en-US" sz="3600" dirty="0">
                <a:solidFill>
                  <a:srgbClr val="FF0000"/>
                </a:solidFill>
                <a:latin typeface="Arial"/>
              </a:rPr>
              <a:t>The ground is common</a:t>
            </a:r>
            <a:r>
              <a:rPr lang="en-US" dirty="0">
                <a:solidFill>
                  <a:srgbClr val="000000"/>
                </a:solidFill>
                <a:latin typeface="Arial"/>
              </a:rPr>
              <a:t>.</a:t>
            </a:r>
          </a:p>
          <a:p>
            <a:endParaRPr lang="en-IN" dirty="0"/>
          </a:p>
        </p:txBody>
      </p:sp>
    </p:spTree>
    <p:extLst>
      <p:ext uri="{BB962C8B-B14F-4D97-AF65-F5344CB8AC3E}">
        <p14:creationId xmlns:p14="http://schemas.microsoft.com/office/powerpoint/2010/main" val="2838503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866"/>
            <a:ext cx="8928992" cy="468394"/>
          </a:xfrm>
        </p:spPr>
        <p:txBody>
          <a:bodyPr>
            <a:normAutofit fontScale="90000"/>
          </a:bodyPr>
          <a:lstStyle/>
          <a:p>
            <a:r>
              <a:rPr lang="en-IN" b="1" dirty="0" smtClean="0"/>
              <a:t>Schematic representation of connection</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13284"/>
            <a:ext cx="7992888"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562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540402"/>
          </a:xfrm>
        </p:spPr>
        <p:txBody>
          <a:bodyPr>
            <a:normAutofit fontScale="90000"/>
          </a:bodyPr>
          <a:lstStyle/>
          <a:p>
            <a:r>
              <a:rPr lang="en-IN" b="1" dirty="0" smtClean="0"/>
              <a:t>Functions used in SPI</a:t>
            </a:r>
            <a:endParaRPr lang="en-IN" b="1" dirty="0"/>
          </a:p>
        </p:txBody>
      </p:sp>
      <p:sp>
        <p:nvSpPr>
          <p:cNvPr id="3" name="Content Placeholder 2"/>
          <p:cNvSpPr>
            <a:spLocks noGrp="1"/>
          </p:cNvSpPr>
          <p:nvPr>
            <p:ph idx="1"/>
          </p:nvPr>
        </p:nvSpPr>
        <p:spPr>
          <a:xfrm>
            <a:off x="457200" y="913284"/>
            <a:ext cx="8229600" cy="4608512"/>
          </a:xfrm>
        </p:spPr>
        <p:txBody>
          <a:bodyPr>
            <a:normAutofit fontScale="85000" lnSpcReduction="20000"/>
          </a:bodyPr>
          <a:lstStyle/>
          <a:p>
            <a:pPr algn="just"/>
            <a:r>
              <a:rPr lang="en-IN" dirty="0" smtClean="0">
                <a:solidFill>
                  <a:srgbClr val="000000"/>
                </a:solidFill>
                <a:latin typeface="Arial"/>
              </a:rPr>
              <a:t>include </a:t>
            </a:r>
            <a:r>
              <a:rPr lang="en-IN" dirty="0">
                <a:solidFill>
                  <a:srgbClr val="000000"/>
                </a:solidFill>
                <a:latin typeface="Arial"/>
              </a:rPr>
              <a:t>the </a:t>
            </a:r>
            <a:r>
              <a:rPr lang="en-IN" dirty="0" err="1" smtClean="0">
                <a:solidFill>
                  <a:srgbClr val="FF0000"/>
                </a:solidFill>
                <a:latin typeface="Arial"/>
              </a:rPr>
              <a:t>SPI.h</a:t>
            </a:r>
            <a:r>
              <a:rPr lang="en-IN" dirty="0" smtClean="0">
                <a:solidFill>
                  <a:srgbClr val="FF0000"/>
                </a:solidFill>
                <a:latin typeface="Arial"/>
              </a:rPr>
              <a:t> </a:t>
            </a:r>
            <a:r>
              <a:rPr lang="en-IN" dirty="0" smtClean="0">
                <a:solidFill>
                  <a:srgbClr val="000000"/>
                </a:solidFill>
                <a:latin typeface="Arial"/>
              </a:rPr>
              <a:t>library</a:t>
            </a:r>
            <a:endParaRPr lang="en-IN" dirty="0">
              <a:solidFill>
                <a:srgbClr val="000000"/>
              </a:solidFill>
              <a:latin typeface="Arial"/>
            </a:endParaRPr>
          </a:p>
          <a:p>
            <a:pPr algn="just">
              <a:buFont typeface="Arial"/>
              <a:buChar char="•"/>
            </a:pPr>
            <a:r>
              <a:rPr lang="en-IN" b="1" dirty="0" err="1">
                <a:solidFill>
                  <a:srgbClr val="000000"/>
                </a:solidFill>
                <a:latin typeface="Arial"/>
              </a:rPr>
              <a:t>SPI.begin</a:t>
            </a:r>
            <a:r>
              <a:rPr lang="en-IN" b="1" dirty="0">
                <a:solidFill>
                  <a:srgbClr val="000000"/>
                </a:solidFill>
                <a:latin typeface="Arial"/>
              </a:rPr>
              <a:t>()</a:t>
            </a:r>
            <a:r>
              <a:rPr lang="en-IN" dirty="0">
                <a:solidFill>
                  <a:srgbClr val="000000"/>
                </a:solidFill>
                <a:latin typeface="Arial"/>
              </a:rPr>
              <a:t> − Initializes the SPI bus by setting SCK, MOSI, and SS to outputs, pulling SCK and MOSI low, and SS high.</a:t>
            </a:r>
          </a:p>
          <a:p>
            <a:pPr algn="just">
              <a:buFont typeface="Arial"/>
              <a:buChar char="•"/>
            </a:pPr>
            <a:r>
              <a:rPr lang="en-IN" b="1" dirty="0" err="1">
                <a:solidFill>
                  <a:srgbClr val="000000"/>
                </a:solidFill>
                <a:latin typeface="Arial"/>
              </a:rPr>
              <a:t>SPI.setClockDivider</a:t>
            </a:r>
            <a:r>
              <a:rPr lang="en-IN" b="1" dirty="0">
                <a:solidFill>
                  <a:srgbClr val="000000"/>
                </a:solidFill>
                <a:latin typeface="Arial"/>
              </a:rPr>
              <a:t>(divider)</a:t>
            </a:r>
            <a:r>
              <a:rPr lang="en-IN" dirty="0">
                <a:solidFill>
                  <a:srgbClr val="000000"/>
                </a:solidFill>
                <a:latin typeface="Arial"/>
              </a:rPr>
              <a:t> − To set the SPI clock divider relative to the system clock. On AVR based boards, the dividers available are 2, 4, 8, 16, 32, 64 or 128. </a:t>
            </a:r>
            <a:endParaRPr lang="en-IN" dirty="0" smtClean="0">
              <a:solidFill>
                <a:srgbClr val="000000"/>
              </a:solidFill>
              <a:latin typeface="Arial"/>
            </a:endParaRPr>
          </a:p>
          <a:p>
            <a:pPr algn="just">
              <a:buFont typeface="Arial"/>
              <a:buChar char="•"/>
            </a:pPr>
            <a:r>
              <a:rPr lang="en-IN" dirty="0" smtClean="0">
                <a:solidFill>
                  <a:srgbClr val="FF0000"/>
                </a:solidFill>
                <a:latin typeface="Arial"/>
              </a:rPr>
              <a:t>The </a:t>
            </a:r>
            <a:r>
              <a:rPr lang="en-IN" dirty="0">
                <a:solidFill>
                  <a:srgbClr val="FF0000"/>
                </a:solidFill>
                <a:latin typeface="Arial"/>
              </a:rPr>
              <a:t>default setting is SPI_CLOCK_DIV4, which sets the SPI clock to one-quarter of the frequency of the system clock (5 </a:t>
            </a:r>
            <a:r>
              <a:rPr lang="en-IN" dirty="0" smtClean="0">
                <a:solidFill>
                  <a:srgbClr val="FF0000"/>
                </a:solidFill>
                <a:latin typeface="Arial"/>
              </a:rPr>
              <a:t>MHz </a:t>
            </a:r>
            <a:r>
              <a:rPr lang="en-IN" dirty="0">
                <a:solidFill>
                  <a:srgbClr val="FF0000"/>
                </a:solidFill>
                <a:latin typeface="Arial"/>
              </a:rPr>
              <a:t>for the boards at 20 MHz).</a:t>
            </a:r>
          </a:p>
          <a:p>
            <a:endParaRPr lang="en-IN" dirty="0">
              <a:solidFill>
                <a:srgbClr val="FF0000"/>
              </a:solidFill>
            </a:endParaRPr>
          </a:p>
        </p:txBody>
      </p:sp>
    </p:spTree>
    <p:extLst>
      <p:ext uri="{BB962C8B-B14F-4D97-AF65-F5344CB8AC3E}">
        <p14:creationId xmlns:p14="http://schemas.microsoft.com/office/powerpoint/2010/main" val="4171238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9228"/>
            <a:ext cx="8784976" cy="5040560"/>
          </a:xfrm>
        </p:spPr>
        <p:txBody>
          <a:bodyPr>
            <a:normAutofit fontScale="92500"/>
          </a:bodyPr>
          <a:lstStyle/>
          <a:p>
            <a:pPr lvl="0" algn="just">
              <a:buFont typeface="Arial"/>
              <a:buChar char="•"/>
            </a:pPr>
            <a:endParaRPr lang="en-IN" sz="2000" b="1" dirty="0" smtClean="0">
              <a:solidFill>
                <a:srgbClr val="000000"/>
              </a:solidFill>
              <a:latin typeface="Arial"/>
            </a:endParaRPr>
          </a:p>
          <a:p>
            <a:pPr lvl="0" algn="just">
              <a:buFont typeface="Arial"/>
              <a:buChar char="•"/>
            </a:pPr>
            <a:r>
              <a:rPr lang="en-IN" sz="2400" b="1" dirty="0">
                <a:solidFill>
                  <a:srgbClr val="000000"/>
                </a:solidFill>
                <a:latin typeface="Arial"/>
              </a:rPr>
              <a:t>Divider</a:t>
            </a:r>
            <a:r>
              <a:rPr lang="en-IN" sz="2400" dirty="0">
                <a:solidFill>
                  <a:srgbClr val="000000"/>
                </a:solidFill>
                <a:latin typeface="Arial"/>
              </a:rPr>
              <a:t> − It could be (SPI_CLOCK_DIV2, </a:t>
            </a:r>
            <a:r>
              <a:rPr lang="en-IN" sz="2400" dirty="0" smtClean="0">
                <a:solidFill>
                  <a:srgbClr val="000000"/>
                </a:solidFill>
                <a:latin typeface="Arial"/>
              </a:rPr>
              <a:t>SPI_CLOCK_DIV4,SPI_CLOCK_DIV8,SPI_CLOCK_DIV16,SPI_CLOCK_DIV32,SPI_CLOCK_DIV64,SPI_CLOCK_DIV128</a:t>
            </a:r>
            <a:r>
              <a:rPr lang="en-IN" sz="2400" dirty="0">
                <a:solidFill>
                  <a:srgbClr val="000000"/>
                </a:solidFill>
                <a:latin typeface="Arial"/>
              </a:rPr>
              <a:t>).</a:t>
            </a:r>
          </a:p>
          <a:p>
            <a:pPr marL="0" lvl="0" indent="0" algn="just">
              <a:buNone/>
            </a:pPr>
            <a:endParaRPr lang="en-IN" sz="2400" b="1" dirty="0">
              <a:solidFill>
                <a:srgbClr val="000000"/>
              </a:solidFill>
              <a:latin typeface="Arial"/>
            </a:endParaRPr>
          </a:p>
          <a:p>
            <a:pPr lvl="0" algn="just">
              <a:buFont typeface="Arial"/>
              <a:buChar char="•"/>
            </a:pPr>
            <a:r>
              <a:rPr lang="en-IN" sz="2400" b="1" dirty="0" err="1" smtClean="0">
                <a:solidFill>
                  <a:srgbClr val="000000"/>
                </a:solidFill>
                <a:latin typeface="Arial"/>
              </a:rPr>
              <a:t>SPI.transfer</a:t>
            </a:r>
            <a:r>
              <a:rPr lang="en-IN" sz="2400" b="1" dirty="0" smtClean="0">
                <a:solidFill>
                  <a:srgbClr val="000000"/>
                </a:solidFill>
                <a:latin typeface="Arial"/>
              </a:rPr>
              <a:t>(</a:t>
            </a:r>
            <a:r>
              <a:rPr lang="en-IN" sz="2400" b="1" dirty="0" err="1" smtClean="0">
                <a:solidFill>
                  <a:srgbClr val="000000"/>
                </a:solidFill>
                <a:latin typeface="Arial"/>
              </a:rPr>
              <a:t>val</a:t>
            </a:r>
            <a:r>
              <a:rPr lang="en-IN" sz="2400" b="1" dirty="0">
                <a:solidFill>
                  <a:srgbClr val="000000"/>
                </a:solidFill>
                <a:latin typeface="Arial"/>
              </a:rPr>
              <a:t>)</a:t>
            </a:r>
            <a:r>
              <a:rPr lang="en-IN" sz="2400" dirty="0">
                <a:solidFill>
                  <a:srgbClr val="000000"/>
                </a:solidFill>
                <a:latin typeface="Arial"/>
              </a:rPr>
              <a:t> − SPI transfer is based on a simultaneous send and receive: the received data is returned in </a:t>
            </a:r>
            <a:r>
              <a:rPr lang="en-IN" sz="2400" dirty="0" err="1">
                <a:solidFill>
                  <a:srgbClr val="000000"/>
                </a:solidFill>
                <a:latin typeface="Arial"/>
              </a:rPr>
              <a:t>receivedVal</a:t>
            </a:r>
            <a:r>
              <a:rPr lang="en-IN" sz="2400" dirty="0" smtClean="0">
                <a:solidFill>
                  <a:srgbClr val="000000"/>
                </a:solidFill>
                <a:latin typeface="Arial"/>
              </a:rPr>
              <a:t>.</a:t>
            </a:r>
          </a:p>
          <a:p>
            <a:pPr lvl="0" algn="just">
              <a:buFont typeface="Arial"/>
              <a:buChar char="•"/>
            </a:pPr>
            <a:endParaRPr lang="en-IN" sz="2400" dirty="0">
              <a:solidFill>
                <a:srgbClr val="000000"/>
              </a:solidFill>
              <a:latin typeface="Arial"/>
            </a:endParaRPr>
          </a:p>
          <a:p>
            <a:pPr lvl="0" algn="just">
              <a:buFont typeface="Arial"/>
              <a:buChar char="•"/>
            </a:pPr>
            <a:r>
              <a:rPr lang="en-IN" sz="2400" b="1" dirty="0" err="1">
                <a:solidFill>
                  <a:srgbClr val="000000"/>
                </a:solidFill>
                <a:latin typeface="Arial"/>
              </a:rPr>
              <a:t>SPI.beginTransaction</a:t>
            </a:r>
            <a:r>
              <a:rPr lang="en-IN" sz="2400" b="1" dirty="0">
                <a:solidFill>
                  <a:srgbClr val="000000"/>
                </a:solidFill>
                <a:latin typeface="Arial"/>
              </a:rPr>
              <a:t>(</a:t>
            </a:r>
            <a:r>
              <a:rPr lang="en-IN" sz="2400" b="1" dirty="0" err="1">
                <a:solidFill>
                  <a:srgbClr val="000000"/>
                </a:solidFill>
                <a:latin typeface="Arial"/>
              </a:rPr>
              <a:t>SPISettings</a:t>
            </a:r>
            <a:r>
              <a:rPr lang="en-IN" sz="2400" b="1" dirty="0">
                <a:solidFill>
                  <a:srgbClr val="000000"/>
                </a:solidFill>
                <a:latin typeface="Arial"/>
              </a:rPr>
              <a:t>(</a:t>
            </a:r>
            <a:r>
              <a:rPr lang="en-IN" sz="2400" b="1" dirty="0" err="1">
                <a:solidFill>
                  <a:srgbClr val="000000"/>
                </a:solidFill>
                <a:latin typeface="Arial"/>
              </a:rPr>
              <a:t>speedMaximum</a:t>
            </a:r>
            <a:r>
              <a:rPr lang="en-IN" sz="2400" b="1" dirty="0">
                <a:solidFill>
                  <a:srgbClr val="000000"/>
                </a:solidFill>
                <a:latin typeface="Arial"/>
              </a:rPr>
              <a:t>, </a:t>
            </a:r>
            <a:r>
              <a:rPr lang="en-IN" sz="2400" b="1" dirty="0" err="1">
                <a:solidFill>
                  <a:srgbClr val="000000"/>
                </a:solidFill>
                <a:latin typeface="Arial"/>
              </a:rPr>
              <a:t>dataOrder</a:t>
            </a:r>
            <a:r>
              <a:rPr lang="en-IN" sz="2400" b="1" dirty="0">
                <a:solidFill>
                  <a:srgbClr val="000000"/>
                </a:solidFill>
                <a:latin typeface="Arial"/>
              </a:rPr>
              <a:t>, </a:t>
            </a:r>
            <a:r>
              <a:rPr lang="en-IN" sz="2400" b="1" dirty="0" err="1">
                <a:solidFill>
                  <a:srgbClr val="000000"/>
                </a:solidFill>
                <a:latin typeface="Arial"/>
              </a:rPr>
              <a:t>dataMode</a:t>
            </a:r>
            <a:r>
              <a:rPr lang="en-IN" sz="2400" b="1" dirty="0">
                <a:solidFill>
                  <a:srgbClr val="000000"/>
                </a:solidFill>
                <a:latin typeface="Arial"/>
              </a:rPr>
              <a:t>))</a:t>
            </a:r>
            <a:r>
              <a:rPr lang="en-IN" sz="2400" dirty="0">
                <a:solidFill>
                  <a:srgbClr val="000000"/>
                </a:solidFill>
                <a:latin typeface="Arial"/>
              </a:rPr>
              <a:t> − </a:t>
            </a:r>
            <a:r>
              <a:rPr lang="en-IN" sz="2400" dirty="0" err="1">
                <a:solidFill>
                  <a:srgbClr val="000000"/>
                </a:solidFill>
                <a:latin typeface="Arial"/>
              </a:rPr>
              <a:t>speedMaximum</a:t>
            </a:r>
            <a:r>
              <a:rPr lang="en-IN" sz="2400" dirty="0">
                <a:solidFill>
                  <a:srgbClr val="000000"/>
                </a:solidFill>
                <a:latin typeface="Arial"/>
              </a:rPr>
              <a:t> is the clock, </a:t>
            </a:r>
            <a:r>
              <a:rPr lang="en-IN" sz="2400" dirty="0" err="1">
                <a:solidFill>
                  <a:srgbClr val="000000"/>
                </a:solidFill>
                <a:latin typeface="Arial"/>
              </a:rPr>
              <a:t>dataOrder</a:t>
            </a:r>
            <a:r>
              <a:rPr lang="en-IN" sz="2400" dirty="0">
                <a:solidFill>
                  <a:srgbClr val="000000"/>
                </a:solidFill>
                <a:latin typeface="Arial"/>
              </a:rPr>
              <a:t>(MSBFIRST or LSBFIRST), </a:t>
            </a:r>
            <a:r>
              <a:rPr lang="en-IN" sz="2400" dirty="0" err="1">
                <a:solidFill>
                  <a:srgbClr val="000000"/>
                </a:solidFill>
                <a:latin typeface="Arial"/>
              </a:rPr>
              <a:t>dataMode</a:t>
            </a:r>
            <a:r>
              <a:rPr lang="en-IN" sz="2400" dirty="0">
                <a:solidFill>
                  <a:srgbClr val="000000"/>
                </a:solidFill>
                <a:latin typeface="Arial"/>
              </a:rPr>
              <a:t>(SPI_MODE0, SPI_MODE1, SPI_MODE2, or SPI_MODE3).</a:t>
            </a:r>
          </a:p>
          <a:p>
            <a:endParaRPr lang="en-IN" dirty="0"/>
          </a:p>
        </p:txBody>
      </p:sp>
    </p:spTree>
    <p:extLst>
      <p:ext uri="{BB962C8B-B14F-4D97-AF65-F5344CB8AC3E}">
        <p14:creationId xmlns:p14="http://schemas.microsoft.com/office/powerpoint/2010/main" val="3955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29600" cy="648416"/>
          </a:xfrm>
        </p:spPr>
        <p:txBody>
          <a:bodyPr>
            <a:normAutofit fontScale="90000"/>
          </a:bodyPr>
          <a:lstStyle/>
          <a:p>
            <a:r>
              <a:rPr lang="en-US" sz="4000" b="1" dirty="0" smtClean="0">
                <a:latin typeface="Arial" pitchFamily="34" charset="0"/>
                <a:cs typeface="Arial" pitchFamily="34" charset="0"/>
              </a:rPr>
              <a:t>Basic Arduino UNO board (Hardware)</a:t>
            </a:r>
            <a:endParaRPr lang="en-IN" sz="4000" b="1" dirty="0">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117308"/>
            <a:ext cx="7575684"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440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396386"/>
          </a:xfrm>
        </p:spPr>
        <p:txBody>
          <a:bodyPr>
            <a:normAutofit fontScale="90000"/>
          </a:bodyPr>
          <a:lstStyle/>
          <a:p>
            <a:r>
              <a:rPr lang="en-IN" b="1" dirty="0" smtClean="0"/>
              <a:t>SPI as master (example)</a:t>
            </a:r>
            <a:endParaRPr lang="en-IN" b="1" dirty="0"/>
          </a:p>
        </p:txBody>
      </p:sp>
      <p:sp>
        <p:nvSpPr>
          <p:cNvPr id="3" name="Content Placeholder 2"/>
          <p:cNvSpPr>
            <a:spLocks noGrp="1"/>
          </p:cNvSpPr>
          <p:nvPr>
            <p:ph idx="1"/>
          </p:nvPr>
        </p:nvSpPr>
        <p:spPr>
          <a:xfrm>
            <a:off x="395536" y="769268"/>
            <a:ext cx="8291264" cy="4752528"/>
          </a:xfrm>
        </p:spPr>
        <p:txBody>
          <a:bodyPr>
            <a:normAutofit fontScale="55000" lnSpcReduction="20000"/>
          </a:bodyPr>
          <a:lstStyle/>
          <a:p>
            <a:r>
              <a:rPr lang="en-IN" dirty="0">
                <a:solidFill>
                  <a:srgbClr val="880000"/>
                </a:solidFill>
              </a:rPr>
              <a:t>#include</a:t>
            </a:r>
            <a:r>
              <a:rPr lang="en-IN" dirty="0">
                <a:solidFill>
                  <a:srgbClr val="000000"/>
                </a:solidFill>
              </a:rPr>
              <a:t> </a:t>
            </a:r>
            <a:r>
              <a:rPr lang="en-IN" dirty="0">
                <a:solidFill>
                  <a:srgbClr val="008800"/>
                </a:solidFill>
              </a:rPr>
              <a:t>&lt;</a:t>
            </a:r>
            <a:r>
              <a:rPr lang="en-IN" dirty="0" err="1">
                <a:solidFill>
                  <a:srgbClr val="008800"/>
                </a:solidFill>
              </a:rPr>
              <a:t>SPI.h</a:t>
            </a:r>
            <a:r>
              <a:rPr lang="en-IN" dirty="0">
                <a:solidFill>
                  <a:srgbClr val="008800"/>
                </a:solidFill>
              </a:rPr>
              <a:t>&gt;</a:t>
            </a:r>
            <a:r>
              <a:rPr lang="en-IN" dirty="0">
                <a:solidFill>
                  <a:srgbClr val="000000"/>
                </a:solidFill>
              </a:rPr>
              <a:t> </a:t>
            </a:r>
            <a:endParaRPr lang="en-IN" dirty="0" smtClean="0">
              <a:solidFill>
                <a:srgbClr val="000000"/>
              </a:solidFill>
            </a:endParaRPr>
          </a:p>
          <a:p>
            <a:r>
              <a:rPr lang="en-IN" dirty="0" smtClean="0">
                <a:solidFill>
                  <a:srgbClr val="000088"/>
                </a:solidFill>
              </a:rPr>
              <a:t>void</a:t>
            </a:r>
            <a:r>
              <a:rPr lang="en-IN" dirty="0" smtClean="0">
                <a:solidFill>
                  <a:srgbClr val="000000"/>
                </a:solidFill>
              </a:rPr>
              <a:t> </a:t>
            </a:r>
            <a:r>
              <a:rPr lang="en-IN" dirty="0">
                <a:solidFill>
                  <a:srgbClr val="000000"/>
                </a:solidFill>
              </a:rPr>
              <a:t>setup </a:t>
            </a:r>
            <a:r>
              <a:rPr lang="en-IN" dirty="0">
                <a:solidFill>
                  <a:srgbClr val="666600"/>
                </a:solidFill>
              </a:rPr>
              <a:t>(</a:t>
            </a:r>
            <a:r>
              <a:rPr lang="en-IN" dirty="0">
                <a:solidFill>
                  <a:srgbClr val="000088"/>
                </a:solidFill>
              </a:rPr>
              <a:t>void</a:t>
            </a:r>
            <a:r>
              <a:rPr lang="en-IN" dirty="0">
                <a:solidFill>
                  <a:srgbClr val="666600"/>
                </a:solidFill>
              </a:rPr>
              <a:t>)</a:t>
            </a:r>
            <a:r>
              <a:rPr lang="en-IN" dirty="0">
                <a:solidFill>
                  <a:srgbClr val="000000"/>
                </a:solidFill>
              </a:rPr>
              <a:t> </a:t>
            </a:r>
            <a:endParaRPr lang="en-IN" dirty="0" smtClean="0">
              <a:solidFill>
                <a:srgbClr val="000000"/>
              </a:solidFill>
            </a:endParaRPr>
          </a:p>
          <a:p>
            <a:r>
              <a:rPr lang="en-IN" dirty="0" smtClean="0">
                <a:solidFill>
                  <a:srgbClr val="666600"/>
                </a:solidFill>
              </a:rPr>
              <a:t>{</a:t>
            </a:r>
            <a:r>
              <a:rPr lang="en-IN" dirty="0" smtClean="0">
                <a:solidFill>
                  <a:srgbClr val="000000"/>
                </a:solidFill>
              </a:rPr>
              <a:t> </a:t>
            </a:r>
            <a:r>
              <a:rPr lang="en-IN" dirty="0" err="1">
                <a:solidFill>
                  <a:srgbClr val="660066"/>
                </a:solidFill>
              </a:rPr>
              <a:t>Serial</a:t>
            </a:r>
            <a:r>
              <a:rPr lang="en-IN" dirty="0" err="1">
                <a:solidFill>
                  <a:srgbClr val="666600"/>
                </a:solidFill>
              </a:rPr>
              <a:t>.</a:t>
            </a:r>
            <a:r>
              <a:rPr lang="en-IN" dirty="0" err="1">
                <a:solidFill>
                  <a:srgbClr val="000088"/>
                </a:solidFill>
              </a:rPr>
              <a:t>begin</a:t>
            </a:r>
            <a:r>
              <a:rPr lang="en-IN" dirty="0">
                <a:solidFill>
                  <a:srgbClr val="666600"/>
                </a:solidFill>
              </a:rPr>
              <a:t>(</a:t>
            </a:r>
            <a:r>
              <a:rPr lang="en-IN" dirty="0">
                <a:solidFill>
                  <a:srgbClr val="006666"/>
                </a:solidFill>
              </a:rPr>
              <a:t>115200</a:t>
            </a:r>
            <a:r>
              <a:rPr lang="en-IN" dirty="0">
                <a:solidFill>
                  <a:srgbClr val="666600"/>
                </a:solidFill>
              </a:rPr>
              <a:t>);</a:t>
            </a:r>
            <a:r>
              <a:rPr lang="en-IN" dirty="0">
                <a:solidFill>
                  <a:srgbClr val="000000"/>
                </a:solidFill>
              </a:rPr>
              <a:t> </a:t>
            </a:r>
            <a:r>
              <a:rPr lang="en-IN" dirty="0">
                <a:solidFill>
                  <a:srgbClr val="880000"/>
                </a:solidFill>
              </a:rPr>
              <a:t>//set baud rate to 115200 for </a:t>
            </a:r>
            <a:r>
              <a:rPr lang="en-IN" dirty="0" err="1">
                <a:solidFill>
                  <a:srgbClr val="880000"/>
                </a:solidFill>
              </a:rPr>
              <a:t>usart</a:t>
            </a:r>
            <a:r>
              <a:rPr lang="en-IN" dirty="0">
                <a:solidFill>
                  <a:srgbClr val="000000"/>
                </a:solidFill>
              </a:rPr>
              <a:t> </a:t>
            </a:r>
            <a:endParaRPr lang="en-IN" dirty="0" smtClean="0">
              <a:solidFill>
                <a:srgbClr val="000000"/>
              </a:solidFill>
            </a:endParaRPr>
          </a:p>
          <a:p>
            <a:r>
              <a:rPr lang="en-IN" dirty="0" err="1" smtClean="0">
                <a:solidFill>
                  <a:srgbClr val="000000"/>
                </a:solidFill>
              </a:rPr>
              <a:t>digitalWrite</a:t>
            </a:r>
            <a:r>
              <a:rPr lang="en-IN" dirty="0" smtClean="0">
                <a:solidFill>
                  <a:srgbClr val="666600"/>
                </a:solidFill>
              </a:rPr>
              <a:t>(</a:t>
            </a:r>
            <a:r>
              <a:rPr lang="en-IN" dirty="0" smtClean="0">
                <a:solidFill>
                  <a:srgbClr val="000000"/>
                </a:solidFill>
              </a:rPr>
              <a:t>SS</a:t>
            </a:r>
            <a:r>
              <a:rPr lang="en-IN" dirty="0">
                <a:solidFill>
                  <a:srgbClr val="666600"/>
                </a:solidFill>
              </a:rPr>
              <a:t>,</a:t>
            </a:r>
            <a:r>
              <a:rPr lang="en-IN" dirty="0">
                <a:solidFill>
                  <a:srgbClr val="000000"/>
                </a:solidFill>
              </a:rPr>
              <a:t> HIGH</a:t>
            </a:r>
            <a:r>
              <a:rPr lang="en-IN" dirty="0">
                <a:solidFill>
                  <a:srgbClr val="666600"/>
                </a:solidFill>
              </a:rPr>
              <a:t>);</a:t>
            </a:r>
            <a:r>
              <a:rPr lang="en-IN" dirty="0">
                <a:solidFill>
                  <a:srgbClr val="000000"/>
                </a:solidFill>
              </a:rPr>
              <a:t> </a:t>
            </a:r>
            <a:r>
              <a:rPr lang="en-IN" dirty="0">
                <a:solidFill>
                  <a:srgbClr val="880000"/>
                </a:solidFill>
              </a:rPr>
              <a:t>// disable Slave Select</a:t>
            </a:r>
            <a:r>
              <a:rPr lang="en-IN" dirty="0">
                <a:solidFill>
                  <a:srgbClr val="000000"/>
                </a:solidFill>
              </a:rPr>
              <a:t> </a:t>
            </a:r>
            <a:endParaRPr lang="en-IN" dirty="0" smtClean="0">
              <a:solidFill>
                <a:srgbClr val="000000"/>
              </a:solidFill>
            </a:endParaRPr>
          </a:p>
          <a:p>
            <a:r>
              <a:rPr lang="en-IN" dirty="0" err="1" smtClean="0">
                <a:solidFill>
                  <a:srgbClr val="000000"/>
                </a:solidFill>
              </a:rPr>
              <a:t>SPI</a:t>
            </a:r>
            <a:r>
              <a:rPr lang="en-IN" dirty="0" err="1" smtClean="0">
                <a:solidFill>
                  <a:srgbClr val="666600"/>
                </a:solidFill>
              </a:rPr>
              <a:t>.</a:t>
            </a:r>
            <a:r>
              <a:rPr lang="en-IN" dirty="0" err="1" smtClean="0">
                <a:solidFill>
                  <a:srgbClr val="000088"/>
                </a:solidFill>
              </a:rPr>
              <a:t>begin</a:t>
            </a:r>
            <a:r>
              <a:rPr lang="en-IN" dirty="0" smtClean="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SPI</a:t>
            </a:r>
            <a:r>
              <a:rPr lang="en-IN" dirty="0" err="1">
                <a:solidFill>
                  <a:srgbClr val="666600"/>
                </a:solidFill>
              </a:rPr>
              <a:t>.</a:t>
            </a:r>
            <a:r>
              <a:rPr lang="en-IN" dirty="0" err="1">
                <a:solidFill>
                  <a:srgbClr val="000000"/>
                </a:solidFill>
              </a:rPr>
              <a:t>setClockDivider</a:t>
            </a:r>
            <a:r>
              <a:rPr lang="en-IN" dirty="0">
                <a:solidFill>
                  <a:srgbClr val="666600"/>
                </a:solidFill>
              </a:rPr>
              <a:t>(</a:t>
            </a:r>
            <a:r>
              <a:rPr lang="en-IN" dirty="0">
                <a:solidFill>
                  <a:srgbClr val="000000"/>
                </a:solidFill>
              </a:rPr>
              <a:t>SPI_CLOCK_DIV8</a:t>
            </a:r>
            <a:r>
              <a:rPr lang="en-IN" dirty="0">
                <a:solidFill>
                  <a:srgbClr val="666600"/>
                </a:solidFill>
              </a:rPr>
              <a:t>);</a:t>
            </a:r>
            <a:r>
              <a:rPr lang="en-IN" dirty="0">
                <a:solidFill>
                  <a:srgbClr val="880000"/>
                </a:solidFill>
              </a:rPr>
              <a:t>//divide the clock by 8</a:t>
            </a:r>
            <a:r>
              <a:rPr lang="en-IN" dirty="0">
                <a:solidFill>
                  <a:srgbClr val="000000"/>
                </a:solidFill>
              </a:rPr>
              <a:t> </a:t>
            </a:r>
            <a:r>
              <a:rPr lang="en-IN" dirty="0" smtClean="0">
                <a:solidFill>
                  <a:srgbClr val="666600"/>
                </a:solidFill>
              </a:rPr>
              <a:t>}</a:t>
            </a:r>
          </a:p>
          <a:p>
            <a:r>
              <a:rPr lang="en-IN" dirty="0" smtClean="0">
                <a:solidFill>
                  <a:srgbClr val="000000"/>
                </a:solidFill>
              </a:rPr>
              <a:t> </a:t>
            </a:r>
            <a:r>
              <a:rPr lang="en-IN" dirty="0">
                <a:solidFill>
                  <a:srgbClr val="000088"/>
                </a:solidFill>
              </a:rPr>
              <a:t>void</a:t>
            </a:r>
            <a:r>
              <a:rPr lang="en-IN" dirty="0">
                <a:solidFill>
                  <a:srgbClr val="000000"/>
                </a:solidFill>
              </a:rPr>
              <a:t> loop </a:t>
            </a:r>
            <a:r>
              <a:rPr lang="en-IN" dirty="0">
                <a:solidFill>
                  <a:srgbClr val="666600"/>
                </a:solidFill>
              </a:rPr>
              <a:t>(</a:t>
            </a:r>
            <a:r>
              <a:rPr lang="en-IN" dirty="0">
                <a:solidFill>
                  <a:srgbClr val="000088"/>
                </a:solidFill>
              </a:rPr>
              <a:t>void</a:t>
            </a:r>
            <a:r>
              <a:rPr lang="en-IN" dirty="0">
                <a:solidFill>
                  <a:srgbClr val="666600"/>
                </a:solidFill>
              </a:rPr>
              <a:t>)</a:t>
            </a:r>
            <a:r>
              <a:rPr lang="en-IN" dirty="0">
                <a:solidFill>
                  <a:srgbClr val="000000"/>
                </a:solidFill>
              </a:rPr>
              <a:t> </a:t>
            </a:r>
            <a:endParaRPr lang="en-IN" dirty="0" smtClean="0">
              <a:solidFill>
                <a:srgbClr val="000000"/>
              </a:solidFill>
            </a:endParaRPr>
          </a:p>
          <a:p>
            <a:r>
              <a:rPr lang="en-IN" dirty="0" smtClean="0">
                <a:solidFill>
                  <a:srgbClr val="666600"/>
                </a:solidFill>
              </a:rPr>
              <a:t>{</a:t>
            </a:r>
            <a:r>
              <a:rPr lang="en-IN" dirty="0" smtClean="0">
                <a:solidFill>
                  <a:srgbClr val="000000"/>
                </a:solidFill>
              </a:rPr>
              <a:t> </a:t>
            </a:r>
          </a:p>
          <a:p>
            <a:r>
              <a:rPr lang="en-IN" dirty="0" smtClean="0">
                <a:solidFill>
                  <a:srgbClr val="000088"/>
                </a:solidFill>
              </a:rPr>
              <a:t>char</a:t>
            </a:r>
            <a:r>
              <a:rPr lang="en-IN" dirty="0" smtClean="0">
                <a:solidFill>
                  <a:srgbClr val="000000"/>
                </a:solidFill>
              </a:rPr>
              <a:t> </a:t>
            </a:r>
            <a:r>
              <a:rPr lang="en-IN" dirty="0">
                <a:solidFill>
                  <a:srgbClr val="000000"/>
                </a:solidFill>
              </a:rPr>
              <a:t>c</a:t>
            </a:r>
            <a:r>
              <a:rPr lang="en-IN" dirty="0">
                <a:solidFill>
                  <a:srgbClr val="666600"/>
                </a:solidFill>
              </a:rPr>
              <a:t>;</a:t>
            </a:r>
            <a:r>
              <a:rPr lang="en-IN" dirty="0">
                <a:solidFill>
                  <a:srgbClr val="000000"/>
                </a:solidFill>
              </a:rPr>
              <a:t> </a:t>
            </a:r>
            <a:r>
              <a:rPr lang="en-IN" dirty="0" err="1">
                <a:solidFill>
                  <a:srgbClr val="000000"/>
                </a:solidFill>
              </a:rPr>
              <a:t>digitalWrite</a:t>
            </a:r>
            <a:r>
              <a:rPr lang="en-IN" dirty="0">
                <a:solidFill>
                  <a:srgbClr val="666600"/>
                </a:solidFill>
              </a:rPr>
              <a:t>(</a:t>
            </a:r>
            <a:r>
              <a:rPr lang="en-IN" dirty="0">
                <a:solidFill>
                  <a:srgbClr val="000000"/>
                </a:solidFill>
              </a:rPr>
              <a:t>SS</a:t>
            </a:r>
            <a:r>
              <a:rPr lang="en-IN" dirty="0">
                <a:solidFill>
                  <a:srgbClr val="666600"/>
                </a:solidFill>
              </a:rPr>
              <a:t>,</a:t>
            </a:r>
            <a:r>
              <a:rPr lang="en-IN" dirty="0">
                <a:solidFill>
                  <a:srgbClr val="000000"/>
                </a:solidFill>
              </a:rPr>
              <a:t> LOW</a:t>
            </a:r>
            <a:r>
              <a:rPr lang="en-IN" dirty="0">
                <a:solidFill>
                  <a:srgbClr val="666600"/>
                </a:solidFill>
              </a:rPr>
              <a:t>);</a:t>
            </a:r>
            <a:r>
              <a:rPr lang="en-IN" dirty="0">
                <a:solidFill>
                  <a:srgbClr val="000000"/>
                </a:solidFill>
              </a:rPr>
              <a:t> </a:t>
            </a:r>
            <a:r>
              <a:rPr lang="en-IN" dirty="0">
                <a:solidFill>
                  <a:srgbClr val="880000"/>
                </a:solidFill>
              </a:rPr>
              <a:t>// enable Slave </a:t>
            </a:r>
            <a:r>
              <a:rPr lang="en-IN" dirty="0" smtClean="0">
                <a:solidFill>
                  <a:srgbClr val="880000"/>
                </a:solidFill>
              </a:rPr>
              <a:t>Select</a:t>
            </a:r>
          </a:p>
          <a:p>
            <a:r>
              <a:rPr lang="en-IN" dirty="0" smtClean="0">
                <a:solidFill>
                  <a:srgbClr val="000000"/>
                </a:solidFill>
              </a:rPr>
              <a:t> </a:t>
            </a:r>
            <a:r>
              <a:rPr lang="en-IN" dirty="0">
                <a:solidFill>
                  <a:srgbClr val="880000"/>
                </a:solidFill>
              </a:rPr>
              <a:t>// send test string</a:t>
            </a:r>
            <a:r>
              <a:rPr lang="en-IN" dirty="0">
                <a:solidFill>
                  <a:srgbClr val="000000"/>
                </a:solidFill>
              </a:rPr>
              <a:t> </a:t>
            </a:r>
            <a:endParaRPr lang="en-IN" dirty="0" smtClean="0">
              <a:solidFill>
                <a:srgbClr val="000000"/>
              </a:solidFill>
            </a:endParaRPr>
          </a:p>
          <a:p>
            <a:r>
              <a:rPr lang="en-IN" dirty="0" smtClean="0">
                <a:solidFill>
                  <a:srgbClr val="000088"/>
                </a:solidFill>
              </a:rPr>
              <a:t>for</a:t>
            </a:r>
            <a:r>
              <a:rPr lang="en-IN" dirty="0" smtClean="0">
                <a:solidFill>
                  <a:srgbClr val="000000"/>
                </a:solidFill>
              </a:rPr>
              <a:t> </a:t>
            </a:r>
            <a:r>
              <a:rPr lang="en-IN" dirty="0">
                <a:solidFill>
                  <a:srgbClr val="666600"/>
                </a:solidFill>
              </a:rPr>
              <a:t>(</a:t>
            </a:r>
            <a:r>
              <a:rPr lang="en-IN" dirty="0" err="1">
                <a:solidFill>
                  <a:srgbClr val="000088"/>
                </a:solidFill>
              </a:rPr>
              <a:t>const</a:t>
            </a:r>
            <a:r>
              <a:rPr lang="en-IN" dirty="0">
                <a:solidFill>
                  <a:srgbClr val="000000"/>
                </a:solidFill>
              </a:rPr>
              <a:t> </a:t>
            </a:r>
            <a:r>
              <a:rPr lang="en-IN" dirty="0">
                <a:solidFill>
                  <a:srgbClr val="000088"/>
                </a:solidFill>
              </a:rPr>
              <a:t>char</a:t>
            </a:r>
            <a:r>
              <a:rPr lang="en-IN" dirty="0">
                <a:solidFill>
                  <a:srgbClr val="000000"/>
                </a:solidFill>
              </a:rPr>
              <a:t> </a:t>
            </a:r>
            <a:r>
              <a:rPr lang="en-IN" dirty="0">
                <a:solidFill>
                  <a:srgbClr val="666600"/>
                </a:solidFill>
              </a:rPr>
              <a:t>*</a:t>
            </a:r>
            <a:r>
              <a:rPr lang="en-IN" dirty="0">
                <a:solidFill>
                  <a:srgbClr val="000000"/>
                </a:solidFill>
              </a:rPr>
              <a:t> p </a:t>
            </a:r>
            <a:r>
              <a:rPr lang="en-IN" dirty="0">
                <a:solidFill>
                  <a:srgbClr val="666600"/>
                </a:solidFill>
              </a:rPr>
              <a:t>=</a:t>
            </a:r>
            <a:r>
              <a:rPr lang="en-IN" dirty="0">
                <a:solidFill>
                  <a:srgbClr val="000000"/>
                </a:solidFill>
              </a:rPr>
              <a:t> </a:t>
            </a:r>
            <a:r>
              <a:rPr lang="en-IN" dirty="0">
                <a:solidFill>
                  <a:srgbClr val="008800"/>
                </a:solidFill>
              </a:rPr>
              <a:t>"Hello, world!\r"</a:t>
            </a:r>
            <a:r>
              <a:rPr lang="en-IN" dirty="0">
                <a:solidFill>
                  <a:srgbClr val="000000"/>
                </a:solidFill>
              </a:rPr>
              <a:t> </a:t>
            </a:r>
            <a:r>
              <a:rPr lang="en-IN" dirty="0">
                <a:solidFill>
                  <a:srgbClr val="666600"/>
                </a:solidFill>
              </a:rPr>
              <a:t>;</a:t>
            </a:r>
            <a:r>
              <a:rPr lang="en-IN" dirty="0">
                <a:solidFill>
                  <a:srgbClr val="000000"/>
                </a:solidFill>
              </a:rPr>
              <a:t> c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0000"/>
                </a:solidFill>
              </a:rPr>
              <a:t>p</a:t>
            </a:r>
            <a:r>
              <a:rPr lang="en-IN" dirty="0">
                <a:solidFill>
                  <a:srgbClr val="666600"/>
                </a:solidFill>
              </a:rPr>
              <a:t>;</a:t>
            </a:r>
            <a:r>
              <a:rPr lang="en-IN" dirty="0">
                <a:solidFill>
                  <a:srgbClr val="000000"/>
                </a:solidFill>
              </a:rPr>
              <a:t> p</a:t>
            </a:r>
            <a:r>
              <a:rPr lang="en-IN" dirty="0" smtClean="0">
                <a:solidFill>
                  <a:srgbClr val="666600"/>
                </a:solidFill>
              </a:rPr>
              <a:t>++)</a:t>
            </a:r>
          </a:p>
          <a:p>
            <a:r>
              <a:rPr lang="en-IN" dirty="0" smtClean="0">
                <a:solidFill>
                  <a:srgbClr val="000000"/>
                </a:solidFill>
              </a:rPr>
              <a:t> </a:t>
            </a:r>
            <a:r>
              <a:rPr lang="en-IN" dirty="0" smtClean="0">
                <a:solidFill>
                  <a:srgbClr val="666600"/>
                </a:solidFill>
              </a:rPr>
              <a:t>{</a:t>
            </a:r>
          </a:p>
          <a:p>
            <a:r>
              <a:rPr lang="en-IN" dirty="0" smtClean="0">
                <a:solidFill>
                  <a:srgbClr val="000000"/>
                </a:solidFill>
              </a:rPr>
              <a:t> </a:t>
            </a:r>
            <a:r>
              <a:rPr lang="en-IN" dirty="0" err="1">
                <a:solidFill>
                  <a:srgbClr val="000000"/>
                </a:solidFill>
              </a:rPr>
              <a:t>SPI</a:t>
            </a:r>
            <a:r>
              <a:rPr lang="en-IN" dirty="0" err="1">
                <a:solidFill>
                  <a:srgbClr val="666600"/>
                </a:solidFill>
              </a:rPr>
              <a:t>.</a:t>
            </a:r>
            <a:r>
              <a:rPr lang="en-IN" dirty="0" err="1">
                <a:solidFill>
                  <a:srgbClr val="000000"/>
                </a:solidFill>
              </a:rPr>
              <a:t>transfer</a:t>
            </a:r>
            <a:r>
              <a:rPr lang="en-IN" dirty="0">
                <a:solidFill>
                  <a:srgbClr val="000000"/>
                </a:solidFill>
              </a:rPr>
              <a:t> </a:t>
            </a:r>
            <a:r>
              <a:rPr lang="en-IN" dirty="0">
                <a:solidFill>
                  <a:srgbClr val="666600"/>
                </a:solidFill>
              </a:rPr>
              <a:t>(</a:t>
            </a:r>
            <a:r>
              <a:rPr lang="en-IN" dirty="0">
                <a:solidFill>
                  <a:srgbClr val="000000"/>
                </a:solidFill>
              </a:rPr>
              <a:t>c</a:t>
            </a:r>
            <a:r>
              <a:rPr lang="en-IN" dirty="0">
                <a:solidFill>
                  <a:srgbClr val="666600"/>
                </a:solidFill>
              </a:rPr>
              <a:t>);</a:t>
            </a:r>
            <a:r>
              <a:rPr lang="en-IN" dirty="0">
                <a:solidFill>
                  <a:srgbClr val="000000"/>
                </a:solidFill>
              </a:rPr>
              <a:t> </a:t>
            </a:r>
            <a:endParaRPr lang="en-IN" dirty="0" smtClean="0">
              <a:solidFill>
                <a:srgbClr val="000000"/>
              </a:solidFill>
            </a:endParaRPr>
          </a:p>
          <a:p>
            <a:r>
              <a:rPr lang="en-IN" dirty="0" err="1" smtClean="0">
                <a:solidFill>
                  <a:srgbClr val="660066"/>
                </a:solidFill>
              </a:rPr>
              <a:t>Serial</a:t>
            </a:r>
            <a:r>
              <a:rPr lang="en-IN" dirty="0" err="1" smtClean="0">
                <a:solidFill>
                  <a:srgbClr val="666600"/>
                </a:solidFill>
              </a:rPr>
              <a:t>.</a:t>
            </a:r>
            <a:r>
              <a:rPr lang="en-IN" dirty="0" err="1" smtClean="0">
                <a:solidFill>
                  <a:srgbClr val="000088"/>
                </a:solidFill>
              </a:rPr>
              <a:t>print</a:t>
            </a:r>
            <a:r>
              <a:rPr lang="en-IN" dirty="0" smtClean="0">
                <a:solidFill>
                  <a:srgbClr val="666600"/>
                </a:solidFill>
              </a:rPr>
              <a:t>(</a:t>
            </a:r>
            <a:r>
              <a:rPr lang="en-IN" dirty="0" smtClean="0">
                <a:solidFill>
                  <a:srgbClr val="000000"/>
                </a:solidFill>
              </a:rPr>
              <a:t>c</a:t>
            </a:r>
            <a:r>
              <a:rPr lang="en-IN" dirty="0">
                <a:solidFill>
                  <a:srgbClr val="666600"/>
                </a:solidFill>
              </a:rPr>
              <a:t>);</a:t>
            </a:r>
            <a:r>
              <a:rPr lang="en-IN" dirty="0">
                <a:solidFill>
                  <a:srgbClr val="000000"/>
                </a:solidFill>
              </a:rPr>
              <a:t> </a:t>
            </a:r>
            <a:endParaRPr lang="en-IN" dirty="0" smtClean="0">
              <a:solidFill>
                <a:srgbClr val="000000"/>
              </a:solidFill>
            </a:endParaRPr>
          </a:p>
          <a:p>
            <a:r>
              <a:rPr lang="en-IN" dirty="0" smtClean="0">
                <a:solidFill>
                  <a:srgbClr val="666600"/>
                </a:solidFill>
              </a:rPr>
              <a:t>}</a:t>
            </a:r>
            <a:r>
              <a:rPr lang="en-IN" dirty="0" smtClean="0">
                <a:solidFill>
                  <a:srgbClr val="000000"/>
                </a:solidFill>
              </a:rPr>
              <a:t> </a:t>
            </a:r>
          </a:p>
          <a:p>
            <a:r>
              <a:rPr lang="en-IN" dirty="0" err="1" smtClean="0">
                <a:solidFill>
                  <a:srgbClr val="000000"/>
                </a:solidFill>
              </a:rPr>
              <a:t>digitalWrite</a:t>
            </a:r>
            <a:r>
              <a:rPr lang="en-IN" dirty="0" smtClean="0">
                <a:solidFill>
                  <a:srgbClr val="666600"/>
                </a:solidFill>
              </a:rPr>
              <a:t>(</a:t>
            </a:r>
            <a:r>
              <a:rPr lang="en-IN" dirty="0" smtClean="0">
                <a:solidFill>
                  <a:srgbClr val="000000"/>
                </a:solidFill>
              </a:rPr>
              <a:t>SS</a:t>
            </a:r>
            <a:r>
              <a:rPr lang="en-IN" dirty="0">
                <a:solidFill>
                  <a:srgbClr val="666600"/>
                </a:solidFill>
              </a:rPr>
              <a:t>,</a:t>
            </a:r>
            <a:r>
              <a:rPr lang="en-IN" dirty="0">
                <a:solidFill>
                  <a:srgbClr val="000000"/>
                </a:solidFill>
              </a:rPr>
              <a:t> HIGH</a:t>
            </a:r>
            <a:r>
              <a:rPr lang="en-IN" dirty="0">
                <a:solidFill>
                  <a:srgbClr val="666600"/>
                </a:solidFill>
              </a:rPr>
              <a:t>);</a:t>
            </a:r>
            <a:r>
              <a:rPr lang="en-IN" dirty="0">
                <a:solidFill>
                  <a:srgbClr val="000000"/>
                </a:solidFill>
              </a:rPr>
              <a:t> </a:t>
            </a:r>
            <a:r>
              <a:rPr lang="en-IN" dirty="0">
                <a:solidFill>
                  <a:srgbClr val="880000"/>
                </a:solidFill>
              </a:rPr>
              <a:t>// disable Slave </a:t>
            </a:r>
            <a:r>
              <a:rPr lang="en-IN" dirty="0" smtClean="0">
                <a:solidFill>
                  <a:srgbClr val="880000"/>
                </a:solidFill>
              </a:rPr>
              <a:t>Select</a:t>
            </a:r>
          </a:p>
          <a:p>
            <a:r>
              <a:rPr lang="en-IN" dirty="0" smtClean="0">
                <a:solidFill>
                  <a:srgbClr val="000000"/>
                </a:solidFill>
              </a:rPr>
              <a:t> </a:t>
            </a:r>
            <a:r>
              <a:rPr lang="en-IN" dirty="0">
                <a:solidFill>
                  <a:srgbClr val="000000"/>
                </a:solidFill>
              </a:rPr>
              <a:t>delay</a:t>
            </a:r>
            <a:r>
              <a:rPr lang="en-IN" dirty="0">
                <a:solidFill>
                  <a:srgbClr val="666600"/>
                </a:solidFill>
              </a:rPr>
              <a:t>(</a:t>
            </a:r>
            <a:r>
              <a:rPr lang="en-IN" dirty="0">
                <a:solidFill>
                  <a:srgbClr val="006666"/>
                </a:solidFill>
              </a:rPr>
              <a:t>2000</a:t>
            </a:r>
            <a:r>
              <a:rPr lang="en-IN" dirty="0">
                <a:solidFill>
                  <a:srgbClr val="666600"/>
                </a:solidFill>
              </a:rPr>
              <a:t>);</a:t>
            </a:r>
            <a:r>
              <a:rPr lang="en-IN" dirty="0">
                <a:solidFill>
                  <a:srgbClr val="000000"/>
                </a:solidFill>
              </a:rPr>
              <a:t> </a:t>
            </a:r>
            <a:endParaRPr lang="en-IN" dirty="0" smtClean="0">
              <a:solidFill>
                <a:srgbClr val="000000"/>
              </a:solidFill>
            </a:endParaRPr>
          </a:p>
          <a:p>
            <a:r>
              <a:rPr lang="en-IN" dirty="0" smtClean="0">
                <a:solidFill>
                  <a:srgbClr val="666600"/>
                </a:solidFill>
              </a:rPr>
              <a:t>}</a:t>
            </a:r>
            <a:endParaRPr lang="en-IN" dirty="0"/>
          </a:p>
        </p:txBody>
      </p:sp>
    </p:spTree>
    <p:extLst>
      <p:ext uri="{BB962C8B-B14F-4D97-AF65-F5344CB8AC3E}">
        <p14:creationId xmlns:p14="http://schemas.microsoft.com/office/powerpoint/2010/main" val="1660838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396386"/>
          </a:xfrm>
        </p:spPr>
        <p:txBody>
          <a:bodyPr>
            <a:normAutofit fontScale="90000"/>
          </a:bodyPr>
          <a:lstStyle/>
          <a:p>
            <a:r>
              <a:rPr lang="en-IN" b="1" dirty="0" smtClean="0"/>
              <a:t>SPI as Slave</a:t>
            </a:r>
            <a:endParaRPr lang="en-IN" b="1" dirty="0"/>
          </a:p>
        </p:txBody>
      </p:sp>
      <p:sp>
        <p:nvSpPr>
          <p:cNvPr id="3" name="Content Placeholder 2"/>
          <p:cNvSpPr>
            <a:spLocks noGrp="1"/>
          </p:cNvSpPr>
          <p:nvPr>
            <p:ph idx="1"/>
          </p:nvPr>
        </p:nvSpPr>
        <p:spPr>
          <a:xfrm>
            <a:off x="179512" y="769268"/>
            <a:ext cx="8507288" cy="4824536"/>
          </a:xfrm>
        </p:spPr>
        <p:txBody>
          <a:bodyPr>
            <a:normAutofit fontScale="32500" lnSpcReduction="20000"/>
          </a:bodyPr>
          <a:lstStyle/>
          <a:p>
            <a:r>
              <a:rPr lang="en-IN" b="1" dirty="0"/>
              <a:t>#include &lt;</a:t>
            </a:r>
            <a:r>
              <a:rPr lang="en-IN" b="1" dirty="0" err="1"/>
              <a:t>SPI.h</a:t>
            </a:r>
            <a:r>
              <a:rPr lang="en-IN" b="1" dirty="0"/>
              <a:t>&gt;</a:t>
            </a:r>
          </a:p>
          <a:p>
            <a:r>
              <a:rPr lang="en-IN" b="1" dirty="0"/>
              <a:t>char buff [50];</a:t>
            </a:r>
          </a:p>
          <a:p>
            <a:r>
              <a:rPr lang="en-IN" b="1" dirty="0"/>
              <a:t>volatile byte </a:t>
            </a:r>
            <a:r>
              <a:rPr lang="en-IN" b="1" dirty="0" err="1"/>
              <a:t>indx</a:t>
            </a:r>
            <a:r>
              <a:rPr lang="en-IN" b="1" dirty="0"/>
              <a:t>;</a:t>
            </a:r>
          </a:p>
          <a:p>
            <a:r>
              <a:rPr lang="en-IN" b="1" dirty="0"/>
              <a:t>volatile </a:t>
            </a:r>
            <a:r>
              <a:rPr lang="en-IN" b="1" dirty="0" err="1"/>
              <a:t>boolean</a:t>
            </a:r>
            <a:r>
              <a:rPr lang="en-IN" b="1" dirty="0"/>
              <a:t> process;</a:t>
            </a:r>
          </a:p>
          <a:p>
            <a:endParaRPr lang="en-IN" b="1" dirty="0"/>
          </a:p>
          <a:p>
            <a:r>
              <a:rPr lang="en-IN" b="1" dirty="0"/>
              <a:t>void setup (void) {</a:t>
            </a:r>
          </a:p>
          <a:p>
            <a:r>
              <a:rPr lang="en-IN" b="1" dirty="0"/>
              <a:t>   </a:t>
            </a:r>
            <a:r>
              <a:rPr lang="en-IN" b="1" dirty="0" err="1"/>
              <a:t>Serial.begin</a:t>
            </a:r>
            <a:r>
              <a:rPr lang="en-IN" b="1" dirty="0"/>
              <a:t> (115200);</a:t>
            </a:r>
          </a:p>
          <a:p>
            <a:r>
              <a:rPr lang="en-IN" b="1" dirty="0"/>
              <a:t>   </a:t>
            </a:r>
            <a:r>
              <a:rPr lang="en-IN" b="1" dirty="0" err="1"/>
              <a:t>pinMode</a:t>
            </a:r>
            <a:r>
              <a:rPr lang="en-IN" b="1" dirty="0"/>
              <a:t>(MISO, OUTPUT); // have to send on master in so it set as output</a:t>
            </a:r>
          </a:p>
          <a:p>
            <a:r>
              <a:rPr lang="en-IN" b="1" dirty="0"/>
              <a:t>   SPCR |= _BV(SPE); // turn on SPI in slave mode</a:t>
            </a:r>
          </a:p>
          <a:p>
            <a:r>
              <a:rPr lang="en-IN" b="1" dirty="0"/>
              <a:t>   </a:t>
            </a:r>
            <a:r>
              <a:rPr lang="en-IN" b="1" dirty="0" err="1"/>
              <a:t>indx</a:t>
            </a:r>
            <a:r>
              <a:rPr lang="en-IN" b="1" dirty="0"/>
              <a:t> = 0; // buffer empty</a:t>
            </a:r>
          </a:p>
          <a:p>
            <a:r>
              <a:rPr lang="en-IN" b="1" dirty="0"/>
              <a:t>   process = false;</a:t>
            </a:r>
          </a:p>
          <a:p>
            <a:r>
              <a:rPr lang="en-IN" b="1" dirty="0"/>
              <a:t>   </a:t>
            </a:r>
            <a:r>
              <a:rPr lang="en-IN" b="1" dirty="0" err="1"/>
              <a:t>SPI.attachInterrupt</a:t>
            </a:r>
            <a:r>
              <a:rPr lang="en-IN" b="1" dirty="0"/>
              <a:t>(); // turn on interrupt</a:t>
            </a:r>
          </a:p>
          <a:p>
            <a:r>
              <a:rPr lang="en-IN" b="1" dirty="0"/>
              <a:t>}</a:t>
            </a:r>
          </a:p>
          <a:p>
            <a:r>
              <a:rPr lang="en-IN" b="1" dirty="0"/>
              <a:t>ISR (</a:t>
            </a:r>
            <a:r>
              <a:rPr lang="en-IN" b="1" dirty="0" err="1"/>
              <a:t>SPI_STC_vect</a:t>
            </a:r>
            <a:r>
              <a:rPr lang="en-IN" b="1" dirty="0"/>
              <a:t>) // SPI interrupt routine { </a:t>
            </a:r>
          </a:p>
          <a:p>
            <a:r>
              <a:rPr lang="en-IN" b="1" dirty="0"/>
              <a:t>   byte c = SPDR; // read byte from SPI Data Register</a:t>
            </a:r>
          </a:p>
          <a:p>
            <a:r>
              <a:rPr lang="en-IN" b="1" dirty="0"/>
              <a:t>   if (</a:t>
            </a:r>
            <a:r>
              <a:rPr lang="en-IN" b="1" dirty="0" err="1"/>
              <a:t>indx</a:t>
            </a:r>
            <a:r>
              <a:rPr lang="en-IN" b="1" dirty="0"/>
              <a:t> &lt; </a:t>
            </a:r>
            <a:r>
              <a:rPr lang="en-IN" b="1" dirty="0" err="1"/>
              <a:t>sizeof</a:t>
            </a:r>
            <a:r>
              <a:rPr lang="en-IN" b="1" dirty="0"/>
              <a:t> buff) {</a:t>
            </a:r>
          </a:p>
          <a:p>
            <a:r>
              <a:rPr lang="en-IN" b="1" dirty="0"/>
              <a:t>      buff [</a:t>
            </a:r>
            <a:r>
              <a:rPr lang="en-IN" b="1" dirty="0" err="1"/>
              <a:t>indx</a:t>
            </a:r>
            <a:r>
              <a:rPr lang="en-IN" b="1" dirty="0"/>
              <a:t>++] = c; // save data in the next index in the array buff</a:t>
            </a:r>
          </a:p>
          <a:p>
            <a:r>
              <a:rPr lang="en-IN" b="1" dirty="0"/>
              <a:t>      if (c == '\r') //check for the end of the word</a:t>
            </a:r>
          </a:p>
          <a:p>
            <a:r>
              <a:rPr lang="en-IN" b="1" dirty="0"/>
              <a:t>      process = true;</a:t>
            </a:r>
          </a:p>
          <a:p>
            <a:r>
              <a:rPr lang="en-IN" b="1" dirty="0"/>
              <a:t>   }</a:t>
            </a:r>
          </a:p>
          <a:p>
            <a:r>
              <a:rPr lang="en-IN" b="1" dirty="0"/>
              <a:t>}</a:t>
            </a:r>
          </a:p>
          <a:p>
            <a:endParaRPr lang="en-IN" b="1" dirty="0"/>
          </a:p>
          <a:p>
            <a:r>
              <a:rPr lang="en-IN" b="1" dirty="0"/>
              <a:t>void loop (void) {</a:t>
            </a:r>
          </a:p>
          <a:p>
            <a:r>
              <a:rPr lang="en-IN" b="1" dirty="0"/>
              <a:t>   if (process) {</a:t>
            </a:r>
          </a:p>
          <a:p>
            <a:r>
              <a:rPr lang="en-IN" b="1" dirty="0"/>
              <a:t>      process = false; //reset the process</a:t>
            </a:r>
          </a:p>
          <a:p>
            <a:r>
              <a:rPr lang="en-IN" b="1" dirty="0"/>
              <a:t>      </a:t>
            </a:r>
            <a:r>
              <a:rPr lang="en-IN" b="1" dirty="0" err="1"/>
              <a:t>Serial.println</a:t>
            </a:r>
            <a:r>
              <a:rPr lang="en-IN" b="1" dirty="0"/>
              <a:t> (buff); //print the array on serial monitor</a:t>
            </a:r>
          </a:p>
          <a:p>
            <a:r>
              <a:rPr lang="en-IN" b="1" dirty="0"/>
              <a:t>      </a:t>
            </a:r>
            <a:r>
              <a:rPr lang="en-IN" b="1" dirty="0" err="1"/>
              <a:t>indx</a:t>
            </a:r>
            <a:r>
              <a:rPr lang="en-IN" b="1" dirty="0"/>
              <a:t>= 0; //reset button to zero</a:t>
            </a:r>
          </a:p>
          <a:p>
            <a:r>
              <a:rPr lang="en-IN" b="1" dirty="0"/>
              <a:t>   }</a:t>
            </a:r>
          </a:p>
          <a:p>
            <a:r>
              <a:rPr lang="en-IN" b="1" dirty="0"/>
              <a:t>}</a:t>
            </a:r>
          </a:p>
        </p:txBody>
      </p:sp>
    </p:spTree>
    <p:extLst>
      <p:ext uri="{BB962C8B-B14F-4D97-AF65-F5344CB8AC3E}">
        <p14:creationId xmlns:p14="http://schemas.microsoft.com/office/powerpoint/2010/main" val="2178719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9838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Digital I/O interfacing </a:t>
            </a:r>
            <a:endParaRPr lang="en-IN"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1416058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Analog</a:t>
            </a:r>
            <a:r>
              <a:rPr lang="en-IN" b="1" dirty="0" smtClean="0"/>
              <a:t> I/O interfacing </a:t>
            </a:r>
            <a:endParaRPr lang="en-IN"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60464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Arduino UNO board with Atmega328 Microcontroller </a:t>
            </a:r>
            <a:endParaRPr lang="en-IN"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9348"/>
            <a:ext cx="72008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157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540402"/>
          </a:xfrm>
        </p:spPr>
        <p:txBody>
          <a:bodyPr>
            <a:noAutofit/>
          </a:bodyPr>
          <a:lstStyle/>
          <a:p>
            <a:r>
              <a:rPr lang="en-US" sz="3600" b="1" dirty="0" smtClean="0"/>
              <a:t>Atmega328 Microcontroller and its pin mapping with Arduino board pins</a:t>
            </a:r>
            <a:endParaRPr lang="en-IN" sz="3600" b="1"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273324"/>
            <a:ext cx="7128792"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900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Arduino </a:t>
            </a:r>
            <a:r>
              <a:rPr lang="en-US" b="1" dirty="0" err="1" smtClean="0"/>
              <a:t>Bootloader</a:t>
            </a:r>
            <a:endParaRPr lang="en-IN" b="1" dirty="0"/>
          </a:p>
        </p:txBody>
      </p:sp>
      <p:sp>
        <p:nvSpPr>
          <p:cNvPr id="3" name="Content Placeholder 2"/>
          <p:cNvSpPr>
            <a:spLocks noGrp="1"/>
          </p:cNvSpPr>
          <p:nvPr>
            <p:ph idx="1"/>
          </p:nvPr>
        </p:nvSpPr>
        <p:spPr>
          <a:xfrm>
            <a:off x="457200" y="1129308"/>
            <a:ext cx="8229600" cy="3975829"/>
          </a:xfrm>
        </p:spPr>
        <p:txBody>
          <a:bodyPr/>
          <a:lstStyle/>
          <a:p>
            <a:r>
              <a:rPr lang="en-US" dirty="0" smtClean="0"/>
              <a:t>It is the first program which executes when a device is connected to a power supply.</a:t>
            </a:r>
            <a:endParaRPr lang="en-IN" dirty="0"/>
          </a:p>
        </p:txBody>
      </p:sp>
    </p:spTree>
    <p:extLst>
      <p:ext uri="{BB962C8B-B14F-4D97-AF65-F5344CB8AC3E}">
        <p14:creationId xmlns:p14="http://schemas.microsoft.com/office/powerpoint/2010/main" val="3275778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540402"/>
          </a:xfrm>
        </p:spPr>
        <p:txBody>
          <a:bodyPr>
            <a:normAutofit fontScale="90000"/>
          </a:bodyPr>
          <a:lstStyle/>
          <a:p>
            <a:r>
              <a:rPr lang="en-US" b="1" dirty="0" smtClean="0"/>
              <a:t>Arduino IDE Features</a:t>
            </a:r>
            <a:endParaRPr lang="en-IN" b="1" dirty="0"/>
          </a:p>
        </p:txBody>
      </p:sp>
      <p:sp>
        <p:nvSpPr>
          <p:cNvPr id="3" name="Content Placeholder 2"/>
          <p:cNvSpPr>
            <a:spLocks noGrp="1"/>
          </p:cNvSpPr>
          <p:nvPr>
            <p:ph idx="1"/>
          </p:nvPr>
        </p:nvSpPr>
        <p:spPr>
          <a:xfrm>
            <a:off x="457200" y="913284"/>
            <a:ext cx="8229600" cy="4536504"/>
          </a:xfrm>
        </p:spPr>
        <p:txBody>
          <a:bodyPr/>
          <a:lstStyle/>
          <a:p>
            <a:r>
              <a:rPr lang="en-US" dirty="0" smtClean="0"/>
              <a:t>It is an open source software.</a:t>
            </a:r>
          </a:p>
          <a:p>
            <a:r>
              <a:rPr lang="en-US" dirty="0" smtClean="0"/>
              <a:t>Easy to write code and upload it to the physical board.</a:t>
            </a:r>
          </a:p>
          <a:p>
            <a:r>
              <a:rPr lang="en-US" dirty="0" smtClean="0"/>
              <a:t>Easy to learn programming language with its  inbuilt functions.</a:t>
            </a:r>
          </a:p>
          <a:p>
            <a:r>
              <a:rPr lang="en-US" dirty="0" smtClean="0"/>
              <a:t>Runs on windows, Mac OS and Linux.</a:t>
            </a:r>
          </a:p>
          <a:p>
            <a:r>
              <a:rPr lang="en-US" dirty="0" smtClean="0"/>
              <a:t>This software can be used with any </a:t>
            </a:r>
            <a:r>
              <a:rPr lang="en-US" dirty="0" err="1" smtClean="0"/>
              <a:t>arduino</a:t>
            </a:r>
            <a:r>
              <a:rPr lang="en-US" dirty="0" smtClean="0"/>
              <a:t> board.</a:t>
            </a:r>
          </a:p>
          <a:p>
            <a:endParaRPr lang="en-IN" dirty="0"/>
          </a:p>
        </p:txBody>
      </p:sp>
    </p:spTree>
    <p:extLst>
      <p:ext uri="{BB962C8B-B14F-4D97-AF65-F5344CB8AC3E}">
        <p14:creationId xmlns:p14="http://schemas.microsoft.com/office/powerpoint/2010/main" val="1972006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1722</Words>
  <Application>Microsoft Office PowerPoint</Application>
  <PresentationFormat>On-screen Show (16:10)</PresentationFormat>
  <Paragraphs>271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Advanced Microcontrollers &amp; Applications (EC-506)</vt:lpstr>
      <vt:lpstr>PowerPoint Presentation</vt:lpstr>
      <vt:lpstr>Introduction to Arduino</vt:lpstr>
      <vt:lpstr>PowerPoint Presentation</vt:lpstr>
      <vt:lpstr>Basic Arduino UNO board (Hardware)</vt:lpstr>
      <vt:lpstr>Arduino UNO board with Atmega328 Microcontroller </vt:lpstr>
      <vt:lpstr>Atmega328 Microcontroller and its pin mapping with Arduino board pins</vt:lpstr>
      <vt:lpstr>Arduino Bootloader</vt:lpstr>
      <vt:lpstr>Arduino IDE Features</vt:lpstr>
      <vt:lpstr>Arduino IDE ( Software)</vt:lpstr>
      <vt:lpstr>Arduino IDE (Software)</vt:lpstr>
      <vt:lpstr>Arduino IDE (Software)</vt:lpstr>
      <vt:lpstr>Arduino programming Language</vt:lpstr>
      <vt:lpstr>PowerPoint Presentation</vt:lpstr>
      <vt:lpstr>Communication Protocols </vt:lpstr>
      <vt:lpstr>PowerPoint Presentation</vt:lpstr>
      <vt:lpstr> Advantages and Drawbacks of Parallel Communication </vt:lpstr>
      <vt:lpstr>Serial Communication</vt:lpstr>
      <vt:lpstr>Types of Serial communication</vt:lpstr>
      <vt:lpstr>PowerPoint Presentation</vt:lpstr>
      <vt:lpstr>PowerPoint Presentation</vt:lpstr>
      <vt:lpstr>PowerPoint Presentation</vt:lpstr>
      <vt:lpstr>PowerPoint Presentation</vt:lpstr>
      <vt:lpstr>Example</vt:lpstr>
      <vt:lpstr>Code will make Arduino deliver output depending on the input provided.</vt:lpstr>
      <vt:lpstr>  The following code will make Arduino deliver output depending on the input provided </vt:lpstr>
      <vt:lpstr>Serial communication Protocols </vt:lpstr>
      <vt:lpstr>Schematic of I2C BUS </vt:lpstr>
      <vt:lpstr>PowerPoint Presentation</vt:lpstr>
      <vt:lpstr>Arduino board I2C pins </vt:lpstr>
      <vt:lpstr>Arduino I2C Modes </vt:lpstr>
      <vt:lpstr>Master Transmitter / Slave Receiver </vt:lpstr>
      <vt:lpstr>Example</vt:lpstr>
      <vt:lpstr>Slave receiver</vt:lpstr>
      <vt:lpstr>Example</vt:lpstr>
      <vt:lpstr> Master Receiver / Slave Transmitter </vt:lpstr>
      <vt:lpstr>Serial Peripheral Interface (SPI)</vt:lpstr>
      <vt:lpstr>Transmission modes</vt:lpstr>
      <vt:lpstr>SPI pins on Arduino Board</vt:lpstr>
      <vt:lpstr>Schematic and direction of data Transfer</vt:lpstr>
      <vt:lpstr>SPI Modes of Operation </vt:lpstr>
      <vt:lpstr>PowerPoint Presentation</vt:lpstr>
      <vt:lpstr>PowerPoint Presentation</vt:lpstr>
      <vt:lpstr>PowerPoint Presentation</vt:lpstr>
      <vt:lpstr>PowerPoint Presentation</vt:lpstr>
      <vt:lpstr>Two Arduino UNO Board connection as Master and Slave</vt:lpstr>
      <vt:lpstr>Schematic representation of connection</vt:lpstr>
      <vt:lpstr>Functions used in SPI</vt:lpstr>
      <vt:lpstr>PowerPoint Presentation</vt:lpstr>
      <vt:lpstr>SPI as master (example)</vt:lpstr>
      <vt:lpstr>SPI as Slave</vt:lpstr>
      <vt:lpstr>PowerPoint Presentation</vt:lpstr>
      <vt:lpstr>Digital I/O interfacing </vt:lpstr>
      <vt:lpstr>Analog I/O interfacing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Microcontrollers &amp; Applications (EC-506)</dc:title>
  <dc:creator>Vijay Kumar</dc:creator>
  <cp:lastModifiedBy>Vijay Kumar</cp:lastModifiedBy>
  <cp:revision>80</cp:revision>
  <dcterms:created xsi:type="dcterms:W3CDTF">2020-10-25T11:26:07Z</dcterms:created>
  <dcterms:modified xsi:type="dcterms:W3CDTF">2020-11-26T08:18:51Z</dcterms:modified>
</cp:coreProperties>
</file>