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9" r:id="rId4"/>
    <p:sldId id="266" r:id="rId5"/>
    <p:sldId id="267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8C72-91DC-49C5-856A-C735E949FC8B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1F8C72-91DC-49C5-856A-C735E949FC8B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7099884-F36C-4149-9DFA-41E92822C2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BE(ECE)5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SEMESTER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VLSI DESIGN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572000"/>
          </a:xfrm>
        </p:spPr>
        <p:txBody>
          <a:bodyPr>
            <a:normAutofit/>
          </a:bodyPr>
          <a:lstStyle/>
          <a:p>
            <a:r>
              <a:rPr lang="en-IN" sz="2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Fick’s</a:t>
            </a: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Laws Governing Diffusion Process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 diffusion rate of impurities into semiconductor lattice depends on the following: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Mechanism of diffusion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Temperature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Physical properties of impurity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properties of lattice environment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concentration gradient of impurities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geometry of parent semiconductor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57214"/>
            <a:ext cx="8229600" cy="1219200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Diffusion of Dopant Impurities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Fick's law.png"/>
          <p:cNvPicPr>
            <a:picLocks noChangeAspect="1"/>
          </p:cNvPicPr>
          <p:nvPr/>
        </p:nvPicPr>
        <p:blipFill>
          <a:blip r:embed="rId2"/>
          <a:srcRect t="11920" b="48344"/>
          <a:stretch>
            <a:fillRect/>
          </a:stretch>
        </p:blipFill>
        <p:spPr>
          <a:xfrm>
            <a:off x="642910" y="4929198"/>
            <a:ext cx="7658100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4572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 of solute concentration with time must be the same as the local decrease of the diffusion flux, in the absence of a source or a sink. This follows from the law of conservation of matter. Therefore we can write down the following equation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∂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)/∂t = -∂F(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)/∂x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Substituting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above equation to ‘F’. We get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∂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)/∂t = ∂/∂x[D*∂N(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)/∂x]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concentration of the solute is low, the diffusion constant at a given temperature can be considered as a constant.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equation becomes,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∂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)/∂t = D[∂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)/∂x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Ficks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second law of distribution.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Parameters which affect diffusion profile: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Solid solubility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Diffusion temperature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Diffusion time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Surface cleanliness and defects in silicon crystal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Parameters and properties of Diffusion</a:t>
            </a:r>
            <a:endParaRPr lang="en-US" sz="4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IN" sz="2800" dirty="0" smtClean="0">
                <a:solidFill>
                  <a:srgbClr val="FFC000"/>
                </a:solidFill>
              </a:rPr>
              <a:t>Properties of Diffusion Process:</a:t>
            </a:r>
          </a:p>
          <a:p>
            <a:pPr marL="514350" indent="-514350">
              <a:buAutoNum type="arabicPeriod"/>
            </a:pPr>
            <a:r>
              <a:rPr lang="en-IN" dirty="0" smtClean="0"/>
              <a:t>(</a:t>
            </a:r>
            <a:r>
              <a:rPr lang="en-IN" dirty="0" err="1" smtClean="0"/>
              <a:t>Dt</a:t>
            </a:r>
            <a:r>
              <a:rPr lang="en-IN" dirty="0" smtClean="0"/>
              <a:t>)</a:t>
            </a:r>
            <a:r>
              <a:rPr lang="en-IN" sz="1200" dirty="0" err="1" smtClean="0"/>
              <a:t>eff</a:t>
            </a:r>
            <a:r>
              <a:rPr lang="en-IN" sz="1200" dirty="0" smtClean="0"/>
              <a:t> </a:t>
            </a:r>
            <a:r>
              <a:rPr lang="en-IN" sz="1600" dirty="0" smtClean="0"/>
              <a:t> </a:t>
            </a:r>
            <a:r>
              <a:rPr lang="en-IN" sz="3200" dirty="0" smtClean="0"/>
              <a:t>= D</a:t>
            </a:r>
            <a:r>
              <a:rPr lang="en-IN" sz="1800" dirty="0" smtClean="0"/>
              <a:t>1</a:t>
            </a:r>
            <a:r>
              <a:rPr lang="en-IN" sz="3200" dirty="0" smtClean="0"/>
              <a:t>t</a:t>
            </a:r>
            <a:r>
              <a:rPr lang="en-IN" sz="1800" dirty="0" smtClean="0"/>
              <a:t>1 </a:t>
            </a:r>
            <a:r>
              <a:rPr lang="en-IN" sz="4000" dirty="0" smtClean="0"/>
              <a:t>+ </a:t>
            </a:r>
            <a:r>
              <a:rPr lang="en-IN" sz="2800" dirty="0" smtClean="0"/>
              <a:t>D</a:t>
            </a:r>
            <a:r>
              <a:rPr lang="en-IN" sz="1600" dirty="0" smtClean="0"/>
              <a:t>2</a:t>
            </a:r>
            <a:r>
              <a:rPr lang="en-IN" sz="2800" dirty="0" smtClean="0"/>
              <a:t>t</a:t>
            </a:r>
            <a:r>
              <a:rPr lang="en-IN" sz="1600" dirty="0" smtClean="0"/>
              <a:t>2 </a:t>
            </a:r>
            <a:r>
              <a:rPr lang="en-IN" sz="4400" dirty="0" smtClean="0"/>
              <a:t>+ </a:t>
            </a:r>
            <a:r>
              <a:rPr lang="en-IN" sz="2800" dirty="0" smtClean="0"/>
              <a:t>D</a:t>
            </a:r>
            <a:r>
              <a:rPr lang="en-IN" sz="1600" dirty="0" smtClean="0"/>
              <a:t>3</a:t>
            </a:r>
            <a:r>
              <a:rPr lang="en-IN" sz="2800" dirty="0" smtClean="0"/>
              <a:t>t</a:t>
            </a:r>
            <a:r>
              <a:rPr lang="en-IN" sz="1600" dirty="0" smtClean="0"/>
              <a:t>3 </a:t>
            </a:r>
            <a:r>
              <a:rPr lang="en-IN" sz="4400" dirty="0" smtClean="0"/>
              <a:t>+.....</a:t>
            </a:r>
          </a:p>
          <a:p>
            <a:pPr marL="514350" indent="-514350">
              <a:buAutoNum type="arabicPeriod"/>
            </a:pPr>
            <a:endParaRPr lang="en-IN" sz="4400" dirty="0" smtClean="0"/>
          </a:p>
          <a:p>
            <a:pPr marL="514350" indent="-514350">
              <a:buAutoNum type="arabicPeriod"/>
            </a:pPr>
            <a:endParaRPr lang="en-IN" sz="4400" dirty="0" smtClean="0"/>
          </a:p>
          <a:p>
            <a:pPr marL="514350" indent="-514350">
              <a:buAutoNum type="arabicPeriod"/>
            </a:pPr>
            <a:r>
              <a:rPr lang="en-IN" sz="2800" dirty="0" smtClean="0"/>
              <a:t>Lateral diffusion effects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The dopant selection affects IC characteristics.</a:t>
            </a:r>
          </a:p>
          <a:p>
            <a:pPr marL="514350" indent="-514350">
              <a:buNone/>
            </a:pPr>
            <a:endParaRPr lang="en-IN" sz="28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2071678"/>
            <a:ext cx="428628" cy="857256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2214554"/>
            <a:ext cx="1857388" cy="4077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143108" y="22859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Boron Diffusion using B</a:t>
            </a:r>
            <a:r>
              <a:rPr lang="en-US" sz="2400" b="1" baseline="-25000" dirty="0" smtClean="0">
                <a:solidFill>
                  <a:srgbClr val="FFC000"/>
                </a:solidFill>
              </a:rPr>
              <a:t>2</a:t>
            </a:r>
            <a:r>
              <a:rPr lang="en-US" sz="2400" b="1" dirty="0" smtClean="0">
                <a:solidFill>
                  <a:srgbClr val="FFC000"/>
                </a:solidFill>
              </a:rPr>
              <a:t>H</a:t>
            </a:r>
            <a:r>
              <a:rPr lang="en-US" sz="2400" b="1" baseline="-25000" dirty="0" smtClean="0">
                <a:solidFill>
                  <a:srgbClr val="FFC000"/>
                </a:solidFill>
              </a:rPr>
              <a:t>6</a:t>
            </a:r>
            <a:r>
              <a:rPr lang="en-US" sz="2400" b="1" dirty="0" smtClean="0">
                <a:solidFill>
                  <a:srgbClr val="FFC000"/>
                </a:solidFill>
              </a:rPr>
              <a:t> (</a:t>
            </a:r>
            <a:r>
              <a:rPr lang="en-US" sz="2400" b="1" dirty="0" err="1" smtClean="0">
                <a:solidFill>
                  <a:srgbClr val="FFC000"/>
                </a:solidFill>
              </a:rPr>
              <a:t>Diborane</a:t>
            </a:r>
            <a:r>
              <a:rPr lang="en-US" sz="2400" b="1" dirty="0" smtClean="0">
                <a:solidFill>
                  <a:srgbClr val="FFC000"/>
                </a:solidFill>
              </a:rPr>
              <a:t>) Source</a:t>
            </a:r>
            <a:endParaRPr lang="en-US" sz="24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pt-BR" sz="2400" b="1" dirty="0" smtClean="0"/>
              <a:t>Si </a:t>
            </a:r>
            <a:r>
              <a:rPr lang="pt-BR" sz="2400" b="1" dirty="0" smtClean="0"/>
              <a:t>+ </a:t>
            </a:r>
            <a:r>
              <a:rPr lang="pt-BR" sz="2400" b="1" dirty="0" smtClean="0"/>
              <a:t>O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 = SiO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 (silica glass)</a:t>
            </a:r>
            <a:endParaRPr lang="pt-BR" sz="2400" dirty="0" smtClean="0"/>
          </a:p>
          <a:p>
            <a:pPr>
              <a:buNone/>
            </a:pPr>
            <a:r>
              <a:rPr lang="pt-BR" sz="2400" b="1" dirty="0" smtClean="0"/>
              <a:t>2B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H</a:t>
            </a:r>
            <a:r>
              <a:rPr lang="pt-BR" sz="2400" b="1" baseline="-25000" dirty="0" smtClean="0"/>
              <a:t>6</a:t>
            </a:r>
            <a:r>
              <a:rPr lang="pt-BR" sz="2400" b="1" dirty="0" smtClean="0"/>
              <a:t> + </a:t>
            </a:r>
            <a:r>
              <a:rPr lang="pt-BR" sz="2400" b="1" dirty="0" smtClean="0"/>
              <a:t>3O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 = </a:t>
            </a:r>
            <a:r>
              <a:rPr lang="pt-BR" sz="2400" b="1" dirty="0" smtClean="0"/>
              <a:t>B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O</a:t>
            </a:r>
            <a:r>
              <a:rPr lang="pt-BR" sz="2400" b="1" baseline="-25000" dirty="0" smtClean="0"/>
              <a:t>3</a:t>
            </a:r>
            <a:r>
              <a:rPr lang="pt-BR" sz="2400" b="1" dirty="0" smtClean="0"/>
              <a:t> (boron glass) + </a:t>
            </a:r>
            <a:r>
              <a:rPr lang="pt-BR" sz="2400" b="1" dirty="0" smtClean="0"/>
              <a:t>6H</a:t>
            </a:r>
            <a:r>
              <a:rPr lang="pt-BR" sz="2400" b="1" baseline="-25000" dirty="0" smtClean="0"/>
              <a:t>2</a:t>
            </a:r>
          </a:p>
          <a:p>
            <a:pPr>
              <a:buNone/>
            </a:pPr>
            <a:endParaRPr lang="pt-BR" sz="2400" b="1" baseline="-250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Boron Diffusion using BBr</a:t>
            </a:r>
            <a:r>
              <a:rPr lang="en-US" sz="2400" b="1" baseline="-25000" dirty="0" smtClean="0">
                <a:solidFill>
                  <a:srgbClr val="FFC000"/>
                </a:solidFill>
              </a:rPr>
              <a:t>3</a:t>
            </a:r>
            <a:r>
              <a:rPr lang="en-US" sz="2400" b="1" dirty="0" smtClean="0">
                <a:solidFill>
                  <a:srgbClr val="FFC000"/>
                </a:solidFill>
              </a:rPr>
              <a:t>i (Boron </a:t>
            </a:r>
            <a:r>
              <a:rPr lang="en-US" sz="2400" b="1" dirty="0" err="1" smtClean="0">
                <a:solidFill>
                  <a:srgbClr val="FFC000"/>
                </a:solidFill>
              </a:rPr>
              <a:t>Tribromide</a:t>
            </a:r>
            <a:r>
              <a:rPr lang="en-US" sz="2400" b="1" dirty="0" smtClean="0">
                <a:solidFill>
                  <a:srgbClr val="FFC000"/>
                </a:solidFill>
              </a:rPr>
              <a:t>) </a:t>
            </a:r>
            <a:r>
              <a:rPr lang="en-US" sz="2400" b="1" dirty="0" smtClean="0">
                <a:solidFill>
                  <a:srgbClr val="FFC000"/>
                </a:solidFill>
              </a:rPr>
              <a:t>Source</a:t>
            </a:r>
          </a:p>
          <a:p>
            <a:pPr>
              <a:buNone/>
            </a:pPr>
            <a:r>
              <a:rPr lang="en-US" sz="2400" b="1" dirty="0" smtClean="0"/>
              <a:t>4BBr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 + </a:t>
            </a:r>
            <a:r>
              <a:rPr lang="en-US" sz="2400" b="1" dirty="0" smtClean="0"/>
              <a:t>3O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 = </a:t>
            </a:r>
            <a:r>
              <a:rPr lang="en-US" sz="2400" b="1" dirty="0" smtClean="0"/>
              <a:t>B2O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 + </a:t>
            </a:r>
            <a:r>
              <a:rPr lang="en-US" sz="2400" b="1" dirty="0" smtClean="0"/>
              <a:t>2Br</a:t>
            </a:r>
            <a:r>
              <a:rPr lang="en-US" sz="2400" b="1" baseline="-25000" dirty="0" smtClean="0"/>
              <a:t>2</a:t>
            </a:r>
          </a:p>
          <a:p>
            <a:pPr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Diffusion Of p-Type Impurity</a:t>
            </a:r>
            <a:br>
              <a:rPr sz="40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iffusion-Of-Dopa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69" y="3286124"/>
            <a:ext cx="6327255" cy="31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3082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it-IT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Phosphorous diffusion using phosphorous oxychloride</a:t>
            </a:r>
          </a:p>
          <a:p>
            <a:pPr>
              <a:buNone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Si + O2 = SiO2 (silica glass)</a:t>
            </a:r>
            <a:endParaRPr lang="it-IT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4POCl + 3</a:t>
            </a:r>
            <a:r>
              <a:rPr lang="it-IT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 = 2P</a:t>
            </a:r>
            <a:r>
              <a:rPr lang="it-IT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it-IT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 + 6Cl</a:t>
            </a:r>
            <a:r>
              <a:rPr lang="it-IT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endParaRPr lang="it-IT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it-IT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38164"/>
            <a:ext cx="8229600" cy="1219200"/>
          </a:xfrm>
        </p:spPr>
        <p:txBody>
          <a:bodyPr>
            <a:noAutofit/>
          </a:bodyPr>
          <a:lstStyle/>
          <a:p>
            <a:r>
              <a:rPr sz="40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Diffusion of n-Type Impurity</a:t>
            </a:r>
            <a:br>
              <a:rPr sz="40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our probe method.png"/>
          <p:cNvPicPr>
            <a:picLocks noGrp="1" noChangeAspect="1"/>
          </p:cNvPicPr>
          <p:nvPr>
            <p:ph idx="1"/>
          </p:nvPr>
        </p:nvPicPr>
        <p:blipFill>
          <a:blip r:embed="rId2"/>
          <a:srcRect b="6770"/>
          <a:stretch>
            <a:fillRect/>
          </a:stretch>
        </p:blipFill>
        <p:spPr>
          <a:xfrm>
            <a:off x="955832" y="1524000"/>
            <a:ext cx="7259506" cy="5076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Characterization of Diffused layers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403</TotalTime>
  <Words>137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VLSI DESIGN</vt:lpstr>
      <vt:lpstr>Diffusion of Dopant Impurities</vt:lpstr>
      <vt:lpstr>Slide 3</vt:lpstr>
      <vt:lpstr>Parameters and properties of Diffusion</vt:lpstr>
      <vt:lpstr>Slide 5</vt:lpstr>
      <vt:lpstr>Diffusion Of p-Type Impurity </vt:lpstr>
      <vt:lpstr>Diffusion of n-Type Impurity </vt:lpstr>
      <vt:lpstr>Characterization of Diffused layers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IC</dc:title>
  <dc:creator>Dell-PC</dc:creator>
  <cp:lastModifiedBy>Dell-PC</cp:lastModifiedBy>
  <cp:revision>27</cp:revision>
  <dcterms:created xsi:type="dcterms:W3CDTF">2020-08-02T16:58:06Z</dcterms:created>
  <dcterms:modified xsi:type="dcterms:W3CDTF">2020-09-16T18:44:35Z</dcterms:modified>
</cp:coreProperties>
</file>