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51F8C72-91DC-49C5-856A-C735E949FC8B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LECTURE 12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BE(ECE)5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SEMESTER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VLSI DESIGN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720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chemical dissolves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unpolymerized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portion of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photoresist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film and leaves the surface. 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oxide not covered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polymerised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photoresist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then removed by immersing the chip in an etching solution of HCl.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Those portions of the Si0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which are protected by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photoresist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remain unaffected by the acid.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the etching and diffusion process, with the help of chemical solvents like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sulphuric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acid, the resist mask is then removed by mechanical abrasion.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appropriate impurities are then diffused through oxide free windows.</a:t>
            </a:r>
          </a:p>
          <a:p>
            <a:endParaRPr lang="en-US" dirty="0"/>
          </a:p>
        </p:txBody>
      </p:sp>
      <p:pic>
        <p:nvPicPr>
          <p:cNvPr id="4" name="Content Placeholder 3" descr="Monolithic-IC-Photolithographic-Process.jpg"/>
          <p:cNvPicPr>
            <a:picLocks noChangeAspect="1"/>
          </p:cNvPicPr>
          <p:nvPr/>
        </p:nvPicPr>
        <p:blipFill>
          <a:blip r:embed="rId2"/>
          <a:srcRect t="28125" b="22500"/>
          <a:stretch>
            <a:fillRect/>
          </a:stretch>
        </p:blipFill>
        <p:spPr>
          <a:xfrm>
            <a:off x="762000" y="-71462"/>
            <a:ext cx="7620000" cy="1881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nolithic-IC-Isolation-Diffusion.jpg"/>
          <p:cNvPicPr>
            <a:picLocks noGrp="1" noChangeAspect="1"/>
          </p:cNvPicPr>
          <p:nvPr>
            <p:ph idx="1"/>
          </p:nvPr>
        </p:nvPicPr>
        <p:blipFill>
          <a:blip r:embed="rId2"/>
          <a:srcRect l="3963" t="14835" r="3430" b="10989"/>
          <a:stretch>
            <a:fillRect/>
          </a:stretch>
        </p:blipFill>
        <p:spPr>
          <a:xfrm>
            <a:off x="3286116" y="214290"/>
            <a:ext cx="5786478" cy="192882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571528"/>
            <a:ext cx="8229600" cy="1219200"/>
          </a:xfrm>
        </p:spPr>
        <p:txBody>
          <a:bodyPr>
            <a:normAutofit/>
          </a:bodyPr>
          <a:lstStyle/>
          <a:p>
            <a:r>
              <a:rPr sz="28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Isolation Diffusion</a:t>
            </a:r>
            <a:endParaRPr lang="en-US" sz="2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2285992"/>
            <a:ext cx="8286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After photolithographic process the remaining SiO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layer        serves as a mask for the diffusion of acceptor impurities.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 get a proper time period for allowing a P-type impurity to penetrate into the N-type epitaxial layer, isolation diffusion is to be carried out.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By this process, the P-type impurity will travel through the openings in SiO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layer, and the N-type layer and thus reach the P-type substrate, Isolation junctions are used to isolate between various components of the IC. 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temperature and time period of isolation diffusion should be carefully monitored and controlled.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 result of isolation diffusion, the formation of N-type region called Isolation Island occurs.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isolated island is then chosen to grow each electrical component.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figure below you can see that the isolation islands look like back-to-back P-N junctions.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use of this is to allow electrical isolation between the different components inside the IC.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electrical element is later on formed in a separate isolation island.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bottom of the N-type isolation island ultimately forms the collector of an N-P-N transistor.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effect of capacitance is produced in the region where the two adjoining isolation islands are connected to the P-type substrate.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basically a parasitic capacitance that will affect the performance of the IC.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kind of capacitance is divided into two.  As shown in the figure C1 is one kind of capacitance that forms from the bottom of the N-type region to the substrate and capacitance C2 from the sidewalls of the isolation islands to the P-region.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bottom component C1 is essentially due to step junction formed by epitaxial growth and, therefore, varies as the square root of the voltage V between the isolation region and substrate.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sidewall capacitance C2 is associated with a diffused graded junction and so varies as (-1/2) exponential of V.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total capacitance is of the order of a few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picoFarads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process is done to create a new layer of SiO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over the wafer.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P-regions are formed under regulated environments by diffusing P-type impurities like boron.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forms the base region of an N-P-N transistor or as well as resistors, the anode of diode, and junction capacitor.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case, the diffusion time is so controlled that the P-type impurities do not reach the substrate.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resistivity of the base layer is usually much higher than that of the isolation regions.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433406"/>
            <a:ext cx="8229600" cy="1219200"/>
          </a:xfrm>
        </p:spPr>
        <p:txBody>
          <a:bodyPr>
            <a:normAutofit/>
          </a:bodyPr>
          <a:lstStyle/>
          <a:p>
            <a:r>
              <a:rPr sz="28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Base Diffusion</a:t>
            </a:r>
            <a:endParaRPr lang="en-US" sz="2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onolithic-IC-Base-Diffusion.jpg"/>
          <p:cNvPicPr>
            <a:picLocks noChangeAspect="1"/>
          </p:cNvPicPr>
          <p:nvPr/>
        </p:nvPicPr>
        <p:blipFill>
          <a:blip r:embed="rId2"/>
          <a:srcRect t="16734" b="10685"/>
          <a:stretch>
            <a:fillRect/>
          </a:stretch>
        </p:blipFill>
        <p:spPr>
          <a:xfrm>
            <a:off x="3571868" y="214290"/>
            <a:ext cx="5086350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00272"/>
            <a:ext cx="8229600" cy="45720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Masking and etching process is again carried out to form a layer of silicon dioxide over the entire surface and opening of the P-type region.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transistor emitters, the cathode regions for diodes, and junction capacitors are grown by diffusion using N-type impurities like phosphorus through the windows created through the process under controlled environmental process.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shown in the figure, there are two additional windows: W1 and W2.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windows are made in the N-region to carry an aluminium metallization process.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-428652"/>
            <a:ext cx="8229600" cy="1219200"/>
          </a:xfrm>
        </p:spPr>
        <p:txBody>
          <a:bodyPr>
            <a:normAutofit/>
          </a:bodyPr>
          <a:lstStyle/>
          <a:p>
            <a:r>
              <a:rPr sz="28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Emitter Diffusion</a:t>
            </a:r>
            <a:endParaRPr lang="en-US" sz="2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Emitter-Diffusion1.jpg"/>
          <p:cNvPicPr>
            <a:picLocks noChangeAspect="1"/>
          </p:cNvPicPr>
          <p:nvPr/>
        </p:nvPicPr>
        <p:blipFill>
          <a:blip r:embed="rId2"/>
          <a:srcRect t="14843" b="11914"/>
          <a:stretch>
            <a:fillRect/>
          </a:stretch>
        </p:blipFill>
        <p:spPr>
          <a:xfrm>
            <a:off x="3643306" y="-24"/>
            <a:ext cx="5362575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5786" y="1571612"/>
            <a:ext cx="8229600" cy="1219200"/>
          </a:xfrm>
        </p:spPr>
        <p:txBody>
          <a:bodyPr>
            <a:normAutofit/>
          </a:bodyPr>
          <a:lstStyle/>
          <a:p>
            <a:r>
              <a:rPr sz="28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Aluminium </a:t>
            </a:r>
            <a:br>
              <a:rPr sz="28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28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Metallization</a:t>
            </a:r>
            <a:endParaRPr lang="en-US" sz="2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071678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786090"/>
            <a:ext cx="8229600" cy="45720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windows made in the N-region after creating a silicon dioxide layer are then deposited with aluminium on the top surface.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photoresist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technique that was used in photolithographic process is also used here to etch away the unwanted aluminium areas.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structure then provides the connected strips to which the leads are attached.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3" descr="Aluminium-Metalization.jpg"/>
          <p:cNvPicPr>
            <a:picLocks noChangeAspect="1"/>
          </p:cNvPicPr>
          <p:nvPr/>
        </p:nvPicPr>
        <p:blipFill>
          <a:blip r:embed="rId2"/>
          <a:srcRect l="2488" t="18855" b="10437"/>
          <a:stretch>
            <a:fillRect/>
          </a:stretch>
        </p:blipFill>
        <p:spPr>
          <a:xfrm>
            <a:off x="2857488" y="214290"/>
            <a:ext cx="5786446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 the metallization process, the silicon wafer is then scribed with a diamond tipped tool and separated into individual chips.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chip is then mounted on a ceramic wafer and is attached to a suitable header.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Next the package leads are connected to the IC chip by bonding of aluminium or gold wire from the terminal pad on the IC chip to the package lead.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Thus the manufacturing process is complete.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57214"/>
            <a:ext cx="8229600" cy="1219200"/>
          </a:xfrm>
        </p:spPr>
        <p:txBody>
          <a:bodyPr>
            <a:normAutofit/>
          </a:bodyPr>
          <a:lstStyle/>
          <a:p>
            <a:r>
              <a:rPr sz="32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Scribing and Mounting</a:t>
            </a:r>
            <a:endParaRPr lang="en-US" sz="3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basic components like resistor,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diode, and transistor a basic circuit is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first made.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basic structure of a monolithic IC will have 4 layers of different materials.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base layer will be a P-type silicon layer and is named as the substrate layer.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layer will have a typical thickness of 200 micrometer.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Silicon is the preferred semiconductor for the P-type and N-type layer because of its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favourable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characteristics for the manufacturing of an IC.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219200"/>
          </a:xfrm>
        </p:spPr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Monolithic IC’s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asic-Monolithic-IC-Circuit.jpg"/>
          <p:cNvPicPr>
            <a:picLocks noChangeAspect="1"/>
          </p:cNvPicPr>
          <p:nvPr/>
        </p:nvPicPr>
        <p:blipFill>
          <a:blip r:embed="rId2"/>
          <a:srcRect b="7533"/>
          <a:stretch>
            <a:fillRect/>
          </a:stretch>
        </p:blipFill>
        <p:spPr>
          <a:xfrm>
            <a:off x="6128946" y="0"/>
            <a:ext cx="3015086" cy="207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asic-Monolithic-IC.jpg"/>
          <p:cNvPicPr>
            <a:picLocks noGrp="1" noChangeAspect="1"/>
          </p:cNvPicPr>
          <p:nvPr>
            <p:ph idx="1"/>
          </p:nvPr>
        </p:nvPicPr>
        <p:blipFill>
          <a:blip r:embed="rId2"/>
          <a:srcRect t="9542" b="14122"/>
          <a:stretch>
            <a:fillRect/>
          </a:stretch>
        </p:blipFill>
        <p:spPr>
          <a:xfrm>
            <a:off x="933450" y="-24"/>
            <a:ext cx="7277100" cy="2857520"/>
          </a:xfrm>
        </p:spPr>
      </p:pic>
      <p:sp>
        <p:nvSpPr>
          <p:cNvPr id="5" name="TextBox 4"/>
          <p:cNvSpPr txBox="1"/>
          <p:nvPr/>
        </p:nvSpPr>
        <p:spPr>
          <a:xfrm>
            <a:off x="214282" y="3298828"/>
            <a:ext cx="86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layer above the substrate P-type silicon layer is the N-type layer.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All the active and passive components required for the circuit are fabricated onto this layer.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This layer has a typical thickness of 25 micrometer.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N-type silicon material is grown as a single crystal extension of the P-layer and the components are required are fabricated using series of P-type and N-type impurity diffusions.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43280"/>
            <a:ext cx="8229600" cy="4572000"/>
          </a:xfrm>
        </p:spPr>
        <p:txBody>
          <a:bodyPr>
            <a:normAutofit/>
          </a:bodyPr>
          <a:lstStyle/>
          <a:p>
            <a:pPr algn="just"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layer above N-type is made of silicon dioxide (SiO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material. </a:t>
            </a:r>
          </a:p>
          <a:p>
            <a:pPr algn="just"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 there is a selective P-type and N-type impurity diffusion going on in the second layer, this layer acts as a barrier in the process. </a:t>
            </a:r>
          </a:p>
          <a:p>
            <a:pPr algn="just"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layer is etched away from the region where diffusion is desired to be permitted with photolithographic process.</a:t>
            </a:r>
          </a:p>
          <a:p>
            <a:pPr algn="just"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rest of the wafer remains protected against diffusion. This layer also protects the silicon layer from contamination.</a:t>
            </a:r>
          </a:p>
          <a:p>
            <a:pPr algn="just"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up-most layer is that made of aluminium. This metallic layer is used to provide interconnections between the different components used in the IC.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Basic-Monolithic-IC.jpg"/>
          <p:cNvPicPr>
            <a:picLocks noChangeAspect="1"/>
          </p:cNvPicPr>
          <p:nvPr/>
        </p:nvPicPr>
        <p:blipFill>
          <a:blip r:embed="rId2"/>
          <a:srcRect t="9542" b="14122"/>
          <a:stretch>
            <a:fillRect/>
          </a:stretch>
        </p:blipFill>
        <p:spPr>
          <a:xfrm>
            <a:off x="933450" y="-24"/>
            <a:ext cx="7277100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720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33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P-layer Substrate Manufacture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Being the base layer of the IC, the P-type is silicon is first built for the IC.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silicon crystal of P-type is grown in dimensions of 250mm length and 25mm diameter.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silicon is then cut into thin slices with high precision using a diamond saw.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wafer will precisely have a thickness of 200 micrometer and a diameter of 25 mm.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thin slices are termed wafers. These wafers may be circular or rectangular in shape with respect to the shape of the IC.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After cutting hundreds of them each wafer is polished and cleaned to form a P-type substrate layer.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219200"/>
          </a:xfrm>
        </p:spPr>
        <p:txBody>
          <a:bodyPr>
            <a:noAutofit/>
          </a:bodyPr>
          <a:lstStyle/>
          <a:p>
            <a:pPr algn="just"/>
            <a:r>
              <a:rPr sz="40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Monolithic IC Manufacturing Process</a:t>
            </a:r>
            <a:endParaRPr lang="en-US" sz="40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45720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epitaxial growth process of a low resistive N-type over a high resistive P-type is to be carried out.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is done by placing the n-type layer on top of the P-type and heating then inside a diffusion furnace at very high temperature (nearly 1200C).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 heating, a gas mixture of Silicon atoms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pentavalent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atoms are also passed over the layer. This forms the epitaxial layer on the substrate.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the components required for the circuit are built on top of this layer. The layer is then cooled down, polished and cleaned.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500090"/>
            <a:ext cx="8229600" cy="1219200"/>
          </a:xfrm>
        </p:spPr>
        <p:txBody>
          <a:bodyPr>
            <a:normAutofit/>
          </a:bodyPr>
          <a:lstStyle/>
          <a:p>
            <a:r>
              <a:rPr sz="28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 N-type Epitaxial Growth</a:t>
            </a:r>
            <a:endParaRPr lang="en-US" sz="2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4572000"/>
          </a:xfrm>
        </p:spPr>
        <p:txBody>
          <a:bodyPr>
            <a:normAutofit/>
          </a:bodyPr>
          <a:lstStyle/>
          <a:p>
            <a:pPr algn="just"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layer is only 1 micrometer thin and is grown by exposing the epitaxial layer to oxygen atmosphere at 1000C. </a:t>
            </a:r>
          </a:p>
          <a:p>
            <a:pPr algn="just" fontAlgn="base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 detailed image showing the P-type, N-type epitaxial layer and SiO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layer is given below.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500090"/>
            <a:ext cx="8229600" cy="1219200"/>
          </a:xfrm>
        </p:spPr>
        <p:txBody>
          <a:bodyPr>
            <a:normAutofit/>
          </a:bodyPr>
          <a:lstStyle/>
          <a:p>
            <a:r>
              <a:rPr sz="2800" b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The Silicon Dioxide Insulation Layer</a:t>
            </a:r>
            <a:endParaRPr lang="en-US" sz="2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onolithic-IC-Substrates-and-Layers.jpg"/>
          <p:cNvPicPr>
            <a:picLocks noChangeAspect="1"/>
          </p:cNvPicPr>
          <p:nvPr/>
        </p:nvPicPr>
        <p:blipFill>
          <a:blip r:embed="rId2"/>
          <a:srcRect b="8174"/>
          <a:stretch>
            <a:fillRect/>
          </a:stretch>
        </p:blipFill>
        <p:spPr>
          <a:xfrm>
            <a:off x="2400300" y="3214686"/>
            <a:ext cx="4343400" cy="3209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nolithic-IC-Photolithographic-Process.jpg"/>
          <p:cNvPicPr>
            <a:picLocks noGrp="1" noChangeAspect="1"/>
          </p:cNvPicPr>
          <p:nvPr>
            <p:ph idx="1"/>
          </p:nvPr>
        </p:nvPicPr>
        <p:blipFill>
          <a:blip r:embed="rId2"/>
          <a:srcRect b="22500"/>
          <a:stretch>
            <a:fillRect/>
          </a:stretch>
        </p:blipFill>
        <p:spPr>
          <a:xfrm>
            <a:off x="762000" y="904884"/>
            <a:ext cx="7620000" cy="29527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428652"/>
            <a:ext cx="8229600" cy="1219200"/>
          </a:xfrm>
        </p:spPr>
        <p:txBody>
          <a:bodyPr>
            <a:normAutofit/>
          </a:bodyPr>
          <a:lstStyle/>
          <a:p>
            <a:r>
              <a:rPr sz="28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Photolithographic Process for SiO2</a:t>
            </a:r>
            <a:endParaRPr lang="en-US" sz="2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4071942"/>
            <a:ext cx="750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diffuse the impurities with the N-type epitaxial region, the silicon dioxide layer has to be etched in selected areas.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Thus openings must be brought at these areas through photolithographic process.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this process, the SiO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layer is coated with a thin layer of a photosensitive material called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photoresist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47884"/>
            <a:ext cx="8229600" cy="588171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large black and white pattern is made in the desired pattern, where the black pattern represents the area of opening and white represents the area that is left idle.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pattern is reduced in size and fit to the layer, above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photoresist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whole layer is then exposed to ultraviolet light.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Due to the exposure,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photoresist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right below the white pattern becomes polymerized.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pattern is then removed and the wafer is developed using a chemical like trichloroethylene. </a:t>
            </a:r>
          </a:p>
        </p:txBody>
      </p:sp>
      <p:pic>
        <p:nvPicPr>
          <p:cNvPr id="4" name="Content Placeholder 3" descr="Monolithic-IC-Photolithographic-Process.jpg"/>
          <p:cNvPicPr>
            <a:picLocks noChangeAspect="1"/>
          </p:cNvPicPr>
          <p:nvPr/>
        </p:nvPicPr>
        <p:blipFill>
          <a:blip r:embed="rId2"/>
          <a:srcRect t="28125" b="22500"/>
          <a:stretch>
            <a:fillRect/>
          </a:stretch>
        </p:blipFill>
        <p:spPr>
          <a:xfrm>
            <a:off x="762000" y="-24"/>
            <a:ext cx="7620000" cy="1881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438</TotalTime>
  <Words>1097</Words>
  <Application>Microsoft Office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Paper</vt:lpstr>
      <vt:lpstr>VLSI DESIGN</vt:lpstr>
      <vt:lpstr>Monolithic IC’s</vt:lpstr>
      <vt:lpstr>Slide 3</vt:lpstr>
      <vt:lpstr>Slide 4</vt:lpstr>
      <vt:lpstr>Monolithic IC Manufacturing Process</vt:lpstr>
      <vt:lpstr> N-type Epitaxial Growth</vt:lpstr>
      <vt:lpstr>The Silicon Dioxide Insulation Layer</vt:lpstr>
      <vt:lpstr>Photolithographic Process for SiO2</vt:lpstr>
      <vt:lpstr>Slide 9</vt:lpstr>
      <vt:lpstr>Slide 10</vt:lpstr>
      <vt:lpstr>Isolation Diffusion</vt:lpstr>
      <vt:lpstr>Slide 12</vt:lpstr>
      <vt:lpstr>Slide 13</vt:lpstr>
      <vt:lpstr>Base Diffusion</vt:lpstr>
      <vt:lpstr>Emitter Diffusion</vt:lpstr>
      <vt:lpstr>Aluminium  Metallization</vt:lpstr>
      <vt:lpstr>Scribing and Mounting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IC</dc:title>
  <dc:creator>Dell-PC</dc:creator>
  <cp:lastModifiedBy>Dell-PC</cp:lastModifiedBy>
  <cp:revision>39</cp:revision>
  <dcterms:created xsi:type="dcterms:W3CDTF">2020-08-02T16:58:06Z</dcterms:created>
  <dcterms:modified xsi:type="dcterms:W3CDTF">2020-09-24T06:13:53Z</dcterms:modified>
</cp:coreProperties>
</file>