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1" name="Shape 61"/>
          <p:cNvSpPr/>
          <p:nvPr>
            <p:ph type="sldImg"/>
          </p:nvPr>
        </p:nvSpPr>
        <p:spPr>
          <a:xfrm>
            <a:off x="1143000" y="685800"/>
            <a:ext cx="4572000" cy="3429000"/>
          </a:xfrm>
          <a:prstGeom prst="rect">
            <a:avLst/>
          </a:prstGeom>
        </p:spPr>
        <p:txBody>
          <a:bodyPr/>
          <a:lstStyle/>
          <a:p>
            <a:pPr/>
          </a:p>
        </p:txBody>
      </p:sp>
      <p:sp>
        <p:nvSpPr>
          <p:cNvPr id="62" name="Shape 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914400" y="2125978"/>
            <a:ext cx="10363200" cy="1440182"/>
          </a:xfrm>
          <a:prstGeom prst="rect">
            <a:avLst/>
          </a:prstGeom>
        </p:spPr>
        <p:txBody>
          <a:bodyPr/>
          <a:lstStyle/>
          <a:p>
            <a:pPr/>
            <a:r>
              <a:t>Title Text</a:t>
            </a:r>
          </a:p>
        </p:txBody>
      </p:sp>
      <p:sp>
        <p:nvSpPr>
          <p:cNvPr id="12" name="Body Level One…"/>
          <p:cNvSpPr txBox="1"/>
          <p:nvPr>
            <p:ph type="body" sz="quarter" idx="1"/>
          </p:nvPr>
        </p:nvSpPr>
        <p:spPr>
          <a:xfrm>
            <a:off x="1828800" y="3840479"/>
            <a:ext cx="8534400" cy="17145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09600" y="1577338"/>
            <a:ext cx="5303521" cy="45262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670826" y="592315"/>
            <a:ext cx="2850349" cy="69596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3" name="Body Level One…"/>
          <p:cNvSpPr txBox="1"/>
          <p:nvPr>
            <p:ph type="body" idx="1"/>
          </p:nvPr>
        </p:nvSpPr>
        <p:spPr>
          <a:xfrm>
            <a:off x="869950" y="1332619"/>
            <a:ext cx="10452100" cy="437261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337974" y="6377940"/>
            <a:ext cx="244426" cy="241648"/>
          </a:xfrm>
          <a:prstGeom prst="rect">
            <a:avLst/>
          </a:prstGeom>
          <a:ln w="12700">
            <a:miter lim="400000"/>
          </a:ln>
        </p:spPr>
        <p:txBody>
          <a:bodyPr wrap="none" lIns="0" tIns="0" rIns="0" bIns="0">
            <a:spAutoFit/>
          </a:bodyPr>
          <a:lstStyle>
            <a:lvl1pPr algn="r">
              <a:defRPr>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4400" u="sng">
          <a:solidFill>
            <a:srgbClr val="000000"/>
          </a:solidFill>
          <a:uFillTx/>
          <a:latin typeface="+mn-lt"/>
          <a:ea typeface="+mn-ea"/>
          <a:cs typeface="+mn-cs"/>
          <a:sym typeface="Calibri"/>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i.org/10.1016/0031-3203(93)90001-D" TargetMode="External"/><Relationship Id="rId3" Type="http://schemas.openxmlformats.org/officeDocument/2006/relationships/hyperlink" Target="https://doi.org/10.1016/j.procs.2016.07.227" TargetMode="External"/><Relationship Id="rId4" Type="http://schemas.openxmlformats.org/officeDocument/2006/relationships/hyperlink" Target="https://doi.org/10.1016/j.procs.2022.01.093" TargetMode="External"/><Relationship Id="rId5" Type="http://schemas.openxmlformats.org/officeDocument/2006/relationships/hyperlink" Target="https://doi.org/10.1016/j.matpr.2020.02.720" TargetMode="External"/><Relationship Id="rId6" Type="http://schemas.openxmlformats.org/officeDocument/2006/relationships/hyperlink" Target="https://doi.org/10.1016/j.cej.2024.156717" TargetMode="External"/><Relationship Id="rId7" Type="http://schemas.openxmlformats.org/officeDocument/2006/relationships/hyperlink" Target="https://doi.org/10.1016/j.jksuci.2021.01.012" TargetMode="External"/><Relationship Id="rId8" Type="http://schemas.openxmlformats.org/officeDocument/2006/relationships/hyperlink" Target="https://doi.org/10.1016/S0031-3203(98)00018-1"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i.org/10.1016/j.mex.2024.102654" TargetMode="External"/><Relationship Id="rId3" Type="http://schemas.openxmlformats.org/officeDocument/2006/relationships/hyperlink" Target="https://doi.org/10.1016/0167-8655(93)90096-V" TargetMode="External"/><Relationship Id="rId4" Type="http://schemas.openxmlformats.org/officeDocument/2006/relationships/hyperlink" Target="https://doi.org/10.1016/j.iswa.2024.200358" TargetMode="External"/><Relationship Id="rId5" Type="http://schemas.openxmlformats.org/officeDocument/2006/relationships/hyperlink" Target="https://doi.org/10.1016/j.procs.2020.03.293" TargetMode="External"/><Relationship Id="rId6" Type="http://schemas.openxmlformats.org/officeDocument/2006/relationships/hyperlink" Target="https://doi.org/10.1016/j.matpr.2020.02.720" TargetMode="External"/><Relationship Id="rId7" Type="http://schemas.openxmlformats.org/officeDocument/2006/relationships/hyperlink" Target="https://doi.org/10.1016/j.matpr.2021.05.021" TargetMode="External"/><Relationship Id="rId8" Type="http://schemas.openxmlformats.org/officeDocument/2006/relationships/hyperlink" Target="https://doi.org/10.1016/S0031-3203(97)00084-8" TargetMode="External"/><Relationship Id="rId9" Type="http://schemas.openxmlformats.org/officeDocument/2006/relationships/hyperlink" Target="https://doi.org/10.1016/j.procs.2020.05.149"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object 2"/>
          <p:cNvSpPr txBox="1"/>
          <p:nvPr>
            <p:ph type="title"/>
          </p:nvPr>
        </p:nvSpPr>
        <p:spPr>
          <a:xfrm>
            <a:off x="4945600" y="1814052"/>
            <a:ext cx="2070102" cy="329567"/>
          </a:xfrm>
          <a:prstGeom prst="rect">
            <a:avLst/>
          </a:prstGeom>
        </p:spPr>
        <p:txBody>
          <a:bodyPr/>
          <a:lstStyle>
            <a:lvl1pPr indent="12700">
              <a:defRPr spc="-100" sz="2000" u="none">
                <a:latin typeface="Times New Roman"/>
                <a:ea typeface="Times New Roman"/>
                <a:cs typeface="Times New Roman"/>
                <a:sym typeface="Times New Roman"/>
              </a:defRPr>
            </a:lvl1pPr>
          </a:lstStyle>
          <a:p>
            <a:pPr/>
            <a:r>
              <a:t>ZEROTH REVIEW</a:t>
            </a:r>
          </a:p>
        </p:txBody>
      </p:sp>
      <p:sp>
        <p:nvSpPr>
          <p:cNvPr id="65" name="object 3"/>
          <p:cNvSpPr txBox="1"/>
          <p:nvPr/>
        </p:nvSpPr>
        <p:spPr>
          <a:xfrm>
            <a:off x="2220336" y="2334380"/>
            <a:ext cx="7515860" cy="12735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sz="2000">
                <a:latin typeface="Times New Roman"/>
                <a:ea typeface="Times New Roman"/>
                <a:cs typeface="Times New Roman"/>
                <a:sym typeface="Times New Roman"/>
              </a:defRPr>
            </a:pPr>
            <a:r>
              <a:t>HANDWRITTEN TEXT RECOGNITION</a:t>
            </a:r>
          </a:p>
          <a:p>
            <a:pPr algn="ctr">
              <a:spcBef>
                <a:spcPts val="1900"/>
              </a:spcBef>
              <a:defRPr spc="-5" sz="1700">
                <a:latin typeface="Times New Roman"/>
                <a:ea typeface="Times New Roman"/>
                <a:cs typeface="Times New Roman"/>
                <a:sym typeface="Times New Roman"/>
              </a:defRPr>
            </a:pPr>
            <a:r>
              <a:t>Project</a:t>
            </a:r>
            <a:r>
              <a:rPr spc="-30"/>
              <a:t> </a:t>
            </a:r>
            <a:r>
              <a:t>Category:</a:t>
            </a:r>
            <a:r>
              <a:rPr spc="-30"/>
              <a:t> </a:t>
            </a:r>
            <a:r>
              <a:rPr spc="15" sz="1300"/>
              <a:t>RESEARCH</a:t>
            </a:r>
            <a:endParaRPr spc="15" sz="1300"/>
          </a:p>
          <a:p>
            <a:pPr algn="ctr">
              <a:spcBef>
                <a:spcPts val="1900"/>
              </a:spcBef>
              <a:defRPr spc="19" sz="1700">
                <a:latin typeface="Times New Roman"/>
                <a:ea typeface="Times New Roman"/>
                <a:cs typeface="Times New Roman"/>
                <a:sym typeface="Times New Roman"/>
              </a:defRPr>
            </a:pPr>
            <a:r>
              <a:t>SDG: QUALITY EDUCATION</a:t>
            </a:r>
          </a:p>
        </p:txBody>
      </p:sp>
      <p:sp>
        <p:nvSpPr>
          <p:cNvPr id="66" name="object 4"/>
          <p:cNvSpPr txBox="1"/>
          <p:nvPr/>
        </p:nvSpPr>
        <p:spPr>
          <a:xfrm>
            <a:off x="2084420" y="4491461"/>
            <a:ext cx="2284473" cy="12486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97485">
              <a:spcBef>
                <a:spcPts val="400"/>
              </a:spcBef>
              <a:defRPr sz="1600">
                <a:latin typeface="Times New Roman"/>
                <a:ea typeface="Times New Roman"/>
                <a:cs typeface="Times New Roman"/>
                <a:sym typeface="Times New Roman"/>
              </a:defRPr>
            </a:pPr>
            <a:r>
              <a:t>Guide</a:t>
            </a:r>
            <a:r>
              <a:rPr spc="-35"/>
              <a:t> </a:t>
            </a:r>
            <a:r>
              <a:t>Name</a:t>
            </a:r>
          </a:p>
          <a:p>
            <a:pPr indent="12700">
              <a:spcBef>
                <a:spcPts val="300"/>
              </a:spcBef>
              <a:defRPr sz="1600">
                <a:latin typeface="Times New Roman"/>
                <a:ea typeface="Times New Roman"/>
                <a:cs typeface="Times New Roman"/>
                <a:sym typeface="Times New Roman"/>
              </a:defRPr>
            </a:pPr>
            <a:r>
              <a:t>DR.A</a:t>
            </a:r>
            <a:r>
              <a:rPr spc="-90"/>
              <a:t> </a:t>
            </a:r>
            <a:r>
              <a:t>J</a:t>
            </a:r>
            <a:r>
              <a:rPr spc="-5"/>
              <a:t>ac</a:t>
            </a:r>
            <a:r>
              <a:t>ku</a:t>
            </a:r>
            <a:r>
              <a:rPr spc="-5"/>
              <a:t>li</a:t>
            </a:r>
            <a:r>
              <a:t>n </a:t>
            </a:r>
            <a:r>
              <a:rPr spc="5"/>
              <a:t>M</a:t>
            </a:r>
            <a:r>
              <a:rPr spc="-5"/>
              <a:t>a</a:t>
            </a:r>
            <a:r>
              <a:t>h</a:t>
            </a:r>
            <a:r>
              <a:rPr spc="-5"/>
              <a:t>a</a:t>
            </a:r>
            <a:r>
              <a:t>r</a:t>
            </a:r>
            <a:r>
              <a:rPr spc="-5"/>
              <a:t>i</a:t>
            </a:r>
            <a:r>
              <a:t>bha</a:t>
            </a:r>
          </a:p>
          <a:p>
            <a:pPr indent="12700">
              <a:spcBef>
                <a:spcPts val="300"/>
              </a:spcBef>
              <a:defRPr sz="1600">
                <a:latin typeface="Times New Roman"/>
                <a:ea typeface="Times New Roman"/>
                <a:cs typeface="Times New Roman"/>
                <a:sym typeface="Times New Roman"/>
              </a:defRPr>
            </a:pPr>
            <a:r>
              <a:t>Assistant Professor</a:t>
            </a:r>
          </a:p>
          <a:p>
            <a:pPr indent="12700">
              <a:spcBef>
                <a:spcPts val="300"/>
              </a:spcBef>
              <a:defRPr sz="1600">
                <a:latin typeface="Times New Roman"/>
                <a:ea typeface="Times New Roman"/>
                <a:cs typeface="Times New Roman"/>
                <a:sym typeface="Times New Roman"/>
              </a:defRPr>
            </a:pPr>
            <a:r>
              <a:t>Department of Computational Intelligence</a:t>
            </a:r>
          </a:p>
        </p:txBody>
      </p:sp>
      <p:sp>
        <p:nvSpPr>
          <p:cNvPr id="67" name="object 5"/>
          <p:cNvSpPr txBox="1"/>
          <p:nvPr/>
        </p:nvSpPr>
        <p:spPr>
          <a:xfrm>
            <a:off x="6653465" y="4587097"/>
            <a:ext cx="3366136" cy="7633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25400">
              <a:lnSpc>
                <a:spcPct val="119600"/>
              </a:lnSpc>
              <a:defRPr sz="1600">
                <a:latin typeface="Times New Roman"/>
                <a:ea typeface="Times New Roman"/>
                <a:cs typeface="Times New Roman"/>
                <a:sym typeface="Times New Roman"/>
              </a:defRPr>
            </a:pPr>
            <a:r>
              <a:t>Student Name </a:t>
            </a:r>
            <a:r>
              <a:rPr spc="5"/>
              <a:t>&amp; </a:t>
            </a:r>
            <a:r>
              <a:t>Registration Number </a:t>
            </a:r>
            <a:r>
              <a:rPr spc="5"/>
              <a:t> </a:t>
            </a:r>
            <a:r>
              <a:t>Pratham Handique </a:t>
            </a:r>
            <a:r>
              <a:rPr spc="-5"/>
              <a:t>&amp;RA2111033010029 </a:t>
            </a:r>
            <a:r>
              <a:rPr spc="-385"/>
              <a:t> </a:t>
            </a:r>
            <a:r>
              <a:t>Burugu</a:t>
            </a:r>
            <a:r>
              <a:rPr spc="-95"/>
              <a:t> </a:t>
            </a:r>
            <a:r>
              <a:t>Ajith</a:t>
            </a:r>
            <a:r>
              <a:rPr spc="-5"/>
              <a:t> </a:t>
            </a:r>
            <a:r>
              <a:rPr spc="5"/>
              <a:t>&amp;</a:t>
            </a:r>
            <a:r>
              <a:rPr spc="-5"/>
              <a:t> RA2111033010050</a:t>
            </a:r>
          </a:p>
        </p:txBody>
      </p:sp>
      <p:pic>
        <p:nvPicPr>
          <p:cNvPr id="68" name="object 6" descr="object 6"/>
          <p:cNvPicPr>
            <a:picLocks noChangeAspect="1"/>
          </p:cNvPicPr>
          <p:nvPr/>
        </p:nvPicPr>
        <p:blipFill>
          <a:blip r:embed="rId2">
            <a:extLst/>
          </a:blip>
          <a:stretch>
            <a:fillRect/>
          </a:stretch>
        </p:blipFill>
        <p:spPr>
          <a:xfrm>
            <a:off x="10450286" y="71918"/>
            <a:ext cx="1661021" cy="165576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Title 1"/>
          <p:cNvSpPr txBox="1"/>
          <p:nvPr>
            <p:ph type="title"/>
          </p:nvPr>
        </p:nvSpPr>
        <p:spPr>
          <a:xfrm>
            <a:off x="4199890" y="526908"/>
            <a:ext cx="4228408" cy="375880"/>
          </a:xfrm>
          <a:prstGeom prst="rect">
            <a:avLst/>
          </a:prstGeom>
        </p:spPr>
        <p:txBody>
          <a:bodyPr/>
          <a:lstStyle>
            <a:lvl1pPr defTabSz="621791">
              <a:spcBef>
                <a:spcPts val="800"/>
              </a:spcBef>
              <a:defRPr sz="2700" u="none">
                <a:latin typeface="Times New Roman"/>
                <a:ea typeface="Times New Roman"/>
                <a:cs typeface="Times New Roman"/>
                <a:sym typeface="Times New Roman"/>
              </a:defRPr>
            </a:lvl1pPr>
          </a:lstStyle>
          <a:p>
            <a:pPr/>
            <a:r>
              <a:t>EXPECTED OUTCOMES</a:t>
            </a:r>
          </a:p>
        </p:txBody>
      </p:sp>
      <p:sp>
        <p:nvSpPr>
          <p:cNvPr id="96" name="Text Placeholder 2"/>
          <p:cNvSpPr txBox="1"/>
          <p:nvPr>
            <p:ph type="body" idx="1"/>
          </p:nvPr>
        </p:nvSpPr>
        <p:spPr>
          <a:xfrm>
            <a:off x="1454326" y="1476516"/>
            <a:ext cx="9517487" cy="4616649"/>
          </a:xfrm>
          <a:prstGeom prst="rect">
            <a:avLst/>
          </a:prstGeom>
        </p:spPr>
        <p:txBody>
          <a:bodyPr/>
          <a:lstStyle/>
          <a:p>
            <a:pPr algn="just">
              <a:defRPr sz="2000">
                <a:latin typeface="Times New Roman"/>
                <a:ea typeface="Times New Roman"/>
                <a:cs typeface="Times New Roman"/>
                <a:sym typeface="Times New Roman"/>
              </a:defRPr>
            </a:pPr>
            <a:r>
              <a:t>The key outcomes of this project are as follows:-</a:t>
            </a:r>
          </a:p>
          <a:p>
            <a:pPr algn="just">
              <a:lnSpc>
                <a:spcPct val="120000"/>
              </a:lnSpc>
              <a:defRPr sz="2000">
                <a:latin typeface="Times New Roman"/>
                <a:ea typeface="Times New Roman"/>
                <a:cs typeface="Times New Roman"/>
                <a:sym typeface="Times New Roman"/>
              </a:defRPr>
            </a:pPr>
          </a:p>
          <a:p>
            <a:pPr algn="just">
              <a:lnSpc>
                <a:spcPct val="150000"/>
              </a:lnSpc>
              <a:defRPr sz="2000">
                <a:latin typeface="Times New Roman"/>
                <a:ea typeface="Times New Roman"/>
                <a:cs typeface="Times New Roman"/>
                <a:sym typeface="Times New Roman"/>
              </a:defRPr>
            </a:pPr>
            <a:r>
              <a:t>1.Accurate Text Extraction from Handwriting.</a:t>
            </a:r>
          </a:p>
          <a:p>
            <a:pPr algn="just">
              <a:lnSpc>
                <a:spcPct val="150000"/>
              </a:lnSpc>
              <a:defRPr sz="2000">
                <a:latin typeface="Times New Roman"/>
                <a:ea typeface="Times New Roman"/>
                <a:cs typeface="Times New Roman"/>
                <a:sym typeface="Times New Roman"/>
              </a:defRPr>
            </a:pPr>
            <a:r>
              <a:t>2.Bridge the gap between training and test accuracy to avoid overfitting.</a:t>
            </a:r>
          </a:p>
          <a:p>
            <a:pPr algn="just">
              <a:lnSpc>
                <a:spcPct val="150000"/>
              </a:lnSpc>
              <a:defRPr sz="2000">
                <a:latin typeface="Times New Roman"/>
                <a:ea typeface="Times New Roman"/>
                <a:cs typeface="Times New Roman"/>
                <a:sym typeface="Times New Roman"/>
              </a:defRPr>
            </a:pPr>
            <a:r>
              <a:t>3.Detecting and recognising handwriting given in realtime.</a:t>
            </a:r>
          </a:p>
          <a:p>
            <a:pPr algn="just">
              <a:lnSpc>
                <a:spcPct val="150000"/>
              </a:lnSpc>
              <a:defRPr sz="2000">
                <a:latin typeface="Times New Roman"/>
                <a:ea typeface="Times New Roman"/>
                <a:cs typeface="Times New Roman"/>
                <a:sym typeface="Times New Roman"/>
              </a:defRPr>
            </a:pPr>
            <a:r>
              <a:t>4.A Research Paper where we want to publish our findings through a reputed journal.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itle 1"/>
          <p:cNvSpPr txBox="1"/>
          <p:nvPr>
            <p:ph type="title"/>
          </p:nvPr>
        </p:nvSpPr>
        <p:spPr>
          <a:xfrm>
            <a:off x="3648962" y="269478"/>
            <a:ext cx="6259052" cy="2532570"/>
          </a:xfrm>
          <a:prstGeom prst="rect">
            <a:avLst/>
          </a:prstGeom>
        </p:spPr>
        <p:txBody>
          <a:bodyPr/>
          <a:lstStyle>
            <a:lvl1pPr>
              <a:spcBef>
                <a:spcPts val="1200"/>
              </a:spcBef>
              <a:defRPr sz="4000">
                <a:latin typeface="Times New Roman"/>
                <a:ea typeface="Times New Roman"/>
                <a:cs typeface="Times New Roman"/>
                <a:sym typeface="Times New Roman"/>
              </a:defRPr>
            </a:lvl1pPr>
          </a:lstStyle>
          <a:p>
            <a:pPr/>
            <a:r>
              <a:t>Project Planning and Timeline</a:t>
            </a:r>
          </a:p>
        </p:txBody>
      </p:sp>
      <p:pic>
        <p:nvPicPr>
          <p:cNvPr id="99" name="Picture 4" descr="Picture 4"/>
          <p:cNvPicPr>
            <a:picLocks noChangeAspect="1"/>
          </p:cNvPicPr>
          <p:nvPr/>
        </p:nvPicPr>
        <p:blipFill>
          <a:blip r:embed="rId2">
            <a:extLst/>
          </a:blip>
          <a:stretch>
            <a:fillRect/>
          </a:stretch>
        </p:blipFill>
        <p:spPr>
          <a:xfrm>
            <a:off x="620241" y="1637808"/>
            <a:ext cx="10728326" cy="4495803"/>
          </a:xfrm>
          <a:prstGeom prst="rect">
            <a:avLst/>
          </a:prstGeom>
          <a:ln w="12700">
            <a:miter lim="400000"/>
          </a:ln>
        </p:spPr>
      </p:pic>
      <p:sp>
        <p:nvSpPr>
          <p:cNvPr id="100" name="Gantt Chart"/>
          <p:cNvSpPr txBox="1"/>
          <p:nvPr/>
        </p:nvSpPr>
        <p:spPr>
          <a:xfrm>
            <a:off x="5734341" y="1195572"/>
            <a:ext cx="1760695" cy="3401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latin typeface="+mn-lt"/>
                <a:ea typeface="+mn-ea"/>
                <a:cs typeface="+mn-cs"/>
                <a:sym typeface="Calibri"/>
              </a:defRPr>
            </a:lvl1pPr>
          </a:lstStyle>
          <a:p>
            <a:pPr/>
            <a:r>
              <a:t>Gantt Chart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title"/>
          </p:nvPr>
        </p:nvSpPr>
        <p:spPr>
          <a:xfrm>
            <a:off x="3646326" y="533398"/>
            <a:ext cx="6879761" cy="364332"/>
          </a:xfrm>
          <a:prstGeom prst="rect">
            <a:avLst/>
          </a:prstGeom>
        </p:spPr>
        <p:txBody>
          <a:bodyPr/>
          <a:lstStyle>
            <a:lvl1pPr defTabSz="594359">
              <a:spcBef>
                <a:spcPts val="700"/>
              </a:spcBef>
              <a:defRPr sz="2600" u="none">
                <a:latin typeface="Times New Roman"/>
                <a:ea typeface="Times New Roman"/>
                <a:cs typeface="Times New Roman"/>
                <a:sym typeface="Times New Roman"/>
              </a:defRPr>
            </a:lvl1pPr>
          </a:lstStyle>
          <a:p>
            <a:pPr/>
            <a:r>
              <a:t>ROLES AND RESPONSIBILITIES</a:t>
            </a:r>
          </a:p>
        </p:txBody>
      </p:sp>
      <p:graphicFrame>
        <p:nvGraphicFramePr>
          <p:cNvPr id="103" name="Table 1"/>
          <p:cNvGraphicFramePr/>
          <p:nvPr/>
        </p:nvGraphicFramePr>
        <p:xfrm>
          <a:off x="2140640" y="1836648"/>
          <a:ext cx="8538272" cy="3962401"/>
        </p:xfrm>
        <a:graphic xmlns:a="http://schemas.openxmlformats.org/drawingml/2006/main">
          <a:graphicData uri="http://schemas.openxmlformats.org/drawingml/2006/table">
            <a:tbl>
              <a:tblPr firstCol="1" firstRow="1" lastCol="0" lastRow="0" bandCol="0" bandRow="1" rtl="0">
                <a:tableStyleId>{CF821DB8-F4EB-4A41-A1BA-3FCAFE7338EE}</a:tableStyleId>
              </a:tblPr>
              <a:tblGrid>
                <a:gridCol w="1685642"/>
                <a:gridCol w="1436275"/>
                <a:gridCol w="2025456"/>
                <a:gridCol w="2896401"/>
              </a:tblGrid>
              <a:tr h="787400">
                <a:tc>
                  <a:txBody>
                    <a:bodyPr/>
                    <a:lstStyle/>
                    <a:p>
                      <a:pPr indent="457200">
                        <a:defRPr b="0">
                          <a:solidFill>
                            <a:srgbClr val="000000"/>
                          </a:solidFill>
                        </a:defRPr>
                      </a:pPr>
                      <a:r>
                        <a:rPr b="1">
                          <a:solidFill>
                            <a:srgbClr val="FFFFFF"/>
                          </a:solidFill>
                          <a:sym typeface="Helvetica"/>
                        </a:rPr>
                        <a:t>Members</a:t>
                      </a:r>
                    </a:p>
                  </a:txBody>
                  <a:tcPr marL="0" marR="0" marT="0" marB="0" anchor="t" anchorCtr="0" horzOverflow="overflow">
                    <a:lnL w="25400">
                      <a:solidFill>
                        <a:srgbClr val="000000"/>
                      </a:solidFill>
                    </a:lnL>
                  </a:tcPr>
                </a:tc>
                <a:tc>
                  <a:txBody>
                    <a:bodyPr/>
                    <a:lstStyle/>
                    <a:p>
                      <a:pPr indent="457200">
                        <a:defRPr>
                          <a:sym typeface="Helvetica"/>
                        </a:defRPr>
                      </a:pPr>
                    </a:p>
                  </a:txBody>
                  <a:tcPr marL="0" marR="0" marT="0" marB="0" anchor="t" anchorCtr="0" horzOverflow="overflow"/>
                </a:tc>
                <a:tc>
                  <a:txBody>
                    <a:bodyPr/>
                    <a:lstStyle/>
                    <a:p>
                      <a:pPr lvl="3" indent="1143000" algn="l">
                        <a:defRPr>
                          <a:sym typeface="Helvetica"/>
                        </a:defRPr>
                      </a:pPr>
                      <a:r>
                        <a:t>Tasks     </a:t>
                      </a:r>
                    </a:p>
                  </a:txBody>
                  <a:tcPr marL="0" marR="0" marT="0" marB="0" anchor="t" anchorCtr="0" horzOverflow="overflow"/>
                </a:tc>
                <a:tc>
                  <a:txBody>
                    <a:bodyPr/>
                    <a:lstStyle/>
                    <a:p>
                      <a:pPr indent="457200">
                        <a:defRPr>
                          <a:sym typeface="Helvetica"/>
                        </a:defRPr>
                      </a:pPr>
                    </a:p>
                  </a:txBody>
                  <a:tcPr marL="0" marR="0" marT="0" marB="0" anchor="t" anchorCtr="0" horzOverflow="overflow">
                    <a:lnR w="25400">
                      <a:solidFill>
                        <a:srgbClr val="000000"/>
                      </a:solidFill>
                    </a:lnR>
                  </a:tcPr>
                </a:tc>
              </a:tr>
              <a:tr h="787400">
                <a:tc>
                  <a:txBody>
                    <a:bodyPr/>
                    <a:lstStyle/>
                    <a:p>
                      <a:pPr indent="457200">
                        <a:defRPr b="0">
                          <a:solidFill>
                            <a:srgbClr val="000000"/>
                          </a:solidFill>
                        </a:defRPr>
                      </a:pPr>
                      <a:r>
                        <a:rPr b="1">
                          <a:solidFill>
                            <a:srgbClr val="FFFFFF"/>
                          </a:solidFill>
                          <a:sym typeface="Helvetica"/>
                        </a:rPr>
                        <a:t>Ajith</a:t>
                      </a:r>
                    </a:p>
                  </a:txBody>
                  <a:tcPr marL="0" marR="0" marT="0" marB="0" anchor="t" anchorCtr="0" horzOverflow="overflow"/>
                </a:tc>
                <a:tc>
                  <a:txBody>
                    <a:bodyPr/>
                    <a:lstStyle/>
                    <a:p>
                      <a:pPr indent="457200"/>
                      <a:r>
                        <a:rPr>
                          <a:sym typeface="Helvetica"/>
                        </a:rPr>
                        <a:t>Dataset Study</a:t>
                      </a:r>
                    </a:p>
                  </a:txBody>
                  <a:tcPr marL="0" marR="0" marT="0" marB="0" anchor="t" anchorCtr="0" horzOverflow="overflow"/>
                </a:tc>
                <a:tc>
                  <a:txBody>
                    <a:bodyPr/>
                    <a:lstStyle/>
                    <a:p>
                      <a:pPr indent="457200" algn="l"/>
                      <a:r>
                        <a:rPr>
                          <a:sym typeface="Helvetica"/>
                        </a:rPr>
                        <a:t>Dataset  
Preprocessing</a:t>
                      </a:r>
                    </a:p>
                  </a:txBody>
                  <a:tcPr marL="0" marR="0" marT="0" marB="0" anchor="t" anchorCtr="0" horzOverflow="overflow"/>
                </a:tc>
                <a:tc>
                  <a:txBody>
                    <a:bodyPr/>
                    <a:lstStyle/>
                    <a:p>
                      <a:pPr indent="457200" algn="l"/>
                      <a:r>
                        <a:rPr>
                          <a:sym typeface="Helvetica"/>
                        </a:rPr>
                        <a:t>Study   to  find the
appropriate model to 
perform the detection.</a:t>
                      </a:r>
                    </a:p>
                  </a:txBody>
                  <a:tcPr marL="0" marR="0" marT="0" marB="0" anchor="t" anchorCtr="0" horzOverflow="overflow"/>
                </a:tc>
              </a:tr>
              <a:tr h="787400">
                <a:tc>
                  <a:txBody>
                    <a:bodyPr/>
                    <a:lstStyle/>
                    <a:p>
                      <a:pPr indent="457200">
                        <a:defRPr b="0">
                          <a:solidFill>
                            <a:srgbClr val="000000"/>
                          </a:solidFill>
                        </a:defRPr>
                      </a:pPr>
                      <a:r>
                        <a:rPr b="1">
                          <a:solidFill>
                            <a:srgbClr val="FFFFFF"/>
                          </a:solidFill>
                          <a:sym typeface="Helvetica"/>
                        </a:rPr>
                        <a:t>Pratham</a:t>
                      </a:r>
                    </a:p>
                  </a:txBody>
                  <a:tcPr marL="0" marR="0" marT="0" marB="0" anchor="t" anchorCtr="0" horzOverflow="overflow"/>
                </a:tc>
                <a:tc>
                  <a:txBody>
                    <a:bodyPr/>
                    <a:lstStyle/>
                    <a:p>
                      <a:pPr indent="457200"/>
                      <a:r>
                        <a:rPr>
                          <a:sym typeface="Helvetica"/>
                        </a:rPr>
                        <a:t>Model Training</a:t>
                      </a:r>
                    </a:p>
                  </a:txBody>
                  <a:tcPr marL="0" marR="0" marT="0" marB="0" anchor="t" anchorCtr="0" horzOverflow="overflow"/>
                </a:tc>
                <a:tc>
                  <a:txBody>
                    <a:bodyPr/>
                    <a:lstStyle/>
                    <a:p>
                      <a:pPr indent="457200" algn="l"/>
                      <a:r>
                        <a:rPr>
                          <a:sym typeface="Helvetica"/>
                        </a:rPr>
                        <a:t>Model  
Evaluation</a:t>
                      </a:r>
                    </a:p>
                  </a:txBody>
                  <a:tcPr marL="0" marR="0" marT="0" marB="0" anchor="t" anchorCtr="0" horzOverflow="overflow"/>
                </a:tc>
                <a:tc>
                  <a:txBody>
                    <a:bodyPr/>
                    <a:lstStyle/>
                    <a:p>
                      <a:pPr indent="457200" algn="l"/>
                      <a:r>
                        <a:rPr>
                          <a:sym typeface="Helvetica"/>
                        </a:rPr>
                        <a:t>Model Feasibility</a:t>
                      </a:r>
                    </a:p>
                  </a:txBody>
                  <a:tcPr marL="0" marR="0" marT="0" marB="0" anchor="t" anchorCtr="0" horzOverflow="overflow"/>
                </a:tc>
              </a:tr>
              <a:tr h="787400">
                <a:tc>
                  <a:txBody>
                    <a:bodyPr/>
                    <a:lstStyle/>
                    <a:p>
                      <a:pPr indent="457200">
                        <a:defRPr b="0">
                          <a:solidFill>
                            <a:srgbClr val="000000"/>
                          </a:solidFill>
                        </a:defRPr>
                      </a:pPr>
                      <a:r>
                        <a:rPr b="1">
                          <a:solidFill>
                            <a:srgbClr val="FFFFFF"/>
                          </a:solidFill>
                          <a:sym typeface="Helvetica"/>
                        </a:rPr>
                        <a:t>Ajith</a:t>
                      </a:r>
                    </a:p>
                  </a:txBody>
                  <a:tcPr marL="0" marR="0" marT="0" marB="0" anchor="t" anchorCtr="0" horzOverflow="overflow"/>
                </a:tc>
                <a:tc>
                  <a:txBody>
                    <a:bodyPr/>
                    <a:lstStyle/>
                    <a:p>
                      <a:pPr indent="457200"/>
                      <a:r>
                        <a:rPr>
                          <a:sym typeface="Helvetica"/>
                        </a:rPr>
                        <a:t>Testing</a:t>
                      </a:r>
                    </a:p>
                  </a:txBody>
                  <a:tcPr marL="0" marR="0" marT="0" marB="0" anchor="t" anchorCtr="0" horzOverflow="overflow"/>
                </a:tc>
                <a:tc>
                  <a:txBody>
                    <a:bodyPr/>
                    <a:lstStyle/>
                    <a:p>
                      <a:pPr indent="457200" algn="l"/>
                      <a:r>
                        <a:rPr>
                          <a:sym typeface="Helvetica"/>
                        </a:rPr>
                        <a:t>Custom Data 
Training</a:t>
                      </a:r>
                    </a:p>
                  </a:txBody>
                  <a:tcPr marL="0" marR="0" marT="0" marB="0" anchor="t" anchorCtr="0" horzOverflow="overflow"/>
                </a:tc>
                <a:tc>
                  <a:txBody>
                    <a:bodyPr/>
                    <a:lstStyle/>
                    <a:p>
                      <a:pPr indent="457200" algn="l"/>
                      <a:r>
                        <a:rPr>
                          <a:sym typeface="Helvetica"/>
                        </a:rPr>
                        <a:t>Testing  Study</a:t>
                      </a:r>
                    </a:p>
                  </a:txBody>
                  <a:tcPr marL="0" marR="0" marT="0" marB="0" anchor="t" anchorCtr="0" horzOverflow="overflow"/>
                </a:tc>
              </a:tr>
              <a:tr h="787400">
                <a:tc>
                  <a:txBody>
                    <a:bodyPr/>
                    <a:lstStyle/>
                    <a:p>
                      <a:pPr indent="457200">
                        <a:defRPr b="0">
                          <a:solidFill>
                            <a:srgbClr val="000000"/>
                          </a:solidFill>
                        </a:defRPr>
                      </a:pPr>
                      <a:r>
                        <a:rPr b="1">
                          <a:solidFill>
                            <a:srgbClr val="FFFFFF"/>
                          </a:solidFill>
                          <a:sym typeface="Helvetica"/>
                        </a:rPr>
                        <a:t>Pratham</a:t>
                      </a:r>
                    </a:p>
                  </a:txBody>
                  <a:tcPr marL="0" marR="0" marT="0" marB="0" anchor="t" anchorCtr="0" horzOverflow="overflow"/>
                </a:tc>
                <a:tc>
                  <a:txBody>
                    <a:bodyPr/>
                    <a:lstStyle/>
                    <a:p>
                      <a:pPr indent="457200"/>
                      <a:r>
                        <a:rPr>
                          <a:sym typeface="Helvetica"/>
                        </a:rPr>
                        <a:t>Model Optimization</a:t>
                      </a:r>
                    </a:p>
                  </a:txBody>
                  <a:tcPr marL="0" marR="0" marT="0" marB="0" anchor="t" anchorCtr="0" horzOverflow="overflow">
                    <a:lnB w="25400">
                      <a:solidFill>
                        <a:srgbClr val="000000"/>
                      </a:solidFill>
                    </a:lnB>
                  </a:tcPr>
                </a:tc>
                <a:tc>
                  <a:txBody>
                    <a:bodyPr/>
                    <a:lstStyle/>
                    <a:p>
                      <a:pPr indent="457200" algn="l"/>
                      <a:r>
                        <a:rPr>
                          <a:sym typeface="Helvetica"/>
                        </a:rPr>
                        <a:t>Model  
Feasibility </a:t>
                      </a:r>
                    </a:p>
                  </a:txBody>
                  <a:tcPr marL="0" marR="0" marT="0" marB="0" anchor="t" anchorCtr="0" horzOverflow="overflow">
                    <a:lnB w="25400">
                      <a:solidFill>
                        <a:srgbClr val="000000"/>
                      </a:solidFill>
                    </a:lnB>
                  </a:tcPr>
                </a:tc>
                <a:tc>
                  <a:txBody>
                    <a:bodyPr/>
                    <a:lstStyle/>
                    <a:p>
                      <a:pPr indent="457200" algn="l"/>
                      <a:r>
                        <a:rPr>
                          <a:sym typeface="Helvetica"/>
                        </a:rPr>
                        <a:t>Publishing</a:t>
                      </a:r>
                    </a:p>
                  </a:txBody>
                  <a:tcPr marL="0" marR="0" marT="0" marB="0" anchor="t" anchorCtr="0" horzOverflow="overflow">
                    <a:lnB w="25400">
                      <a:solidFill>
                        <a:srgbClr val="000000"/>
                      </a:solidFill>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object 2"/>
          <p:cNvSpPr txBox="1"/>
          <p:nvPr>
            <p:ph type="title"/>
          </p:nvPr>
        </p:nvSpPr>
        <p:spPr>
          <a:xfrm>
            <a:off x="4682866" y="395430"/>
            <a:ext cx="2148242" cy="372078"/>
          </a:xfrm>
          <a:prstGeom prst="rect">
            <a:avLst/>
          </a:prstGeom>
        </p:spPr>
        <p:txBody>
          <a:bodyPr/>
          <a:lstStyle>
            <a:lvl1pPr indent="8253" defTabSz="594359">
              <a:defRPr spc="-200" sz="2600" u="none">
                <a:latin typeface="Times New Roman"/>
                <a:ea typeface="Times New Roman"/>
                <a:cs typeface="Times New Roman"/>
                <a:sym typeface="Times New Roman"/>
              </a:defRPr>
            </a:lvl1pPr>
          </a:lstStyle>
          <a:p>
            <a:pPr/>
            <a:r>
              <a:t>REFERENCES</a:t>
            </a:r>
          </a:p>
        </p:txBody>
      </p:sp>
      <p:sp>
        <p:nvSpPr>
          <p:cNvPr id="106" name="[1]Bruno Simard , Birendra Prasada  , On-line character recognition using handwriting modelling…"/>
          <p:cNvSpPr txBox="1"/>
          <p:nvPr>
            <p:ph type="body" idx="1"/>
          </p:nvPr>
        </p:nvSpPr>
        <p:spPr>
          <a:xfrm>
            <a:off x="869950" y="1044824"/>
            <a:ext cx="10452100" cy="5525384"/>
          </a:xfrm>
          <a:prstGeom prst="rect">
            <a:avLst/>
          </a:prstGeom>
        </p:spPr>
        <p:txBody>
          <a:bodyPr/>
          <a:lstStyle/>
          <a:p>
            <a:pPr algn="just" defTabSz="429768">
              <a:defRPr>
                <a:solidFill>
                  <a:srgbClr val="202124"/>
                </a:solidFill>
                <a:latin typeface="Times New Roman"/>
                <a:ea typeface="Times New Roman"/>
                <a:cs typeface="Times New Roman"/>
                <a:sym typeface="Times New Roman"/>
              </a:defRPr>
            </a:pPr>
            <a:r>
              <a:t>[1]Bruno Simard , Birendra Prasada  , On-line character recognition using handwriting modelling</a:t>
            </a:r>
          </a:p>
          <a:p>
            <a:pPr algn="just" defTabSz="429768">
              <a:defRPr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2" invalidUrl="" action="" tgtFrame="" tooltip="" history="1" highlightClick="0" endSnd="0"/>
              </a:rPr>
              <a:t>https://doi.org/10.1016/0031-3203(93)90001-D</a:t>
            </a:r>
            <a:endParaRPr>
              <a:solidFill>
                <a:srgbClr val="202124"/>
              </a:solidFill>
            </a:endParaRPr>
          </a:p>
          <a:p>
            <a:pPr algn="just" defTabSz="429768">
              <a:defRPr>
                <a:solidFill>
                  <a:srgbClr val="202124"/>
                </a:solidFill>
                <a:latin typeface="Times New Roman"/>
                <a:ea typeface="Times New Roman"/>
                <a:cs typeface="Times New Roman"/>
                <a:sym typeface="Times New Roman"/>
              </a:defRPr>
            </a:pPr>
            <a:r>
              <a:t>[2]Abhishek Bal, Rajib Saha ,An Improved Method for Handwritten Document Analysis Using Segmentation, Baseline Recognition and Writing Pressure Detection</a:t>
            </a:r>
          </a:p>
          <a:p>
            <a:pPr algn="just" defTabSz="429768">
              <a:defRPr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3" invalidUrl="" action="" tgtFrame="" tooltip="" history="1" highlightClick="0" endSnd="0"/>
              </a:rPr>
              <a:t>https://doi.org/10.1016/j.procs.2016.07.227</a:t>
            </a:r>
            <a:endParaRPr>
              <a:solidFill>
                <a:srgbClr val="202124"/>
              </a:solidFill>
            </a:endParaRPr>
          </a:p>
          <a:p>
            <a:pPr algn="just" defTabSz="429768">
              <a:defRPr>
                <a:solidFill>
                  <a:srgbClr val="202124"/>
                </a:solidFill>
                <a:latin typeface="Times New Roman"/>
                <a:ea typeface="Times New Roman"/>
                <a:cs typeface="Times New Roman"/>
                <a:sym typeface="Times New Roman"/>
              </a:defRPr>
            </a:pPr>
            <a:r>
              <a:t>[3]Hao Gao, Daji Ergu ,A robust cross-ethnic digital handwriting recognition method based on deep learning</a:t>
            </a:r>
          </a:p>
          <a:p>
            <a:pPr algn="just" defTabSz="429768">
              <a:defRPr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4" invalidUrl="" action="" tgtFrame="" tooltip="" history="1" highlightClick="0" endSnd="0"/>
              </a:rPr>
              <a:t>https://doi.org/10.1016/j.procs.2022.01.093</a:t>
            </a:r>
            <a:endParaRPr>
              <a:solidFill>
                <a:srgbClr val="202124"/>
              </a:solidFill>
            </a:endParaRPr>
          </a:p>
          <a:p>
            <a:pPr algn="just" defTabSz="429768">
              <a:defRPr>
                <a:solidFill>
                  <a:srgbClr val="202124"/>
                </a:solidFill>
                <a:latin typeface="Times New Roman"/>
                <a:ea typeface="Times New Roman"/>
                <a:cs typeface="Times New Roman"/>
                <a:sym typeface="Times New Roman"/>
              </a:defRPr>
            </a:pPr>
            <a:r>
              <a:t>[4]D. Prabha Devi a, R. Ramya a, P.S. Dinesh a, C. Palanisamy , Design and simulation of handwritten recognition system</a:t>
            </a:r>
          </a:p>
          <a:p>
            <a:pPr algn="just" defTabSz="429768">
              <a:defRPr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5" invalidUrl="" action="" tgtFrame="" tooltip="" history="1" highlightClick="0" endSnd="0"/>
              </a:rPr>
              <a:t>https://doi.org/10.1016/j.matpr.2020.02.720</a:t>
            </a:r>
            <a:endParaRPr>
              <a:solidFill>
                <a:srgbClr val="202124"/>
              </a:solidFill>
            </a:endParaRPr>
          </a:p>
          <a:p>
            <a:pPr algn="just" defTabSz="429768">
              <a:defRPr>
                <a:solidFill>
                  <a:srgbClr val="202124"/>
                </a:solidFill>
                <a:latin typeface="Times New Roman"/>
                <a:ea typeface="Times New Roman"/>
                <a:cs typeface="Times New Roman"/>
                <a:sym typeface="Times New Roman"/>
              </a:defRPr>
            </a:pPr>
            <a:r>
              <a:t>[5]Zhigang Peng a 1, Wandi Chen a 1, Jianpu Lin ,Input panel for handwriting detection based on turboelectric nano generator</a:t>
            </a:r>
          </a:p>
          <a:p>
            <a:pPr algn="just" defTabSz="429768">
              <a:defRPr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6" invalidUrl="" action="" tgtFrame="" tooltip="" history="1" highlightClick="0" endSnd="0"/>
              </a:rPr>
              <a:t>https://doi.org/10.1016/j.cej.2024.156717</a:t>
            </a:r>
            <a:endParaRPr>
              <a:solidFill>
                <a:srgbClr val="202124"/>
              </a:solidFill>
            </a:endParaRPr>
          </a:p>
          <a:p>
            <a:pPr algn="just" defTabSz="429768">
              <a:defRPr>
                <a:solidFill>
                  <a:srgbClr val="202124"/>
                </a:solidFill>
                <a:latin typeface="Times New Roman"/>
                <a:ea typeface="Times New Roman"/>
                <a:cs typeface="Times New Roman"/>
                <a:sym typeface="Times New Roman"/>
              </a:defRPr>
            </a:pPr>
            <a:r>
              <a:t>[6]Amani Ali Ahmed Ali a b, Suresha Mallaiah ,Intelligent handwritten recognition using hybrid CNN architectures based-SVM classifier with dropout</a:t>
            </a:r>
          </a:p>
          <a:p>
            <a:pPr algn="just" defTabSz="429768">
              <a:defRPr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7" invalidUrl="" action="" tgtFrame="" tooltip="" history="1" highlightClick="0" endSnd="0"/>
              </a:rPr>
              <a:t>https://doi.org/10.1016/j.jksuci.2021.01.012</a:t>
            </a:r>
            <a:endParaRPr>
              <a:solidFill>
                <a:srgbClr val="202124"/>
              </a:solidFill>
            </a:endParaRPr>
          </a:p>
          <a:p>
            <a:pPr algn="just" defTabSz="429768">
              <a:defRPr>
                <a:solidFill>
                  <a:srgbClr val="202124"/>
                </a:solidFill>
                <a:latin typeface="Times New Roman"/>
                <a:ea typeface="Times New Roman"/>
                <a:cs typeface="Times New Roman"/>
                <a:sym typeface="Times New Roman"/>
              </a:defRPr>
            </a:pPr>
            <a:r>
              <a:t>[7]IOANNIS PAVLIDIS , RAHUL SINGH ,ON-LINE HANDWRITING RECOGNITION USING PHYSICS-BASED SHAPE METAMORPHOSIS</a:t>
            </a:r>
          </a:p>
          <a:p>
            <a:pPr algn="just" defTabSz="429768">
              <a:defRPr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8" invalidUrl="" action="" tgtFrame="" tooltip="" history="1" highlightClick="0" endSnd="0"/>
              </a:rPr>
              <a:t>https://doi.org/10.1016/S0031-3203(98)00018-1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8]Supriya Mahadevkar a, Shruti Patil b, Ketan Kotecha ,Enhancement of handwritten text recognition using AI-based hybrid approach…"/>
          <p:cNvSpPr txBox="1"/>
          <p:nvPr>
            <p:ph type="body" idx="1"/>
          </p:nvPr>
        </p:nvSpPr>
        <p:spPr>
          <a:xfrm>
            <a:off x="869950" y="601584"/>
            <a:ext cx="10452100" cy="5534929"/>
          </a:xfrm>
          <a:prstGeom prst="rect">
            <a:avLst/>
          </a:prstGeom>
        </p:spPr>
        <p:txBody>
          <a:bodyPr/>
          <a:lstStyle/>
          <a:p>
            <a:pPr algn="just" defTabSz="397763">
              <a:defRPr sz="1700">
                <a:solidFill>
                  <a:srgbClr val="202124"/>
                </a:solidFill>
                <a:latin typeface="Times New Roman"/>
                <a:ea typeface="Times New Roman"/>
                <a:cs typeface="Times New Roman"/>
                <a:sym typeface="Times New Roman"/>
              </a:defRPr>
            </a:pPr>
            <a:r>
              <a:t>[8]Supriya Mahadevkar a, Shruti Patil b, Ketan Kotecha ,Enhancement of handwritten text recognition using AI-based hybrid approach</a:t>
            </a:r>
          </a:p>
          <a:p>
            <a:pPr algn="just" defTabSz="397763">
              <a:defRPr sz="1700"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2" invalidUrl="" action="" tgtFrame="" tooltip="" history="1" highlightClick="0" endSnd="0"/>
              </a:rPr>
              <a:t>https://doi.org/10.1016/j.mex.2024.102654</a:t>
            </a:r>
            <a:endParaRPr>
              <a:solidFill>
                <a:srgbClr val="202124"/>
              </a:solidFill>
            </a:endParaRPr>
          </a:p>
          <a:p>
            <a:pPr algn="just" defTabSz="397763">
              <a:defRPr sz="1700">
                <a:solidFill>
                  <a:srgbClr val="202124"/>
                </a:solidFill>
                <a:latin typeface="Times New Roman"/>
                <a:ea typeface="Times New Roman"/>
                <a:cs typeface="Times New Roman"/>
                <a:sym typeface="Times New Roman"/>
              </a:defRPr>
            </a:pPr>
            <a:r>
              <a:t>[9]R. Legault, C. Nadal,M. Cheriet, L. Lam , Building a new generation of handwriting recognition systems</a:t>
            </a:r>
          </a:p>
          <a:p>
            <a:pPr algn="just" defTabSz="397763">
              <a:defRPr sz="1700"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3" invalidUrl="" action="" tgtFrame="" tooltip="" history="1" highlightClick="0" endSnd="0"/>
              </a:rPr>
              <a:t>https://doi.org/10.1016/0167-8655(93)90096-V</a:t>
            </a:r>
            <a:endParaRPr>
              <a:solidFill>
                <a:srgbClr val="202124"/>
              </a:solidFill>
            </a:endParaRPr>
          </a:p>
          <a:p>
            <a:pPr algn="just" defTabSz="397763">
              <a:defRPr sz="1700">
                <a:solidFill>
                  <a:srgbClr val="202124"/>
                </a:solidFill>
                <a:latin typeface="Times New Roman"/>
                <a:ea typeface="Times New Roman"/>
                <a:cs typeface="Times New Roman"/>
                <a:sym typeface="Times New Roman"/>
              </a:defRPr>
            </a:pPr>
            <a:r>
              <a:t>[10]Vanita Agrawal a, Jayant Jagtap b, M.V.V. Prasad Kantipudi</a:t>
            </a:r>
          </a:p>
          <a:p>
            <a:pPr algn="just" defTabSz="397763">
              <a:defRPr sz="1700">
                <a:solidFill>
                  <a:srgbClr val="202124"/>
                </a:solidFill>
                <a:latin typeface="Times New Roman"/>
                <a:ea typeface="Times New Roman"/>
                <a:cs typeface="Times New Roman"/>
                <a:sym typeface="Times New Roman"/>
              </a:defRPr>
            </a:pPr>
            <a:r>
              <a:t>Exploration of advancements in handwritten document recognition techniques</a:t>
            </a:r>
          </a:p>
          <a:p>
            <a:pPr algn="just" defTabSz="397763">
              <a:defRPr sz="1700"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4" invalidUrl="" action="" tgtFrame="" tooltip="" history="1" highlightClick="0" endSnd="0"/>
              </a:rPr>
              <a:t>https://doi.org/10.1016/j.iswa.2024.200358</a:t>
            </a:r>
            <a:endParaRPr>
              <a:solidFill>
                <a:srgbClr val="202124"/>
              </a:solidFill>
            </a:endParaRPr>
          </a:p>
          <a:p>
            <a:pPr algn="just" defTabSz="397763">
              <a:defRPr sz="1700">
                <a:solidFill>
                  <a:srgbClr val="202124"/>
                </a:solidFill>
                <a:latin typeface="Times New Roman"/>
                <a:ea typeface="Times New Roman"/>
                <a:cs typeface="Times New Roman"/>
                <a:sym typeface="Times New Roman"/>
              </a:defRPr>
            </a:pPr>
            <a:r>
              <a:t>[11]Mayur Bhargav Bora, Dinthisrang Daimary, Khwairakpam Amitab, Handwritten Character Recognition from Images using CNN-ECOC</a:t>
            </a:r>
          </a:p>
          <a:p>
            <a:pPr algn="just" defTabSz="397763">
              <a:defRPr sz="1700"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5" invalidUrl="" action="" tgtFrame="" tooltip="" history="1" highlightClick="0" endSnd="0"/>
              </a:rPr>
              <a:t>https://doi.org/10.1016/j.procs.2020.03.293</a:t>
            </a:r>
            <a:endParaRPr>
              <a:solidFill>
                <a:srgbClr val="202124"/>
              </a:solidFill>
            </a:endParaRPr>
          </a:p>
          <a:p>
            <a:pPr algn="just" defTabSz="397763">
              <a:defRPr sz="1700">
                <a:solidFill>
                  <a:srgbClr val="202124"/>
                </a:solidFill>
                <a:latin typeface="Times New Roman"/>
                <a:ea typeface="Times New Roman"/>
                <a:cs typeface="Times New Roman"/>
                <a:sym typeface="Times New Roman"/>
              </a:defRPr>
            </a:pPr>
            <a:r>
              <a:t>[12]D. Prabha Devi ,R. Ramya ,P.S. Dinesh ,C. Palanisamy, Design and simulation of handwritten recognition system</a:t>
            </a:r>
          </a:p>
          <a:p>
            <a:pPr algn="just" defTabSz="397763">
              <a:defRPr sz="1700"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6" invalidUrl="" action="" tgtFrame="" tooltip="" history="1" highlightClick="0" endSnd="0"/>
              </a:rPr>
              <a:t>https://doi.org/10.1016/j.matpr.2020.02.720</a:t>
            </a:r>
            <a:endParaRPr>
              <a:solidFill>
                <a:srgbClr val="202124"/>
              </a:solidFill>
            </a:endParaRPr>
          </a:p>
          <a:p>
            <a:pPr algn="just" defTabSz="397763">
              <a:defRPr sz="1700">
                <a:solidFill>
                  <a:srgbClr val="202124"/>
                </a:solidFill>
                <a:latin typeface="Times New Roman"/>
                <a:ea typeface="Times New Roman"/>
                <a:cs typeface="Times New Roman"/>
                <a:sym typeface="Times New Roman"/>
              </a:defRPr>
            </a:pPr>
            <a:r>
              <a:t>[13]Siddiqui Mohammad Khaja Moinuddin, Suneet KumarAnalysis and simulation of handwrittenRecognition system.</a:t>
            </a:r>
          </a:p>
          <a:p>
            <a:pPr algn="just" defTabSz="397763">
              <a:defRPr sz="1700"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7" invalidUrl="" action="" tgtFrame="" tooltip="" history="1" highlightClick="0" endSnd="0"/>
              </a:rPr>
              <a:t>https://doi.org/10.1016/j.matpr.2021.05.021</a:t>
            </a:r>
            <a:endParaRPr>
              <a:solidFill>
                <a:srgbClr val="202124"/>
              </a:solidFill>
            </a:endParaRPr>
          </a:p>
          <a:p>
            <a:pPr algn="just" defTabSz="397763">
              <a:defRPr sz="1700">
                <a:solidFill>
                  <a:srgbClr val="202124"/>
                </a:solidFill>
                <a:latin typeface="Times New Roman"/>
                <a:ea typeface="Times New Roman"/>
                <a:cs typeface="Times New Roman"/>
                <a:sym typeface="Times New Roman"/>
              </a:defRPr>
            </a:pPr>
            <a:r>
              <a:t>[14]Adnan Amin , Off-line Arabic character recognition: the state of the art</a:t>
            </a:r>
          </a:p>
          <a:p>
            <a:pPr algn="just" defTabSz="397763">
              <a:defRPr sz="1700"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8" invalidUrl="" action="" tgtFrame="" tooltip="" history="1" highlightClick="0" endSnd="0"/>
              </a:rPr>
              <a:t>https://doi.org/10.1016/S0031-3203(97)00084-8</a:t>
            </a:r>
            <a:endParaRPr>
              <a:solidFill>
                <a:srgbClr val="202124"/>
              </a:solidFill>
            </a:endParaRPr>
          </a:p>
          <a:p>
            <a:pPr algn="just" defTabSz="397763">
              <a:defRPr sz="1700">
                <a:solidFill>
                  <a:srgbClr val="202124"/>
                </a:solidFill>
                <a:latin typeface="Times New Roman"/>
                <a:ea typeface="Times New Roman"/>
                <a:cs typeface="Times New Roman"/>
                <a:sym typeface="Times New Roman"/>
              </a:defRPr>
            </a:pPr>
            <a:r>
              <a:t>[15]M. Karthi ,R. Priscilla ,K. Syed Jaffer ,A Novel Content Detection Approach for Handwritten English letters</a:t>
            </a:r>
          </a:p>
          <a:p>
            <a:pPr algn="just" defTabSz="397763">
              <a:defRPr sz="1700" u="sng">
                <a:solidFill>
                  <a:srgbClr val="1155CC"/>
                </a:solidFill>
                <a:uFill>
                  <a:solidFill>
                    <a:srgbClr val="1155CC"/>
                  </a:solidFill>
                </a:uFill>
                <a:latin typeface="Times New Roman"/>
                <a:ea typeface="Times New Roman"/>
                <a:cs typeface="Times New Roman"/>
                <a:sym typeface="Times New Roman"/>
              </a:defRPr>
            </a:pPr>
            <a:r>
              <a:rPr>
                <a:solidFill>
                  <a:srgbClr val="0000FF"/>
                </a:solidFill>
                <a:uFill>
                  <a:solidFill>
                    <a:srgbClr val="0000FF"/>
                  </a:solidFill>
                </a:uFill>
                <a:hlinkClick r:id="rId9" invalidUrl="" action="" tgtFrame="" tooltip="" history="1" highlightClick="0" endSnd="0"/>
              </a:rPr>
              <a:t>https://doi.org/10.1016/j.procs.2020.05.149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object 2"/>
          <p:cNvSpPr txBox="1"/>
          <p:nvPr>
            <p:ph type="title"/>
          </p:nvPr>
        </p:nvSpPr>
        <p:spPr>
          <a:xfrm>
            <a:off x="4670826" y="592315"/>
            <a:ext cx="2850349" cy="695962"/>
          </a:xfrm>
          <a:prstGeom prst="rect">
            <a:avLst/>
          </a:prstGeom>
        </p:spPr>
        <p:txBody>
          <a:bodyPr/>
          <a:lstStyle>
            <a:lvl1pPr indent="9650" defTabSz="694944">
              <a:defRPr spc="-100" sz="3000" u="none">
                <a:latin typeface="Times New Roman"/>
                <a:ea typeface="Times New Roman"/>
                <a:cs typeface="Times New Roman"/>
                <a:sym typeface="Times New Roman"/>
              </a:defRPr>
            </a:lvl1pPr>
          </a:lstStyle>
          <a:p>
            <a:pPr/>
            <a:r>
              <a:t>INTRODUCTION</a:t>
            </a:r>
          </a:p>
        </p:txBody>
      </p:sp>
      <p:sp>
        <p:nvSpPr>
          <p:cNvPr id="71" name="object 3"/>
          <p:cNvSpPr txBox="1"/>
          <p:nvPr/>
        </p:nvSpPr>
        <p:spPr>
          <a:xfrm>
            <a:off x="871219" y="1889954"/>
            <a:ext cx="10436860" cy="34280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gn="just">
              <a:lnSpc>
                <a:spcPts val="2200"/>
              </a:lnSpc>
              <a:spcBef>
                <a:spcPts val="300"/>
              </a:spcBef>
              <a:defRPr sz="2000">
                <a:latin typeface="Times New Roman"/>
                <a:ea typeface="Times New Roman"/>
                <a:cs typeface="Times New Roman"/>
                <a:sym typeface="Times New Roman"/>
              </a:defRPr>
            </a:pPr>
            <a:r>
              <a:t>Handwritten text recognition (HTR) is a transformative technology that bridges the gap between analog and digital information by converting handwritten content into machine-readable formats. It plays a vital role in modernising processes across various fields, including education, digital archiving, and accessibility. This project focuses on developing an advanced system capable of recognising handwritten text, addressing the complexities of varying handwriting styles, low-quality images, and content written in multiple languages.</a:t>
            </a:r>
          </a:p>
          <a:p>
            <a:pPr marR="5080" indent="12700" algn="just">
              <a:lnSpc>
                <a:spcPts val="2200"/>
              </a:lnSpc>
              <a:spcBef>
                <a:spcPts val="300"/>
              </a:spcBef>
              <a:defRPr sz="2000">
                <a:latin typeface="Times New Roman"/>
                <a:ea typeface="Times New Roman"/>
                <a:cs typeface="Times New Roman"/>
                <a:sym typeface="Times New Roman"/>
              </a:defRPr>
            </a:pPr>
          </a:p>
          <a:p>
            <a:pPr marR="5080" indent="12700" algn="just">
              <a:lnSpc>
                <a:spcPts val="2200"/>
              </a:lnSpc>
              <a:spcBef>
                <a:spcPts val="300"/>
              </a:spcBef>
              <a:defRPr sz="2000">
                <a:latin typeface="Times New Roman"/>
                <a:ea typeface="Times New Roman"/>
                <a:cs typeface="Times New Roman"/>
                <a:sym typeface="Times New Roman"/>
              </a:defRPr>
            </a:pPr>
            <a:r>
              <a:t>In education, it can automate grading and analysing handwritten work, saving time for teachers. In digital archiving, it helps preserve and make handwritten records, like historical documents and notes, searchable. HTR also improves accessibility by converting handwritten text into formats that assistive tools like screen readers can use. By solving the challenges of different handwriting styles and poor image quality, this project aims to create a reliable and impactful solution.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object 2"/>
          <p:cNvSpPr txBox="1"/>
          <p:nvPr>
            <p:ph type="title"/>
          </p:nvPr>
        </p:nvSpPr>
        <p:spPr>
          <a:xfrm>
            <a:off x="4015380" y="1156735"/>
            <a:ext cx="6096001" cy="333002"/>
          </a:xfrm>
          <a:prstGeom prst="rect">
            <a:avLst/>
          </a:prstGeom>
        </p:spPr>
        <p:txBody>
          <a:bodyPr/>
          <a:lstStyle>
            <a:lvl1pPr indent="6602" defTabSz="475487">
              <a:defRPr spc="-100" sz="2200" u="none">
                <a:latin typeface="Times New Roman"/>
                <a:ea typeface="Times New Roman"/>
                <a:cs typeface="Times New Roman"/>
                <a:sym typeface="Times New Roman"/>
              </a:defRPr>
            </a:lvl1pPr>
          </a:lstStyle>
          <a:p>
            <a:pPr/>
            <a:r>
              <a:t>PROBLEM STATEMENT</a:t>
            </a:r>
          </a:p>
        </p:txBody>
      </p:sp>
      <p:sp>
        <p:nvSpPr>
          <p:cNvPr id="74" name="object 3"/>
          <p:cNvSpPr txBox="1"/>
          <p:nvPr/>
        </p:nvSpPr>
        <p:spPr>
          <a:xfrm>
            <a:off x="1041278" y="2247296"/>
            <a:ext cx="10377807" cy="20659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gn="just">
              <a:lnSpc>
                <a:spcPct val="101899"/>
              </a:lnSpc>
              <a:defRPr sz="2000">
                <a:latin typeface="Times New Roman"/>
                <a:ea typeface="Times New Roman"/>
                <a:cs typeface="Times New Roman"/>
                <a:sym typeface="Times New Roman"/>
              </a:defRPr>
            </a:lvl1pPr>
          </a:lstStyle>
          <a:p>
            <a:pPr/>
            <a:r>
              <a:t>Handwritten text recognition (HTR) involves converting handwritten content into digital formats, but it is a complex task due to the challenges of accurately processing diverse handwriting. Existing systems, such as Optical Character Recognition (OCR) tools, often struggle with handwritten text, resulting in frequent errors. The problem is further complicated when dealing with inconsistent handwriting styles, poor-quality images, and text in multiple languages. These limitations make it difficult to digitise handwritten content effectively.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CHALLENGES"/>
          <p:cNvSpPr txBox="1"/>
          <p:nvPr>
            <p:ph type="title"/>
          </p:nvPr>
        </p:nvSpPr>
        <p:spPr>
          <a:xfrm>
            <a:off x="4670826" y="908214"/>
            <a:ext cx="2850349" cy="380063"/>
          </a:xfrm>
          <a:prstGeom prst="rect">
            <a:avLst/>
          </a:prstGeom>
        </p:spPr>
        <p:txBody>
          <a:bodyPr/>
          <a:lstStyle>
            <a:lvl1pPr defTabSz="566927">
              <a:defRPr sz="2700" u="none">
                <a:latin typeface="Times New Roman"/>
                <a:ea typeface="Times New Roman"/>
                <a:cs typeface="Times New Roman"/>
                <a:sym typeface="Times New Roman"/>
              </a:defRPr>
            </a:lvl1pPr>
          </a:lstStyle>
          <a:p>
            <a:pPr/>
            <a:r>
              <a:t>CHALLENGES</a:t>
            </a:r>
          </a:p>
        </p:txBody>
      </p:sp>
      <p:sp>
        <p:nvSpPr>
          <p:cNvPr id="77" name="1.People write in unique ways, including differences in slants, spacing, cursive, and block letters, making it hard to develop systems that can generalise across all styles.…"/>
          <p:cNvSpPr txBox="1"/>
          <p:nvPr>
            <p:ph type="body" idx="1"/>
          </p:nvPr>
        </p:nvSpPr>
        <p:spPr>
          <a:xfrm>
            <a:off x="869950" y="1332619"/>
            <a:ext cx="10452100" cy="4372610"/>
          </a:xfrm>
          <a:prstGeom prst="rect">
            <a:avLst/>
          </a:prstGeom>
        </p:spPr>
        <p:txBody>
          <a:bodyPr/>
          <a:lstStyle/>
          <a:p>
            <a:pPr marR="5080" indent="12700" algn="just">
              <a:lnSpc>
                <a:spcPct val="101899"/>
              </a:lnSpc>
              <a:defRPr sz="2000">
                <a:latin typeface="Times New Roman"/>
                <a:ea typeface="Times New Roman"/>
                <a:cs typeface="Times New Roman"/>
                <a:sym typeface="Times New Roman"/>
              </a:defRPr>
            </a:pPr>
          </a:p>
          <a:p>
            <a:pPr marR="5080" indent="12700" algn="just">
              <a:lnSpc>
                <a:spcPct val="101899"/>
              </a:lnSpc>
              <a:defRPr sz="2000">
                <a:latin typeface="Times New Roman"/>
                <a:ea typeface="Times New Roman"/>
                <a:cs typeface="Times New Roman"/>
                <a:sym typeface="Times New Roman"/>
              </a:defRPr>
            </a:pPr>
            <a:r>
              <a:t>1.People write in unique ways, including differences in slants, spacing, cursive, and block letters, making it hard to develop systems that can generalise across all styles. </a:t>
            </a:r>
          </a:p>
          <a:p>
            <a:pPr marR="5080" indent="12700" algn="just">
              <a:lnSpc>
                <a:spcPct val="101899"/>
              </a:lnSpc>
              <a:defRPr sz="2000">
                <a:latin typeface="Times New Roman"/>
                <a:ea typeface="Times New Roman"/>
                <a:cs typeface="Times New Roman"/>
                <a:sym typeface="Times New Roman"/>
              </a:defRPr>
            </a:pPr>
          </a:p>
          <a:p>
            <a:pPr marR="5080" indent="12700" algn="just">
              <a:lnSpc>
                <a:spcPct val="101899"/>
              </a:lnSpc>
              <a:defRPr sz="2000">
                <a:latin typeface="Times New Roman"/>
                <a:ea typeface="Times New Roman"/>
                <a:cs typeface="Times New Roman"/>
                <a:sym typeface="Times New Roman"/>
              </a:defRPr>
            </a:pPr>
            <a:r>
              <a:t>2.Handwritten documents often have poor image quality due to issues like low resolution, uneven lighting, smudging, or faded ink, which makes accurate recognition even more difficult.</a:t>
            </a:r>
          </a:p>
          <a:p>
            <a:pPr marR="5080" algn="just">
              <a:lnSpc>
                <a:spcPct val="101899"/>
              </a:lnSpc>
              <a:defRPr sz="2000">
                <a:latin typeface="Times New Roman"/>
                <a:ea typeface="Times New Roman"/>
                <a:cs typeface="Times New Roman"/>
                <a:sym typeface="Times New Roman"/>
              </a:defRPr>
            </a:pPr>
          </a:p>
          <a:p>
            <a:pPr marR="5080" algn="just">
              <a:lnSpc>
                <a:spcPct val="101899"/>
              </a:lnSpc>
              <a:defRPr sz="2000">
                <a:latin typeface="Times New Roman"/>
                <a:ea typeface="Times New Roman"/>
                <a:cs typeface="Times New Roman"/>
                <a:sym typeface="Times New Roman"/>
              </a:defRPr>
            </a:pPr>
            <a:r>
              <a:t>3.Some characters or numbers look similar in handwriting (e.g., lowercase 'l' and '1', uppercase 'O' and '0'), making it challenging to differentiate them accurately.</a:t>
            </a:r>
          </a:p>
          <a:p>
            <a:pPr marR="5080" algn="just">
              <a:lnSpc>
                <a:spcPct val="101899"/>
              </a:lnSpc>
              <a:defRPr sz="2000">
                <a:latin typeface="Times New Roman"/>
                <a:ea typeface="Times New Roman"/>
                <a:cs typeface="Times New Roman"/>
                <a:sym typeface="Times New Roman"/>
              </a:defRPr>
            </a:pPr>
          </a:p>
          <a:p>
            <a:pPr marR="5080" algn="just">
              <a:lnSpc>
                <a:spcPct val="101899"/>
              </a:lnSpc>
              <a:defRPr sz="2000">
                <a:latin typeface="Times New Roman"/>
                <a:ea typeface="Times New Roman"/>
                <a:cs typeface="Times New Roman"/>
                <a:sym typeface="Times New Roman"/>
              </a:defRPr>
            </a:pPr>
            <a:r>
              <a:t>4.Physical defects like tears, stains, or writing over already printed material can obscure the text and reduce recognition accuracy.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TextBox 1"/>
          <p:cNvSpPr txBox="1"/>
          <p:nvPr/>
        </p:nvSpPr>
        <p:spPr>
          <a:xfrm>
            <a:off x="4463029" y="474206"/>
            <a:ext cx="3463717" cy="5070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000">
                <a:latin typeface="Times New Roman"/>
                <a:ea typeface="Times New Roman"/>
                <a:cs typeface="Times New Roman"/>
                <a:sym typeface="Times New Roman"/>
              </a:defRPr>
            </a:lvl1pPr>
          </a:lstStyle>
          <a:p>
            <a:pPr/>
            <a:r>
              <a:t>OBJECTIVES</a:t>
            </a:r>
          </a:p>
        </p:txBody>
      </p:sp>
      <p:sp>
        <p:nvSpPr>
          <p:cNvPr id="80" name="TextBox 2"/>
          <p:cNvSpPr txBox="1"/>
          <p:nvPr/>
        </p:nvSpPr>
        <p:spPr>
          <a:xfrm>
            <a:off x="655319" y="1371600"/>
            <a:ext cx="10881361" cy="446214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2000">
                <a:latin typeface="Times New Roman"/>
                <a:ea typeface="Times New Roman"/>
                <a:cs typeface="Times New Roman"/>
                <a:sym typeface="Times New Roman"/>
              </a:defRPr>
            </a:pPr>
            <a:r>
              <a:t>Our objective for the project are as follows:-</a:t>
            </a:r>
          </a:p>
          <a:p>
            <a:pPr algn="just">
              <a:defRPr sz="2000">
                <a:latin typeface="Times New Roman"/>
                <a:ea typeface="Times New Roman"/>
                <a:cs typeface="Times New Roman"/>
                <a:sym typeface="Times New Roman"/>
              </a:defRPr>
            </a:pPr>
          </a:p>
          <a:p>
            <a:pPr algn="just">
              <a:defRPr sz="2000">
                <a:latin typeface="Times New Roman"/>
                <a:ea typeface="Times New Roman"/>
                <a:cs typeface="Times New Roman"/>
                <a:sym typeface="Times New Roman"/>
              </a:defRPr>
            </a:pPr>
            <a:r>
              <a:t>1.To train the “I am handwritten dataset”  with a RNN model to accurately recognise and interpret handwritten text.</a:t>
            </a:r>
          </a:p>
          <a:p>
            <a:pPr algn="just">
              <a:defRPr sz="2000">
                <a:latin typeface="Times New Roman"/>
                <a:ea typeface="Times New Roman"/>
                <a:cs typeface="Times New Roman"/>
                <a:sym typeface="Times New Roman"/>
              </a:defRPr>
            </a:pPr>
          </a:p>
          <a:p>
            <a:pPr algn="just">
              <a:defRPr sz="2000">
                <a:latin typeface="Times New Roman"/>
                <a:ea typeface="Times New Roman"/>
                <a:cs typeface="Times New Roman"/>
                <a:sym typeface="Times New Roman"/>
              </a:defRPr>
            </a:pPr>
            <a:r>
              <a:t>2.Use a Convolutional Neural Network (CNN) to extract spatial features from images and pass these features to the RNN for sequential processing.</a:t>
            </a:r>
          </a:p>
          <a:p>
            <a:pPr algn="just">
              <a:defRPr sz="2000">
                <a:latin typeface="Times New Roman"/>
                <a:ea typeface="Times New Roman"/>
                <a:cs typeface="Times New Roman"/>
                <a:sym typeface="Times New Roman"/>
              </a:defRPr>
            </a:pPr>
          </a:p>
          <a:p>
            <a:pPr algn="just">
              <a:defRPr sz="2000">
                <a:latin typeface="Times New Roman"/>
                <a:ea typeface="Times New Roman"/>
                <a:cs typeface="Times New Roman"/>
                <a:sym typeface="Times New Roman"/>
              </a:defRPr>
            </a:pPr>
            <a:r>
              <a:t>3.Train models to adapt to various handwriting styles, including cursive, block letters, and unique individual styles.</a:t>
            </a:r>
          </a:p>
          <a:p>
            <a:pPr algn="just">
              <a:defRPr sz="2000">
                <a:latin typeface="Times New Roman"/>
                <a:ea typeface="Times New Roman"/>
                <a:cs typeface="Times New Roman"/>
                <a:sym typeface="Times New Roman"/>
              </a:defRPr>
            </a:pPr>
          </a:p>
          <a:p>
            <a:pPr algn="just">
              <a:defRPr sz="2000">
                <a:latin typeface="Times New Roman"/>
                <a:ea typeface="Times New Roman"/>
                <a:cs typeface="Times New Roman"/>
                <a:sym typeface="Times New Roman"/>
              </a:defRPr>
            </a:pPr>
            <a:r>
              <a:t>4.Should be capable of understanding context, grammar, and semantics in handwritten text for improved text prediction or correction.</a:t>
            </a:r>
          </a:p>
          <a:p>
            <a:pPr algn="just">
              <a:defRPr sz="2000">
                <a:latin typeface="Times New Roman"/>
                <a:ea typeface="Times New Roman"/>
                <a:cs typeface="Times New Roman"/>
                <a:sym typeface="Times New Roman"/>
              </a:defRPr>
            </a:pPr>
          </a:p>
          <a:p>
            <a:pPr algn="just">
              <a:defRPr sz="2000">
                <a:latin typeface="Times New Roman"/>
                <a:ea typeface="Times New Roman"/>
                <a:cs typeface="Times New Roman"/>
                <a:sym typeface="Times New Roman"/>
              </a:defRPr>
            </a:pPr>
            <a:r>
              <a:t>5.Identify individual characters, words, or lines within handwritten text for further processing.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Title 1"/>
          <p:cNvSpPr txBox="1"/>
          <p:nvPr>
            <p:ph type="title"/>
          </p:nvPr>
        </p:nvSpPr>
        <p:spPr>
          <a:xfrm>
            <a:off x="3273655" y="212951"/>
            <a:ext cx="3711175" cy="426004"/>
          </a:xfrm>
          <a:prstGeom prst="rect">
            <a:avLst/>
          </a:prstGeom>
        </p:spPr>
        <p:txBody>
          <a:bodyPr/>
          <a:lstStyle>
            <a:lvl1pPr defTabSz="704087">
              <a:defRPr sz="3000" u="none">
                <a:latin typeface="Times New Roman"/>
                <a:ea typeface="Times New Roman"/>
                <a:cs typeface="Times New Roman"/>
                <a:sym typeface="Times New Roman"/>
              </a:defRPr>
            </a:lvl1pPr>
          </a:lstStyle>
          <a:p>
            <a:pPr/>
            <a:r>
              <a:t>METHODOLOGY</a:t>
            </a:r>
          </a:p>
        </p:txBody>
      </p:sp>
      <p:sp>
        <p:nvSpPr>
          <p:cNvPr id="83" name="Text Placeholder 2"/>
          <p:cNvSpPr txBox="1"/>
          <p:nvPr>
            <p:ph type="body" idx="1"/>
          </p:nvPr>
        </p:nvSpPr>
        <p:spPr>
          <a:xfrm>
            <a:off x="1252230" y="1035120"/>
            <a:ext cx="10388601" cy="5206369"/>
          </a:xfrm>
          <a:prstGeom prst="rect">
            <a:avLst/>
          </a:prstGeom>
        </p:spPr>
        <p:txBody>
          <a:bodyPr/>
          <a:lstStyle/>
          <a:p>
            <a:pPr/>
            <a:r>
              <a:t>Data Collection </a:t>
            </a:r>
          </a:p>
          <a:p>
            <a:pPr marL="425450" indent="-285750">
              <a:buSzPct val="100000"/>
              <a:buFont typeface="Times Roman"/>
              <a:buChar char="•"/>
            </a:pPr>
            <a:r>
              <a:t>Label: "Load IAM Handwritten Forms Dataset"</a:t>
            </a:r>
          </a:p>
          <a:p>
            <a:pPr marL="425450" indent="-285750">
              <a:buSzPct val="100000"/>
              <a:buFont typeface="Times Roman"/>
              <a:buChar char="•"/>
            </a:pPr>
            <a:r>
              <a:t>Description: Indicate the source of the dataset and</a:t>
            </a:r>
          </a:p>
          <a:p>
            <a:pPr/>
            <a:r>
              <a:t>Data Preprocessing </a:t>
            </a:r>
          </a:p>
          <a:p>
            <a:pPr marL="425450" indent="-285750">
              <a:buSzPct val="100000"/>
              <a:buFont typeface="Times Roman"/>
              <a:buChar char="•"/>
            </a:pPr>
            <a:r>
              <a:t>Label: "Data Preprocessing"</a:t>
            </a:r>
          </a:p>
          <a:p>
            <a:pPr marL="425450" indent="-285750">
              <a:buSzPct val="100000"/>
              <a:buFont typeface="Times Roman"/>
              <a:buChar char="•"/>
            </a:pPr>
            <a:r>
              <a:t>Include steps like:</a:t>
            </a:r>
          </a:p>
          <a:p>
            <a:pPr lvl="1" marL="882650" indent="-285750">
              <a:buSzPct val="100000"/>
              <a:buFont typeface="Times Roman"/>
              <a:buChar char="◦"/>
            </a:pPr>
            <a:r>
              <a:t>Resize and normalise images.</a:t>
            </a:r>
          </a:p>
          <a:p>
            <a:pPr lvl="1" marL="882650" indent="-285750">
              <a:buSzPct val="100000"/>
              <a:buFont typeface="Times Roman"/>
              <a:buChar char="◦"/>
            </a:pPr>
            <a:r>
              <a:t>Convert images into sequential data </a:t>
            </a:r>
          </a:p>
          <a:p>
            <a:pPr lvl="1" marL="882650" indent="-285750">
              <a:buSzPct val="100000"/>
              <a:buFont typeface="Times Roman"/>
              <a:buChar char="◦"/>
            </a:pPr>
            <a:r>
              <a:t>Perform augmentations if necessary.</a:t>
            </a:r>
          </a:p>
          <a:p>
            <a:pPr/>
          </a:p>
          <a:p>
            <a:pPr/>
            <a:r>
              <a:t>Model Definition </a:t>
            </a:r>
          </a:p>
          <a:p>
            <a:pPr marL="425450" indent="-285750">
              <a:buSzPct val="100000"/>
              <a:buFont typeface="Times Roman"/>
              <a:buChar char="•"/>
            </a:pPr>
            <a:r>
              <a:t>Label: "Define RNN Model in PyTorch"</a:t>
            </a:r>
          </a:p>
          <a:p>
            <a:pPr marL="425450" indent="-285750">
              <a:buSzPct val="100000"/>
              <a:buFont typeface="Times Roman"/>
              <a:buChar char="•"/>
            </a:pPr>
            <a:r>
              <a:t>Specify:</a:t>
            </a:r>
          </a:p>
          <a:p>
            <a:pPr lvl="1" marL="882650" indent="-285750">
              <a:buSzPct val="100000"/>
              <a:buFont typeface="Times Roman"/>
              <a:buChar char="◦"/>
            </a:pPr>
            <a:r>
              <a:t>Type of RNN (e.g., LSTM, GRU).</a:t>
            </a:r>
          </a:p>
          <a:p>
            <a:pPr lvl="1" marL="882650" indent="-285750">
              <a:buSzPct val="100000"/>
              <a:buFont typeface="Times Roman"/>
              <a:buChar char="◦"/>
            </a:pPr>
            <a:r>
              <a:t>Input, hidden, and output sizes.</a:t>
            </a:r>
          </a:p>
          <a:p>
            <a:pPr lvl="1" marL="882650" indent="-285750">
              <a:buSzPct val="100000"/>
              <a:buFont typeface="Times Roman"/>
              <a:buChar char="◦"/>
            </a:pPr>
            <a:r>
              <a:t>Number of layers and other hyperparameters.</a:t>
            </a:r>
          </a:p>
        </p:txBody>
      </p:sp>
      <p:pic>
        <p:nvPicPr>
          <p:cNvPr id="84" name="Image" descr="Image"/>
          <p:cNvPicPr>
            <a:picLocks noChangeAspect="1"/>
          </p:cNvPicPr>
          <p:nvPr/>
        </p:nvPicPr>
        <p:blipFill>
          <a:blip r:embed="rId2">
            <a:extLst/>
          </a:blip>
          <a:stretch>
            <a:fillRect/>
          </a:stretch>
        </p:blipFill>
        <p:spPr>
          <a:xfrm>
            <a:off x="6416835" y="388411"/>
            <a:ext cx="5376020" cy="547953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Training…"/>
          <p:cNvSpPr txBox="1"/>
          <p:nvPr>
            <p:ph type="body" idx="1"/>
          </p:nvPr>
        </p:nvSpPr>
        <p:spPr>
          <a:xfrm>
            <a:off x="869950" y="823803"/>
            <a:ext cx="10452100" cy="5210393"/>
          </a:xfrm>
          <a:prstGeom prst="rect">
            <a:avLst/>
          </a:prstGeom>
        </p:spPr>
        <p:txBody>
          <a:bodyPr/>
          <a:lstStyle/>
          <a:p>
            <a:pPr defTabSz="804672">
              <a:defRPr sz="1500"/>
            </a:pPr>
            <a:r>
              <a:t>Training </a:t>
            </a:r>
          </a:p>
          <a:p>
            <a:pPr marL="374395" indent="-251458" defTabSz="804672">
              <a:buSzPct val="100000"/>
              <a:buFont typeface="Times Roman"/>
              <a:buChar char="•"/>
              <a:defRPr sz="1500"/>
            </a:pPr>
            <a:r>
              <a:t>Label: "Train the Model"</a:t>
            </a:r>
          </a:p>
          <a:p>
            <a:pPr marL="374395" indent="-251458" defTabSz="804672">
              <a:buSzPct val="100000"/>
              <a:buFont typeface="Times Roman"/>
              <a:buChar char="•"/>
              <a:defRPr sz="1500"/>
            </a:pPr>
            <a:r>
              <a:t>Steps:</a:t>
            </a:r>
          </a:p>
          <a:p>
            <a:pPr lvl="1" marL="776730" indent="-251458" defTabSz="804672">
              <a:buSzPct val="100000"/>
              <a:buFont typeface="Times Roman"/>
              <a:buChar char="◦"/>
              <a:defRPr sz="1500"/>
            </a:pPr>
            <a:r>
              <a:t>Forward pass through the RNN.</a:t>
            </a:r>
          </a:p>
          <a:p>
            <a:pPr lvl="1" marL="776730" indent="-251458" defTabSz="804672">
              <a:buSzPct val="100000"/>
              <a:buFont typeface="Times Roman"/>
              <a:buChar char="◦"/>
              <a:defRPr sz="1500"/>
            </a:pPr>
            <a:r>
              <a:t>Compute the loss using a suitable loss function (e.g., CTCLoss).</a:t>
            </a:r>
          </a:p>
          <a:p>
            <a:pPr lvl="1" marL="776730" indent="-251458" defTabSz="804672">
              <a:buSzPct val="100000"/>
              <a:buFont typeface="Times Roman"/>
              <a:buChar char="◦"/>
              <a:defRPr sz="1500"/>
            </a:pPr>
            <a:r>
              <a:t>Back propagation to update weights using an optimiser (e.g., Adam or SGD).</a:t>
            </a:r>
          </a:p>
          <a:p>
            <a:pPr lvl="1" marL="776730" indent="-251458" defTabSz="804672">
              <a:buSzPct val="100000"/>
              <a:buFont typeface="Times Roman"/>
              <a:buChar char="◦"/>
              <a:defRPr sz="1500"/>
            </a:pPr>
            <a:r>
              <a:t>Iterate over epochs.</a:t>
            </a:r>
          </a:p>
          <a:p>
            <a:pPr defTabSz="804672">
              <a:defRPr sz="1500"/>
            </a:pPr>
          </a:p>
          <a:p>
            <a:pPr defTabSz="804672">
              <a:defRPr sz="1500"/>
            </a:pPr>
            <a:r>
              <a:t>Evaluation </a:t>
            </a:r>
          </a:p>
          <a:p>
            <a:pPr marL="374395" indent="-251458" defTabSz="804672">
              <a:buSzPct val="100000"/>
              <a:buFont typeface="Times Roman"/>
              <a:buChar char="•"/>
              <a:defRPr sz="1500"/>
            </a:pPr>
            <a:r>
              <a:t>Label: "Evaluate the Model"</a:t>
            </a:r>
          </a:p>
          <a:p>
            <a:pPr marL="374395" indent="-251458" defTabSz="804672">
              <a:buSzPct val="100000"/>
              <a:buFont typeface="Times Roman"/>
              <a:buChar char="•"/>
              <a:defRPr sz="1500"/>
            </a:pPr>
            <a:r>
              <a:t>Steps:</a:t>
            </a:r>
          </a:p>
          <a:p>
            <a:pPr lvl="1" marL="776730" indent="-251458" defTabSz="804672">
              <a:buSzPct val="100000"/>
              <a:buFont typeface="Times Roman"/>
              <a:buChar char="◦"/>
              <a:defRPr sz="1500"/>
            </a:pPr>
            <a:r>
              <a:t>Test the model on validation or test data.</a:t>
            </a:r>
          </a:p>
          <a:p>
            <a:pPr lvl="1" marL="776730" indent="-251458" defTabSz="804672">
              <a:buSzPct val="100000"/>
              <a:buFont typeface="Times Roman"/>
              <a:buChar char="◦"/>
              <a:defRPr sz="1500"/>
            </a:pPr>
            <a:r>
              <a:t>Compute accuracy, precision, recall, and other performance metrics.</a:t>
            </a:r>
          </a:p>
          <a:p>
            <a:pPr lvl="1" marL="776730" indent="-251458" defTabSz="804672">
              <a:buSzPct val="100000"/>
              <a:buFont typeface="Times Roman"/>
              <a:buChar char="◦"/>
              <a:defRPr sz="1500"/>
            </a:pPr>
            <a:r>
              <a:t>Analyse results (e.g., edit distance for OCR tasks).</a:t>
            </a:r>
          </a:p>
          <a:p>
            <a:pPr defTabSz="804672">
              <a:defRPr sz="1500"/>
            </a:pPr>
          </a:p>
          <a:p>
            <a:pPr defTabSz="804672">
              <a:defRPr sz="1500"/>
            </a:pPr>
            <a:r>
              <a:t>Visualisation </a:t>
            </a:r>
          </a:p>
          <a:p>
            <a:pPr marL="374395" indent="-251458" defTabSz="804672">
              <a:buSzPct val="100000"/>
              <a:buFont typeface="Times Roman"/>
              <a:buChar char="•"/>
              <a:defRPr sz="1500"/>
            </a:pPr>
            <a:r>
              <a:t>Label: "Visualise Metrics and Predictions"</a:t>
            </a:r>
          </a:p>
          <a:p>
            <a:pPr marL="374395" indent="-251458" defTabSz="804672">
              <a:buSzPct val="100000"/>
              <a:buFont typeface="Times Roman"/>
              <a:buChar char="•"/>
              <a:defRPr sz="1500"/>
            </a:pPr>
            <a:r>
              <a:t>Use:</a:t>
            </a:r>
          </a:p>
          <a:p>
            <a:pPr lvl="1" marL="776730" indent="-251458" defTabSz="804672">
              <a:buSzPct val="100000"/>
              <a:buFont typeface="Times Roman"/>
              <a:buChar char="◦"/>
              <a:defRPr sz="1500"/>
            </a:pPr>
            <a:r>
              <a:t>Loss and accuracy curves to monitor training.</a:t>
            </a:r>
          </a:p>
          <a:p>
            <a:pPr lvl="1" marL="776730" indent="-251458" defTabSz="804672">
              <a:buSzPct val="100000"/>
              <a:buFont typeface="Times Roman"/>
              <a:buChar char="◦"/>
              <a:defRPr sz="1500"/>
            </a:pPr>
            <a:r>
              <a:t>Display predictions versus ground truth.</a:t>
            </a:r>
          </a:p>
        </p:txBody>
      </p:sp>
      <p:sp>
        <p:nvSpPr>
          <p:cNvPr id="87" name="METHODOLOGY"/>
          <p:cNvSpPr txBox="1"/>
          <p:nvPr/>
        </p:nvSpPr>
        <p:spPr>
          <a:xfrm>
            <a:off x="4282761" y="-21012"/>
            <a:ext cx="3067120" cy="50705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000">
                <a:latin typeface="Times New Roman"/>
                <a:ea typeface="Times New Roman"/>
                <a:cs typeface="Times New Roman"/>
                <a:sym typeface="Times New Roman"/>
              </a:defRPr>
            </a:lvl1pPr>
          </a:lstStyle>
          <a:p>
            <a:pPr/>
            <a:r>
              <a:t>METHODOLOGY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TOOLS AND TECHNOLOGY"/>
          <p:cNvSpPr txBox="1"/>
          <p:nvPr>
            <p:ph type="ctrTitle"/>
          </p:nvPr>
        </p:nvSpPr>
        <p:spPr>
          <a:xfrm>
            <a:off x="4090608" y="401667"/>
            <a:ext cx="5037531" cy="339903"/>
          </a:xfrm>
          <a:prstGeom prst="rect">
            <a:avLst/>
          </a:prstGeom>
        </p:spPr>
        <p:txBody>
          <a:bodyPr/>
          <a:lstStyle/>
          <a:p>
            <a:pPr lvl="2" defTabSz="576072">
              <a:defRPr sz="2500" u="none">
                <a:latin typeface="Times New Roman"/>
                <a:ea typeface="Times New Roman"/>
                <a:cs typeface="Times New Roman"/>
                <a:sym typeface="Times New Roman"/>
              </a:defRPr>
            </a:pPr>
            <a:r>
              <a:t>TOOLS AND TECHNOLOGY</a:t>
            </a:r>
          </a:p>
        </p:txBody>
      </p:sp>
      <p:sp>
        <p:nvSpPr>
          <p:cNvPr id="90" name="OCR Frameworks:…"/>
          <p:cNvSpPr txBox="1"/>
          <p:nvPr>
            <p:ph type="subTitle" idx="1"/>
          </p:nvPr>
        </p:nvSpPr>
        <p:spPr>
          <a:xfrm>
            <a:off x="843391" y="1238555"/>
            <a:ext cx="10306031" cy="4843036"/>
          </a:xfrm>
          <a:prstGeom prst="rect">
            <a:avLst/>
          </a:prstGeom>
        </p:spPr>
        <p:txBody>
          <a:bodyPr/>
          <a:lstStyle/>
          <a:p>
            <a:pPr algn="just" defTabSz="841247">
              <a:defRPr>
                <a:latin typeface="Times New Roman"/>
                <a:ea typeface="Times New Roman"/>
                <a:cs typeface="Times New Roman"/>
                <a:sym typeface="Times New Roman"/>
              </a:defRPr>
            </a:pPr>
            <a:r>
              <a:t>OCR Frameworks:</a:t>
            </a:r>
          </a:p>
          <a:p>
            <a:pPr marL="391413" indent="-262890" algn="just" defTabSz="841247">
              <a:buSzPct val="100000"/>
              <a:buFont typeface="Times Roman"/>
              <a:buChar char="•"/>
              <a:defRPr>
                <a:latin typeface="Times New Roman"/>
                <a:ea typeface="Times New Roman"/>
                <a:cs typeface="Times New Roman"/>
                <a:sym typeface="Times New Roman"/>
              </a:defRPr>
            </a:pPr>
            <a:r>
              <a:t>Use libraries like Tesseract OCR or EasyOCR for baseline text recognition tasks.</a:t>
            </a:r>
          </a:p>
          <a:p>
            <a:pPr marL="391413" indent="-262890" algn="just" defTabSz="841247">
              <a:buSzPct val="100000"/>
              <a:buFont typeface="Times Roman"/>
              <a:buChar char="•"/>
              <a:defRPr>
                <a:latin typeface="Times New Roman"/>
                <a:ea typeface="Times New Roman"/>
                <a:cs typeface="Times New Roman"/>
                <a:sym typeface="Times New Roman"/>
              </a:defRPr>
            </a:pPr>
          </a:p>
          <a:p>
            <a:pPr algn="just" defTabSz="841247">
              <a:defRPr>
                <a:latin typeface="Times New Roman"/>
                <a:ea typeface="Times New Roman"/>
                <a:cs typeface="Times New Roman"/>
                <a:sym typeface="Times New Roman"/>
              </a:defRPr>
            </a:pPr>
            <a:r>
              <a:t>Deep Learning Frameworks:</a:t>
            </a:r>
          </a:p>
          <a:p>
            <a:pPr marL="391413" indent="-262890" algn="just" defTabSz="841247">
              <a:buSzPct val="100000"/>
              <a:buFont typeface="Times Roman"/>
              <a:buChar char="•"/>
              <a:defRPr>
                <a:latin typeface="Times New Roman"/>
                <a:ea typeface="Times New Roman"/>
                <a:cs typeface="Times New Roman"/>
                <a:sym typeface="Times New Roman"/>
              </a:defRPr>
            </a:pPr>
            <a:r>
              <a:t>Use TensorFlow or PyTorch to develop and train advanced models, such as Convolutional Neural Networks (CNNs) or Recurrent Neural Networks (RNNs) for handwritten text recognition.</a:t>
            </a:r>
          </a:p>
          <a:p>
            <a:pPr algn="just" defTabSz="841247">
              <a:defRPr>
                <a:latin typeface="Times New Roman"/>
                <a:ea typeface="Times New Roman"/>
                <a:cs typeface="Times New Roman"/>
                <a:sym typeface="Times New Roman"/>
              </a:defRPr>
            </a:pPr>
          </a:p>
          <a:p>
            <a:pPr algn="just" defTabSz="841247">
              <a:defRPr>
                <a:latin typeface="Times New Roman"/>
                <a:ea typeface="Times New Roman"/>
                <a:cs typeface="Times New Roman"/>
                <a:sym typeface="Times New Roman"/>
              </a:defRPr>
            </a:pPr>
            <a:r>
              <a:t>Image Processing Libraries:</a:t>
            </a:r>
          </a:p>
          <a:p>
            <a:pPr marL="391413" indent="-262890" algn="just" defTabSz="841247">
              <a:buSzPct val="100000"/>
              <a:buFont typeface="Times Roman"/>
              <a:buChar char="•"/>
              <a:defRPr>
                <a:latin typeface="Times New Roman"/>
                <a:ea typeface="Times New Roman"/>
                <a:cs typeface="Times New Roman"/>
                <a:sym typeface="Times New Roman"/>
              </a:defRPr>
            </a:pPr>
            <a:r>
              <a:t>Use OpenCV or Pillow to preprocess images, including tasks like resizing, noise reduction, and binarization.</a:t>
            </a:r>
          </a:p>
          <a:p>
            <a:pPr algn="just" defTabSz="841247">
              <a:defRPr>
                <a:latin typeface="Times New Roman"/>
                <a:ea typeface="Times New Roman"/>
                <a:cs typeface="Times New Roman"/>
                <a:sym typeface="Times New Roman"/>
              </a:defRPr>
            </a:pPr>
          </a:p>
          <a:p>
            <a:pPr algn="just" defTabSz="841247">
              <a:defRPr>
                <a:latin typeface="Times New Roman"/>
                <a:ea typeface="Times New Roman"/>
                <a:cs typeface="Times New Roman"/>
                <a:sym typeface="Times New Roman"/>
              </a:defRPr>
            </a:pPr>
            <a:r>
              <a:t>Data Management and Exploration Tools:</a:t>
            </a:r>
          </a:p>
          <a:p>
            <a:pPr marL="391413" indent="-262890" algn="just" defTabSz="841247">
              <a:buSzPct val="100000"/>
              <a:buFont typeface="Times Roman"/>
              <a:buChar char="•"/>
              <a:defRPr>
                <a:latin typeface="Times New Roman"/>
                <a:ea typeface="Times New Roman"/>
                <a:cs typeface="Times New Roman"/>
                <a:sym typeface="Times New Roman"/>
              </a:defRPr>
            </a:pPr>
            <a:r>
              <a:t>Use Pandas for managing dataset metadata and annotations, and Matplotlib/Seaborn for visualising data distribution.</a:t>
            </a:r>
          </a:p>
          <a:p>
            <a:pPr algn="just" defTabSz="841247">
              <a:defRPr>
                <a:latin typeface="Times New Roman"/>
                <a:ea typeface="Times New Roman"/>
                <a:cs typeface="Times New Roman"/>
                <a:sym typeface="Times New Roman"/>
              </a:defRPr>
            </a:pPr>
          </a:p>
          <a:p>
            <a:pPr algn="just" defTabSz="841247">
              <a:defRPr>
                <a:latin typeface="Times New Roman"/>
                <a:ea typeface="Times New Roman"/>
                <a:cs typeface="Times New Roman"/>
                <a:sym typeface="Times New Roman"/>
              </a:defRPr>
            </a:pPr>
            <a:r>
              <a:t>Model Evaluation Libraries:</a:t>
            </a:r>
          </a:p>
          <a:p>
            <a:pPr marL="391413" indent="-262890" algn="just" defTabSz="841247">
              <a:buSzPct val="100000"/>
              <a:buFont typeface="Times Roman"/>
              <a:buChar char="•"/>
              <a:defRPr>
                <a:latin typeface="Times New Roman"/>
                <a:ea typeface="Times New Roman"/>
                <a:cs typeface="Times New Roman"/>
                <a:sym typeface="Times New Roman"/>
              </a:defRPr>
            </a:pPr>
            <a:r>
              <a:t>Use Scikit-learn for evaluating models through metrics like accuracy, precision, recall, and writer verification experiments.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DATA REQUIREMENTS"/>
          <p:cNvSpPr txBox="1"/>
          <p:nvPr>
            <p:ph type="title"/>
          </p:nvPr>
        </p:nvSpPr>
        <p:spPr>
          <a:xfrm>
            <a:off x="4102084" y="474581"/>
            <a:ext cx="3494717" cy="356914"/>
          </a:xfrm>
          <a:prstGeom prst="rect">
            <a:avLst/>
          </a:prstGeom>
        </p:spPr>
        <p:txBody>
          <a:bodyPr/>
          <a:lstStyle/>
          <a:p>
            <a:pPr lvl="1" defTabSz="576072">
              <a:defRPr sz="2500" u="none">
                <a:latin typeface="Times New Roman"/>
                <a:ea typeface="Times New Roman"/>
                <a:cs typeface="Times New Roman"/>
                <a:sym typeface="Times New Roman"/>
              </a:defRPr>
            </a:pPr>
            <a:r>
              <a:t>DATA REQUIREMENTS</a:t>
            </a:r>
          </a:p>
        </p:txBody>
      </p:sp>
      <p:sp>
        <p:nvSpPr>
          <p:cNvPr id="93" name="For data requirements we are using a dataset called “I am hand written  forms dataset”.…"/>
          <p:cNvSpPr txBox="1"/>
          <p:nvPr>
            <p:ph type="body" idx="1"/>
          </p:nvPr>
        </p:nvSpPr>
        <p:spPr>
          <a:xfrm>
            <a:off x="961519" y="1528841"/>
            <a:ext cx="10452101" cy="4372612"/>
          </a:xfrm>
          <a:prstGeom prst="rect">
            <a:avLst/>
          </a:prstGeom>
        </p:spPr>
        <p:txBody>
          <a:bodyPr/>
          <a:lstStyle/>
          <a:p>
            <a:pPr algn="just">
              <a:defRPr sz="2000">
                <a:latin typeface="Times New Roman"/>
                <a:ea typeface="Times New Roman"/>
                <a:cs typeface="Times New Roman"/>
                <a:sym typeface="Times New Roman"/>
              </a:defRPr>
            </a:pPr>
            <a:r>
              <a:t>For data requirements we are using a dataset called “I am hand written  forms dataset”.</a:t>
            </a:r>
          </a:p>
          <a:p>
            <a:pPr algn="just">
              <a:defRPr sz="2000">
                <a:latin typeface="Times New Roman"/>
                <a:ea typeface="Times New Roman"/>
                <a:cs typeface="Times New Roman"/>
                <a:sym typeface="Times New Roman"/>
              </a:defRPr>
            </a:pPr>
          </a:p>
          <a:p>
            <a:pPr lvl="8" indent="1828800" algn="just">
              <a:defRPr sz="2000">
                <a:latin typeface="Times New Roman"/>
                <a:ea typeface="Times New Roman"/>
                <a:cs typeface="Times New Roman"/>
                <a:sym typeface="Times New Roman"/>
              </a:defRPr>
            </a:pPr>
            <a:r>
              <a:t>                                  </a:t>
            </a:r>
            <a:r>
              <a:rPr b="1"/>
              <a:t> </a:t>
            </a:r>
            <a:r>
              <a:t>About Dataset</a:t>
            </a:r>
            <a:endParaRPr b="1"/>
          </a:p>
          <a:p>
            <a:pPr lvl="8" indent="1828800" algn="just">
              <a:defRPr b="1" sz="2000">
                <a:latin typeface="Times New Roman"/>
                <a:ea typeface="Times New Roman"/>
                <a:cs typeface="Times New Roman"/>
                <a:sym typeface="Times New Roman"/>
              </a:defRPr>
            </a:pPr>
          </a:p>
          <a:p>
            <a:pPr algn="just">
              <a:defRPr sz="2000">
                <a:latin typeface="Times New Roman"/>
                <a:ea typeface="Times New Roman"/>
                <a:cs typeface="Times New Roman"/>
                <a:sym typeface="Times New Roman"/>
              </a:defRPr>
            </a:pPr>
            <a:r>
              <a:t>Overview: The IAM Handwritten Forms Dataset contains forms of handwritten English text which can be used to train and test handwritten text recognisers and to perform writer identification and verification </a:t>
            </a:r>
          </a:p>
          <a:p>
            <a:pPr algn="just">
              <a:defRPr sz="2000">
                <a:latin typeface="Times New Roman"/>
                <a:ea typeface="Times New Roman"/>
                <a:cs typeface="Times New Roman"/>
                <a:sym typeface="Times New Roman"/>
              </a:defRPr>
            </a:pPr>
          </a:p>
          <a:p>
            <a:pPr algn="just">
              <a:defRPr sz="2000">
                <a:latin typeface="Times New Roman"/>
                <a:ea typeface="Times New Roman"/>
                <a:cs typeface="Times New Roman"/>
                <a:sym typeface="Times New Roman"/>
              </a:defRPr>
            </a:pPr>
            <a:r>
              <a:t>Content: The dataset contains </a:t>
            </a:r>
            <a:r>
              <a:rPr i="1"/>
              <a:t>complete</a:t>
            </a:r>
            <a:r>
              <a:t> forms of unconstrained handwritten text, which were scanned at a resolution of 300dpi and saved as PNG images with 256 gray levels. Forms are partitioned into separate directories such that all forms in each directory are written by the same person.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