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nton" pitchFamily="2" charset="0"/>
      <p:regular r:id="rId10"/>
    </p:embeddedFont>
    <p:embeddedFont>
      <p:font typeface="Nunito Sans Expanded Bold" panose="020B0604020202020204" charset="0"/>
      <p:regular r:id="rId11"/>
    </p:embeddedFont>
    <p:embeddedFont>
      <p:font typeface="Nunito Sans Expanded Medium" panose="020B0604020202020204" charset="0"/>
      <p:regular r:id="rId12"/>
    </p:embeddedFont>
    <p:embeddedFont>
      <p:font typeface="Roboto Mono" panose="00000009000000000000" pitchFamily="49" charset="0"/>
      <p:regular r:id="rId13"/>
    </p:embeddedFont>
    <p:embeddedFont>
      <p:font typeface="Roboto Mono Bold" panose="020B0604020202020204" charset="0"/>
      <p:regular r:id="rId14"/>
    </p:embeddedFont>
    <p:embeddedFont>
      <p:font typeface="TT Rounds Condensed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237"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hub.docker.com/r/prathamkumars125/querymate-text-to-sql-csv" TargetMode="External"/><Relationship Id="rId5" Type="http://schemas.openxmlformats.org/officeDocument/2006/relationships/hyperlink" Target="https://huggingface.co/spaces/pratham0011/QueryMate_Text-to-SQL-CSV" TargetMode="Externa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2358180" y="4165025"/>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575306" y="4165025"/>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4453052" y="3788083"/>
            <a:ext cx="10140774" cy="5704186"/>
          </a:xfrm>
          <a:custGeom>
            <a:avLst/>
            <a:gdLst/>
            <a:ahLst/>
            <a:cxnLst/>
            <a:rect l="l" t="t" r="r" b="b"/>
            <a:pathLst>
              <a:path w="10140774" h="5704186">
                <a:moveTo>
                  <a:pt x="0" y="0"/>
                </a:moveTo>
                <a:lnTo>
                  <a:pt x="10140774" y="0"/>
                </a:lnTo>
                <a:lnTo>
                  <a:pt x="10140774" y="5704185"/>
                </a:lnTo>
                <a:lnTo>
                  <a:pt x="0" y="5704185"/>
                </a:lnTo>
                <a:lnTo>
                  <a:pt x="0" y="0"/>
                </a:lnTo>
                <a:close/>
              </a:path>
            </a:pathLst>
          </a:custGeom>
          <a:blipFill>
            <a:blip r:embed="rId6"/>
            <a:stretch>
              <a:fillRect/>
            </a:stretch>
          </a:blipFill>
        </p:spPr>
      </p:sp>
      <p:sp>
        <p:nvSpPr>
          <p:cNvPr id="8" name="TextBox 8"/>
          <p:cNvSpPr txBox="1"/>
          <p:nvPr/>
        </p:nvSpPr>
        <p:spPr>
          <a:xfrm>
            <a:off x="615757" y="1872835"/>
            <a:ext cx="17056485" cy="1593640"/>
          </a:xfrm>
          <a:prstGeom prst="rect">
            <a:avLst/>
          </a:prstGeom>
        </p:spPr>
        <p:txBody>
          <a:bodyPr lIns="0" tIns="0" rIns="0" bIns="0" rtlCol="0" anchor="t">
            <a:spAutoFit/>
          </a:bodyPr>
          <a:lstStyle/>
          <a:p>
            <a:pPr algn="ctr">
              <a:lnSpc>
                <a:spcPts val="12084"/>
              </a:lnSpc>
            </a:pPr>
            <a:r>
              <a:rPr lang="en-US" sz="11964">
                <a:solidFill>
                  <a:srgbClr val="211F1C"/>
                </a:solidFill>
                <a:latin typeface="Anton"/>
                <a:ea typeface="Anton"/>
                <a:cs typeface="Anton"/>
                <a:sym typeface="Anton"/>
              </a:rPr>
              <a:t>QueryMate Text to SQL &amp; CSV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383113" y="-810450"/>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6220727" y="3051888"/>
            <a:ext cx="6667500" cy="874356"/>
            <a:chOff x="0" y="0"/>
            <a:chExt cx="2126876" cy="278912"/>
          </a:xfrm>
        </p:grpSpPr>
        <p:sp>
          <p:nvSpPr>
            <p:cNvPr id="6" name="Freeform 6"/>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7" name="TextBox 7"/>
            <p:cNvSpPr txBox="1"/>
            <p:nvPr/>
          </p:nvSpPr>
          <p:spPr>
            <a:xfrm>
              <a:off x="0" y="-38100"/>
              <a:ext cx="2126876" cy="317012"/>
            </a:xfrm>
            <a:prstGeom prst="rect">
              <a:avLst/>
            </a:prstGeom>
          </p:spPr>
          <p:txBody>
            <a:bodyPr lIns="38100" tIns="38100" rIns="38100" bIns="38100" rtlCol="0" anchor="ctr"/>
            <a:lstStyle/>
            <a:p>
              <a:pPr algn="ctr">
                <a:lnSpc>
                  <a:spcPts val="2557"/>
                </a:lnSpc>
              </a:pPr>
              <a:r>
                <a:rPr lang="en-US" sz="1739" b="1" spc="255">
                  <a:solidFill>
                    <a:srgbClr val="000000"/>
                  </a:solidFill>
                  <a:latin typeface="Nunito Sans Expanded Bold"/>
                  <a:ea typeface="Nunito Sans Expanded Bold"/>
                  <a:cs typeface="Nunito Sans Expanded Bold"/>
                  <a:sym typeface="Nunito Sans Expanded Bold"/>
                </a:rPr>
                <a:t>PROBLEM STATEMENT</a:t>
              </a:r>
            </a:p>
          </p:txBody>
        </p:sp>
      </p:grpSp>
      <p:grpSp>
        <p:nvGrpSpPr>
          <p:cNvPr id="8" name="Group 8"/>
          <p:cNvGrpSpPr/>
          <p:nvPr/>
        </p:nvGrpSpPr>
        <p:grpSpPr>
          <a:xfrm>
            <a:off x="4929622" y="3057117"/>
            <a:ext cx="897095" cy="874356"/>
            <a:chOff x="0" y="0"/>
            <a:chExt cx="286166" cy="278912"/>
          </a:xfrm>
        </p:grpSpPr>
        <p:sp>
          <p:nvSpPr>
            <p:cNvPr id="9" name="Freeform 9"/>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10" name="TextBox 10"/>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b="1" spc="314">
                  <a:solidFill>
                    <a:srgbClr val="000000"/>
                  </a:solidFill>
                  <a:latin typeface="Nunito Sans Expanded Bold"/>
                  <a:ea typeface="Nunito Sans Expanded Bold"/>
                  <a:cs typeface="Nunito Sans Expanded Bold"/>
                  <a:sym typeface="Nunito Sans Expanded Bold"/>
                </a:rPr>
                <a:t>01</a:t>
              </a:r>
            </a:p>
          </p:txBody>
        </p:sp>
      </p:grpSp>
      <p:grpSp>
        <p:nvGrpSpPr>
          <p:cNvPr id="11" name="Group 11"/>
          <p:cNvGrpSpPr/>
          <p:nvPr/>
        </p:nvGrpSpPr>
        <p:grpSpPr>
          <a:xfrm>
            <a:off x="6220727" y="5903082"/>
            <a:ext cx="6667500" cy="874356"/>
            <a:chOff x="0" y="0"/>
            <a:chExt cx="2126876" cy="278912"/>
          </a:xfrm>
        </p:grpSpPr>
        <p:sp>
          <p:nvSpPr>
            <p:cNvPr id="12" name="Freeform 12"/>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13" name="TextBox 13"/>
            <p:cNvSpPr txBox="1"/>
            <p:nvPr/>
          </p:nvSpPr>
          <p:spPr>
            <a:xfrm>
              <a:off x="0" y="-38100"/>
              <a:ext cx="2126876" cy="317012"/>
            </a:xfrm>
            <a:prstGeom prst="rect">
              <a:avLst/>
            </a:prstGeom>
          </p:spPr>
          <p:txBody>
            <a:bodyPr lIns="38100" tIns="38100" rIns="38100" bIns="38100" rtlCol="0" anchor="ctr"/>
            <a:lstStyle/>
            <a:p>
              <a:pPr algn="ctr">
                <a:lnSpc>
                  <a:spcPts val="2557"/>
                </a:lnSpc>
              </a:pPr>
              <a:r>
                <a:rPr lang="en-US" sz="1739" b="1" spc="255">
                  <a:solidFill>
                    <a:srgbClr val="000000"/>
                  </a:solidFill>
                  <a:latin typeface="Nunito Sans Expanded Medium"/>
                  <a:ea typeface="Nunito Sans Expanded Medium"/>
                  <a:cs typeface="Nunito Sans Expanded Medium"/>
                  <a:sym typeface="Nunito Sans Expanded Medium"/>
                </a:rPr>
                <a:t>TECHNOLOGY USED</a:t>
              </a:r>
            </a:p>
          </p:txBody>
        </p:sp>
      </p:grpSp>
      <p:grpSp>
        <p:nvGrpSpPr>
          <p:cNvPr id="14" name="Group 14"/>
          <p:cNvGrpSpPr/>
          <p:nvPr/>
        </p:nvGrpSpPr>
        <p:grpSpPr>
          <a:xfrm>
            <a:off x="4929622" y="5923578"/>
            <a:ext cx="897095" cy="874356"/>
            <a:chOff x="0" y="0"/>
            <a:chExt cx="286166" cy="278912"/>
          </a:xfrm>
        </p:grpSpPr>
        <p:sp>
          <p:nvSpPr>
            <p:cNvPr id="15" name="Freeform 15"/>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16" name="TextBox 16"/>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b="1" spc="314">
                  <a:solidFill>
                    <a:srgbClr val="000000"/>
                  </a:solidFill>
                  <a:latin typeface="Nunito Sans Expanded Bold"/>
                  <a:ea typeface="Nunito Sans Expanded Bold"/>
                  <a:cs typeface="Nunito Sans Expanded Bold"/>
                  <a:sym typeface="Nunito Sans Expanded Bold"/>
                </a:rPr>
                <a:t>03</a:t>
              </a:r>
            </a:p>
          </p:txBody>
        </p:sp>
      </p:grpSp>
      <p:grpSp>
        <p:nvGrpSpPr>
          <p:cNvPr id="17" name="Group 17"/>
          <p:cNvGrpSpPr/>
          <p:nvPr/>
        </p:nvGrpSpPr>
        <p:grpSpPr>
          <a:xfrm>
            <a:off x="6220727" y="8756694"/>
            <a:ext cx="6667500" cy="874356"/>
            <a:chOff x="0" y="0"/>
            <a:chExt cx="2126876" cy="278912"/>
          </a:xfrm>
        </p:grpSpPr>
        <p:sp>
          <p:nvSpPr>
            <p:cNvPr id="18" name="Freeform 18"/>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19" name="TextBox 19"/>
            <p:cNvSpPr txBox="1"/>
            <p:nvPr/>
          </p:nvSpPr>
          <p:spPr>
            <a:xfrm>
              <a:off x="0" y="-38100"/>
              <a:ext cx="2126876" cy="317012"/>
            </a:xfrm>
            <a:prstGeom prst="rect">
              <a:avLst/>
            </a:prstGeom>
          </p:spPr>
          <p:txBody>
            <a:bodyPr lIns="38100" tIns="38100" rIns="38100" bIns="38100" rtlCol="0" anchor="ctr"/>
            <a:lstStyle/>
            <a:p>
              <a:pPr algn="ctr">
                <a:lnSpc>
                  <a:spcPts val="2557"/>
                </a:lnSpc>
              </a:pPr>
              <a:r>
                <a:rPr lang="en-US" sz="1739" b="1" spc="255">
                  <a:solidFill>
                    <a:srgbClr val="000000"/>
                  </a:solidFill>
                  <a:latin typeface="Nunito Sans Expanded Medium"/>
                  <a:ea typeface="Nunito Sans Expanded Medium"/>
                  <a:cs typeface="Nunito Sans Expanded Medium"/>
                  <a:sym typeface="Nunito Sans Expanded Medium"/>
                </a:rPr>
                <a:t>DEPLOYED WEB APP</a:t>
              </a:r>
            </a:p>
          </p:txBody>
        </p:sp>
      </p:grpSp>
      <p:grpSp>
        <p:nvGrpSpPr>
          <p:cNvPr id="20" name="Group 20"/>
          <p:cNvGrpSpPr/>
          <p:nvPr/>
        </p:nvGrpSpPr>
        <p:grpSpPr>
          <a:xfrm>
            <a:off x="4929622" y="8796240"/>
            <a:ext cx="897095" cy="874356"/>
            <a:chOff x="0" y="0"/>
            <a:chExt cx="286166" cy="278912"/>
          </a:xfrm>
        </p:grpSpPr>
        <p:sp>
          <p:nvSpPr>
            <p:cNvPr id="21" name="Freeform 21"/>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22" name="TextBox 22"/>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b="1" spc="314">
                  <a:solidFill>
                    <a:srgbClr val="000000"/>
                  </a:solidFill>
                  <a:latin typeface="Nunito Sans Expanded Bold"/>
                  <a:ea typeface="Nunito Sans Expanded Bold"/>
                  <a:cs typeface="Nunito Sans Expanded Bold"/>
                  <a:sym typeface="Nunito Sans Expanded Bold"/>
                </a:rPr>
                <a:t>05</a:t>
              </a:r>
            </a:p>
          </p:txBody>
        </p:sp>
      </p:grpSp>
      <p:grpSp>
        <p:nvGrpSpPr>
          <p:cNvPr id="23" name="Group 23"/>
          <p:cNvGrpSpPr/>
          <p:nvPr/>
        </p:nvGrpSpPr>
        <p:grpSpPr>
          <a:xfrm>
            <a:off x="4929622" y="4490347"/>
            <a:ext cx="897095" cy="874356"/>
            <a:chOff x="0" y="0"/>
            <a:chExt cx="286166" cy="278912"/>
          </a:xfrm>
        </p:grpSpPr>
        <p:sp>
          <p:nvSpPr>
            <p:cNvPr id="24" name="Freeform 24"/>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25" name="TextBox 25"/>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b="1" spc="314">
                  <a:solidFill>
                    <a:srgbClr val="000000"/>
                  </a:solidFill>
                  <a:latin typeface="Nunito Sans Expanded Bold"/>
                  <a:ea typeface="Nunito Sans Expanded Bold"/>
                  <a:cs typeface="Nunito Sans Expanded Bold"/>
                  <a:sym typeface="Nunito Sans Expanded Bold"/>
                </a:rPr>
                <a:t>02</a:t>
              </a:r>
            </a:p>
          </p:txBody>
        </p:sp>
      </p:grpSp>
      <p:grpSp>
        <p:nvGrpSpPr>
          <p:cNvPr id="26" name="Group 26"/>
          <p:cNvGrpSpPr/>
          <p:nvPr/>
        </p:nvGrpSpPr>
        <p:grpSpPr>
          <a:xfrm>
            <a:off x="6220727" y="4476276"/>
            <a:ext cx="6667500" cy="874356"/>
            <a:chOff x="0" y="0"/>
            <a:chExt cx="2126876" cy="278912"/>
          </a:xfrm>
        </p:grpSpPr>
        <p:sp>
          <p:nvSpPr>
            <p:cNvPr id="27" name="Freeform 27"/>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28" name="TextBox 28"/>
            <p:cNvSpPr txBox="1"/>
            <p:nvPr/>
          </p:nvSpPr>
          <p:spPr>
            <a:xfrm>
              <a:off x="0" y="-38100"/>
              <a:ext cx="2126876" cy="317012"/>
            </a:xfrm>
            <a:prstGeom prst="rect">
              <a:avLst/>
            </a:prstGeom>
          </p:spPr>
          <p:txBody>
            <a:bodyPr lIns="38100" tIns="38100" rIns="38100" bIns="38100" rtlCol="0" anchor="ctr"/>
            <a:lstStyle/>
            <a:p>
              <a:pPr algn="ctr">
                <a:lnSpc>
                  <a:spcPts val="2557"/>
                </a:lnSpc>
              </a:pPr>
              <a:r>
                <a:rPr lang="en-US" sz="1739" b="1" spc="255">
                  <a:solidFill>
                    <a:srgbClr val="000000"/>
                  </a:solidFill>
                  <a:latin typeface="Nunito Sans Expanded Medium"/>
                  <a:ea typeface="Nunito Sans Expanded Medium"/>
                  <a:cs typeface="Nunito Sans Expanded Medium"/>
                  <a:sym typeface="Nunito Sans Expanded Medium"/>
                </a:rPr>
                <a:t>FLOWCHART</a:t>
              </a:r>
            </a:p>
          </p:txBody>
        </p:sp>
      </p:grpSp>
      <p:grpSp>
        <p:nvGrpSpPr>
          <p:cNvPr id="29" name="Group 29"/>
          <p:cNvGrpSpPr/>
          <p:nvPr/>
        </p:nvGrpSpPr>
        <p:grpSpPr>
          <a:xfrm>
            <a:off x="4929622" y="7359909"/>
            <a:ext cx="897095" cy="874356"/>
            <a:chOff x="0" y="0"/>
            <a:chExt cx="286166" cy="278912"/>
          </a:xfrm>
        </p:grpSpPr>
        <p:sp>
          <p:nvSpPr>
            <p:cNvPr id="30" name="Freeform 30"/>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31" name="TextBox 31"/>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39" b="1" spc="314">
                  <a:solidFill>
                    <a:srgbClr val="000000"/>
                  </a:solidFill>
                  <a:latin typeface="Nunito Sans Expanded Bold"/>
                  <a:ea typeface="Nunito Sans Expanded Bold"/>
                  <a:cs typeface="Nunito Sans Expanded Bold"/>
                  <a:sym typeface="Nunito Sans Expanded Bold"/>
                </a:rPr>
                <a:t>04</a:t>
              </a:r>
            </a:p>
          </p:txBody>
        </p:sp>
      </p:grpSp>
      <p:grpSp>
        <p:nvGrpSpPr>
          <p:cNvPr id="32" name="Group 32"/>
          <p:cNvGrpSpPr/>
          <p:nvPr/>
        </p:nvGrpSpPr>
        <p:grpSpPr>
          <a:xfrm>
            <a:off x="6220727" y="7329888"/>
            <a:ext cx="6667500" cy="874356"/>
            <a:chOff x="0" y="0"/>
            <a:chExt cx="2126876" cy="278912"/>
          </a:xfrm>
        </p:grpSpPr>
        <p:sp>
          <p:nvSpPr>
            <p:cNvPr id="33" name="Freeform 33"/>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34" name="TextBox 34"/>
            <p:cNvSpPr txBox="1"/>
            <p:nvPr/>
          </p:nvSpPr>
          <p:spPr>
            <a:xfrm>
              <a:off x="0" y="-38100"/>
              <a:ext cx="2126876" cy="317012"/>
            </a:xfrm>
            <a:prstGeom prst="rect">
              <a:avLst/>
            </a:prstGeom>
          </p:spPr>
          <p:txBody>
            <a:bodyPr lIns="38100" tIns="38100" rIns="38100" bIns="38100" rtlCol="0" anchor="ctr"/>
            <a:lstStyle/>
            <a:p>
              <a:pPr marL="0" lvl="0" indent="0" algn="ctr">
                <a:lnSpc>
                  <a:spcPts val="2557"/>
                </a:lnSpc>
                <a:spcBef>
                  <a:spcPct val="0"/>
                </a:spcBef>
              </a:pPr>
              <a:r>
                <a:rPr lang="en-US" sz="1739" b="1" spc="255">
                  <a:solidFill>
                    <a:srgbClr val="000000"/>
                  </a:solidFill>
                  <a:latin typeface="Nunito Sans Expanded Medium"/>
                  <a:ea typeface="Nunito Sans Expanded Medium"/>
                  <a:cs typeface="Nunito Sans Expanded Medium"/>
                  <a:sym typeface="Nunito Sans Expanded Medium"/>
                </a:rPr>
                <a:t>FEATURES</a:t>
              </a:r>
            </a:p>
          </p:txBody>
        </p:sp>
      </p:grpSp>
      <p:sp>
        <p:nvSpPr>
          <p:cNvPr id="35" name="TextBox 35"/>
          <p:cNvSpPr txBox="1"/>
          <p:nvPr/>
        </p:nvSpPr>
        <p:spPr>
          <a:xfrm>
            <a:off x="3350212" y="888168"/>
            <a:ext cx="11890034" cy="1174175"/>
          </a:xfrm>
          <a:prstGeom prst="rect">
            <a:avLst/>
          </a:prstGeom>
        </p:spPr>
        <p:txBody>
          <a:bodyPr lIns="0" tIns="0" rIns="0" bIns="0" rtlCol="0" anchor="t">
            <a:spAutoFit/>
          </a:bodyPr>
          <a:lstStyle/>
          <a:p>
            <a:pPr marL="0" lvl="0" indent="0" algn="ctr">
              <a:lnSpc>
                <a:spcPts val="8879"/>
              </a:lnSpc>
              <a:spcBef>
                <a:spcPct val="0"/>
              </a:spcBef>
            </a:pPr>
            <a:r>
              <a:rPr lang="en-US" sz="8791">
                <a:solidFill>
                  <a:srgbClr val="211F1C"/>
                </a:solidFill>
                <a:latin typeface="Anton"/>
                <a:ea typeface="Anton"/>
                <a:cs typeface="Anton"/>
                <a:sym typeface="Anton"/>
              </a:rPr>
              <a:t>TABLE OF 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649479" y="-227023"/>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2659945" y="3008804"/>
            <a:ext cx="5428255" cy="5787148"/>
          </a:xfrm>
          <a:custGeom>
            <a:avLst/>
            <a:gdLst/>
            <a:ahLst/>
            <a:cxnLst/>
            <a:rect l="l" t="t" r="r" b="b"/>
            <a:pathLst>
              <a:path w="5428255" h="5787148">
                <a:moveTo>
                  <a:pt x="0" y="0"/>
                </a:moveTo>
                <a:lnTo>
                  <a:pt x="5428255" y="0"/>
                </a:lnTo>
                <a:lnTo>
                  <a:pt x="5428255" y="5787148"/>
                </a:lnTo>
                <a:lnTo>
                  <a:pt x="0" y="5787148"/>
                </a:lnTo>
                <a:lnTo>
                  <a:pt x="0" y="0"/>
                </a:lnTo>
                <a:close/>
              </a:path>
            </a:pathLst>
          </a:custGeom>
          <a:blipFill>
            <a:blip r:embed="rId4"/>
            <a:stretch>
              <a:fillRect/>
            </a:stretch>
          </a:blipFill>
        </p:spPr>
      </p:sp>
      <p:sp>
        <p:nvSpPr>
          <p:cNvPr id="6" name="TextBox 6"/>
          <p:cNvSpPr txBox="1"/>
          <p:nvPr/>
        </p:nvSpPr>
        <p:spPr>
          <a:xfrm>
            <a:off x="4584567" y="673812"/>
            <a:ext cx="9118866" cy="1126425"/>
          </a:xfrm>
          <a:prstGeom prst="rect">
            <a:avLst/>
          </a:prstGeom>
        </p:spPr>
        <p:txBody>
          <a:bodyPr lIns="0" tIns="0" rIns="0" bIns="0" rtlCol="0" anchor="t">
            <a:spAutoFit/>
          </a:bodyPr>
          <a:lstStyle/>
          <a:p>
            <a:pPr algn="ctr">
              <a:lnSpc>
                <a:spcPts val="8475"/>
              </a:lnSpc>
            </a:pPr>
            <a:r>
              <a:rPr lang="en-US" sz="8392">
                <a:solidFill>
                  <a:srgbClr val="211F1C"/>
                </a:solidFill>
                <a:latin typeface="Anton"/>
                <a:ea typeface="Anton"/>
                <a:cs typeface="Anton"/>
                <a:sym typeface="Anton"/>
              </a:rPr>
              <a:t>PROBLEM STATEMENT</a:t>
            </a:r>
          </a:p>
        </p:txBody>
      </p:sp>
      <p:sp>
        <p:nvSpPr>
          <p:cNvPr id="7" name="TextBox 7"/>
          <p:cNvSpPr txBox="1"/>
          <p:nvPr/>
        </p:nvSpPr>
        <p:spPr>
          <a:xfrm>
            <a:off x="410739" y="2662122"/>
            <a:ext cx="12460005" cy="6413837"/>
          </a:xfrm>
          <a:prstGeom prst="rect">
            <a:avLst/>
          </a:prstGeom>
        </p:spPr>
        <p:txBody>
          <a:bodyPr lIns="0" tIns="0" rIns="0" bIns="0" rtlCol="0" anchor="t">
            <a:spAutoFit/>
          </a:bodyPr>
          <a:lstStyle/>
          <a:p>
            <a:pPr marL="577611" lvl="1" indent="-288805" algn="l">
              <a:lnSpc>
                <a:spcPts val="3932"/>
              </a:lnSpc>
              <a:buFont typeface="Arial"/>
              <a:buChar char="•"/>
            </a:pPr>
            <a:r>
              <a:rPr lang="en-US" sz="2675" b="1" spc="393">
                <a:solidFill>
                  <a:srgbClr val="211F1C"/>
                </a:solidFill>
                <a:latin typeface="Nunito Sans Expanded Bold"/>
                <a:ea typeface="Nunito Sans Expanded Bold"/>
                <a:cs typeface="Nunito Sans Expanded Bold"/>
                <a:sym typeface="Nunito Sans Expanded Bold"/>
              </a:rPr>
              <a:t>Non-technical users often struggle with accessing and analyzing structured data due to complex syntax and database management, limiting their ability to make informed decisions.</a:t>
            </a:r>
          </a:p>
          <a:p>
            <a:pPr algn="l">
              <a:lnSpc>
                <a:spcPts val="3932"/>
              </a:lnSpc>
            </a:pPr>
            <a:endParaRPr lang="en-US" sz="2675" b="1" spc="393">
              <a:solidFill>
                <a:srgbClr val="211F1C"/>
              </a:solidFill>
              <a:latin typeface="Nunito Sans Expanded Bold"/>
              <a:ea typeface="Nunito Sans Expanded Bold"/>
              <a:cs typeface="Nunito Sans Expanded Bold"/>
              <a:sym typeface="Nunito Sans Expanded Bold"/>
            </a:endParaRPr>
          </a:p>
          <a:p>
            <a:pPr marL="577611" lvl="1" indent="-288805" algn="l">
              <a:lnSpc>
                <a:spcPts val="3932"/>
              </a:lnSpc>
              <a:buFont typeface="Arial"/>
              <a:buChar char="•"/>
            </a:pPr>
            <a:r>
              <a:rPr lang="en-US" sz="2675" b="1" spc="393">
                <a:solidFill>
                  <a:srgbClr val="211F1C"/>
                </a:solidFill>
                <a:latin typeface="Nunito Sans Expanded Bold"/>
                <a:ea typeface="Nunito Sans Expanded Bold"/>
                <a:cs typeface="Nunito Sans Expanded Bold"/>
                <a:sym typeface="Nunito Sans Expanded Bold"/>
              </a:rPr>
              <a:t>QueryMate solves this by converting natural language inputs into SQL or pandas queries, enabling users to easily access and analyze data without coding knowledge, and empowering them to derive insights and drive business outcomes.</a:t>
            </a:r>
          </a:p>
          <a:p>
            <a:pPr algn="l">
              <a:lnSpc>
                <a:spcPts val="3932"/>
              </a:lnSpc>
            </a:pPr>
            <a:endParaRPr lang="en-US" sz="2675" b="1" spc="393">
              <a:solidFill>
                <a:srgbClr val="211F1C"/>
              </a:solidFill>
              <a:latin typeface="Nunito Sans Expanded Bold"/>
              <a:ea typeface="Nunito Sans Expanded Bold"/>
              <a:cs typeface="Nunito Sans Expanded Bold"/>
              <a:sym typeface="Nunito Sans Expanded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649479" y="-227023"/>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683470" y="2527044"/>
            <a:ext cx="16921059" cy="5232912"/>
          </a:xfrm>
          <a:custGeom>
            <a:avLst/>
            <a:gdLst/>
            <a:ahLst/>
            <a:cxnLst/>
            <a:rect l="l" t="t" r="r" b="b"/>
            <a:pathLst>
              <a:path w="16921059" h="5232912">
                <a:moveTo>
                  <a:pt x="0" y="0"/>
                </a:moveTo>
                <a:lnTo>
                  <a:pt x="16921060" y="0"/>
                </a:lnTo>
                <a:lnTo>
                  <a:pt x="16921060" y="5232912"/>
                </a:lnTo>
                <a:lnTo>
                  <a:pt x="0" y="5232912"/>
                </a:lnTo>
                <a:lnTo>
                  <a:pt x="0" y="0"/>
                </a:lnTo>
                <a:close/>
              </a:path>
            </a:pathLst>
          </a:custGeom>
          <a:blipFill>
            <a:blip r:embed="rId4"/>
            <a:stretch>
              <a:fillRect l="-830" r="-830" b="-412"/>
            </a:stretch>
          </a:blipFill>
        </p:spPr>
      </p:sp>
      <p:sp>
        <p:nvSpPr>
          <p:cNvPr id="6" name="Freeform 6"/>
          <p:cNvSpPr/>
          <p:nvPr/>
        </p:nvSpPr>
        <p:spPr>
          <a:xfrm>
            <a:off x="683470" y="4518919"/>
            <a:ext cx="1696675" cy="1718279"/>
          </a:xfrm>
          <a:custGeom>
            <a:avLst/>
            <a:gdLst/>
            <a:ahLst/>
            <a:cxnLst/>
            <a:rect l="l" t="t" r="r" b="b"/>
            <a:pathLst>
              <a:path w="1696675" h="1718279">
                <a:moveTo>
                  <a:pt x="0" y="0"/>
                </a:moveTo>
                <a:lnTo>
                  <a:pt x="1696675" y="0"/>
                </a:lnTo>
                <a:lnTo>
                  <a:pt x="1696675" y="1718279"/>
                </a:lnTo>
                <a:lnTo>
                  <a:pt x="0" y="1718279"/>
                </a:lnTo>
                <a:lnTo>
                  <a:pt x="0" y="0"/>
                </a:lnTo>
                <a:close/>
              </a:path>
            </a:pathLst>
          </a:custGeom>
          <a:blipFill>
            <a:blip r:embed="rId5"/>
            <a:stretch>
              <a:fillRect l="-7428" t="-3039" b="-3039"/>
            </a:stretch>
          </a:blipFill>
        </p:spPr>
      </p:sp>
      <p:sp>
        <p:nvSpPr>
          <p:cNvPr id="7" name="Freeform 7"/>
          <p:cNvSpPr/>
          <p:nvPr/>
        </p:nvSpPr>
        <p:spPr>
          <a:xfrm>
            <a:off x="13308097" y="2788779"/>
            <a:ext cx="1032567" cy="1032567"/>
          </a:xfrm>
          <a:custGeom>
            <a:avLst/>
            <a:gdLst/>
            <a:ahLst/>
            <a:cxnLst/>
            <a:rect l="l" t="t" r="r" b="b"/>
            <a:pathLst>
              <a:path w="1032567" h="1032567">
                <a:moveTo>
                  <a:pt x="0" y="0"/>
                </a:moveTo>
                <a:lnTo>
                  <a:pt x="1032567" y="0"/>
                </a:lnTo>
                <a:lnTo>
                  <a:pt x="1032567" y="1032567"/>
                </a:lnTo>
                <a:lnTo>
                  <a:pt x="0" y="1032567"/>
                </a:lnTo>
                <a:lnTo>
                  <a:pt x="0" y="0"/>
                </a:lnTo>
                <a:close/>
              </a:path>
            </a:pathLst>
          </a:custGeom>
          <a:blipFill>
            <a:blip r:embed="rId6"/>
            <a:stretch>
              <a:fillRect/>
            </a:stretch>
          </a:blipFill>
        </p:spPr>
      </p:sp>
      <p:sp>
        <p:nvSpPr>
          <p:cNvPr id="8" name="TextBox 8"/>
          <p:cNvSpPr txBox="1"/>
          <p:nvPr/>
        </p:nvSpPr>
        <p:spPr>
          <a:xfrm>
            <a:off x="5870443" y="547333"/>
            <a:ext cx="6547114" cy="1126425"/>
          </a:xfrm>
          <a:prstGeom prst="rect">
            <a:avLst/>
          </a:prstGeom>
        </p:spPr>
        <p:txBody>
          <a:bodyPr lIns="0" tIns="0" rIns="0" bIns="0" rtlCol="0" anchor="t">
            <a:spAutoFit/>
          </a:bodyPr>
          <a:lstStyle/>
          <a:p>
            <a:pPr algn="ctr">
              <a:lnSpc>
                <a:spcPts val="8475"/>
              </a:lnSpc>
            </a:pPr>
            <a:r>
              <a:rPr lang="en-US" sz="8392">
                <a:solidFill>
                  <a:srgbClr val="211F1C"/>
                </a:solidFill>
                <a:latin typeface="Anton"/>
                <a:ea typeface="Anton"/>
                <a:cs typeface="Anton"/>
                <a:sym typeface="Anton"/>
              </a:rPr>
              <a:t>FLOWCHART</a:t>
            </a:r>
          </a:p>
        </p:txBody>
      </p:sp>
      <p:pic>
        <p:nvPicPr>
          <p:cNvPr id="12" name="Picture 11">
            <a:extLst>
              <a:ext uri="{FF2B5EF4-FFF2-40B4-BE49-F238E27FC236}">
                <a16:creationId xmlns:a16="http://schemas.microsoft.com/office/drawing/2014/main" id="{11D7C7E8-3D94-E5D2-87F0-7C5DF8166B38}"/>
              </a:ext>
            </a:extLst>
          </p:cNvPr>
          <p:cNvPicPr>
            <a:picLocks noChangeAspect="1"/>
          </p:cNvPicPr>
          <p:nvPr/>
        </p:nvPicPr>
        <p:blipFill>
          <a:blip r:embed="rId7" cstate="print">
            <a:extLst>
              <a:ext uri="{28A0092B-C50C-407E-A947-70E740481C1C}">
                <a14:useLocalDpi xmlns:a14="http://schemas.microsoft.com/office/drawing/2010/main" val="0"/>
              </a:ext>
            </a:extLst>
          </a:blip>
          <a:srcRect l="1203" r="28500"/>
          <a:stretch/>
        </p:blipFill>
        <p:spPr>
          <a:xfrm>
            <a:off x="15544800" y="3305061"/>
            <a:ext cx="1950148" cy="2149006"/>
          </a:xfrm>
          <a:prstGeom prst="rect">
            <a:avLst/>
          </a:prstGeom>
        </p:spPr>
      </p:pic>
      <p:pic>
        <p:nvPicPr>
          <p:cNvPr id="14" name="Picture 13">
            <a:extLst>
              <a:ext uri="{FF2B5EF4-FFF2-40B4-BE49-F238E27FC236}">
                <a16:creationId xmlns:a16="http://schemas.microsoft.com/office/drawing/2014/main" id="{DF924538-1C3D-5C15-A7FE-F6D416C36C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36198" y="2717728"/>
            <a:ext cx="1174667" cy="1174667"/>
          </a:xfrm>
          <a:prstGeom prst="rect">
            <a:avLst/>
          </a:prstGeom>
        </p:spPr>
      </p:pic>
      <p:pic>
        <p:nvPicPr>
          <p:cNvPr id="15" name="Picture 14">
            <a:extLst>
              <a:ext uri="{FF2B5EF4-FFF2-40B4-BE49-F238E27FC236}">
                <a16:creationId xmlns:a16="http://schemas.microsoft.com/office/drawing/2014/main" id="{FB627BEB-7F6E-5A3A-991A-01C40302176F}"/>
              </a:ext>
            </a:extLst>
          </p:cNvPr>
          <p:cNvPicPr>
            <a:picLocks noChangeAspect="1"/>
          </p:cNvPicPr>
          <p:nvPr/>
        </p:nvPicPr>
        <p:blipFill>
          <a:blip r:embed="rId9" cstate="print">
            <a:extLst>
              <a:ext uri="{28A0092B-C50C-407E-A947-70E740481C1C}">
                <a14:useLocalDpi xmlns:a14="http://schemas.microsoft.com/office/drawing/2010/main" val="0"/>
              </a:ext>
            </a:extLst>
          </a:blip>
          <a:srcRect l="1203" r="28500" b="51951"/>
          <a:stretch/>
        </p:blipFill>
        <p:spPr>
          <a:xfrm>
            <a:off x="13944600" y="6420869"/>
            <a:ext cx="1950148" cy="10325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649479" y="-227023"/>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5385605" y="2131074"/>
            <a:ext cx="7177197" cy="2592762"/>
          </a:xfrm>
          <a:custGeom>
            <a:avLst/>
            <a:gdLst/>
            <a:ahLst/>
            <a:cxnLst/>
            <a:rect l="l" t="t" r="r" b="b"/>
            <a:pathLst>
              <a:path w="7177197" h="2592762">
                <a:moveTo>
                  <a:pt x="0" y="0"/>
                </a:moveTo>
                <a:lnTo>
                  <a:pt x="7177197" y="0"/>
                </a:lnTo>
                <a:lnTo>
                  <a:pt x="7177197" y="2592763"/>
                </a:lnTo>
                <a:lnTo>
                  <a:pt x="0" y="2592763"/>
                </a:lnTo>
                <a:lnTo>
                  <a:pt x="0" y="0"/>
                </a:lnTo>
                <a:close/>
              </a:path>
            </a:pathLst>
          </a:custGeom>
          <a:blipFill>
            <a:blip r:embed="rId4"/>
            <a:stretch>
              <a:fillRect/>
            </a:stretch>
          </a:blipFill>
        </p:spPr>
      </p:sp>
      <p:sp>
        <p:nvSpPr>
          <p:cNvPr id="6" name="Freeform 6"/>
          <p:cNvSpPr/>
          <p:nvPr/>
        </p:nvSpPr>
        <p:spPr>
          <a:xfrm>
            <a:off x="0" y="1586215"/>
            <a:ext cx="5640911" cy="3290532"/>
          </a:xfrm>
          <a:custGeom>
            <a:avLst/>
            <a:gdLst/>
            <a:ahLst/>
            <a:cxnLst/>
            <a:rect l="l" t="t" r="r" b="b"/>
            <a:pathLst>
              <a:path w="5640911" h="3290532">
                <a:moveTo>
                  <a:pt x="0" y="0"/>
                </a:moveTo>
                <a:lnTo>
                  <a:pt x="5640911" y="0"/>
                </a:lnTo>
                <a:lnTo>
                  <a:pt x="5640911" y="3290532"/>
                </a:lnTo>
                <a:lnTo>
                  <a:pt x="0" y="3290532"/>
                </a:lnTo>
                <a:lnTo>
                  <a:pt x="0" y="0"/>
                </a:lnTo>
                <a:close/>
              </a:path>
            </a:pathLst>
          </a:custGeom>
          <a:blipFill>
            <a:blip r:embed="rId5"/>
            <a:stretch>
              <a:fillRect/>
            </a:stretch>
          </a:blipFill>
        </p:spPr>
      </p:sp>
      <p:sp>
        <p:nvSpPr>
          <p:cNvPr id="7" name="Freeform 7"/>
          <p:cNvSpPr/>
          <p:nvPr/>
        </p:nvSpPr>
        <p:spPr>
          <a:xfrm>
            <a:off x="12444936" y="6237772"/>
            <a:ext cx="5843064" cy="3895376"/>
          </a:xfrm>
          <a:custGeom>
            <a:avLst/>
            <a:gdLst/>
            <a:ahLst/>
            <a:cxnLst/>
            <a:rect l="l" t="t" r="r" b="b"/>
            <a:pathLst>
              <a:path w="5843064" h="3895376">
                <a:moveTo>
                  <a:pt x="0" y="0"/>
                </a:moveTo>
                <a:lnTo>
                  <a:pt x="5843064" y="0"/>
                </a:lnTo>
                <a:lnTo>
                  <a:pt x="5843064" y="3895376"/>
                </a:lnTo>
                <a:lnTo>
                  <a:pt x="0" y="3895376"/>
                </a:lnTo>
                <a:lnTo>
                  <a:pt x="0" y="0"/>
                </a:lnTo>
                <a:close/>
              </a:path>
            </a:pathLst>
          </a:custGeom>
          <a:blipFill>
            <a:blip r:embed="rId6"/>
            <a:stretch>
              <a:fillRect/>
            </a:stretch>
          </a:blipFill>
        </p:spPr>
      </p:sp>
      <p:sp>
        <p:nvSpPr>
          <p:cNvPr id="8" name="Freeform 8"/>
          <p:cNvSpPr/>
          <p:nvPr/>
        </p:nvSpPr>
        <p:spPr>
          <a:xfrm>
            <a:off x="5483610" y="4876747"/>
            <a:ext cx="7418786" cy="2632314"/>
          </a:xfrm>
          <a:custGeom>
            <a:avLst/>
            <a:gdLst/>
            <a:ahLst/>
            <a:cxnLst/>
            <a:rect l="l" t="t" r="r" b="b"/>
            <a:pathLst>
              <a:path w="7418786" h="2632314">
                <a:moveTo>
                  <a:pt x="0" y="0"/>
                </a:moveTo>
                <a:lnTo>
                  <a:pt x="7418785" y="0"/>
                </a:lnTo>
                <a:lnTo>
                  <a:pt x="7418785" y="2632314"/>
                </a:lnTo>
                <a:lnTo>
                  <a:pt x="0" y="2632314"/>
                </a:lnTo>
                <a:lnTo>
                  <a:pt x="0" y="0"/>
                </a:lnTo>
                <a:close/>
              </a:path>
            </a:pathLst>
          </a:custGeom>
          <a:blipFill>
            <a:blip r:embed="rId7"/>
            <a:stretch>
              <a:fillRect t="-2024" b="-2024"/>
            </a:stretch>
          </a:blipFill>
        </p:spPr>
      </p:sp>
      <p:sp>
        <p:nvSpPr>
          <p:cNvPr id="9" name="Freeform 9"/>
          <p:cNvSpPr/>
          <p:nvPr/>
        </p:nvSpPr>
        <p:spPr>
          <a:xfrm>
            <a:off x="12732181" y="248977"/>
            <a:ext cx="6356958" cy="6356958"/>
          </a:xfrm>
          <a:custGeom>
            <a:avLst/>
            <a:gdLst/>
            <a:ahLst/>
            <a:cxnLst/>
            <a:rect l="l" t="t" r="r" b="b"/>
            <a:pathLst>
              <a:path w="6356958" h="6356958">
                <a:moveTo>
                  <a:pt x="0" y="0"/>
                </a:moveTo>
                <a:lnTo>
                  <a:pt x="6356959" y="0"/>
                </a:lnTo>
                <a:lnTo>
                  <a:pt x="6356959" y="6356958"/>
                </a:lnTo>
                <a:lnTo>
                  <a:pt x="0" y="6356958"/>
                </a:lnTo>
                <a:lnTo>
                  <a:pt x="0" y="0"/>
                </a:lnTo>
                <a:close/>
              </a:path>
            </a:pathLst>
          </a:custGeom>
          <a:blipFill>
            <a:blip r:embed="rId8"/>
            <a:stretch>
              <a:fillRect/>
            </a:stretch>
          </a:blipFill>
        </p:spPr>
      </p:sp>
      <p:sp>
        <p:nvSpPr>
          <p:cNvPr id="10" name="Freeform 10"/>
          <p:cNvSpPr/>
          <p:nvPr/>
        </p:nvSpPr>
        <p:spPr>
          <a:xfrm>
            <a:off x="581239" y="6929259"/>
            <a:ext cx="6064402" cy="3027912"/>
          </a:xfrm>
          <a:custGeom>
            <a:avLst/>
            <a:gdLst/>
            <a:ahLst/>
            <a:cxnLst/>
            <a:rect l="l" t="t" r="r" b="b"/>
            <a:pathLst>
              <a:path w="6064402" h="3027912">
                <a:moveTo>
                  <a:pt x="0" y="0"/>
                </a:moveTo>
                <a:lnTo>
                  <a:pt x="6064402" y="0"/>
                </a:lnTo>
                <a:lnTo>
                  <a:pt x="6064402" y="3027912"/>
                </a:lnTo>
                <a:lnTo>
                  <a:pt x="0" y="3027912"/>
                </a:lnTo>
                <a:lnTo>
                  <a:pt x="0" y="0"/>
                </a:lnTo>
                <a:close/>
              </a:path>
            </a:pathLst>
          </a:custGeom>
          <a:blipFill>
            <a:blip r:embed="rId9"/>
            <a:stretch>
              <a:fillRect/>
            </a:stretch>
          </a:blipFill>
        </p:spPr>
      </p:sp>
      <p:sp>
        <p:nvSpPr>
          <p:cNvPr id="11" name="TextBox 11"/>
          <p:cNvSpPr txBox="1"/>
          <p:nvPr/>
        </p:nvSpPr>
        <p:spPr>
          <a:xfrm>
            <a:off x="5385605" y="541687"/>
            <a:ext cx="7516791" cy="1126425"/>
          </a:xfrm>
          <a:prstGeom prst="rect">
            <a:avLst/>
          </a:prstGeom>
        </p:spPr>
        <p:txBody>
          <a:bodyPr lIns="0" tIns="0" rIns="0" bIns="0" rtlCol="0" anchor="t">
            <a:spAutoFit/>
          </a:bodyPr>
          <a:lstStyle/>
          <a:p>
            <a:pPr algn="ctr">
              <a:lnSpc>
                <a:spcPts val="8475"/>
              </a:lnSpc>
            </a:pPr>
            <a:r>
              <a:rPr lang="en-US" sz="8392">
                <a:solidFill>
                  <a:srgbClr val="211F1C"/>
                </a:solidFill>
                <a:latin typeface="Anton"/>
                <a:ea typeface="Anton"/>
                <a:cs typeface="Anton"/>
                <a:sym typeface="Anton"/>
              </a:rPr>
              <a:t>TECHNOLOGY USED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649479" y="-227023"/>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TextBox 5"/>
          <p:cNvSpPr txBox="1"/>
          <p:nvPr/>
        </p:nvSpPr>
        <p:spPr>
          <a:xfrm>
            <a:off x="4165544" y="541687"/>
            <a:ext cx="10088543" cy="1126425"/>
          </a:xfrm>
          <a:prstGeom prst="rect">
            <a:avLst/>
          </a:prstGeom>
        </p:spPr>
        <p:txBody>
          <a:bodyPr lIns="0" tIns="0" rIns="0" bIns="0" rtlCol="0" anchor="t">
            <a:spAutoFit/>
          </a:bodyPr>
          <a:lstStyle/>
          <a:p>
            <a:pPr algn="ctr">
              <a:lnSpc>
                <a:spcPts val="8475"/>
              </a:lnSpc>
            </a:pPr>
            <a:r>
              <a:rPr lang="en-US" sz="8392">
                <a:solidFill>
                  <a:srgbClr val="211F1C"/>
                </a:solidFill>
                <a:latin typeface="Anton"/>
                <a:ea typeface="Anton"/>
                <a:cs typeface="Anton"/>
                <a:sym typeface="Anton"/>
              </a:rPr>
              <a:t>FEATURES </a:t>
            </a:r>
          </a:p>
        </p:txBody>
      </p:sp>
      <p:sp>
        <p:nvSpPr>
          <p:cNvPr id="6" name="TextBox 6"/>
          <p:cNvSpPr txBox="1"/>
          <p:nvPr/>
        </p:nvSpPr>
        <p:spPr>
          <a:xfrm>
            <a:off x="731005" y="1428918"/>
            <a:ext cx="16825990" cy="9044430"/>
          </a:xfrm>
          <a:prstGeom prst="rect">
            <a:avLst/>
          </a:prstGeom>
        </p:spPr>
        <p:txBody>
          <a:bodyPr lIns="0" tIns="0" rIns="0" bIns="0" rtlCol="0" anchor="t">
            <a:spAutoFit/>
          </a:bodyPr>
          <a:lstStyle/>
          <a:p>
            <a:pPr algn="l">
              <a:lnSpc>
                <a:spcPts val="4268"/>
              </a:lnSpc>
            </a:pPr>
            <a:endParaRPr/>
          </a:p>
          <a:p>
            <a:pPr marL="626925" lvl="1" indent="-313463" algn="l">
              <a:lnSpc>
                <a:spcPts val="4268"/>
              </a:lnSpc>
              <a:buFont typeface="Arial"/>
              <a:buChar char="•"/>
            </a:pPr>
            <a:r>
              <a:rPr lang="en-US" sz="2903" b="1">
                <a:solidFill>
                  <a:srgbClr val="211F1C"/>
                </a:solidFill>
                <a:latin typeface="Roboto Mono Bold"/>
                <a:ea typeface="Roboto Mono Bold"/>
                <a:cs typeface="Roboto Mono Bold"/>
                <a:sym typeface="Roboto Mono Bold"/>
              </a:rPr>
              <a:t>Natural Language Querying: </a:t>
            </a:r>
            <a:r>
              <a:rPr lang="en-US" sz="2903">
                <a:solidFill>
                  <a:srgbClr val="211F1C"/>
                </a:solidFill>
                <a:latin typeface="Roboto Mono"/>
                <a:ea typeface="Roboto Mono"/>
                <a:cs typeface="Roboto Mono"/>
                <a:sym typeface="Roboto Mono"/>
              </a:rPr>
              <a:t>Allows users to input questions in plain language, which are then automatically converted into executable SQL or pandas commands.</a:t>
            </a:r>
          </a:p>
          <a:p>
            <a:pPr algn="l">
              <a:lnSpc>
                <a:spcPts val="4268"/>
              </a:lnSpc>
            </a:pPr>
            <a:endParaRPr lang="en-US" sz="2903">
              <a:solidFill>
                <a:srgbClr val="211F1C"/>
              </a:solidFill>
              <a:latin typeface="Roboto Mono"/>
              <a:ea typeface="Roboto Mono"/>
              <a:cs typeface="Roboto Mono"/>
              <a:sym typeface="Roboto Mono"/>
            </a:endParaRPr>
          </a:p>
          <a:p>
            <a:pPr marL="626925" lvl="1" indent="-313463" algn="l">
              <a:lnSpc>
                <a:spcPts val="4268"/>
              </a:lnSpc>
              <a:buFont typeface="Arial"/>
              <a:buChar char="•"/>
            </a:pPr>
            <a:r>
              <a:rPr lang="en-US" sz="2903" b="1">
                <a:solidFill>
                  <a:srgbClr val="211F1C"/>
                </a:solidFill>
                <a:latin typeface="Roboto Mono Bold"/>
                <a:ea typeface="Roboto Mono Bold"/>
                <a:cs typeface="Roboto Mono Bold"/>
                <a:sym typeface="Roboto Mono Bold"/>
              </a:rPr>
              <a:t>Multi-Source Compatibility: </a:t>
            </a:r>
            <a:r>
              <a:rPr lang="en-US" sz="2903">
                <a:solidFill>
                  <a:srgbClr val="211F1C"/>
                </a:solidFill>
                <a:latin typeface="Roboto Mono"/>
                <a:ea typeface="Roboto Mono"/>
                <a:cs typeface="Roboto Mono"/>
                <a:sym typeface="Roboto Mono"/>
              </a:rPr>
              <a:t>Supports both SQLite databases and CSV files, providing flexibility to work with various data sources.</a:t>
            </a:r>
          </a:p>
          <a:p>
            <a:pPr algn="l">
              <a:lnSpc>
                <a:spcPts val="4268"/>
              </a:lnSpc>
            </a:pPr>
            <a:endParaRPr lang="en-US" sz="2903">
              <a:solidFill>
                <a:srgbClr val="211F1C"/>
              </a:solidFill>
              <a:latin typeface="Roboto Mono"/>
              <a:ea typeface="Roboto Mono"/>
              <a:cs typeface="Roboto Mono"/>
              <a:sym typeface="Roboto Mono"/>
            </a:endParaRPr>
          </a:p>
          <a:p>
            <a:pPr marL="626925" lvl="1" indent="-313463" algn="l">
              <a:lnSpc>
                <a:spcPts val="4268"/>
              </a:lnSpc>
              <a:buFont typeface="Arial"/>
              <a:buChar char="•"/>
            </a:pPr>
            <a:r>
              <a:rPr lang="en-US" sz="2903" b="1">
                <a:solidFill>
                  <a:srgbClr val="211F1C"/>
                </a:solidFill>
                <a:latin typeface="Roboto Mono Bold"/>
                <a:ea typeface="Roboto Mono Bold"/>
                <a:cs typeface="Roboto Mono Bold"/>
                <a:sym typeface="Roboto Mono Bold"/>
              </a:rPr>
              <a:t>User-Friendly Interface: </a:t>
            </a:r>
            <a:r>
              <a:rPr lang="en-US" sz="2903">
                <a:solidFill>
                  <a:srgbClr val="211F1C"/>
                </a:solidFill>
                <a:latin typeface="Roboto Mono"/>
                <a:ea typeface="Roboto Mono"/>
                <a:cs typeface="Roboto Mono"/>
                <a:sym typeface="Roboto Mono"/>
              </a:rPr>
              <a:t>Offers a simple, interactive environment where users can type queries, view results, and track their query history.</a:t>
            </a:r>
          </a:p>
          <a:p>
            <a:pPr algn="l">
              <a:lnSpc>
                <a:spcPts val="4268"/>
              </a:lnSpc>
            </a:pPr>
            <a:endParaRPr lang="en-US" sz="2903">
              <a:solidFill>
                <a:srgbClr val="211F1C"/>
              </a:solidFill>
              <a:latin typeface="Roboto Mono"/>
              <a:ea typeface="Roboto Mono"/>
              <a:cs typeface="Roboto Mono"/>
              <a:sym typeface="Roboto Mono"/>
            </a:endParaRPr>
          </a:p>
          <a:p>
            <a:pPr marL="626925" lvl="1" indent="-313463" algn="l">
              <a:lnSpc>
                <a:spcPts val="4268"/>
              </a:lnSpc>
              <a:buFont typeface="Arial"/>
              <a:buChar char="•"/>
            </a:pPr>
            <a:r>
              <a:rPr lang="en-US" sz="2903" b="1">
                <a:solidFill>
                  <a:srgbClr val="211F1C"/>
                </a:solidFill>
                <a:latin typeface="Roboto Mono Bold"/>
                <a:ea typeface="Roboto Mono Bold"/>
                <a:cs typeface="Roboto Mono Bold"/>
                <a:sym typeface="Roboto Mono Bold"/>
              </a:rPr>
              <a:t>Session Persistence: </a:t>
            </a:r>
            <a:r>
              <a:rPr lang="en-US" sz="2903">
                <a:solidFill>
                  <a:srgbClr val="211F1C"/>
                </a:solidFill>
                <a:latin typeface="Roboto Mono"/>
                <a:ea typeface="Roboto Mono"/>
                <a:cs typeface="Roboto Mono"/>
                <a:sym typeface="Roboto Mono"/>
              </a:rPr>
              <a:t>Retains chat history across sessions, enabling users to refer back to previous queries and results.</a:t>
            </a:r>
          </a:p>
          <a:p>
            <a:pPr algn="l">
              <a:lnSpc>
                <a:spcPts val="4268"/>
              </a:lnSpc>
            </a:pPr>
            <a:endParaRPr lang="en-US" sz="2903">
              <a:solidFill>
                <a:srgbClr val="211F1C"/>
              </a:solidFill>
              <a:latin typeface="Roboto Mono"/>
              <a:ea typeface="Roboto Mono"/>
              <a:cs typeface="Roboto Mono"/>
              <a:sym typeface="Roboto Mono"/>
            </a:endParaRPr>
          </a:p>
          <a:p>
            <a:pPr marL="626925" lvl="1" indent="-313463" algn="l">
              <a:lnSpc>
                <a:spcPts val="4268"/>
              </a:lnSpc>
              <a:buFont typeface="Arial"/>
              <a:buChar char="•"/>
            </a:pPr>
            <a:r>
              <a:rPr lang="en-US" sz="2903" b="1">
                <a:solidFill>
                  <a:srgbClr val="211F1C"/>
                </a:solidFill>
                <a:latin typeface="Roboto Mono Bold"/>
                <a:ea typeface="Roboto Mono Bold"/>
                <a:cs typeface="Roboto Mono Bold"/>
                <a:sym typeface="Roboto Mono Bold"/>
              </a:rPr>
              <a:t>Reliability: </a:t>
            </a:r>
            <a:r>
              <a:rPr lang="en-US" sz="2903">
                <a:solidFill>
                  <a:srgbClr val="211F1C"/>
                </a:solidFill>
                <a:latin typeface="Roboto Mono"/>
                <a:ea typeface="Roboto Mono"/>
                <a:cs typeface="Roboto Mono"/>
                <a:sym typeface="Roboto Mono"/>
              </a:rPr>
              <a:t>Ensures consistent and accurate output by generating the corresponding SQL or pandas commands for every query.</a:t>
            </a:r>
          </a:p>
          <a:p>
            <a:pPr marL="0" lvl="0" indent="0" algn="l">
              <a:lnSpc>
                <a:spcPts val="4268"/>
              </a:lnSpc>
              <a:spcBef>
                <a:spcPct val="0"/>
              </a:spcBef>
            </a:pPr>
            <a:endParaRPr lang="en-US" sz="2903">
              <a:solidFill>
                <a:srgbClr val="211F1C"/>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2883819" y="-743263"/>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2007136" y="126480"/>
            <a:ext cx="14273728" cy="8488258"/>
          </a:xfrm>
          <a:custGeom>
            <a:avLst/>
            <a:gdLst/>
            <a:ahLst/>
            <a:cxnLst/>
            <a:rect l="l" t="t" r="r" b="b"/>
            <a:pathLst>
              <a:path w="14273728" h="8488258">
                <a:moveTo>
                  <a:pt x="0" y="0"/>
                </a:moveTo>
                <a:lnTo>
                  <a:pt x="14273728" y="0"/>
                </a:lnTo>
                <a:lnTo>
                  <a:pt x="14273728" y="8488258"/>
                </a:lnTo>
                <a:lnTo>
                  <a:pt x="0" y="8488258"/>
                </a:lnTo>
                <a:lnTo>
                  <a:pt x="0" y="0"/>
                </a:lnTo>
                <a:close/>
              </a:path>
            </a:pathLst>
          </a:custGeom>
          <a:blipFill>
            <a:blip r:embed="rId4"/>
            <a:stretch>
              <a:fillRect t="-5559" b="-1221"/>
            </a:stretch>
          </a:blipFill>
        </p:spPr>
      </p:sp>
      <p:sp>
        <p:nvSpPr>
          <p:cNvPr id="6" name="TextBox 6"/>
          <p:cNvSpPr txBox="1"/>
          <p:nvPr/>
        </p:nvSpPr>
        <p:spPr>
          <a:xfrm>
            <a:off x="1028700" y="8745255"/>
            <a:ext cx="16138908" cy="1691412"/>
          </a:xfrm>
          <a:prstGeom prst="rect">
            <a:avLst/>
          </a:prstGeom>
        </p:spPr>
        <p:txBody>
          <a:bodyPr lIns="0" tIns="0" rIns="0" bIns="0" rtlCol="0" anchor="t">
            <a:spAutoFit/>
          </a:bodyPr>
          <a:lstStyle/>
          <a:p>
            <a:pPr algn="l">
              <a:lnSpc>
                <a:spcPts val="3439"/>
              </a:lnSpc>
            </a:pPr>
            <a:r>
              <a:rPr lang="en-US" sz="2339" b="1">
                <a:solidFill>
                  <a:srgbClr val="211F1C"/>
                </a:solidFill>
                <a:latin typeface="Roboto Mono Bold"/>
                <a:ea typeface="Roboto Mono Bold"/>
                <a:cs typeface="Roboto Mono Bold"/>
                <a:sym typeface="Roboto Mono Bold"/>
              </a:rPr>
              <a:t>Hugging Face Spaces: </a:t>
            </a:r>
            <a:r>
              <a:rPr lang="en-US" sz="2339" u="sng">
                <a:solidFill>
                  <a:srgbClr val="211F1C"/>
                </a:solidFill>
                <a:latin typeface="Roboto Mono"/>
                <a:ea typeface="Roboto Mono"/>
                <a:cs typeface="Roboto Mono"/>
                <a:sym typeface="Roboto Mono"/>
                <a:hlinkClick r:id="rId5" tooltip="https://huggingface.co/spaces/pratham0011/QueryMate_Text-to-SQL-CSV"/>
              </a:rPr>
              <a:t>https://huggingface.co/spaces/pratham0011/QueryMate_Text-to-SQL-CSV</a:t>
            </a:r>
          </a:p>
          <a:p>
            <a:pPr algn="l">
              <a:lnSpc>
                <a:spcPts val="3439"/>
              </a:lnSpc>
            </a:pPr>
            <a:endParaRPr lang="en-US" sz="2339" u="sng">
              <a:solidFill>
                <a:srgbClr val="211F1C"/>
              </a:solidFill>
              <a:latin typeface="Roboto Mono"/>
              <a:ea typeface="Roboto Mono"/>
              <a:cs typeface="Roboto Mono"/>
              <a:sym typeface="Roboto Mono"/>
              <a:hlinkClick r:id="rId5" tooltip="https://huggingface.co/spaces/pratham0011/QueryMate_Text-to-SQL-CSV"/>
            </a:endParaRPr>
          </a:p>
          <a:p>
            <a:pPr algn="l">
              <a:lnSpc>
                <a:spcPts val="3439"/>
              </a:lnSpc>
            </a:pPr>
            <a:r>
              <a:rPr lang="en-US" sz="2339" b="1">
                <a:solidFill>
                  <a:srgbClr val="211F1C"/>
                </a:solidFill>
                <a:latin typeface="Roboto Mono Bold"/>
                <a:ea typeface="Roboto Mono Bold"/>
                <a:cs typeface="Roboto Mono Bold"/>
                <a:sym typeface="Roboto Mono Bold"/>
              </a:rPr>
              <a:t>Docker Hub Repository:</a:t>
            </a:r>
            <a:r>
              <a:rPr lang="en-US" sz="2339">
                <a:solidFill>
                  <a:srgbClr val="211F1C"/>
                </a:solidFill>
                <a:latin typeface="Roboto Mono"/>
                <a:ea typeface="Roboto Mono"/>
                <a:cs typeface="Roboto Mono"/>
                <a:sym typeface="Roboto Mono"/>
              </a:rPr>
              <a:t> </a:t>
            </a:r>
            <a:r>
              <a:rPr lang="en-US" sz="2339" u="sng">
                <a:solidFill>
                  <a:srgbClr val="211F1C"/>
                </a:solidFill>
                <a:latin typeface="Roboto Mono"/>
                <a:ea typeface="Roboto Mono"/>
                <a:cs typeface="Roboto Mono"/>
                <a:sym typeface="Roboto Mono"/>
                <a:hlinkClick r:id="rId6" tooltip="https://hub.docker.com/r/prathamkumars125/querymate-text-to-sql-csv"/>
              </a:rPr>
              <a:t>https://hub.docker.com/r/prathamkumars125/querymate-text-to-sql-csv</a:t>
            </a:r>
          </a:p>
          <a:p>
            <a:pPr marL="0" lvl="0" indent="0" algn="l">
              <a:lnSpc>
                <a:spcPts val="3439"/>
              </a:lnSpc>
              <a:spcBef>
                <a:spcPct val="0"/>
              </a:spcBef>
            </a:pPr>
            <a:endParaRPr lang="en-US" sz="2339" u="sng">
              <a:solidFill>
                <a:srgbClr val="211F1C"/>
              </a:solidFill>
              <a:latin typeface="Roboto Mono"/>
              <a:ea typeface="Roboto Mono"/>
              <a:cs typeface="Roboto Mono"/>
              <a:sym typeface="Roboto Mono"/>
              <a:hlinkClick r:id="rId6" tooltip="https://hub.docker.com/r/prathamkumars125/querymate-text-to-sql-csv"/>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3326498"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TextBox 5"/>
          <p:cNvSpPr txBox="1"/>
          <p:nvPr/>
        </p:nvSpPr>
        <p:spPr>
          <a:xfrm>
            <a:off x="2727563" y="2867195"/>
            <a:ext cx="12832874" cy="2276305"/>
          </a:xfrm>
          <a:prstGeom prst="rect">
            <a:avLst/>
          </a:prstGeom>
        </p:spPr>
        <p:txBody>
          <a:bodyPr lIns="0" tIns="0" rIns="0" bIns="0" rtlCol="0" anchor="t">
            <a:spAutoFit/>
          </a:bodyPr>
          <a:lstStyle/>
          <a:p>
            <a:pPr algn="ctr">
              <a:lnSpc>
                <a:spcPts val="17228"/>
              </a:lnSpc>
            </a:pPr>
            <a:r>
              <a:rPr lang="en-US" sz="17058">
                <a:solidFill>
                  <a:srgbClr val="211F1C"/>
                </a:solidFill>
                <a:latin typeface="Anton"/>
                <a:ea typeface="Anton"/>
                <a:cs typeface="Anton"/>
                <a:sym typeface="Anton"/>
              </a:rPr>
              <a:t>THANK YOU</a:t>
            </a:r>
          </a:p>
        </p:txBody>
      </p:sp>
      <p:sp>
        <p:nvSpPr>
          <p:cNvPr id="6" name="TextBox 6"/>
          <p:cNvSpPr txBox="1"/>
          <p:nvPr/>
        </p:nvSpPr>
        <p:spPr>
          <a:xfrm>
            <a:off x="12450388" y="7533622"/>
            <a:ext cx="5399380" cy="2261870"/>
          </a:xfrm>
          <a:prstGeom prst="rect">
            <a:avLst/>
          </a:prstGeom>
        </p:spPr>
        <p:txBody>
          <a:bodyPr lIns="0" tIns="0" rIns="0" bIns="0" rtlCol="0" anchor="t">
            <a:spAutoFit/>
          </a:bodyPr>
          <a:lstStyle/>
          <a:p>
            <a:pPr algn="just">
              <a:lnSpc>
                <a:spcPts val="6039"/>
              </a:lnSpc>
            </a:pPr>
            <a:r>
              <a:rPr lang="en-US" sz="3999" b="1" spc="35">
                <a:solidFill>
                  <a:srgbClr val="000000"/>
                </a:solidFill>
                <a:latin typeface="TT Rounds Condensed Bold"/>
                <a:ea typeface="TT Rounds Condensed Bold"/>
                <a:cs typeface="TT Rounds Condensed Bold"/>
                <a:sym typeface="TT Rounds Condensed Bold"/>
              </a:rPr>
              <a:t>Name: Pratham Kumar</a:t>
            </a:r>
          </a:p>
          <a:p>
            <a:pPr algn="just">
              <a:lnSpc>
                <a:spcPts val="6039"/>
              </a:lnSpc>
            </a:pPr>
            <a:r>
              <a:rPr lang="en-US" sz="3999" b="1" spc="37">
                <a:solidFill>
                  <a:srgbClr val="000000"/>
                </a:solidFill>
                <a:latin typeface="TT Rounds Condensed Bold"/>
                <a:ea typeface="TT Rounds Condensed Bold"/>
                <a:cs typeface="TT Rounds Condensed Bold"/>
                <a:sym typeface="TT Rounds Condensed Bold"/>
              </a:rPr>
              <a:t>Course: AI-DS</a:t>
            </a:r>
          </a:p>
          <a:p>
            <a:pPr algn="just">
              <a:lnSpc>
                <a:spcPts val="6040"/>
              </a:lnSpc>
            </a:pPr>
            <a:r>
              <a:rPr lang="en-US" sz="4000" b="1" spc="37">
                <a:solidFill>
                  <a:srgbClr val="000000"/>
                </a:solidFill>
                <a:latin typeface="TT Rounds Condensed Bold"/>
                <a:ea typeface="TT Rounds Condensed Bold"/>
                <a:cs typeface="TT Rounds Condensed Bold"/>
                <a:sym typeface="TT Rounds Condensed Bold"/>
              </a:rPr>
              <a:t>Enroll No: 00119011921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247</Words>
  <Application>Microsoft Office PowerPoint</Application>
  <PresentationFormat>Custom</PresentationFormat>
  <Paragraphs>36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Roboto Mono</vt:lpstr>
      <vt:lpstr>TT Rounds Condensed Bold</vt:lpstr>
      <vt:lpstr>Nunito Sans Expanded Bold</vt:lpstr>
      <vt:lpstr>Nunito Sans Expanded Medium</vt:lpstr>
      <vt:lpstr>Anton</vt:lpstr>
      <vt:lpstr>Calibri</vt:lpstr>
      <vt:lpstr>Roboto Mono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cp:lastModifiedBy>Pratham Kumar</cp:lastModifiedBy>
  <cp:revision>3</cp:revision>
  <dcterms:created xsi:type="dcterms:W3CDTF">2006-08-16T00:00:00Z</dcterms:created>
  <dcterms:modified xsi:type="dcterms:W3CDTF">2024-12-16T04:26:09Z</dcterms:modified>
  <dc:identifier>DAGWSyLDS30</dc:identifier>
</cp:coreProperties>
</file>