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68" r:id="rId5"/>
    <p:sldId id="267" r:id="rId6"/>
    <p:sldId id="269" r:id="rId7"/>
    <p:sldId id="270" r:id="rId8"/>
    <p:sldId id="259" r:id="rId9"/>
    <p:sldId id="261" r:id="rId10"/>
    <p:sldId id="262" r:id="rId11"/>
    <p:sldId id="263" r:id="rId12"/>
    <p:sldId id="271" r:id="rId13"/>
    <p:sldId id="272" r:id="rId14"/>
    <p:sldId id="266" r:id="rId1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5064" autoAdjust="0"/>
  </p:normalViewPr>
  <p:slideViewPr>
    <p:cSldViewPr snapToGrid="0">
      <p:cViewPr varScale="1">
        <p:scale>
          <a:sx n="81" d="100"/>
          <a:sy n="81" d="100"/>
        </p:scale>
        <p:origin x="725"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move the slide</a:t>
            </a:r>
          </a:p>
        </p:txBody>
      </p:sp>
      <p:sp>
        <p:nvSpPr>
          <p:cNvPr id="4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IN" sz="2000" b="0" strike="noStrike" spc="-1">
                <a:latin typeface="Arial"/>
              </a:rPr>
              <a:t>Click to edit the notes format</a:t>
            </a:r>
          </a:p>
        </p:txBody>
      </p:sp>
      <p:sp>
        <p:nvSpPr>
          <p:cNvPr id="4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IN" sz="1400" b="0" strike="noStrike" spc="-1">
                <a:latin typeface="Times New Roman"/>
              </a:rPr>
              <a:t>&lt;header&gt;</a:t>
            </a:r>
          </a:p>
        </p:txBody>
      </p:sp>
      <p:sp>
        <p:nvSpPr>
          <p:cNvPr id="45" name="PlaceHolder 4"/>
          <p:cNvSpPr>
            <a:spLocks noGrp="1"/>
          </p:cNvSpPr>
          <p:nvPr>
            <p:ph type="dt" idx="4"/>
          </p:nvPr>
        </p:nvSpPr>
        <p:spPr>
          <a:xfrm>
            <a:off x="4278960" y="0"/>
            <a:ext cx="3280680" cy="534240"/>
          </a:xfrm>
          <a:prstGeom prst="rect">
            <a:avLst/>
          </a:prstGeom>
          <a:noFill/>
          <a:ln w="0">
            <a:noFill/>
          </a:ln>
        </p:spPr>
        <p:txBody>
          <a:bodyPr lIns="0" tIns="0" rIns="0" bIns="0" anchor="t">
            <a:noAutofit/>
          </a:bodyPr>
          <a:lstStyle>
            <a:lvl1pPr algn="r">
              <a:buNone/>
              <a:defRPr lang="en-IN" sz="1400" b="0" strike="noStrike" spc="-1">
                <a:latin typeface="Times New Roman"/>
              </a:defRPr>
            </a:lvl1pPr>
          </a:lstStyle>
          <a:p>
            <a:pPr algn="r">
              <a:buNone/>
            </a:pPr>
            <a:r>
              <a:rPr lang="en-IN" sz="1400" b="0" strike="noStrike" spc="-1">
                <a:latin typeface="Times New Roman"/>
              </a:rPr>
              <a:t>&lt;date/time&gt;</a:t>
            </a:r>
          </a:p>
        </p:txBody>
      </p:sp>
      <p:sp>
        <p:nvSpPr>
          <p:cNvPr id="46" name="PlaceHolder 5"/>
          <p:cNvSpPr>
            <a:spLocks noGrp="1"/>
          </p:cNvSpPr>
          <p:nvPr>
            <p:ph type="ftr" idx="5"/>
          </p:nvPr>
        </p:nvSpPr>
        <p:spPr>
          <a:xfrm>
            <a:off x="0" y="10157400"/>
            <a:ext cx="3280680" cy="534240"/>
          </a:xfrm>
          <a:prstGeom prst="rect">
            <a:avLst/>
          </a:prstGeom>
          <a:noFill/>
          <a:ln w="0">
            <a:noFill/>
          </a:ln>
        </p:spPr>
        <p:txBody>
          <a:bodyPr lIns="0" tIns="0" rIns="0" bIns="0" anchor="b">
            <a:noAutofit/>
          </a:bodyPr>
          <a:lstStyle>
            <a:lvl1pPr>
              <a:defRPr lang="en-IN" sz="1400" b="0" strike="noStrike" spc="-1">
                <a:latin typeface="Times New Roman"/>
              </a:defRPr>
            </a:lvl1pPr>
          </a:lstStyle>
          <a:p>
            <a:r>
              <a:rPr lang="en-IN" sz="1400" b="0" strike="noStrike" spc="-1">
                <a:latin typeface="Times New Roman"/>
              </a:rPr>
              <a:t>&lt;footer&gt;</a:t>
            </a:r>
          </a:p>
        </p:txBody>
      </p:sp>
      <p:sp>
        <p:nvSpPr>
          <p:cNvPr id="47" name="PlaceHolder 6"/>
          <p:cNvSpPr>
            <a:spLocks noGrp="1"/>
          </p:cNvSpPr>
          <p:nvPr>
            <p:ph type="sldNum" idx="6"/>
          </p:nvPr>
        </p:nvSpPr>
        <p:spPr>
          <a:xfrm>
            <a:off x="4278960" y="10157400"/>
            <a:ext cx="3280680" cy="534240"/>
          </a:xfrm>
          <a:prstGeom prst="rect">
            <a:avLst/>
          </a:prstGeom>
          <a:noFill/>
          <a:ln w="0">
            <a:noFill/>
          </a:ln>
        </p:spPr>
        <p:txBody>
          <a:bodyPr lIns="0" tIns="0" rIns="0" bIns="0" anchor="b">
            <a:noAutofit/>
          </a:bodyPr>
          <a:lstStyle>
            <a:lvl1pPr algn="r">
              <a:buNone/>
              <a:defRPr lang="en-IN" sz="1400" b="0" strike="noStrike" spc="-1">
                <a:latin typeface="Times New Roman"/>
              </a:defRPr>
            </a:lvl1pPr>
          </a:lstStyle>
          <a:p>
            <a:pPr algn="r">
              <a:buNone/>
            </a:pPr>
            <a:fld id="{3BD1FD5C-7478-4C63-BD7D-3AE0264E1249}"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PlaceHolder 1"/>
          <p:cNvSpPr>
            <a:spLocks noGrp="1" noRot="1" noChangeAspect="1"/>
          </p:cNvSpPr>
          <p:nvPr>
            <p:ph type="sldImg"/>
          </p:nvPr>
        </p:nvSpPr>
        <p:spPr>
          <a:xfrm>
            <a:off x="407988" y="696913"/>
            <a:ext cx="6196012" cy="3486150"/>
          </a:xfrm>
          <a:prstGeom prst="rect">
            <a:avLst/>
          </a:prstGeom>
          <a:ln w="0">
            <a:noFill/>
          </a:ln>
        </p:spPr>
      </p:sp>
      <p:sp>
        <p:nvSpPr>
          <p:cNvPr id="78" name="PlaceHolder 2"/>
          <p:cNvSpPr>
            <a:spLocks noGrp="1"/>
          </p:cNvSpPr>
          <p:nvPr>
            <p:ph type="body"/>
          </p:nvPr>
        </p:nvSpPr>
        <p:spPr>
          <a:xfrm>
            <a:off x="702000" y="4416480"/>
            <a:ext cx="5608080" cy="4182840"/>
          </a:xfrm>
          <a:prstGeom prst="rect">
            <a:avLst/>
          </a:prstGeom>
          <a:noFill/>
          <a:ln w="0">
            <a:noFill/>
          </a:ln>
        </p:spPr>
        <p:txBody>
          <a:bodyPr anchor="t">
            <a:normAutofit/>
          </a:bodyPr>
          <a:lstStyle/>
          <a:p>
            <a:endParaRPr lang="en-IN" sz="2000" b="0" strike="noStrike" spc="-1">
              <a:latin typeface="Arial"/>
            </a:endParaRPr>
          </a:p>
        </p:txBody>
      </p:sp>
      <p:sp>
        <p:nvSpPr>
          <p:cNvPr id="79" name="PlaceHolder 3"/>
          <p:cNvSpPr>
            <a:spLocks noGrp="1"/>
          </p:cNvSpPr>
          <p:nvPr>
            <p:ph type="sldNum" idx="7"/>
          </p:nvPr>
        </p:nvSpPr>
        <p:spPr>
          <a:xfrm>
            <a:off x="3970080" y="8829720"/>
            <a:ext cx="3038400" cy="464760"/>
          </a:xfrm>
          <a:prstGeom prst="rect">
            <a:avLst/>
          </a:prstGeom>
          <a:noFill/>
          <a:ln w="0">
            <a:noFill/>
          </a:ln>
        </p:spPr>
        <p:txBody>
          <a:bodyPr anchor="b">
            <a:noAutofit/>
          </a:bodyPr>
          <a:lstStyle>
            <a:lvl1pPr algn="r">
              <a:lnSpc>
                <a:spcPct val="100000"/>
              </a:lnSpc>
              <a:buNone/>
              <a:tabLst>
                <a:tab pos="0" algn="l"/>
              </a:tabLst>
              <a:defRPr lang="en-US" sz="1400" b="0" strike="noStrike" spc="-1">
                <a:latin typeface="Times New Roman"/>
              </a:defRPr>
            </a:lvl1pPr>
          </a:lstStyle>
          <a:p>
            <a:pPr algn="r">
              <a:lnSpc>
                <a:spcPct val="100000"/>
              </a:lnSpc>
              <a:buNone/>
              <a:tabLst>
                <a:tab pos="0" algn="l"/>
              </a:tabLst>
            </a:pPr>
            <a:fld id="{F2FBB962-BF3E-4B9D-A16E-0DD8A5273ACD}" type="slidenum">
              <a:rPr lang="en-US" sz="1400" b="0" strike="noStrike" spc="-1">
                <a:latin typeface="Times New Roman"/>
              </a:rPr>
              <a:t>2</a:t>
            </a:fld>
            <a:endParaRPr lang="en-IN" sz="14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PlaceHolder 1"/>
          <p:cNvSpPr>
            <a:spLocks noGrp="1" noRot="1" noChangeAspect="1"/>
          </p:cNvSpPr>
          <p:nvPr>
            <p:ph type="sldImg"/>
          </p:nvPr>
        </p:nvSpPr>
        <p:spPr>
          <a:xfrm>
            <a:off x="407988" y="696913"/>
            <a:ext cx="6196012" cy="3486150"/>
          </a:xfrm>
          <a:prstGeom prst="rect">
            <a:avLst/>
          </a:prstGeom>
          <a:ln w="0">
            <a:noFill/>
          </a:ln>
        </p:spPr>
      </p:sp>
      <p:sp>
        <p:nvSpPr>
          <p:cNvPr id="81" name="PlaceHolder 2"/>
          <p:cNvSpPr>
            <a:spLocks noGrp="1"/>
          </p:cNvSpPr>
          <p:nvPr>
            <p:ph type="body"/>
          </p:nvPr>
        </p:nvSpPr>
        <p:spPr>
          <a:xfrm>
            <a:off x="702000" y="4416480"/>
            <a:ext cx="5608080" cy="4182840"/>
          </a:xfrm>
          <a:prstGeom prst="rect">
            <a:avLst/>
          </a:prstGeom>
          <a:noFill/>
          <a:ln w="0">
            <a:noFill/>
          </a:ln>
        </p:spPr>
        <p:txBody>
          <a:bodyPr anchor="t">
            <a:normAutofit/>
          </a:bodyPr>
          <a:lstStyle/>
          <a:p>
            <a:endParaRPr lang="en-IN" sz="2000" b="0" strike="noStrike" spc="-1">
              <a:latin typeface="Arial"/>
            </a:endParaRPr>
          </a:p>
        </p:txBody>
      </p:sp>
      <p:sp>
        <p:nvSpPr>
          <p:cNvPr id="82" name="PlaceHolder 3"/>
          <p:cNvSpPr>
            <a:spLocks noGrp="1"/>
          </p:cNvSpPr>
          <p:nvPr>
            <p:ph type="sldNum" idx="8"/>
          </p:nvPr>
        </p:nvSpPr>
        <p:spPr>
          <a:xfrm>
            <a:off x="3970080" y="8829720"/>
            <a:ext cx="3038400" cy="464760"/>
          </a:xfrm>
          <a:prstGeom prst="rect">
            <a:avLst/>
          </a:prstGeom>
          <a:noFill/>
          <a:ln w="0">
            <a:noFill/>
          </a:ln>
        </p:spPr>
        <p:txBody>
          <a:bodyPr anchor="b">
            <a:noAutofit/>
          </a:bodyPr>
          <a:lstStyle>
            <a:lvl1pPr algn="r">
              <a:lnSpc>
                <a:spcPct val="100000"/>
              </a:lnSpc>
              <a:buNone/>
              <a:tabLst>
                <a:tab pos="0" algn="l"/>
              </a:tabLst>
              <a:defRPr lang="en-US" sz="1400" b="0" strike="noStrike" spc="-1">
                <a:latin typeface="Times New Roman"/>
              </a:defRPr>
            </a:lvl1pPr>
          </a:lstStyle>
          <a:p>
            <a:pPr algn="r">
              <a:lnSpc>
                <a:spcPct val="100000"/>
              </a:lnSpc>
              <a:buNone/>
              <a:tabLst>
                <a:tab pos="0" algn="l"/>
              </a:tabLst>
            </a:pPr>
            <a:fld id="{860746E3-A23B-4202-818F-2EDBDAF3BD17}" type="slidenum">
              <a:rPr lang="en-US" sz="1400" b="0" strike="noStrike" spc="-1">
                <a:latin typeface="Times New Roman"/>
              </a:rPr>
              <a:t>3</a:t>
            </a:fld>
            <a:endParaRPr lang="en-IN" sz="14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B452AD32-911E-486F-9270-A526B98A87F9}"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BDDA37EA-D300-4FB4-B924-0AF8143C325C}"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02253833-BD73-47AF-A538-57E569CD1B10}"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1683EE4E-190B-4D9D-88B3-AECEAFA0ACA2}"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B7CC9415-F1B3-49D1-938E-216FF04B5295}" type="slidenum">
              <a:t>‹#›</a:t>
            </a:fld>
            <a:endParaRPr/>
          </a:p>
        </p:txBody>
      </p:sp>
      <p:sp>
        <p:nvSpPr>
          <p:cNvPr id="2"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4F07CE59-E3C6-47FF-9222-3E9DE8D7922D}"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F359EDB4-76BE-41EE-A370-2735EEBE0DD0}"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0CD568C7-8AD1-48EF-B232-F9F18ACDED21}"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E97BA743-15D1-4E42-B073-1A769C9A0CB5}"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2D25B5D-7AC9-4F96-8EFD-66E15B79F4FB}"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D4CFB96C-1C83-4A47-AFFC-3E0AE7128AD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2040FF60-7D0D-447C-A2C4-8E22B727583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Google Shape;15;p15"/>
          <p:cNvPicPr/>
          <p:nvPr/>
        </p:nvPicPr>
        <p:blipFill>
          <a:blip r:embed="rId14"/>
          <a:stretch/>
        </p:blipFill>
        <p:spPr>
          <a:xfrm>
            <a:off x="11140920" y="304920"/>
            <a:ext cx="669600" cy="990360"/>
          </a:xfrm>
          <a:prstGeom prst="rect">
            <a:avLst/>
          </a:prstGeom>
          <a:ln w="0">
            <a:noFill/>
          </a:ln>
        </p:spPr>
      </p:pic>
      <p:sp>
        <p:nvSpPr>
          <p:cNvPr id="7" name="PlaceHolder 1"/>
          <p:cNvSpPr>
            <a:spLocks noGrp="1"/>
          </p:cNvSpPr>
          <p:nvPr>
            <p:ph type="dt" idx="1"/>
          </p:nvPr>
        </p:nvSpPr>
        <p:spPr>
          <a:xfrm>
            <a:off x="838080" y="6356520"/>
            <a:ext cx="2742840" cy="364680"/>
          </a:xfrm>
          <a:prstGeom prst="rect">
            <a:avLst/>
          </a:prstGeom>
          <a:noFill/>
          <a:ln w="0">
            <a:noFill/>
          </a:ln>
        </p:spPr>
        <p:txBody>
          <a:bodyPr anchor="ctr">
            <a:noAutofit/>
          </a:bodyPr>
          <a:lstStyle>
            <a:lvl1pPr>
              <a:defRPr lang="en-IN" sz="1400" b="0" strike="noStrike" spc="-1">
                <a:latin typeface="Times New Roman"/>
              </a:defRPr>
            </a:lvl1pPr>
          </a:lstStyle>
          <a:p>
            <a:r>
              <a:rPr lang="en-IN" sz="1400" b="0" strike="noStrike" spc="-1">
                <a:latin typeface="Times New Roman"/>
              </a:rPr>
              <a:t>&lt;date/time&gt;</a:t>
            </a:r>
          </a:p>
        </p:txBody>
      </p:sp>
      <p:sp>
        <p:nvSpPr>
          <p:cNvPr id="2" name="PlaceHolder 2"/>
          <p:cNvSpPr>
            <a:spLocks noGrp="1"/>
          </p:cNvSpPr>
          <p:nvPr>
            <p:ph type="ftr" idx="2"/>
          </p:nvPr>
        </p:nvSpPr>
        <p:spPr>
          <a:xfrm>
            <a:off x="4038480" y="6356520"/>
            <a:ext cx="4114440" cy="364680"/>
          </a:xfrm>
          <a:prstGeom prst="rect">
            <a:avLst/>
          </a:prstGeom>
          <a:noFill/>
          <a:ln w="0">
            <a:noFill/>
          </a:ln>
        </p:spPr>
        <p:txBody>
          <a:bodyPr anchor="ctr">
            <a:noAutofit/>
          </a:bodyPr>
          <a:lstStyle>
            <a:lvl1pPr algn="ctr">
              <a:buNone/>
              <a:defRPr lang="en-IN" sz="1400" b="0" strike="noStrike" spc="-1">
                <a:latin typeface="Times New Roman"/>
              </a:defRPr>
            </a:lvl1pPr>
          </a:lstStyle>
          <a:p>
            <a:pPr algn="ctr">
              <a:buNone/>
            </a:pPr>
            <a:r>
              <a:rPr lang="en-IN" sz="1400" b="0" strike="noStrike" spc="-1">
                <a:latin typeface="Times New Roman"/>
              </a:rPr>
              <a:t>&lt;footer&gt;</a:t>
            </a:r>
          </a:p>
        </p:txBody>
      </p:sp>
      <p:sp>
        <p:nvSpPr>
          <p:cNvPr id="3" name="PlaceHolder 3"/>
          <p:cNvSpPr>
            <a:spLocks noGrp="1"/>
          </p:cNvSpPr>
          <p:nvPr>
            <p:ph type="sldNum" idx="3"/>
          </p:nvPr>
        </p:nvSpPr>
        <p:spPr>
          <a:xfrm>
            <a:off x="8610480" y="6356520"/>
            <a:ext cx="2742840" cy="364680"/>
          </a:xfrm>
          <a:prstGeom prst="rect">
            <a:avLst/>
          </a:prstGeom>
          <a:noFill/>
          <a:ln w="0">
            <a:noFill/>
          </a:ln>
        </p:spPr>
        <p:txBody>
          <a:bodyPr anchor="ctr">
            <a:noAutofit/>
          </a:bodyPr>
          <a:lstStyle>
            <a:lvl1pPr algn="r">
              <a:lnSpc>
                <a:spcPct val="100000"/>
              </a:lnSpc>
              <a:buNone/>
              <a:tabLst>
                <a:tab pos="0" algn="l"/>
              </a:tabLst>
              <a:defRPr lang="en-US" sz="1200" b="0" strike="noStrike" spc="-1">
                <a:solidFill>
                  <a:srgbClr val="888888"/>
                </a:solidFill>
                <a:latin typeface="Arial"/>
                <a:ea typeface="Arial"/>
              </a:defRPr>
            </a:lvl1pPr>
          </a:lstStyle>
          <a:p>
            <a:pPr algn="r">
              <a:lnSpc>
                <a:spcPct val="100000"/>
              </a:lnSpc>
              <a:buNone/>
              <a:tabLst>
                <a:tab pos="0" algn="l"/>
              </a:tabLst>
            </a:pPr>
            <a:fld id="{76FDB807-4E73-4FC0-B195-1A3F16133D09}" type="slidenum">
              <a:rPr lang="en-US" sz="1200" b="0" strike="noStrike" spc="-1">
                <a:solidFill>
                  <a:srgbClr val="888888"/>
                </a:solidFill>
                <a:latin typeface="Arial"/>
                <a:ea typeface="Arial"/>
              </a:rPr>
              <a:t>‹#›</a:t>
            </a:fld>
            <a:endParaRPr lang="en-IN" sz="1200" b="0" strike="noStrike" spc="-1">
              <a:latin typeface="Times New Roman"/>
            </a:endParaRPr>
          </a:p>
        </p:txBody>
      </p:sp>
      <p:sp>
        <p:nvSpPr>
          <p:cNvPr id="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IN" sz="1400" b="0" strike="noStrike" spc="-1">
                <a:solidFill>
                  <a:srgbClr val="000000"/>
                </a:solidFill>
                <a:latin typeface="Arial"/>
              </a:rPr>
              <a:t>Click to edit the title text format</a:t>
            </a: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Google Shape;77;p1"/>
          <p:cNvSpPr/>
          <p:nvPr/>
        </p:nvSpPr>
        <p:spPr>
          <a:xfrm>
            <a:off x="865632" y="2070720"/>
            <a:ext cx="10777728" cy="3908762"/>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gn="ctr">
              <a:lnSpc>
                <a:spcPct val="100000"/>
              </a:lnSpc>
              <a:buNone/>
              <a:tabLst>
                <a:tab pos="0" algn="l"/>
              </a:tabLst>
            </a:pPr>
            <a:r>
              <a:rPr lang="en-US" sz="2800" b="0" strike="noStrike" spc="-1" dirty="0">
                <a:solidFill>
                  <a:srgbClr val="000000"/>
                </a:solidFill>
                <a:latin typeface="Trebuchet MS"/>
                <a:ea typeface="Trebuchet MS"/>
              </a:rPr>
              <a:t>Data Analytics </a:t>
            </a:r>
            <a:endParaRPr lang="en-IN" sz="2800" b="0" strike="noStrike" spc="-1" dirty="0">
              <a:latin typeface="Arial"/>
            </a:endParaRPr>
          </a:p>
          <a:p>
            <a:pPr algn="ctr">
              <a:lnSpc>
                <a:spcPct val="100000"/>
              </a:lnSpc>
              <a:buNone/>
              <a:tabLst>
                <a:tab pos="0" algn="l"/>
              </a:tabLst>
            </a:pPr>
            <a:endParaRPr lang="en-IN" sz="2800" b="0" strike="noStrike" spc="-1" dirty="0">
              <a:latin typeface="Arial"/>
            </a:endParaRPr>
          </a:p>
          <a:p>
            <a:pPr algn="ctr">
              <a:lnSpc>
                <a:spcPct val="100000"/>
              </a:lnSpc>
              <a:buNone/>
              <a:tabLst>
                <a:tab pos="0" algn="l"/>
              </a:tabLst>
            </a:pPr>
            <a:r>
              <a:rPr lang="en-US" sz="3200" b="1" strike="noStrike" spc="-1" dirty="0">
                <a:solidFill>
                  <a:srgbClr val="FF0000"/>
                </a:solidFill>
                <a:latin typeface="Trebuchet MS"/>
                <a:ea typeface="Trebuchet MS"/>
              </a:rPr>
              <a:t>Project Presentation</a:t>
            </a:r>
            <a:endParaRPr lang="en-IN" sz="3200" b="0" strike="noStrike" spc="-1" dirty="0">
              <a:latin typeface="Arial"/>
            </a:endParaRPr>
          </a:p>
          <a:p>
            <a:pPr algn="ctr">
              <a:lnSpc>
                <a:spcPct val="100000"/>
              </a:lnSpc>
              <a:buNone/>
              <a:tabLst>
                <a:tab pos="0" algn="l"/>
              </a:tabLst>
            </a:pPr>
            <a:endParaRPr lang="en-IN" sz="3200" b="0" strike="noStrike" spc="-1" dirty="0">
              <a:latin typeface="Arial"/>
            </a:endParaRPr>
          </a:p>
          <a:p>
            <a:pPr algn="ctr">
              <a:lnSpc>
                <a:spcPct val="100000"/>
              </a:lnSpc>
              <a:buNone/>
              <a:tabLst>
                <a:tab pos="0" algn="l"/>
              </a:tabLst>
            </a:pPr>
            <a:r>
              <a:rPr lang="en-US" sz="3200" b="1" strike="noStrike" spc="-1" dirty="0">
                <a:solidFill>
                  <a:srgbClr val="FF0000"/>
                </a:solidFill>
                <a:latin typeface="Trebuchet MS"/>
                <a:ea typeface="Trebuchet MS"/>
              </a:rPr>
              <a:t>Name : Rijul Saxena                   SRN : PES1UG20CS336</a:t>
            </a:r>
            <a:endParaRPr lang="en-IN" sz="3200" b="0" strike="noStrike" spc="-1" dirty="0">
              <a:latin typeface="Arial"/>
            </a:endParaRPr>
          </a:p>
          <a:p>
            <a:pPr algn="ctr">
              <a:lnSpc>
                <a:spcPct val="100000"/>
              </a:lnSpc>
              <a:buNone/>
              <a:tabLst>
                <a:tab pos="0" algn="l"/>
              </a:tabLst>
            </a:pPr>
            <a:r>
              <a:rPr lang="en-US" sz="3200" b="1" strike="noStrike" spc="-1" dirty="0">
                <a:solidFill>
                  <a:srgbClr val="FF0000"/>
                </a:solidFill>
                <a:latin typeface="Trebuchet MS"/>
                <a:ea typeface="Trebuchet MS"/>
              </a:rPr>
              <a:t>Name : Rohan Lingeri                 SRN : PES1UG20CS348</a:t>
            </a:r>
            <a:endParaRPr lang="en-IN" sz="3200" b="0" strike="noStrike" spc="-1" dirty="0">
              <a:latin typeface="Arial"/>
            </a:endParaRPr>
          </a:p>
          <a:p>
            <a:pPr algn="ctr">
              <a:lnSpc>
                <a:spcPct val="100000"/>
              </a:lnSpc>
              <a:buNone/>
              <a:tabLst>
                <a:tab pos="0" algn="l"/>
              </a:tabLst>
            </a:pPr>
            <a:r>
              <a:rPr lang="en-US" sz="3200" b="1" strike="noStrike" spc="-1" dirty="0">
                <a:solidFill>
                  <a:srgbClr val="FF0000"/>
                </a:solidFill>
                <a:latin typeface="Trebuchet MS"/>
                <a:ea typeface="Trebuchet MS"/>
              </a:rPr>
              <a:t>Name : </a:t>
            </a:r>
            <a:r>
              <a:rPr lang="en-US" sz="3200" b="1" spc="-1" dirty="0">
                <a:solidFill>
                  <a:srgbClr val="FF0000"/>
                </a:solidFill>
                <a:latin typeface="Trebuchet MS"/>
                <a:ea typeface="Trebuchet MS"/>
              </a:rPr>
              <a:t>Pratham Rao</a:t>
            </a:r>
            <a:r>
              <a:rPr lang="en-US" sz="3200" b="1" strike="noStrike" spc="-1" dirty="0">
                <a:solidFill>
                  <a:srgbClr val="FF0000"/>
                </a:solidFill>
                <a:latin typeface="Trebuchet MS"/>
                <a:ea typeface="Trebuchet MS"/>
              </a:rPr>
              <a:t>                   SRN : PES1UG20CS306</a:t>
            </a:r>
            <a:endParaRPr lang="en-IN" sz="3200" b="0" strike="noStrike" spc="-1" dirty="0">
              <a:latin typeface="Arial"/>
            </a:endParaRPr>
          </a:p>
          <a:p>
            <a:pPr algn="ctr">
              <a:lnSpc>
                <a:spcPct val="100000"/>
              </a:lnSpc>
              <a:buNone/>
              <a:tabLst>
                <a:tab pos="0" algn="l"/>
              </a:tabLst>
            </a:pPr>
            <a:endParaRPr lang="en-IN" sz="3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Google Shape;143;p10"/>
          <p:cNvSpPr/>
          <p:nvPr/>
        </p:nvSpPr>
        <p:spPr>
          <a:xfrm>
            <a:off x="3048120" y="855254"/>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65" name="Google Shape;144;p10"/>
          <p:cNvSpPr/>
          <p:nvPr/>
        </p:nvSpPr>
        <p:spPr>
          <a:xfrm>
            <a:off x="2971980" y="339426"/>
            <a:ext cx="777204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Conclusion and Future work</a:t>
            </a:r>
            <a:endParaRPr lang="en-IN" sz="2400" b="0" strike="noStrike" spc="-1">
              <a:latin typeface="Arial"/>
            </a:endParaRPr>
          </a:p>
        </p:txBody>
      </p:sp>
      <p:sp>
        <p:nvSpPr>
          <p:cNvPr id="66" name="Google Shape;145;p10"/>
          <p:cNvSpPr/>
          <p:nvPr/>
        </p:nvSpPr>
        <p:spPr>
          <a:xfrm>
            <a:off x="1243584" y="1377218"/>
            <a:ext cx="10126258" cy="8094524"/>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algn="just">
              <a:lnSpc>
                <a:spcPct val="100000"/>
              </a:lnSpc>
              <a:buNone/>
              <a:tabLst>
                <a:tab pos="0" algn="l"/>
              </a:tabLst>
            </a:pPr>
            <a:r>
              <a:rPr lang="en-IN" sz="3200" spc="-1" dirty="0">
                <a:solidFill>
                  <a:srgbClr val="0033CC"/>
                </a:solidFill>
                <a:latin typeface="Arial"/>
                <a:ea typeface="Trebuchet MS"/>
              </a:rPr>
              <a:t>Conclusion:</a:t>
            </a:r>
            <a:endParaRPr lang="en-IN" sz="2400" b="0" strike="noStrike" spc="-1" dirty="0">
              <a:solidFill>
                <a:srgbClr val="0033CC"/>
              </a:solidFill>
              <a:latin typeface="Arial"/>
              <a:ea typeface="Trebuchet MS"/>
            </a:endParaRPr>
          </a:p>
          <a:p>
            <a:pPr algn="just">
              <a:lnSpc>
                <a:spcPct val="100000"/>
              </a:lnSpc>
              <a:buNone/>
              <a:tabLst>
                <a:tab pos="0" algn="l"/>
              </a:tabLst>
            </a:pPr>
            <a:r>
              <a:rPr lang="en-IN" sz="2000" b="0" strike="noStrike" spc="-1" dirty="0">
                <a:solidFill>
                  <a:srgbClr val="0033CC"/>
                </a:solidFill>
                <a:latin typeface="Arial"/>
                <a:ea typeface="Trebuchet MS"/>
              </a:rPr>
              <a:t>Suicide is a great inhibitor to society’s progress and mental well being. Through our project, we hope that we can foster an environment where people that are scared to reach out, feel hopeless or lost, ar</a:t>
            </a:r>
            <a:r>
              <a:rPr lang="en-IN" sz="2000" spc="-1" dirty="0">
                <a:solidFill>
                  <a:srgbClr val="0033CC"/>
                </a:solidFill>
                <a:latin typeface="Arial"/>
                <a:ea typeface="Trebuchet MS"/>
              </a:rPr>
              <a:t>e able to see that humanity still cares about them and hopefully we are able to save countless precious lives.</a:t>
            </a:r>
          </a:p>
          <a:p>
            <a:pPr algn="just">
              <a:lnSpc>
                <a:spcPct val="100000"/>
              </a:lnSpc>
              <a:buNone/>
              <a:tabLst>
                <a:tab pos="0" algn="l"/>
              </a:tabLst>
            </a:pPr>
            <a:endParaRPr lang="en-IN" sz="2400" b="0" strike="noStrike" spc="-1" dirty="0">
              <a:latin typeface="Arial"/>
            </a:endParaRPr>
          </a:p>
          <a:p>
            <a:pPr marL="0" marR="0" lvl="0" indent="0" algn="just" defTabSz="914400" rtl="0" eaLnBrk="1" fontAlgn="auto" latinLnBrk="0" hangingPunct="1">
              <a:lnSpc>
                <a:spcPct val="100000"/>
              </a:lnSpc>
              <a:spcBef>
                <a:spcPts val="0"/>
              </a:spcBef>
              <a:spcAft>
                <a:spcPts val="0"/>
              </a:spcAft>
              <a:buClrTx/>
              <a:buSzTx/>
              <a:buFontTx/>
              <a:buNone/>
              <a:tabLst>
                <a:tab pos="0" algn="l"/>
              </a:tabLst>
              <a:defRPr/>
            </a:pPr>
            <a:r>
              <a:rPr kumimoji="0" lang="en-IN" sz="3200" b="0" i="0" u="none" strike="noStrike" kern="1200" cap="none" spc="-1" normalizeH="0" baseline="0" noProof="0" dirty="0">
                <a:ln>
                  <a:noFill/>
                </a:ln>
                <a:solidFill>
                  <a:srgbClr val="0033CC"/>
                </a:solidFill>
                <a:effectLst/>
                <a:uLnTx/>
                <a:uFillTx/>
                <a:latin typeface="Arial"/>
                <a:ea typeface="Trebuchet MS"/>
              </a:rPr>
              <a:t>Future Work:</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tab pos="0" algn="l"/>
              </a:tabLst>
              <a:defRPr/>
            </a:pPr>
            <a:r>
              <a:rPr kumimoji="0" lang="en-IN" sz="2000" b="0" i="0" u="none" strike="noStrike" kern="1200" cap="none" spc="-1" normalizeH="0" baseline="0" noProof="0" dirty="0">
                <a:ln>
                  <a:noFill/>
                </a:ln>
                <a:solidFill>
                  <a:srgbClr val="0033CC"/>
                </a:solidFill>
                <a:effectLst/>
                <a:uLnTx/>
                <a:uFillTx/>
                <a:latin typeface="Arial"/>
                <a:ea typeface="Trebuchet MS"/>
              </a:rPr>
              <a:t>Due to lack of resources, we weren't</a:t>
            </a:r>
            <a:r>
              <a:rPr lang="en-IN" sz="2000" spc="-1" dirty="0">
                <a:solidFill>
                  <a:srgbClr val="0033CC"/>
                </a:solidFill>
                <a:latin typeface="Arial"/>
                <a:ea typeface="Trebuchet MS"/>
              </a:rPr>
              <a:t> able to take any expert opinions on classifying our data points for severity. As for future work, researchers could look into taking expert opinions and classifying each post based on a PHQ-9 or any other psychological evaluation scales and run multiclass classifiers to better evaluate the severity of suicide ideation and provide appropriate care to the user.</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tab pos="0" algn="l"/>
              </a:tabLst>
              <a:defRPr/>
            </a:pPr>
            <a:r>
              <a:rPr lang="en-IN" sz="2000" spc="-1" dirty="0">
                <a:solidFill>
                  <a:srgbClr val="0033CC"/>
                </a:solidFill>
                <a:latin typeface="Arial"/>
                <a:ea typeface="Trebuchet MS"/>
              </a:rPr>
              <a:t>We aim to scale it up in future, widen it to multiple platforms such as twitter, </a:t>
            </a:r>
            <a:r>
              <a:rPr lang="en-IN" sz="2000" spc="-1" dirty="0" err="1">
                <a:solidFill>
                  <a:srgbClr val="0033CC"/>
                </a:solidFill>
                <a:latin typeface="Arial"/>
                <a:ea typeface="Trebuchet MS"/>
              </a:rPr>
              <a:t>facebook</a:t>
            </a:r>
            <a:r>
              <a:rPr lang="en-IN" sz="2000" spc="-1" dirty="0">
                <a:solidFill>
                  <a:srgbClr val="0033CC"/>
                </a:solidFill>
                <a:latin typeface="Arial"/>
                <a:ea typeface="Trebuchet MS"/>
              </a:rPr>
              <a:t>, </a:t>
            </a:r>
            <a:r>
              <a:rPr lang="en-IN" sz="2000" spc="-1" dirty="0" err="1">
                <a:solidFill>
                  <a:srgbClr val="0033CC"/>
                </a:solidFill>
                <a:latin typeface="Arial"/>
                <a:ea typeface="Trebuchet MS"/>
              </a:rPr>
              <a:t>pinterest</a:t>
            </a:r>
            <a:r>
              <a:rPr lang="en-IN" sz="2000" spc="-1" dirty="0">
                <a:solidFill>
                  <a:srgbClr val="0033CC"/>
                </a:solidFill>
                <a:latin typeface="Arial"/>
                <a:ea typeface="Trebuchet MS"/>
              </a:rPr>
              <a:t> etc. Also we aim to change our algorithms in such a way that it accepts not only text but also images, videos and speech input.</a:t>
            </a:r>
          </a:p>
          <a:p>
            <a:pPr marL="0" marR="0" lvl="0" indent="0" algn="just" defTabSz="914400" rtl="0" eaLnBrk="1" fontAlgn="auto" latinLnBrk="0" hangingPunct="1">
              <a:lnSpc>
                <a:spcPct val="100000"/>
              </a:lnSpc>
              <a:spcBef>
                <a:spcPts val="0"/>
              </a:spcBef>
              <a:spcAft>
                <a:spcPts val="0"/>
              </a:spcAft>
              <a:buClrTx/>
              <a:buSzTx/>
              <a:buFontTx/>
              <a:buNone/>
              <a:tabLst>
                <a:tab pos="0" algn="l"/>
              </a:tabLst>
              <a:defRPr/>
            </a:pPr>
            <a:endParaRPr kumimoji="0" lang="en-IN" sz="2400" b="0" i="0" u="none" strike="noStrike" kern="1200" cap="none" spc="-1" normalizeH="0" baseline="0" noProof="0" dirty="0">
              <a:ln>
                <a:noFill/>
              </a:ln>
              <a:solidFill>
                <a:srgbClr val="0033CC"/>
              </a:solidFill>
              <a:effectLst/>
              <a:uLnTx/>
              <a:uFillTx/>
              <a:latin typeface="Arial"/>
              <a:ea typeface="Trebuchet MS"/>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r>
              <a:rPr lang="en-US" sz="2400" b="0" strike="noStrike" spc="-1" dirty="0">
                <a:solidFill>
                  <a:srgbClr val="0033CC"/>
                </a:solidFill>
                <a:latin typeface="Trebuchet MS"/>
                <a:ea typeface="Trebuchet MS"/>
              </a:rPr>
              <a:t> </a:t>
            </a: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Google Shape;150;p11"/>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68" name="Google Shape;151;p11"/>
          <p:cNvSpPr/>
          <p:nvPr/>
        </p:nvSpPr>
        <p:spPr>
          <a:xfrm>
            <a:off x="2895480" y="1143000"/>
            <a:ext cx="777204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References</a:t>
            </a:r>
            <a:endParaRPr lang="en-IN" sz="2400" b="0" strike="noStrike" spc="-1">
              <a:latin typeface="Arial"/>
            </a:endParaRPr>
          </a:p>
        </p:txBody>
      </p:sp>
      <p:sp>
        <p:nvSpPr>
          <p:cNvPr id="69" name="Google Shape;152;p11"/>
          <p:cNvSpPr/>
          <p:nvPr/>
        </p:nvSpPr>
        <p:spPr>
          <a:xfrm>
            <a:off x="493457" y="1857985"/>
            <a:ext cx="11478584" cy="5519460"/>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marL="343080" indent="12600" algn="just">
              <a:lnSpc>
                <a:spcPct val="100000"/>
              </a:lnSpc>
              <a:buNone/>
              <a:tabLst>
                <a:tab pos="0" algn="l"/>
              </a:tabLst>
            </a:pPr>
            <a:r>
              <a:rPr lang="en-US" sz="2400" b="0" strike="noStrike" spc="-1" dirty="0">
                <a:solidFill>
                  <a:srgbClr val="0000FF"/>
                </a:solidFill>
                <a:latin typeface="Trebuchet MS"/>
                <a:ea typeface="Trebuchet MS"/>
              </a:rPr>
              <a:t>Provide references pertaining to your research according to IEEE format.</a:t>
            </a:r>
            <a:endParaRPr lang="en-IN" sz="2400" b="0" strike="noStrike" spc="-1" dirty="0">
              <a:latin typeface="Arial"/>
            </a:endParaRPr>
          </a:p>
          <a:p>
            <a:pPr marL="343080" indent="12600" algn="just">
              <a:lnSpc>
                <a:spcPct val="100000"/>
              </a:lnSpc>
              <a:spcBef>
                <a:spcPts val="479"/>
              </a:spcBef>
              <a:buNone/>
              <a:tabLst>
                <a:tab pos="0" algn="l"/>
              </a:tabLst>
            </a:pPr>
            <a:endParaRPr lang="en-IN" sz="2400" b="0" strike="noStrike" spc="-1" dirty="0">
              <a:latin typeface="Arial"/>
            </a:endParaRPr>
          </a:p>
          <a:p>
            <a:pPr marL="343080" indent="12600" algn="just">
              <a:lnSpc>
                <a:spcPct val="100000"/>
              </a:lnSpc>
              <a:spcBef>
                <a:spcPts val="479"/>
              </a:spcBef>
              <a:buNone/>
              <a:tabLst>
                <a:tab pos="0" algn="l"/>
              </a:tabLst>
            </a:pPr>
            <a:r>
              <a:rPr lang="en-US" sz="2400" b="0" strike="noStrike" spc="-1" dirty="0">
                <a:solidFill>
                  <a:srgbClr val="0000FF"/>
                </a:solidFill>
                <a:latin typeface="Trebuchet MS"/>
                <a:ea typeface="Trebuchet MS"/>
              </a:rPr>
              <a:t>Example:</a:t>
            </a:r>
          </a:p>
          <a:p>
            <a:pPr marL="685980" indent="-342900" algn="just">
              <a:lnSpc>
                <a:spcPct val="100000"/>
              </a:lnSpc>
              <a:spcBef>
                <a:spcPts val="479"/>
              </a:spcBef>
              <a:buFont typeface="Arial" panose="020B0604020202020204" pitchFamily="34" charset="0"/>
              <a:buChar char="•"/>
              <a:tabLst>
                <a:tab pos="0" algn="l"/>
              </a:tabLst>
            </a:pPr>
            <a:r>
              <a:rPr lang="en-IN" sz="2400" dirty="0"/>
              <a:t>M. Tadesse, H. Lin, B. Xu and L. Yang, ”Detection of </a:t>
            </a:r>
            <a:r>
              <a:rPr lang="en-IN" sz="2400" dirty="0" err="1"/>
              <a:t>DepressionRelated</a:t>
            </a:r>
            <a:r>
              <a:rPr lang="en-IN" sz="2400" dirty="0"/>
              <a:t> Posts in Reddit Social Media Forum,” in IEEE Access, vol. 7, pp. 44883-44893, 2019, </a:t>
            </a:r>
            <a:r>
              <a:rPr lang="en-IN" sz="2400" dirty="0" err="1"/>
              <a:t>doi</a:t>
            </a:r>
            <a:r>
              <a:rPr lang="en-IN" sz="2400" dirty="0"/>
              <a:t>: 10.1109/ACCESS.2019.2909180</a:t>
            </a:r>
          </a:p>
          <a:p>
            <a:pPr marL="685980" indent="-342900" algn="just">
              <a:lnSpc>
                <a:spcPct val="100000"/>
              </a:lnSpc>
              <a:spcBef>
                <a:spcPts val="479"/>
              </a:spcBef>
              <a:buFont typeface="Arial" panose="020B0604020202020204" pitchFamily="34" charset="0"/>
              <a:buChar char="•"/>
              <a:tabLst>
                <a:tab pos="0" algn="l"/>
              </a:tabLst>
            </a:pPr>
            <a:r>
              <a:rPr lang="en-IN" sz="2400" dirty="0" err="1"/>
              <a:t>Shini</a:t>
            </a:r>
            <a:r>
              <a:rPr lang="en-IN" sz="2400" dirty="0"/>
              <a:t> </a:t>
            </a:r>
            <a:r>
              <a:rPr lang="en-IN" sz="2400" dirty="0" err="1"/>
              <a:t>Renjith</a:t>
            </a:r>
            <a:r>
              <a:rPr lang="en-IN" sz="2400" dirty="0"/>
              <a:t>, Annie Abraham, Surya B. Jyothi, </a:t>
            </a:r>
            <a:r>
              <a:rPr lang="en-IN" sz="2400" dirty="0" err="1"/>
              <a:t>Lekshmi</a:t>
            </a:r>
            <a:r>
              <a:rPr lang="en-IN" sz="2400" dirty="0"/>
              <a:t> Chandran, </a:t>
            </a:r>
            <a:r>
              <a:rPr lang="en-IN" sz="2400" dirty="0" err="1"/>
              <a:t>Jincy</a:t>
            </a:r>
            <a:r>
              <a:rPr lang="en-IN" sz="2400" dirty="0"/>
              <a:t> Thomson, An ensemble deep learning technique for detecting suicidal ideation from posts in social media platforms, Journal of King Saud University - Computer and Information Sciences, 2021,https://doi.org/10.1016/j.jksuci.2021.11.010</a:t>
            </a: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Google Shape;150;p11"/>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68" name="Google Shape;151;p11"/>
          <p:cNvSpPr/>
          <p:nvPr/>
        </p:nvSpPr>
        <p:spPr>
          <a:xfrm>
            <a:off x="2895480" y="1143000"/>
            <a:ext cx="777204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References</a:t>
            </a:r>
            <a:endParaRPr lang="en-IN" sz="2400" b="0" strike="noStrike" spc="-1">
              <a:latin typeface="Arial"/>
            </a:endParaRPr>
          </a:p>
        </p:txBody>
      </p:sp>
      <p:sp>
        <p:nvSpPr>
          <p:cNvPr id="69" name="Google Shape;152;p11"/>
          <p:cNvSpPr/>
          <p:nvPr/>
        </p:nvSpPr>
        <p:spPr>
          <a:xfrm>
            <a:off x="493457" y="1857985"/>
            <a:ext cx="11478584" cy="5760551"/>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marL="685980" indent="-342900" algn="just">
              <a:lnSpc>
                <a:spcPct val="100000"/>
              </a:lnSpc>
              <a:buFont typeface="Arial" panose="020B0604020202020204" pitchFamily="34" charset="0"/>
              <a:buChar char="•"/>
              <a:tabLst>
                <a:tab pos="0" algn="l"/>
              </a:tabLst>
            </a:pPr>
            <a:r>
              <a:rPr lang="en-IN" sz="2400" dirty="0"/>
              <a:t>M. Tadesse, H. Lin, B. Xu and L. Yang, ”Detection of </a:t>
            </a:r>
            <a:r>
              <a:rPr lang="en-IN" sz="2400" dirty="0" err="1"/>
              <a:t>DepressionRelated</a:t>
            </a:r>
            <a:r>
              <a:rPr lang="en-IN" sz="2400" dirty="0"/>
              <a:t> Posts in Reddit Social Media Forum,” in IEEE Access, vol. 7, pp. 44883-44893, 2019, </a:t>
            </a:r>
            <a:r>
              <a:rPr lang="en-IN" sz="2400" dirty="0" err="1"/>
              <a:t>doi</a:t>
            </a:r>
            <a:r>
              <a:rPr lang="en-IN" sz="2400" dirty="0"/>
              <a:t>: 10.1109/ACCESS.2019.2909180</a:t>
            </a:r>
          </a:p>
          <a:p>
            <a:pPr marL="685980" indent="-342900" algn="just">
              <a:lnSpc>
                <a:spcPct val="100000"/>
              </a:lnSpc>
              <a:spcBef>
                <a:spcPts val="479"/>
              </a:spcBef>
              <a:buFont typeface="Arial" panose="020B0604020202020204" pitchFamily="34" charset="0"/>
              <a:buChar char="•"/>
              <a:tabLst>
                <a:tab pos="0" algn="l"/>
              </a:tabLst>
            </a:pPr>
            <a:r>
              <a:rPr lang="en-IN" sz="2400" dirty="0" err="1"/>
              <a:t>Shini</a:t>
            </a:r>
            <a:r>
              <a:rPr lang="en-IN" sz="2400" dirty="0"/>
              <a:t> </a:t>
            </a:r>
            <a:r>
              <a:rPr lang="en-IN" sz="2400" dirty="0" err="1"/>
              <a:t>Renjith</a:t>
            </a:r>
            <a:r>
              <a:rPr lang="en-IN" sz="2400" dirty="0"/>
              <a:t>, Annie Abraham, Surya B. Jyothi, </a:t>
            </a:r>
            <a:r>
              <a:rPr lang="en-IN" sz="2400" dirty="0" err="1"/>
              <a:t>Lekshmi</a:t>
            </a:r>
            <a:r>
              <a:rPr lang="en-IN" sz="2400" dirty="0"/>
              <a:t> Chandran, </a:t>
            </a:r>
            <a:r>
              <a:rPr lang="en-IN" sz="2400" dirty="0" err="1"/>
              <a:t>Jincy</a:t>
            </a:r>
            <a:r>
              <a:rPr lang="en-IN" sz="2400" dirty="0"/>
              <a:t> Thomson, An ensemble deep learning technique for detecting suicidal ideation from posts in social media platforms, Journal of King Saud University - Computer and Information Sciences, 2021,https://doi.org/10.1016/j.jksuci.2021.11.010</a:t>
            </a:r>
          </a:p>
          <a:p>
            <a:pPr marL="685980" indent="-342900" algn="just">
              <a:lnSpc>
                <a:spcPct val="100000"/>
              </a:lnSpc>
              <a:spcBef>
                <a:spcPts val="479"/>
              </a:spcBef>
              <a:buFont typeface="Arial" panose="020B0604020202020204" pitchFamily="34" charset="0"/>
              <a:buChar char="•"/>
              <a:tabLst>
                <a:tab pos="0" algn="l"/>
              </a:tabLst>
            </a:pPr>
            <a:r>
              <a:rPr lang="en-IN" sz="2400" dirty="0"/>
              <a:t>A. Shrestha, N. </a:t>
            </a:r>
            <a:r>
              <a:rPr lang="en-IN" sz="2400" dirty="0" err="1"/>
              <a:t>Akrami</a:t>
            </a:r>
            <a:r>
              <a:rPr lang="en-IN" sz="2400" dirty="0"/>
              <a:t>, L. </a:t>
            </a:r>
            <a:r>
              <a:rPr lang="en-IN" sz="2400" dirty="0" err="1"/>
              <a:t>Kaati</a:t>
            </a:r>
            <a:r>
              <a:rPr lang="en-IN" sz="2400" dirty="0"/>
              <a:t>, J. </a:t>
            </a:r>
            <a:r>
              <a:rPr lang="en-IN" sz="2400" dirty="0" err="1"/>
              <a:t>Kupper</a:t>
            </a:r>
            <a:r>
              <a:rPr lang="en-IN" sz="2400" dirty="0"/>
              <a:t> and M. R. Schumacher, ”Words of Suicide: Identifying Suicidal Risk in Written Communications,” 2021 IEEE International Conference on Big Data (Big Data), 2021, pp. 2144-2150, </a:t>
            </a:r>
            <a:r>
              <a:rPr lang="en-IN" sz="2400" dirty="0" err="1"/>
              <a:t>doi</a:t>
            </a:r>
            <a:r>
              <a:rPr lang="en-IN" sz="2400" dirty="0"/>
              <a:t>: 10.1109/BigData52589.2021.9671472. </a:t>
            </a: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p:txBody>
      </p:sp>
    </p:spTree>
    <p:extLst>
      <p:ext uri="{BB962C8B-B14F-4D97-AF65-F5344CB8AC3E}">
        <p14:creationId xmlns:p14="http://schemas.microsoft.com/office/powerpoint/2010/main" val="1312211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Google Shape;150;p11"/>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68" name="Google Shape;151;p11"/>
          <p:cNvSpPr/>
          <p:nvPr/>
        </p:nvSpPr>
        <p:spPr>
          <a:xfrm>
            <a:off x="2895480" y="1143000"/>
            <a:ext cx="777204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References</a:t>
            </a:r>
            <a:endParaRPr lang="en-IN" sz="2400" b="0" strike="noStrike" spc="-1">
              <a:latin typeface="Arial"/>
            </a:endParaRPr>
          </a:p>
        </p:txBody>
      </p:sp>
      <p:sp>
        <p:nvSpPr>
          <p:cNvPr id="69" name="Google Shape;152;p11"/>
          <p:cNvSpPr/>
          <p:nvPr/>
        </p:nvSpPr>
        <p:spPr>
          <a:xfrm>
            <a:off x="493457" y="1857985"/>
            <a:ext cx="11478584" cy="4893647"/>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marL="685980" indent="-342900" algn="just">
              <a:lnSpc>
                <a:spcPct val="100000"/>
              </a:lnSpc>
              <a:buFont typeface="Arial" panose="020B0604020202020204" pitchFamily="34" charset="0"/>
              <a:buChar char="•"/>
              <a:tabLst>
                <a:tab pos="0" algn="l"/>
              </a:tabLst>
            </a:pPr>
            <a:r>
              <a:rPr lang="en-IN" sz="2400" dirty="0"/>
              <a:t>Y. Yorozu, M. Hirano, K. Oka, and Y. Tagawa, “Electron spectroscopy studies on magneto-optical media and plastic substrate interface,” IEEE Transl. J. </a:t>
            </a:r>
            <a:r>
              <a:rPr lang="en-IN" sz="2400" dirty="0" err="1"/>
              <a:t>Magn</a:t>
            </a:r>
            <a:r>
              <a:rPr lang="en-IN" sz="2400" dirty="0"/>
              <a:t>. Japan, vol. 2, pp. 740–741, August 1987 [Digests 9th Annual Conf. Magnetics Japan, p. 301, 1982].</a:t>
            </a:r>
          </a:p>
          <a:p>
            <a:pPr marL="685980" indent="-342900" algn="just">
              <a:lnSpc>
                <a:spcPct val="100000"/>
              </a:lnSpc>
              <a:buFont typeface="Arial" panose="020B0604020202020204" pitchFamily="34" charset="0"/>
              <a:buChar char="•"/>
              <a:tabLst>
                <a:tab pos="0" algn="l"/>
              </a:tabLst>
            </a:pPr>
            <a:r>
              <a:rPr lang="en-US" sz="2400" dirty="0"/>
              <a:t>L. Ma and Y. Zhang, ”Using Word2Vec to process big text data,” 2015 IEEE International Conference on Big Data (Big Data), 2015, pp. 2895- 2897, </a:t>
            </a:r>
            <a:r>
              <a:rPr lang="en-US" sz="2400" dirty="0" err="1"/>
              <a:t>doi</a:t>
            </a:r>
            <a:r>
              <a:rPr lang="en-US" sz="2400" dirty="0"/>
              <a:t>: 10.1109/BigData.2015.7364114. </a:t>
            </a:r>
          </a:p>
          <a:p>
            <a:pPr marL="685980" indent="-342900" algn="just">
              <a:lnSpc>
                <a:spcPct val="100000"/>
              </a:lnSpc>
              <a:buFont typeface="Arial" panose="020B0604020202020204" pitchFamily="34" charset="0"/>
              <a:buChar char="•"/>
              <a:tabLst>
                <a:tab pos="0" algn="l"/>
              </a:tabLst>
            </a:pPr>
            <a:r>
              <a:rPr lang="en-IN" sz="2400" dirty="0"/>
              <a:t>K. J, E. Cambria and T. E. </a:t>
            </a:r>
            <a:r>
              <a:rPr lang="en-IN" sz="2400" dirty="0" err="1"/>
              <a:t>Trueman</a:t>
            </a:r>
            <a:r>
              <a:rPr lang="en-IN" sz="2400" dirty="0"/>
              <a:t>, ”Transformer-Based Bidirectional Encoder Representations for Emotion Detection from Text,” 2021 IEEE Symposium Series on Computational Intelligence (SSCI), 2021, pp. 1-6, </a:t>
            </a:r>
            <a:r>
              <a:rPr lang="en-IN" sz="2400" dirty="0" err="1"/>
              <a:t>doi</a:t>
            </a:r>
            <a:r>
              <a:rPr lang="en-IN" sz="2400" dirty="0"/>
              <a:t>: 10.1109/SSCI50451.2021.9660152.</a:t>
            </a: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a:p>
            <a:pPr algn="just">
              <a:lnSpc>
                <a:spcPct val="100000"/>
              </a:lnSpc>
              <a:buNone/>
              <a:tabLst>
                <a:tab pos="0" algn="l"/>
              </a:tabLst>
            </a:pPr>
            <a:endParaRPr lang="en-IN" sz="2400" b="0" strike="noStrike" spc="-1" dirty="0">
              <a:latin typeface="Arial"/>
            </a:endParaRPr>
          </a:p>
        </p:txBody>
      </p:sp>
    </p:spTree>
    <p:extLst>
      <p:ext uri="{BB962C8B-B14F-4D97-AF65-F5344CB8AC3E}">
        <p14:creationId xmlns:p14="http://schemas.microsoft.com/office/powerpoint/2010/main" val="2731234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Google Shape;171;p14"/>
          <p:cNvSpPr/>
          <p:nvPr/>
        </p:nvSpPr>
        <p:spPr>
          <a:xfrm>
            <a:off x="4371480" y="3352680"/>
            <a:ext cx="2506320" cy="70128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r">
              <a:lnSpc>
                <a:spcPct val="100000"/>
              </a:lnSpc>
              <a:buNone/>
              <a:tabLst>
                <a:tab pos="0" algn="l"/>
              </a:tabLst>
            </a:pPr>
            <a:r>
              <a:rPr lang="en-US" sz="4000" b="0" strike="noStrike" spc="-1">
                <a:solidFill>
                  <a:srgbClr val="FF0000"/>
                </a:solidFill>
                <a:latin typeface="Trebuchet MS"/>
                <a:ea typeface="Trebuchet MS"/>
              </a:rPr>
              <a:t>Thank You</a:t>
            </a:r>
            <a:endParaRPr lang="en-IN" sz="40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Google Shape;91;p3"/>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50" name="Google Shape;92;p3"/>
          <p:cNvSpPr/>
          <p:nvPr/>
        </p:nvSpPr>
        <p:spPr>
          <a:xfrm>
            <a:off x="2057400" y="2209680"/>
            <a:ext cx="8076960" cy="419076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marL="685800" indent="-343080" algn="just">
              <a:lnSpc>
                <a:spcPct val="100000"/>
              </a:lnSpc>
              <a:buClr>
                <a:srgbClr val="0033CC"/>
              </a:buClr>
              <a:buFont typeface="Noto Sans Symbols"/>
              <a:buChar char="▪"/>
            </a:pPr>
            <a:r>
              <a:rPr lang="en-US" sz="2400" b="0" strike="noStrike" spc="-1" dirty="0">
                <a:solidFill>
                  <a:srgbClr val="0033CC"/>
                </a:solidFill>
                <a:latin typeface="Trebuchet MS"/>
                <a:ea typeface="Trebuchet MS"/>
              </a:rPr>
              <a:t>Provide a basic introduction of the project and also an overview of scope it entails.</a:t>
            </a:r>
          </a:p>
          <a:p>
            <a:pPr marL="342720" algn="just">
              <a:lnSpc>
                <a:spcPct val="100000"/>
              </a:lnSpc>
              <a:buClr>
                <a:srgbClr val="0033CC"/>
              </a:buClr>
            </a:pPr>
            <a:r>
              <a:rPr lang="en-US" sz="2400" b="0" strike="noStrike" spc="-1" dirty="0">
                <a:solidFill>
                  <a:srgbClr val="0033CC"/>
                </a:solidFill>
                <a:latin typeface="Trebuchet MS"/>
                <a:ea typeface="Trebuchet MS"/>
              </a:rPr>
              <a:t>	</a:t>
            </a:r>
            <a:r>
              <a:rPr lang="en-US" sz="1600" b="0" strike="noStrike" spc="-1" dirty="0">
                <a:solidFill>
                  <a:srgbClr val="0033CC"/>
                </a:solidFill>
                <a:latin typeface="Trebuchet MS"/>
                <a:ea typeface="Trebuchet MS"/>
              </a:rPr>
              <a:t>Suicide</a:t>
            </a:r>
            <a:r>
              <a:rPr lang="en-US" sz="1400" b="0" strike="noStrike" spc="-1" dirty="0">
                <a:solidFill>
                  <a:srgbClr val="0033CC"/>
                </a:solidFill>
                <a:latin typeface="Trebuchet MS"/>
                <a:ea typeface="Trebuchet MS"/>
              </a:rPr>
              <a:t> </a:t>
            </a:r>
            <a:r>
              <a:rPr lang="en-US" sz="1600" spc="-1" dirty="0">
                <a:solidFill>
                  <a:srgbClr val="0033CC"/>
                </a:solidFill>
                <a:latin typeface="Trebuchet MS"/>
                <a:ea typeface="Trebuchet MS"/>
              </a:rPr>
              <a:t>is the fourth leading cause of death among 15-29 year-olds. The youth are the ones that carry this world and hence preventing / reducing this tragedy from taking place should be of our utmost concern. Using our model, we could alert suicide helpline agencies based on the severity of the case.</a:t>
            </a:r>
          </a:p>
          <a:p>
            <a:pPr marL="342720" algn="just">
              <a:lnSpc>
                <a:spcPct val="100000"/>
              </a:lnSpc>
              <a:buClr>
                <a:srgbClr val="0033CC"/>
              </a:buClr>
            </a:pPr>
            <a:endParaRPr lang="en-IN" sz="2400" b="0" strike="noStrike" spc="-1" dirty="0">
              <a:latin typeface="Arial"/>
            </a:endParaRPr>
          </a:p>
          <a:p>
            <a:pPr marL="685800" indent="-343080" algn="just">
              <a:lnSpc>
                <a:spcPct val="100000"/>
              </a:lnSpc>
              <a:buClr>
                <a:srgbClr val="0033CC"/>
              </a:buClr>
              <a:buFont typeface="Noto Sans Symbols"/>
              <a:buChar char="▪"/>
              <a:tabLst>
                <a:tab pos="0" algn="l"/>
              </a:tabLst>
            </a:pPr>
            <a:r>
              <a:rPr lang="en-US" sz="2400" b="0" strike="noStrike" spc="-1" dirty="0">
                <a:solidFill>
                  <a:srgbClr val="0033CC"/>
                </a:solidFill>
                <a:latin typeface="Trebuchet MS"/>
                <a:ea typeface="Trebuchet MS"/>
              </a:rPr>
              <a:t>Set the context.</a:t>
            </a:r>
          </a:p>
          <a:p>
            <a:pPr marL="342720" algn="just">
              <a:lnSpc>
                <a:spcPct val="100000"/>
              </a:lnSpc>
              <a:buClr>
                <a:srgbClr val="0033CC"/>
              </a:buClr>
              <a:tabLst>
                <a:tab pos="0" algn="l"/>
              </a:tabLst>
            </a:pPr>
            <a:r>
              <a:rPr lang="en-US" sz="1600" spc="-1" dirty="0">
                <a:solidFill>
                  <a:srgbClr val="0033CC"/>
                </a:solidFill>
                <a:latin typeface="Trebuchet MS"/>
              </a:rPr>
              <a:t>	We collect posts from Reddit under the subreddit r/</a:t>
            </a:r>
            <a:r>
              <a:rPr lang="en-US" sz="1600" spc="-1" dirty="0" err="1">
                <a:solidFill>
                  <a:srgbClr val="0033CC"/>
                </a:solidFill>
                <a:latin typeface="Trebuchet MS"/>
              </a:rPr>
              <a:t>SuicideWatch</a:t>
            </a:r>
            <a:r>
              <a:rPr lang="en-US" sz="1600" spc="-1" dirty="0">
                <a:solidFill>
                  <a:srgbClr val="0033CC"/>
                </a:solidFill>
                <a:latin typeface="Trebuchet MS"/>
              </a:rPr>
              <a:t> and attempt to initially predict whether the post has any suicidal intent or not. If it is suicidal we further predict the severity of intent. If the intent to commit suicide is higher than a certain threshold, the data can be sent to a suicide helpline agency which could reach out to the user and hopefully prevent any tragedy from occurring.</a:t>
            </a:r>
            <a:endParaRPr lang="en-IN" sz="1600" b="0" strike="noStrike" spc="-1" dirty="0">
              <a:latin typeface="Arial"/>
            </a:endParaRPr>
          </a:p>
        </p:txBody>
      </p:sp>
      <p:sp>
        <p:nvSpPr>
          <p:cNvPr id="51" name="Google Shape;93;p3"/>
          <p:cNvSpPr/>
          <p:nvPr/>
        </p:nvSpPr>
        <p:spPr>
          <a:xfrm>
            <a:off x="4191120" y="1143000"/>
            <a:ext cx="647676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2720" indent="-342720" algn="r">
              <a:lnSpc>
                <a:spcPct val="100000"/>
              </a:lnSpc>
              <a:buNone/>
              <a:tabLst>
                <a:tab pos="0" algn="l"/>
              </a:tabLst>
            </a:pPr>
            <a:r>
              <a:rPr lang="en-US" sz="2400" b="0" strike="noStrike" spc="-1">
                <a:solidFill>
                  <a:srgbClr val="FF0000"/>
                </a:solidFill>
                <a:latin typeface="Trebuchet MS"/>
                <a:ea typeface="Trebuchet MS"/>
              </a:rPr>
              <a:t>Abstract and Scope</a:t>
            </a:r>
            <a:endParaRPr lang="en-IN" sz="2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Google Shape;107;p5"/>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53" name="Google Shape;108;p5"/>
          <p:cNvSpPr/>
          <p:nvPr/>
        </p:nvSpPr>
        <p:spPr>
          <a:xfrm>
            <a:off x="2057400" y="2188800"/>
            <a:ext cx="9067320" cy="42116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marL="685800" indent="-343080" algn="just">
              <a:lnSpc>
                <a:spcPct val="100000"/>
              </a:lnSpc>
              <a:buNone/>
              <a:tabLst>
                <a:tab pos="0" algn="l"/>
              </a:tabLst>
            </a:pPr>
            <a:r>
              <a:rPr lang="en-US" sz="2400" b="0" strike="noStrike" spc="-1" dirty="0">
                <a:solidFill>
                  <a:srgbClr val="0033CC"/>
                </a:solidFill>
                <a:latin typeface="Trebuchet MS"/>
                <a:ea typeface="Trebuchet MS"/>
              </a:rPr>
              <a:t>Module-wise implementation details that include, </a:t>
            </a:r>
            <a:endParaRPr lang="en-IN" sz="2400" b="0" strike="noStrike" spc="-1" dirty="0">
              <a:latin typeface="Arial"/>
            </a:endParaRPr>
          </a:p>
          <a:p>
            <a:pPr marL="685800" indent="-228600" algn="just">
              <a:lnSpc>
                <a:spcPct val="100000"/>
              </a:lnSpc>
              <a:buNone/>
              <a:tabLst>
                <a:tab pos="0" algn="l"/>
              </a:tabLst>
            </a:pPr>
            <a:endParaRPr lang="en-IN" sz="2400" b="0" strike="noStrike" spc="-1" dirty="0">
              <a:latin typeface="Arial"/>
            </a:endParaRPr>
          </a:p>
          <a:p>
            <a:pPr marL="685800" indent="-343080" algn="just">
              <a:lnSpc>
                <a:spcPct val="100000"/>
              </a:lnSpc>
              <a:buClr>
                <a:srgbClr val="0033CC"/>
              </a:buClr>
              <a:buFont typeface="Noto Sans Symbols"/>
              <a:buChar char="▪"/>
              <a:tabLst>
                <a:tab pos="0" algn="l"/>
              </a:tabLst>
            </a:pPr>
            <a:r>
              <a:rPr lang="en-US" sz="2400" b="0" strike="noStrike" spc="-1" dirty="0">
                <a:solidFill>
                  <a:srgbClr val="0033CC"/>
                </a:solidFill>
                <a:latin typeface="Trebuchet MS"/>
                <a:ea typeface="Trebuchet MS"/>
              </a:rPr>
              <a:t>Module name, Technology used, code explanation.</a:t>
            </a:r>
          </a:p>
          <a:p>
            <a:pPr marL="342720" algn="just">
              <a:lnSpc>
                <a:spcPct val="100000"/>
              </a:lnSpc>
              <a:buClr>
                <a:srgbClr val="0033CC"/>
              </a:buClr>
              <a:tabLst>
                <a:tab pos="0" algn="l"/>
              </a:tabLst>
            </a:pPr>
            <a:r>
              <a:rPr lang="en-US" sz="2400" spc="-1" dirty="0">
                <a:solidFill>
                  <a:srgbClr val="0033CC"/>
                </a:solidFill>
                <a:latin typeface="Trebuchet MS"/>
              </a:rPr>
              <a:t>	</a:t>
            </a:r>
            <a:r>
              <a:rPr lang="en-US" sz="1600" b="1" spc="-1" dirty="0">
                <a:solidFill>
                  <a:srgbClr val="0033CC"/>
                </a:solidFill>
                <a:latin typeface="Trebuchet MS"/>
              </a:rPr>
              <a:t>sklearn</a:t>
            </a:r>
            <a:r>
              <a:rPr lang="en-US" sz="1600" spc="-1" dirty="0">
                <a:solidFill>
                  <a:srgbClr val="0033CC"/>
                </a:solidFill>
                <a:latin typeface="Trebuchet MS"/>
              </a:rPr>
              <a:t> – </a:t>
            </a:r>
            <a:r>
              <a:rPr lang="en-US" sz="1600" i="1" spc="-1" dirty="0">
                <a:solidFill>
                  <a:srgbClr val="0033CC"/>
                </a:solidFill>
                <a:latin typeface="Trebuchet MS"/>
              </a:rPr>
              <a:t>train_test_split()</a:t>
            </a:r>
            <a:r>
              <a:rPr lang="en-US" sz="1600" spc="-1" dirty="0">
                <a:solidFill>
                  <a:srgbClr val="0033CC"/>
                </a:solidFill>
                <a:latin typeface="Trebuchet MS"/>
              </a:rPr>
              <a:t> -&gt; splits the code into specified test and train sizes. 				    random_state controls the shuffling applied</a:t>
            </a:r>
          </a:p>
          <a:p>
            <a:pPr marL="342720" algn="just">
              <a:lnSpc>
                <a:spcPct val="100000"/>
              </a:lnSpc>
              <a:buClr>
                <a:srgbClr val="0033CC"/>
              </a:buClr>
              <a:tabLst>
                <a:tab pos="0" algn="l"/>
              </a:tabLst>
            </a:pPr>
            <a:r>
              <a:rPr lang="en-US" sz="1600" spc="-1" dirty="0">
                <a:solidFill>
                  <a:srgbClr val="0033CC"/>
                </a:solidFill>
                <a:latin typeface="Trebuchet MS"/>
              </a:rPr>
              <a:t>		 </a:t>
            </a:r>
          </a:p>
          <a:p>
            <a:pPr marL="342720" algn="just">
              <a:lnSpc>
                <a:spcPct val="100000"/>
              </a:lnSpc>
              <a:buClr>
                <a:srgbClr val="0033CC"/>
              </a:buClr>
              <a:tabLst>
                <a:tab pos="0" algn="l"/>
              </a:tabLst>
            </a:pPr>
            <a:r>
              <a:rPr lang="en-US" sz="1600" spc="-1" dirty="0">
                <a:solidFill>
                  <a:srgbClr val="0033CC"/>
                </a:solidFill>
                <a:latin typeface="Trebuchet MS"/>
              </a:rPr>
              <a:t>		 </a:t>
            </a:r>
            <a:r>
              <a:rPr lang="en-US" sz="1600" i="1" spc="-1" dirty="0" err="1">
                <a:solidFill>
                  <a:srgbClr val="0033CC"/>
                </a:solidFill>
                <a:latin typeface="Trebuchet MS"/>
              </a:rPr>
              <a:t>LabelEncoder</a:t>
            </a:r>
            <a:r>
              <a:rPr lang="en-US" sz="1600" i="1" spc="-1" dirty="0">
                <a:solidFill>
                  <a:srgbClr val="0033CC"/>
                </a:solidFill>
                <a:latin typeface="Trebuchet MS"/>
              </a:rPr>
              <a:t>()</a:t>
            </a:r>
            <a:r>
              <a:rPr lang="en-US" sz="1600" spc="-1" dirty="0">
                <a:solidFill>
                  <a:srgbClr val="0033CC"/>
                </a:solidFill>
                <a:latin typeface="Trebuchet MS"/>
              </a:rPr>
              <a:t> -&gt; Encode target labels with value between 0 and</a:t>
            </a:r>
          </a:p>
          <a:p>
            <a:pPr marL="342720" algn="just">
              <a:lnSpc>
                <a:spcPct val="100000"/>
              </a:lnSpc>
              <a:buClr>
                <a:srgbClr val="0033CC"/>
              </a:buClr>
              <a:tabLst>
                <a:tab pos="0" algn="l"/>
              </a:tabLst>
            </a:pPr>
            <a:r>
              <a:rPr lang="en-US" sz="1600" spc="-1" dirty="0">
                <a:solidFill>
                  <a:srgbClr val="0033CC"/>
                </a:solidFill>
                <a:latin typeface="Trebuchet MS"/>
              </a:rPr>
              <a:t>				n_classes-1</a:t>
            </a:r>
          </a:p>
          <a:p>
            <a:pPr marL="342720" algn="just">
              <a:lnSpc>
                <a:spcPct val="100000"/>
              </a:lnSpc>
              <a:buClr>
                <a:srgbClr val="0033CC"/>
              </a:buClr>
              <a:tabLst>
                <a:tab pos="0" algn="l"/>
              </a:tabLst>
            </a:pPr>
            <a:r>
              <a:rPr lang="en-US" sz="1600" spc="-1" dirty="0">
                <a:solidFill>
                  <a:srgbClr val="0033CC"/>
                </a:solidFill>
                <a:latin typeface="Trebuchet MS"/>
              </a:rPr>
              <a:t>		</a:t>
            </a:r>
            <a:r>
              <a:rPr lang="en-US" sz="1600" i="1" spc="-1" dirty="0">
                <a:solidFill>
                  <a:srgbClr val="0033CC"/>
                </a:solidFill>
                <a:latin typeface="Trebuchet MS"/>
              </a:rPr>
              <a:t>SVC()</a:t>
            </a:r>
            <a:r>
              <a:rPr lang="en-US" sz="1600" spc="-1" dirty="0">
                <a:solidFill>
                  <a:srgbClr val="0033CC"/>
                </a:solidFill>
                <a:latin typeface="Trebuchet MS"/>
              </a:rPr>
              <a:t> -&gt; implements SVM model on the dataset</a:t>
            </a:r>
          </a:p>
          <a:p>
            <a:pPr marL="342720" algn="just">
              <a:lnSpc>
                <a:spcPct val="100000"/>
              </a:lnSpc>
              <a:buClr>
                <a:srgbClr val="0033CC"/>
              </a:buClr>
              <a:tabLst>
                <a:tab pos="0" algn="l"/>
              </a:tabLst>
            </a:pPr>
            <a:endParaRPr lang="en-US" sz="1600" spc="-1" dirty="0">
              <a:solidFill>
                <a:srgbClr val="0033CC"/>
              </a:solidFill>
              <a:latin typeface="Trebuchet MS"/>
            </a:endParaRPr>
          </a:p>
          <a:p>
            <a:pPr marL="342720" algn="just">
              <a:lnSpc>
                <a:spcPct val="100000"/>
              </a:lnSpc>
              <a:buClr>
                <a:srgbClr val="0033CC"/>
              </a:buClr>
              <a:tabLst>
                <a:tab pos="0" algn="l"/>
              </a:tabLst>
            </a:pPr>
            <a:r>
              <a:rPr lang="en-US" sz="1600" spc="-1" dirty="0">
                <a:solidFill>
                  <a:srgbClr val="0033CC"/>
                </a:solidFill>
                <a:latin typeface="Trebuchet MS"/>
              </a:rPr>
              <a:t>		</a:t>
            </a:r>
            <a:r>
              <a:rPr lang="en-US" sz="1600" spc="-1" dirty="0" err="1">
                <a:solidFill>
                  <a:srgbClr val="0033CC"/>
                </a:solidFill>
                <a:latin typeface="Trebuchet MS"/>
              </a:rPr>
              <a:t>RandomForestClassifier</a:t>
            </a:r>
            <a:r>
              <a:rPr lang="en-US" sz="1600" spc="-1" dirty="0">
                <a:solidFill>
                  <a:srgbClr val="0033CC"/>
                </a:solidFill>
                <a:latin typeface="Trebuchet MS"/>
              </a:rPr>
              <a:t>() -&gt; A random forest is a meta estimator that fits a number of decision tree classifiers on various sub-samples of the dataset and uses averaging to improve the predictive accuracy and control over-fitting.</a:t>
            </a:r>
          </a:p>
          <a:p>
            <a:pPr marL="342720" algn="just">
              <a:lnSpc>
                <a:spcPct val="100000"/>
              </a:lnSpc>
              <a:buClr>
                <a:srgbClr val="0033CC"/>
              </a:buClr>
              <a:tabLst>
                <a:tab pos="0" algn="l"/>
              </a:tabLst>
            </a:pPr>
            <a:endParaRPr lang="en-US" sz="1600" spc="-1" dirty="0">
              <a:solidFill>
                <a:srgbClr val="0033CC"/>
              </a:solidFill>
              <a:latin typeface="Trebuchet MS"/>
            </a:endParaRPr>
          </a:p>
          <a:p>
            <a:pPr marL="342720" algn="just">
              <a:lnSpc>
                <a:spcPct val="100000"/>
              </a:lnSpc>
              <a:buClr>
                <a:srgbClr val="0033CC"/>
              </a:buClr>
              <a:tabLst>
                <a:tab pos="0" algn="l"/>
              </a:tabLst>
            </a:pPr>
            <a:r>
              <a:rPr lang="en-US" sz="1600" b="0" strike="noStrike" spc="-1" dirty="0">
                <a:solidFill>
                  <a:srgbClr val="0033CC"/>
                </a:solidFill>
                <a:latin typeface="Trebuchet MS"/>
              </a:rPr>
              <a:t>	</a:t>
            </a:r>
            <a:r>
              <a:rPr lang="en-US" sz="1600" b="1" strike="noStrike" spc="-1" dirty="0" err="1">
                <a:solidFill>
                  <a:srgbClr val="0033CC"/>
                </a:solidFill>
                <a:latin typeface="Trebuchet MS"/>
              </a:rPr>
              <a:t>neattext</a:t>
            </a:r>
            <a:r>
              <a:rPr lang="en-US" sz="1600" b="0" strike="noStrike" spc="-1" dirty="0">
                <a:solidFill>
                  <a:srgbClr val="0033CC"/>
                </a:solidFill>
                <a:latin typeface="Trebuchet MS"/>
              </a:rPr>
              <a:t> – </a:t>
            </a:r>
            <a:r>
              <a:rPr lang="en-US" sz="1600" b="0" i="1" strike="noStrike" spc="-1" dirty="0" err="1">
                <a:solidFill>
                  <a:srgbClr val="0033CC"/>
                </a:solidFill>
                <a:latin typeface="Trebuchet MS"/>
              </a:rPr>
              <a:t>remove_special_characters</a:t>
            </a:r>
            <a:r>
              <a:rPr lang="en-US" sz="1600" b="0" i="1" strike="noStrike" spc="-1" dirty="0">
                <a:solidFill>
                  <a:srgbClr val="0033CC"/>
                </a:solidFill>
                <a:latin typeface="Trebuchet MS"/>
              </a:rPr>
              <a:t>()</a:t>
            </a:r>
            <a:r>
              <a:rPr lang="en-US" sz="1600" b="0" strike="noStrike" spc="-1" dirty="0">
                <a:solidFill>
                  <a:srgbClr val="0033CC"/>
                </a:solidFill>
                <a:latin typeface="Trebuchet MS"/>
              </a:rPr>
              <a:t> -&gt; takes out any special character.</a:t>
            </a:r>
          </a:p>
          <a:p>
            <a:pPr marL="342720" algn="just">
              <a:lnSpc>
                <a:spcPct val="100000"/>
              </a:lnSpc>
              <a:buClr>
                <a:srgbClr val="0033CC"/>
              </a:buClr>
              <a:tabLst>
                <a:tab pos="0" algn="l"/>
              </a:tabLst>
            </a:pPr>
            <a:r>
              <a:rPr lang="en-US" sz="1600" b="0" strike="noStrike" spc="-1" dirty="0">
                <a:solidFill>
                  <a:srgbClr val="0033CC"/>
                </a:solidFill>
                <a:latin typeface="Trebuchet MS"/>
              </a:rPr>
              <a:t>		</a:t>
            </a:r>
            <a:r>
              <a:rPr lang="en-US" sz="2400" b="0" strike="noStrike" spc="-1" dirty="0">
                <a:solidFill>
                  <a:srgbClr val="0033CC"/>
                </a:solidFill>
                <a:latin typeface="Trebuchet MS"/>
                <a:ea typeface="Trebuchet MS"/>
              </a:rPr>
              <a:t> </a:t>
            </a:r>
            <a:endParaRPr lang="en-IN" sz="2400" b="0" strike="noStrike" spc="-1" dirty="0">
              <a:latin typeface="Arial"/>
            </a:endParaRPr>
          </a:p>
          <a:p>
            <a:pPr marL="685800" indent="-343080" algn="just">
              <a:lnSpc>
                <a:spcPct val="100000"/>
              </a:lnSpc>
              <a:buClr>
                <a:srgbClr val="0033CC"/>
              </a:buClr>
              <a:buFont typeface="Noto Sans Symbols"/>
              <a:buChar char="▪"/>
              <a:tabLst>
                <a:tab pos="0" algn="l"/>
              </a:tabLst>
            </a:pPr>
            <a:endParaRPr lang="en-IN" sz="2400" b="0" strike="noStrike" spc="-1" dirty="0">
              <a:latin typeface="Arial"/>
            </a:endParaRPr>
          </a:p>
        </p:txBody>
      </p:sp>
      <p:sp>
        <p:nvSpPr>
          <p:cNvPr id="54" name="Google Shape;109;p5"/>
          <p:cNvSpPr/>
          <p:nvPr/>
        </p:nvSpPr>
        <p:spPr>
          <a:xfrm>
            <a:off x="2895480" y="990720"/>
            <a:ext cx="784836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Implementation Details</a:t>
            </a:r>
            <a:endParaRPr lang="en-IN" sz="24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D47E-F25F-7952-D4E1-525EA5F4D628}"/>
              </a:ext>
            </a:extLst>
          </p:cNvPr>
          <p:cNvSpPr>
            <a:spLocks noGrp="1"/>
          </p:cNvSpPr>
          <p:nvPr>
            <p:ph type="title"/>
          </p:nvPr>
        </p:nvSpPr>
        <p:spPr/>
        <p:txBody>
          <a:bodyPr/>
          <a:lstStyle/>
          <a:p>
            <a:r>
              <a:rPr lang="en-US" sz="3600" b="0" strike="noStrike" spc="-1" dirty="0">
                <a:solidFill>
                  <a:srgbClr val="0033CC"/>
                </a:solidFill>
                <a:latin typeface="Trebuchet MS"/>
                <a:ea typeface="Trebuchet MS"/>
              </a:rPr>
              <a:t>Module name, Technology used, code explanation.</a:t>
            </a:r>
            <a:endParaRPr lang="en-IN" sz="3600" dirty="0"/>
          </a:p>
        </p:txBody>
      </p:sp>
      <p:sp>
        <p:nvSpPr>
          <p:cNvPr id="5" name="TextBox 4">
            <a:extLst>
              <a:ext uri="{FF2B5EF4-FFF2-40B4-BE49-F238E27FC236}">
                <a16:creationId xmlns:a16="http://schemas.microsoft.com/office/drawing/2014/main" id="{D4C34770-668A-0F8A-E395-C6E979CD3E39}"/>
              </a:ext>
            </a:extLst>
          </p:cNvPr>
          <p:cNvSpPr txBox="1"/>
          <p:nvPr/>
        </p:nvSpPr>
        <p:spPr>
          <a:xfrm>
            <a:off x="609480" y="1658112"/>
            <a:ext cx="10972440" cy="4247317"/>
          </a:xfrm>
          <a:prstGeom prst="rect">
            <a:avLst/>
          </a:prstGeom>
          <a:noFill/>
        </p:spPr>
        <p:txBody>
          <a:bodyPr wrap="square" rtlCol="0">
            <a:spAutoFit/>
          </a:bodyPr>
          <a:lstStyle/>
          <a:p>
            <a:pPr marL="285750" indent="-285750">
              <a:buFont typeface="Arial" panose="020B0604020202020204" pitchFamily="34" charset="0"/>
              <a:buChar char="•"/>
            </a:pPr>
            <a:r>
              <a:rPr lang="en-US" b="1" spc="-1" dirty="0" err="1">
                <a:solidFill>
                  <a:srgbClr val="0033CC"/>
                </a:solidFill>
                <a:latin typeface="Trebuchet MS"/>
              </a:rPr>
              <a:t>neattext</a:t>
            </a:r>
            <a:r>
              <a:rPr lang="en-US" spc="-1" dirty="0">
                <a:solidFill>
                  <a:srgbClr val="0033CC"/>
                </a:solidFill>
                <a:latin typeface="Trebuchet MS"/>
              </a:rPr>
              <a:t> - </a:t>
            </a:r>
            <a:r>
              <a:rPr lang="en-US" sz="1800" i="1" spc="-1" dirty="0" err="1">
                <a:solidFill>
                  <a:srgbClr val="0033CC"/>
                </a:solidFill>
                <a:latin typeface="Trebuchet MS"/>
              </a:rPr>
              <a:t>remove_stopwords</a:t>
            </a:r>
            <a:r>
              <a:rPr lang="en-US" sz="1800" i="1" spc="-1" dirty="0">
                <a:solidFill>
                  <a:srgbClr val="0033CC"/>
                </a:solidFill>
                <a:latin typeface="Trebuchet MS"/>
              </a:rPr>
              <a:t>()</a:t>
            </a:r>
            <a:r>
              <a:rPr lang="en-US" sz="1800" spc="-1" dirty="0">
                <a:solidFill>
                  <a:srgbClr val="0033CC"/>
                </a:solidFill>
                <a:latin typeface="Trebuchet MS"/>
              </a:rPr>
              <a:t> -&gt; removes common articles like ‘a’, ‘an’, ‘the’ that 				       		don’t add much meaning to a sentence.</a:t>
            </a:r>
          </a:p>
          <a:p>
            <a:endParaRPr lang="en-US" sz="1800" b="1" spc="-1" dirty="0">
              <a:solidFill>
                <a:srgbClr val="0033CC"/>
              </a:solidFill>
              <a:latin typeface="Trebuchet MS"/>
            </a:endParaRPr>
          </a:p>
          <a:p>
            <a:pPr marL="285750" indent="-285750">
              <a:buFont typeface="Arial" panose="020B0604020202020204" pitchFamily="34" charset="0"/>
              <a:buChar char="•"/>
            </a:pPr>
            <a:r>
              <a:rPr lang="en-US" sz="1800" b="1" spc="-1" dirty="0" err="1">
                <a:solidFill>
                  <a:srgbClr val="0033CC"/>
                </a:solidFill>
                <a:latin typeface="Trebuchet MS"/>
              </a:rPr>
              <a:t>nltk</a:t>
            </a:r>
            <a:r>
              <a:rPr lang="en-US" sz="1800" spc="-1" dirty="0">
                <a:solidFill>
                  <a:srgbClr val="0033CC"/>
                </a:solidFill>
                <a:latin typeface="Trebuchet MS"/>
              </a:rPr>
              <a:t> –	</a:t>
            </a:r>
            <a:r>
              <a:rPr lang="en-US" sz="1800" i="1" spc="-1" dirty="0" err="1">
                <a:solidFill>
                  <a:srgbClr val="0033CC"/>
                </a:solidFill>
                <a:latin typeface="Trebuchet MS"/>
              </a:rPr>
              <a:t>word_tokenize</a:t>
            </a:r>
            <a:r>
              <a:rPr lang="en-US" sz="1800" i="1" spc="-1" dirty="0">
                <a:solidFill>
                  <a:srgbClr val="0033CC"/>
                </a:solidFill>
                <a:latin typeface="Trebuchet MS"/>
              </a:rPr>
              <a:t>()</a:t>
            </a:r>
            <a:r>
              <a:rPr lang="en-US" sz="1800" spc="-1" dirty="0">
                <a:solidFill>
                  <a:srgbClr val="0033CC"/>
                </a:solidFill>
                <a:latin typeface="Trebuchet MS"/>
              </a:rPr>
              <a:t> -&gt; produces list of words in one text piece</a:t>
            </a:r>
          </a:p>
          <a:p>
            <a:r>
              <a:rPr lang="en-US" spc="-1" dirty="0">
                <a:solidFill>
                  <a:srgbClr val="0033CC"/>
                </a:solidFill>
                <a:latin typeface="Trebuchet MS"/>
              </a:rPr>
              <a:t>	</a:t>
            </a:r>
            <a:r>
              <a:rPr lang="en-US" i="1" spc="-1" dirty="0" err="1">
                <a:solidFill>
                  <a:srgbClr val="0033CC"/>
                </a:solidFill>
                <a:latin typeface="Trebuchet MS"/>
              </a:rPr>
              <a:t>PorterStemmer</a:t>
            </a:r>
            <a:r>
              <a:rPr lang="en-US" i="1" spc="-1" dirty="0">
                <a:solidFill>
                  <a:srgbClr val="0033CC"/>
                </a:solidFill>
                <a:latin typeface="Trebuchet MS"/>
              </a:rPr>
              <a:t>() -&gt; </a:t>
            </a:r>
            <a:r>
              <a:rPr lang="en-US" spc="-1" dirty="0">
                <a:solidFill>
                  <a:srgbClr val="0033CC"/>
                </a:solidFill>
                <a:latin typeface="Trebuchet MS"/>
              </a:rPr>
              <a:t>Stemmers remove morphological affixes from words, leaving only the word 			    stem.</a:t>
            </a:r>
          </a:p>
          <a:p>
            <a:pPr marL="285750" indent="-285750">
              <a:buFont typeface="Arial" panose="020B0604020202020204" pitchFamily="34" charset="0"/>
              <a:buChar char="•"/>
            </a:pPr>
            <a:r>
              <a:rPr lang="en-US" b="1" spc="-1" dirty="0" err="1">
                <a:solidFill>
                  <a:srgbClr val="0033CC"/>
                </a:solidFill>
                <a:latin typeface="Trebuchet MS"/>
              </a:rPr>
              <a:t>g</a:t>
            </a:r>
            <a:r>
              <a:rPr lang="en-US" sz="1800" b="1" spc="-1" dirty="0" err="1">
                <a:solidFill>
                  <a:srgbClr val="0033CC"/>
                </a:solidFill>
                <a:latin typeface="Trebuchet MS"/>
              </a:rPr>
              <a:t>ensim</a:t>
            </a:r>
            <a:r>
              <a:rPr lang="en-US" sz="1800" spc="-1" dirty="0">
                <a:solidFill>
                  <a:srgbClr val="0033CC"/>
                </a:solidFill>
                <a:latin typeface="Trebuchet MS"/>
              </a:rPr>
              <a:t> – </a:t>
            </a:r>
            <a:r>
              <a:rPr lang="en-US" sz="1800" i="1" spc="-1" dirty="0">
                <a:solidFill>
                  <a:srgbClr val="0033CC"/>
                </a:solidFill>
                <a:latin typeface="Trebuchet MS"/>
              </a:rPr>
              <a:t>Phrases()</a:t>
            </a:r>
            <a:r>
              <a:rPr lang="en-US" sz="1800" spc="-1" dirty="0">
                <a:solidFill>
                  <a:srgbClr val="0033CC"/>
                </a:solidFill>
                <a:latin typeface="Trebuchet MS"/>
              </a:rPr>
              <a:t> -&gt;Automatically detect common phrases – aka multi-word expressions, word </a:t>
            </a:r>
            <a:r>
              <a:rPr lang="en-US" sz="1800" spc="-1" dirty="0" err="1">
                <a:solidFill>
                  <a:srgbClr val="0033CC"/>
                </a:solidFill>
                <a:latin typeface="Trebuchet MS"/>
              </a:rPr>
              <a:t>ngram</a:t>
            </a:r>
            <a:r>
              <a:rPr lang="en-US" sz="1800" spc="-1" dirty="0">
                <a:solidFill>
                  <a:srgbClr val="0033CC"/>
                </a:solidFill>
                <a:latin typeface="Trebuchet MS"/>
              </a:rPr>
              <a:t> 		      collocations – from a stream of sentences.</a:t>
            </a:r>
          </a:p>
          <a:p>
            <a:r>
              <a:rPr lang="en-US" spc="-1" dirty="0">
                <a:solidFill>
                  <a:srgbClr val="0033CC"/>
                </a:solidFill>
                <a:latin typeface="Trebuchet MS"/>
              </a:rPr>
              <a:t>	</a:t>
            </a:r>
            <a:r>
              <a:rPr lang="en-US" i="1" spc="-1" dirty="0">
                <a:solidFill>
                  <a:srgbClr val="0033CC"/>
                </a:solidFill>
                <a:latin typeface="Trebuchet MS"/>
              </a:rPr>
              <a:t>Word2Vec() -&gt; </a:t>
            </a:r>
            <a:r>
              <a:rPr lang="en-US" spc="-1" dirty="0">
                <a:solidFill>
                  <a:srgbClr val="0033CC"/>
                </a:solidFill>
                <a:latin typeface="Trebuchet MS"/>
              </a:rPr>
              <a:t>model used to create word embeddings for each word</a:t>
            </a:r>
          </a:p>
          <a:p>
            <a:endParaRPr lang="en-US" spc="-1" dirty="0">
              <a:solidFill>
                <a:srgbClr val="0033CC"/>
              </a:solidFill>
              <a:latin typeface="Trebuchet MS"/>
            </a:endParaRPr>
          </a:p>
          <a:p>
            <a:pPr marL="285750" indent="-285750">
              <a:buFont typeface="Arial" panose="020B0604020202020204" pitchFamily="34" charset="0"/>
              <a:buChar char="•"/>
            </a:pPr>
            <a:r>
              <a:rPr lang="en-US" b="1" spc="-1" dirty="0">
                <a:solidFill>
                  <a:srgbClr val="0033CC"/>
                </a:solidFill>
                <a:latin typeface="Trebuchet MS"/>
              </a:rPr>
              <a:t>pickle – </a:t>
            </a:r>
            <a:r>
              <a:rPr lang="en-US" i="1" spc="-1" dirty="0">
                <a:solidFill>
                  <a:srgbClr val="0033CC"/>
                </a:solidFill>
                <a:latin typeface="Trebuchet MS"/>
              </a:rPr>
              <a:t>dump() -&gt; </a:t>
            </a:r>
            <a:r>
              <a:rPr lang="en-US" spc="-1" dirty="0">
                <a:solidFill>
                  <a:srgbClr val="0033CC"/>
                </a:solidFill>
                <a:latin typeface="Trebuchet MS"/>
              </a:rPr>
              <a:t>Pickling” is the process whereby a Python object hierarchy is converted into a byte 		  stream</a:t>
            </a:r>
          </a:p>
          <a:p>
            <a:r>
              <a:rPr lang="en-US" spc="-1" dirty="0">
                <a:solidFill>
                  <a:srgbClr val="0033CC"/>
                </a:solidFill>
                <a:latin typeface="Trebuchet MS"/>
              </a:rPr>
              <a:t>	loads() -&gt; Read the pickled representation of an object from the open file object file and 		  return the reconstituted object hierarchy specified therein	 </a:t>
            </a:r>
            <a:r>
              <a:rPr lang="en-US" sz="1800" spc="-1" dirty="0">
                <a:solidFill>
                  <a:srgbClr val="0033CC"/>
                </a:solidFill>
                <a:latin typeface="Trebuchet MS"/>
              </a:rPr>
              <a:t>  </a:t>
            </a:r>
            <a:endParaRPr lang="en-US" sz="1800" b="1" spc="-1" dirty="0">
              <a:solidFill>
                <a:srgbClr val="0033CC"/>
              </a:solidFill>
              <a:latin typeface="Trebuchet MS"/>
            </a:endParaRPr>
          </a:p>
          <a:p>
            <a:r>
              <a:rPr lang="en-IN" dirty="0"/>
              <a:t>	</a:t>
            </a:r>
          </a:p>
        </p:txBody>
      </p:sp>
    </p:spTree>
    <p:extLst>
      <p:ext uri="{BB962C8B-B14F-4D97-AF65-F5344CB8AC3E}">
        <p14:creationId xmlns:p14="http://schemas.microsoft.com/office/powerpoint/2010/main" val="449140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A9DDC-2A0A-CB04-D11F-101373CB3979}"/>
              </a:ext>
            </a:extLst>
          </p:cNvPr>
          <p:cNvSpPr>
            <a:spLocks noGrp="1"/>
          </p:cNvSpPr>
          <p:nvPr>
            <p:ph type="title"/>
          </p:nvPr>
        </p:nvSpPr>
        <p:spPr/>
        <p:txBody>
          <a:bodyPr/>
          <a:lstStyle/>
          <a:p>
            <a:r>
              <a:rPr lang="en-US" sz="3600" b="0" strike="noStrike" spc="-1" dirty="0">
                <a:solidFill>
                  <a:srgbClr val="0033CC"/>
                </a:solidFill>
                <a:latin typeface="Trebuchet MS"/>
                <a:ea typeface="Trebuchet MS"/>
              </a:rPr>
              <a:t>Interpretation with Algorithms &amp; Pseudocode used.</a:t>
            </a:r>
            <a:endParaRPr lang="en-IN" dirty="0"/>
          </a:p>
        </p:txBody>
      </p:sp>
      <p:sp>
        <p:nvSpPr>
          <p:cNvPr id="5" name="TextBox 4">
            <a:extLst>
              <a:ext uri="{FF2B5EF4-FFF2-40B4-BE49-F238E27FC236}">
                <a16:creationId xmlns:a16="http://schemas.microsoft.com/office/drawing/2014/main" id="{502BBCDF-9A56-B133-1A5C-B7BC33823B6A}"/>
              </a:ext>
            </a:extLst>
          </p:cNvPr>
          <p:cNvSpPr txBox="1"/>
          <p:nvPr/>
        </p:nvSpPr>
        <p:spPr>
          <a:xfrm>
            <a:off x="609480" y="1511808"/>
            <a:ext cx="10972440" cy="4524315"/>
          </a:xfrm>
          <a:prstGeom prst="rect">
            <a:avLst/>
          </a:prstGeom>
          <a:noFill/>
        </p:spPr>
        <p:txBody>
          <a:bodyPr wrap="square" rtlCol="0">
            <a:spAutoFit/>
          </a:bodyPr>
          <a:lstStyle/>
          <a:p>
            <a:pPr marL="285750" indent="-285750">
              <a:buFont typeface="Arial" panose="020B0604020202020204" pitchFamily="34" charset="0"/>
              <a:buChar char="•"/>
            </a:pPr>
            <a:r>
              <a:rPr lang="en-US" spc="-1" dirty="0">
                <a:solidFill>
                  <a:srgbClr val="0033CC"/>
                </a:solidFill>
                <a:latin typeface="Trebuchet MS"/>
              </a:rPr>
              <a:t>Word2Vec()</a:t>
            </a:r>
          </a:p>
          <a:p>
            <a:r>
              <a:rPr lang="en-US" spc="-1" dirty="0">
                <a:solidFill>
                  <a:srgbClr val="0033CC"/>
                </a:solidFill>
                <a:latin typeface="Trebuchet MS"/>
              </a:rPr>
              <a:t>	Word2vec is a method to efficiently create word embeddings, but in addition to its utility as a word-embedding method, some of its concepts have been shown to be effective in creating recommendation engines and making sense of sequential data even in commercial, non-language tasks.</a:t>
            </a:r>
          </a:p>
          <a:p>
            <a:endParaRPr lang="en-US" spc="-1" dirty="0">
              <a:solidFill>
                <a:srgbClr val="0033CC"/>
              </a:solidFill>
              <a:latin typeface="Trebuchet MS"/>
            </a:endParaRPr>
          </a:p>
          <a:p>
            <a:r>
              <a:rPr lang="en-US" spc="-1" dirty="0">
                <a:solidFill>
                  <a:srgbClr val="0033CC"/>
                </a:solidFill>
                <a:latin typeface="Trebuchet MS"/>
              </a:rPr>
              <a:t>	These models are shallow, two-layer neural networks that are trained to reconstruct linguistic contexts of words. Word2vec takes as its input a large corpus of text and produces a vector space, typically of several hundred dimensions, with each unique word in the corpus being assigned a corresponding vector in the space.</a:t>
            </a:r>
          </a:p>
          <a:p>
            <a:endParaRPr lang="en-US" spc="-1" dirty="0">
              <a:solidFill>
                <a:srgbClr val="0033CC"/>
              </a:solidFill>
              <a:latin typeface="Trebuchet MS"/>
            </a:endParaRPr>
          </a:p>
          <a:p>
            <a:r>
              <a:rPr lang="en-US" spc="-1" dirty="0">
                <a:solidFill>
                  <a:srgbClr val="0033CC"/>
                </a:solidFill>
                <a:latin typeface="Trebuchet MS"/>
              </a:rPr>
              <a:t>	Word vectors are positioned in the vector space such that words that share common contexts in the corpus — that is, they are semantically and syntactically similar — are located close to one another in the space.</a:t>
            </a:r>
          </a:p>
          <a:p>
            <a:r>
              <a:rPr lang="en-US" spc="-1" dirty="0">
                <a:solidFill>
                  <a:srgbClr val="0033CC"/>
                </a:solidFill>
                <a:latin typeface="Trebuchet MS"/>
              </a:rPr>
              <a:t>Word2vec can utilize either of two model architectures to produce these distributed representations of words: continuous bag-of-words (CBOW) or continuous skip-gram.</a:t>
            </a:r>
          </a:p>
          <a:p>
            <a:endParaRPr lang="en-IN" dirty="0"/>
          </a:p>
        </p:txBody>
      </p:sp>
    </p:spTree>
    <p:extLst>
      <p:ext uri="{BB962C8B-B14F-4D97-AF65-F5344CB8AC3E}">
        <p14:creationId xmlns:p14="http://schemas.microsoft.com/office/powerpoint/2010/main" val="4160708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9C4EB-8815-5C7E-62DB-80AF86216F0B}"/>
              </a:ext>
            </a:extLst>
          </p:cNvPr>
          <p:cNvSpPr>
            <a:spLocks noGrp="1"/>
          </p:cNvSpPr>
          <p:nvPr>
            <p:ph type="title"/>
          </p:nvPr>
        </p:nvSpPr>
        <p:spPr/>
        <p:txBody>
          <a:bodyPr/>
          <a:lstStyle/>
          <a:p>
            <a:r>
              <a:rPr lang="en-US" sz="4000" spc="-1" dirty="0">
                <a:solidFill>
                  <a:srgbClr val="0033CC"/>
                </a:solidFill>
                <a:latin typeface="Trebuchet MS"/>
              </a:rPr>
              <a:t>Word2Vec()</a:t>
            </a:r>
            <a:endParaRPr lang="en-IN" sz="4000" dirty="0"/>
          </a:p>
        </p:txBody>
      </p:sp>
      <p:sp>
        <p:nvSpPr>
          <p:cNvPr id="6" name="TextBox 5">
            <a:extLst>
              <a:ext uri="{FF2B5EF4-FFF2-40B4-BE49-F238E27FC236}">
                <a16:creationId xmlns:a16="http://schemas.microsoft.com/office/drawing/2014/main" id="{708ABE40-50AE-C798-C3D6-B9E5785A5FFF}"/>
              </a:ext>
            </a:extLst>
          </p:cNvPr>
          <p:cNvSpPr txBox="1"/>
          <p:nvPr/>
        </p:nvSpPr>
        <p:spPr>
          <a:xfrm>
            <a:off x="609480" y="1816608"/>
            <a:ext cx="10972440" cy="1477328"/>
          </a:xfrm>
          <a:prstGeom prst="rect">
            <a:avLst/>
          </a:prstGeom>
          <a:noFill/>
        </p:spPr>
        <p:txBody>
          <a:bodyPr wrap="square" rtlCol="0">
            <a:spAutoFit/>
          </a:bodyPr>
          <a:lstStyle/>
          <a:p>
            <a:r>
              <a:rPr lang="en-US" spc="-1" dirty="0">
                <a:solidFill>
                  <a:srgbClr val="0033CC"/>
                </a:solidFill>
                <a:latin typeface="Trebuchet MS"/>
              </a:rPr>
              <a:t>In the continuous bag-of-words architecture, the model predicts the current word from the window of surrounding context words. The order of context words does not influence prediction (bag-of-words assumption). In the continuous skip-gram architecture, the model uses the current word to predict the surrounding window of context words. The skip-gram architecture weighs nearby context words more heavily than more distant context words. </a:t>
            </a:r>
            <a:endParaRPr lang="en-IN" dirty="0"/>
          </a:p>
        </p:txBody>
      </p:sp>
      <p:sp>
        <p:nvSpPr>
          <p:cNvPr id="7" name="TextBox 6">
            <a:extLst>
              <a:ext uri="{FF2B5EF4-FFF2-40B4-BE49-F238E27FC236}">
                <a16:creationId xmlns:a16="http://schemas.microsoft.com/office/drawing/2014/main" id="{61A70815-6586-D204-F1F8-5A5D5B3038A3}"/>
              </a:ext>
            </a:extLst>
          </p:cNvPr>
          <p:cNvSpPr txBox="1"/>
          <p:nvPr/>
        </p:nvSpPr>
        <p:spPr>
          <a:xfrm>
            <a:off x="719328" y="3692144"/>
            <a:ext cx="10375392" cy="707886"/>
          </a:xfrm>
          <a:prstGeom prst="rect">
            <a:avLst/>
          </a:prstGeom>
          <a:noFill/>
        </p:spPr>
        <p:txBody>
          <a:bodyPr wrap="square" rtlCol="0">
            <a:spAutoFit/>
          </a:bodyPr>
          <a:lstStyle/>
          <a:p>
            <a:r>
              <a:rPr lang="en-US" sz="4000" spc="-1" dirty="0">
                <a:solidFill>
                  <a:srgbClr val="0033CC"/>
                </a:solidFill>
                <a:latin typeface="Trebuchet MS"/>
              </a:rPr>
              <a:t>SVC()</a:t>
            </a:r>
          </a:p>
        </p:txBody>
      </p:sp>
      <p:sp>
        <p:nvSpPr>
          <p:cNvPr id="8" name="TextBox 7">
            <a:extLst>
              <a:ext uri="{FF2B5EF4-FFF2-40B4-BE49-F238E27FC236}">
                <a16:creationId xmlns:a16="http://schemas.microsoft.com/office/drawing/2014/main" id="{7AA16D6B-2281-155D-B27E-C152A6652691}"/>
              </a:ext>
            </a:extLst>
          </p:cNvPr>
          <p:cNvSpPr txBox="1"/>
          <p:nvPr/>
        </p:nvSpPr>
        <p:spPr>
          <a:xfrm>
            <a:off x="719328" y="4949952"/>
            <a:ext cx="10862592" cy="1477328"/>
          </a:xfrm>
          <a:prstGeom prst="rect">
            <a:avLst/>
          </a:prstGeom>
          <a:noFill/>
        </p:spPr>
        <p:txBody>
          <a:bodyPr wrap="square" rtlCol="0">
            <a:spAutoFit/>
          </a:bodyPr>
          <a:lstStyle/>
          <a:p>
            <a:r>
              <a:rPr lang="en-US" spc="-1" dirty="0">
                <a:solidFill>
                  <a:srgbClr val="0033CC"/>
                </a:solidFill>
                <a:latin typeface="Trebuchet MS"/>
              </a:rPr>
              <a:t>SVM works by mapping data to a high-dimensional feature space so that data points can be categorized, even when the data are not otherwise linearly separable. A separator between the categories is found, then the data are transformed in such a way that the separator could be drawn as a hyperplane. Following this, characteristics of new data can be used to predict the group to which a new record should belong.</a:t>
            </a:r>
            <a:endParaRPr lang="en-IN" dirty="0"/>
          </a:p>
        </p:txBody>
      </p:sp>
    </p:spTree>
    <p:extLst>
      <p:ext uri="{BB962C8B-B14F-4D97-AF65-F5344CB8AC3E}">
        <p14:creationId xmlns:p14="http://schemas.microsoft.com/office/powerpoint/2010/main" val="391453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2922E-BD19-DCA8-8373-078066F9018E}"/>
              </a:ext>
            </a:extLst>
          </p:cNvPr>
          <p:cNvSpPr>
            <a:spLocks noGrp="1"/>
          </p:cNvSpPr>
          <p:nvPr>
            <p:ph type="title"/>
          </p:nvPr>
        </p:nvSpPr>
        <p:spPr/>
        <p:txBody>
          <a:bodyPr/>
          <a:lstStyle/>
          <a:p>
            <a:r>
              <a:rPr lang="en-US" sz="4400" spc="-1" dirty="0">
                <a:solidFill>
                  <a:srgbClr val="0033CC"/>
                </a:solidFill>
                <a:latin typeface="Trebuchet MS"/>
              </a:rPr>
              <a:t>SVC()</a:t>
            </a:r>
            <a:endParaRPr lang="en-IN" dirty="0"/>
          </a:p>
        </p:txBody>
      </p:sp>
      <p:sp>
        <p:nvSpPr>
          <p:cNvPr id="3" name="Content Placeholder 2">
            <a:extLst>
              <a:ext uri="{FF2B5EF4-FFF2-40B4-BE49-F238E27FC236}">
                <a16:creationId xmlns:a16="http://schemas.microsoft.com/office/drawing/2014/main" id="{3AB14FCF-D57F-09B6-0B6E-BD042DA9BB1C}"/>
              </a:ext>
            </a:extLst>
          </p:cNvPr>
          <p:cNvSpPr>
            <a:spLocks noGrp="1"/>
          </p:cNvSpPr>
          <p:nvPr>
            <p:ph/>
          </p:nvPr>
        </p:nvSpPr>
        <p:spPr>
          <a:xfrm>
            <a:off x="609480" y="1604520"/>
            <a:ext cx="10972440" cy="2016504"/>
          </a:xfrm>
        </p:spPr>
        <p:txBody>
          <a:bodyPr/>
          <a:lstStyle/>
          <a:p>
            <a:pPr marL="0" indent="0">
              <a:buNone/>
            </a:pPr>
            <a:r>
              <a:rPr lang="en-US" sz="1800" spc="-1" dirty="0">
                <a:solidFill>
                  <a:srgbClr val="0033CC"/>
                </a:solidFill>
                <a:latin typeface="Trebuchet MS"/>
              </a:rPr>
              <a:t>The mathematical function used for the transformation is known as the kernel function. kernel types:</a:t>
            </a:r>
          </a:p>
          <a:p>
            <a:r>
              <a:rPr lang="en-US" sz="1800" spc="-1" dirty="0">
                <a:solidFill>
                  <a:srgbClr val="0033CC"/>
                </a:solidFill>
                <a:latin typeface="Trebuchet MS"/>
              </a:rPr>
              <a:t>Linear</a:t>
            </a:r>
          </a:p>
          <a:p>
            <a:r>
              <a:rPr lang="en-US" sz="1800" spc="-1" dirty="0">
                <a:solidFill>
                  <a:srgbClr val="0033CC"/>
                </a:solidFill>
                <a:latin typeface="Trebuchet MS"/>
              </a:rPr>
              <a:t>Polynomial</a:t>
            </a:r>
          </a:p>
          <a:p>
            <a:r>
              <a:rPr lang="en-US" sz="1800" spc="-1" dirty="0">
                <a:solidFill>
                  <a:srgbClr val="0033CC"/>
                </a:solidFill>
                <a:latin typeface="Trebuchet MS"/>
              </a:rPr>
              <a:t>Radial basis function (RBF)</a:t>
            </a:r>
          </a:p>
          <a:p>
            <a:r>
              <a:rPr lang="en-US" sz="1800" spc="-1" dirty="0">
                <a:solidFill>
                  <a:srgbClr val="0033CC"/>
                </a:solidFill>
                <a:latin typeface="Trebuchet MS"/>
              </a:rPr>
              <a:t>Sigmoid</a:t>
            </a:r>
          </a:p>
          <a:p>
            <a:pPr marL="0" indent="0">
              <a:buNone/>
            </a:pPr>
            <a:endParaRPr lang="en-IN" dirty="0"/>
          </a:p>
        </p:txBody>
      </p:sp>
      <p:sp>
        <p:nvSpPr>
          <p:cNvPr id="4" name="TextBox 3">
            <a:extLst>
              <a:ext uri="{FF2B5EF4-FFF2-40B4-BE49-F238E27FC236}">
                <a16:creationId xmlns:a16="http://schemas.microsoft.com/office/drawing/2014/main" id="{698410E8-AA9E-8653-0E27-47196804D257}"/>
              </a:ext>
            </a:extLst>
          </p:cNvPr>
          <p:cNvSpPr txBox="1"/>
          <p:nvPr/>
        </p:nvSpPr>
        <p:spPr>
          <a:xfrm>
            <a:off x="609480" y="3660840"/>
            <a:ext cx="10850400" cy="769441"/>
          </a:xfrm>
          <a:prstGeom prst="rect">
            <a:avLst/>
          </a:prstGeom>
          <a:noFill/>
        </p:spPr>
        <p:txBody>
          <a:bodyPr wrap="square" rtlCol="0">
            <a:spAutoFit/>
          </a:bodyPr>
          <a:lstStyle/>
          <a:p>
            <a:r>
              <a:rPr kumimoji="0" lang="en-US" sz="4400" b="0" i="0" u="none" strike="noStrike" kern="1200" cap="none" spc="-1" normalizeH="0" baseline="0" noProof="0" dirty="0">
                <a:ln>
                  <a:noFill/>
                </a:ln>
                <a:solidFill>
                  <a:srgbClr val="0033CC"/>
                </a:solidFill>
                <a:effectLst/>
                <a:uLnTx/>
                <a:uFillTx/>
                <a:latin typeface="Trebuchet MS"/>
              </a:rPr>
              <a:t>RandomForest</a:t>
            </a:r>
            <a:r>
              <a:rPr lang="en-US" sz="4400" spc="-1" dirty="0">
                <a:solidFill>
                  <a:srgbClr val="0033CC"/>
                </a:solidFill>
                <a:latin typeface="Trebuchet MS"/>
              </a:rPr>
              <a:t>Classifier</a:t>
            </a:r>
            <a:r>
              <a:rPr kumimoji="0" lang="en-US" sz="4400" b="0" i="0" u="none" strike="noStrike" kern="1200" cap="none" spc="-1" normalizeH="0" baseline="0" noProof="0" dirty="0">
                <a:ln>
                  <a:noFill/>
                </a:ln>
                <a:solidFill>
                  <a:srgbClr val="0033CC"/>
                </a:solidFill>
                <a:effectLst/>
                <a:uLnTx/>
                <a:uFillTx/>
                <a:latin typeface="Trebuchet MS"/>
              </a:rPr>
              <a:t>()</a:t>
            </a:r>
            <a:endParaRPr lang="en-IN" dirty="0"/>
          </a:p>
        </p:txBody>
      </p:sp>
      <p:sp>
        <p:nvSpPr>
          <p:cNvPr id="5" name="TextBox 4">
            <a:extLst>
              <a:ext uri="{FF2B5EF4-FFF2-40B4-BE49-F238E27FC236}">
                <a16:creationId xmlns:a16="http://schemas.microsoft.com/office/drawing/2014/main" id="{5279C9F6-4FF5-DC38-1081-58B73CED122F}"/>
              </a:ext>
            </a:extLst>
          </p:cNvPr>
          <p:cNvSpPr txBox="1"/>
          <p:nvPr/>
        </p:nvSpPr>
        <p:spPr>
          <a:xfrm>
            <a:off x="609480" y="4553075"/>
            <a:ext cx="10972440" cy="2308324"/>
          </a:xfrm>
          <a:prstGeom prst="rect">
            <a:avLst/>
          </a:prstGeom>
          <a:noFill/>
        </p:spPr>
        <p:txBody>
          <a:bodyPr wrap="square" rtlCol="0">
            <a:spAutoFit/>
          </a:bodyPr>
          <a:lstStyle/>
          <a:p>
            <a:r>
              <a:rPr lang="en-US" sz="1800" spc="-1" dirty="0">
                <a:solidFill>
                  <a:srgbClr val="0033CC"/>
                </a:solidFill>
                <a:latin typeface="Trebuchet MS"/>
              </a:rPr>
              <a:t>Random Forest grows multiple decision trees which are merged together for a more accurate prediction.</a:t>
            </a:r>
          </a:p>
          <a:p>
            <a:r>
              <a:rPr lang="en-US" sz="1800" spc="-1" dirty="0">
                <a:solidFill>
                  <a:srgbClr val="0033CC"/>
                </a:solidFill>
                <a:latin typeface="Trebuchet MS"/>
              </a:rPr>
              <a:t>The logic behind the Random Forest model is that multiple uncorrelated models (the individual decision trees) perform much better as a group than they do alone.</a:t>
            </a:r>
          </a:p>
          <a:p>
            <a:r>
              <a:rPr lang="en-US" sz="1800" spc="-1" dirty="0">
                <a:solidFill>
                  <a:srgbClr val="0033CC"/>
                </a:solidFill>
                <a:latin typeface="Trebuchet MS"/>
              </a:rPr>
              <a:t>When using Random Forest for classification, each tree gives a classification or a “vote.” The forest chooses the classification with the majority of the “votes.” Random forest is much more efficient than a single decision tree while performing analysis on a large database.</a:t>
            </a:r>
          </a:p>
          <a:p>
            <a:endParaRPr lang="en-US" spc="-1" dirty="0">
              <a:solidFill>
                <a:srgbClr val="0033CC"/>
              </a:solidFill>
              <a:latin typeface="Trebuchet MS"/>
            </a:endParaRPr>
          </a:p>
          <a:p>
            <a:endParaRPr lang="en-IN" dirty="0"/>
          </a:p>
        </p:txBody>
      </p:sp>
    </p:spTree>
    <p:extLst>
      <p:ext uri="{BB962C8B-B14F-4D97-AF65-F5344CB8AC3E}">
        <p14:creationId xmlns:p14="http://schemas.microsoft.com/office/powerpoint/2010/main" val="282500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Google Shape;114;p6"/>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56" name="Google Shape;115;p6"/>
          <p:cNvSpPr/>
          <p:nvPr/>
        </p:nvSpPr>
        <p:spPr>
          <a:xfrm>
            <a:off x="2895480" y="1143000"/>
            <a:ext cx="777204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Project Demonstration</a:t>
            </a:r>
            <a:endParaRPr lang="en-IN" sz="2400" b="0" strike="noStrike" spc="-1">
              <a:latin typeface="Arial"/>
            </a:endParaRPr>
          </a:p>
        </p:txBody>
      </p:sp>
      <p:sp>
        <p:nvSpPr>
          <p:cNvPr id="57" name="Google Shape;116;p6"/>
          <p:cNvSpPr/>
          <p:nvPr/>
        </p:nvSpPr>
        <p:spPr>
          <a:xfrm>
            <a:off x="3048120" y="1905120"/>
            <a:ext cx="7924320" cy="41151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685800" indent="-343080" algn="just">
              <a:lnSpc>
                <a:spcPct val="100000"/>
              </a:lnSpc>
              <a:buNone/>
              <a:tabLst>
                <a:tab pos="0" algn="l"/>
              </a:tabLst>
            </a:pPr>
            <a:r>
              <a:rPr lang="en-US" sz="2400" b="0" strike="noStrike" spc="-1">
                <a:solidFill>
                  <a:srgbClr val="0033CC"/>
                </a:solidFill>
                <a:latin typeface="Trebuchet MS"/>
                <a:ea typeface="Trebuchet MS"/>
              </a:rPr>
              <a:t>Exhibit the demonstration of the complete project.</a:t>
            </a:r>
            <a:endParaRPr lang="en-IN" sz="2400" b="0" strike="noStrike" spc="-1">
              <a:latin typeface="Arial"/>
            </a:endParaRPr>
          </a:p>
          <a:p>
            <a:pPr marL="685800" indent="-343080" algn="just">
              <a:lnSpc>
                <a:spcPct val="100000"/>
              </a:lnSpc>
              <a:buNone/>
              <a:tabLst>
                <a:tab pos="0" algn="l"/>
              </a:tabLst>
            </a:pPr>
            <a:endParaRPr lang="en-IN" sz="2400" b="0" strike="noStrike" spc="-1">
              <a:latin typeface="Arial"/>
            </a:endParaRPr>
          </a:p>
          <a:p>
            <a:pPr marL="685800" indent="-343080" algn="just">
              <a:lnSpc>
                <a:spcPct val="100000"/>
              </a:lnSpc>
              <a:buClr>
                <a:srgbClr val="FF0000"/>
              </a:buClr>
              <a:buFont typeface="Noto Sans"/>
              <a:buChar char="▪"/>
              <a:tabLst>
                <a:tab pos="0" algn="l"/>
              </a:tabLst>
            </a:pPr>
            <a:r>
              <a:rPr lang="en-US" sz="2400" b="0" strike="noStrike" spc="-1">
                <a:solidFill>
                  <a:srgbClr val="0033CC"/>
                </a:solidFill>
                <a:latin typeface="Trebuchet MS"/>
                <a:ea typeface="Trebuchet MS"/>
              </a:rPr>
              <a:t>It has to be complete in all aspects</a:t>
            </a:r>
            <a:endParaRPr lang="en-IN" sz="2400" b="0" strike="noStrike" spc="-1">
              <a:latin typeface="Arial"/>
            </a:endParaRPr>
          </a:p>
          <a:p>
            <a:pPr marL="685800" indent="-343080" algn="just">
              <a:lnSpc>
                <a:spcPct val="100000"/>
              </a:lnSpc>
              <a:buClr>
                <a:srgbClr val="FF0000"/>
              </a:buClr>
              <a:buFont typeface="Noto Sans"/>
              <a:buChar char="▪"/>
              <a:tabLst>
                <a:tab pos="0" algn="l"/>
              </a:tabLst>
            </a:pPr>
            <a:r>
              <a:rPr lang="en-US" sz="2400" b="0" strike="noStrike" spc="-1">
                <a:solidFill>
                  <a:srgbClr val="0033CC"/>
                </a:solidFill>
                <a:latin typeface="Trebuchet MS"/>
                <a:ea typeface="Trebuchet MS"/>
              </a:rPr>
              <a:t>Exhibit working of the project</a:t>
            </a:r>
            <a:endParaRPr lang="en-IN" sz="2400" b="0" strike="noStrike" spc="-1">
              <a:latin typeface="Arial"/>
            </a:endParaRPr>
          </a:p>
          <a:p>
            <a:pPr marL="685800" indent="-343080" algn="just">
              <a:lnSpc>
                <a:spcPct val="100000"/>
              </a:lnSpc>
              <a:buNone/>
              <a:tabLst>
                <a:tab pos="0" algn="l"/>
              </a:tabLst>
            </a:pPr>
            <a:endParaRPr lang="en-IN" sz="2400" b="0" strike="noStrike" spc="-1">
              <a:latin typeface="Arial"/>
            </a:endParaRPr>
          </a:p>
          <a:p>
            <a:pPr algn="just">
              <a:lnSpc>
                <a:spcPct val="100000"/>
              </a:lnSpc>
              <a:buNone/>
              <a:tabLst>
                <a:tab pos="0" algn="l"/>
              </a:tabLst>
            </a:pPr>
            <a:endParaRPr lang="en-IN" sz="2400" b="0" strike="noStrike" spc="-1">
              <a:latin typeface="Arial"/>
            </a:endParaRPr>
          </a:p>
          <a:p>
            <a:pPr algn="just">
              <a:lnSpc>
                <a:spcPct val="100000"/>
              </a:lnSpc>
              <a:buNone/>
              <a:tabLst>
                <a:tab pos="0" algn="l"/>
              </a:tabLst>
            </a:pPr>
            <a:r>
              <a:rPr lang="en-US" sz="2400" b="0" strike="noStrike" spc="-1">
                <a:solidFill>
                  <a:srgbClr val="0033CC"/>
                </a:solidFill>
                <a:latin typeface="Trebuchet MS"/>
                <a:ea typeface="Trebuchet MS"/>
              </a:rPr>
              <a:t> </a:t>
            </a:r>
            <a:endParaRPr lang="en-IN" sz="2400" b="0" strike="noStrike" spc="-1">
              <a:latin typeface="Arial"/>
            </a:endParaRPr>
          </a:p>
          <a:p>
            <a:pPr algn="just">
              <a:lnSpc>
                <a:spcPct val="100000"/>
              </a:lnSpc>
              <a:buNone/>
              <a:tabLst>
                <a:tab pos="0" algn="l"/>
              </a:tabLst>
            </a:pPr>
            <a:endParaRPr lang="en-IN" sz="2400" b="0" strike="noStrike" spc="-1">
              <a:latin typeface="Arial"/>
            </a:endParaRPr>
          </a:p>
          <a:p>
            <a:pPr algn="just">
              <a:lnSpc>
                <a:spcPct val="100000"/>
              </a:lnSpc>
              <a:buNone/>
              <a:tabLst>
                <a:tab pos="0" algn="l"/>
              </a:tabLst>
            </a:pPr>
            <a:endParaRPr lang="en-IN" sz="2400" b="0" strike="noStrike" spc="-1">
              <a:latin typeface="Arial"/>
            </a:endParaRPr>
          </a:p>
          <a:p>
            <a:pPr algn="just">
              <a:lnSpc>
                <a:spcPct val="100000"/>
              </a:lnSpc>
              <a:buNone/>
              <a:tabLst>
                <a:tab pos="0" algn="l"/>
              </a:tabLst>
            </a:pPr>
            <a:endParaRPr lang="en-IN" sz="2400" b="0" strike="noStrike" spc="-1">
              <a:latin typeface="Arial"/>
            </a:endParaRPr>
          </a:p>
          <a:p>
            <a:pPr algn="just">
              <a:lnSpc>
                <a:spcPct val="100000"/>
              </a:lnSpc>
              <a:buNone/>
              <a:tabLst>
                <a:tab pos="0" algn="l"/>
              </a:tabLst>
            </a:pPr>
            <a:endParaRPr lang="en-IN" sz="24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Google Shape;129;p8"/>
          <p:cNvSpPr/>
          <p:nvPr/>
        </p:nvSpPr>
        <p:spPr>
          <a:xfrm>
            <a:off x="3048120" y="1581120"/>
            <a:ext cx="7619760" cy="36000"/>
          </a:xfrm>
          <a:prstGeom prst="rect">
            <a:avLst/>
          </a:prstGeom>
          <a:solidFill>
            <a:srgbClr val="33CCCC"/>
          </a:solidFill>
          <a:ln w="0">
            <a:noFill/>
          </a:ln>
        </p:spPr>
        <p:style>
          <a:lnRef idx="0">
            <a:scrgbClr r="0" g="0" b="0"/>
          </a:lnRef>
          <a:fillRef idx="0">
            <a:scrgbClr r="0" g="0" b="0"/>
          </a:fillRef>
          <a:effectRef idx="0">
            <a:scrgbClr r="0" g="0" b="0"/>
          </a:effectRef>
          <a:fontRef idx="minor"/>
        </p:style>
      </p:sp>
      <p:sp>
        <p:nvSpPr>
          <p:cNvPr id="62" name="Google Shape;130;p8"/>
          <p:cNvSpPr/>
          <p:nvPr/>
        </p:nvSpPr>
        <p:spPr>
          <a:xfrm>
            <a:off x="2895480" y="1143000"/>
            <a:ext cx="7772040" cy="4575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marL="343080" indent="-343080" algn="r">
              <a:lnSpc>
                <a:spcPct val="100000"/>
              </a:lnSpc>
              <a:buNone/>
              <a:tabLst>
                <a:tab pos="0" algn="l"/>
              </a:tabLst>
            </a:pPr>
            <a:r>
              <a:rPr lang="en-US" sz="2400" b="0" strike="noStrike" spc="-1">
                <a:solidFill>
                  <a:srgbClr val="FF0000"/>
                </a:solidFill>
                <a:latin typeface="Trebuchet MS"/>
                <a:ea typeface="Trebuchet MS"/>
              </a:rPr>
              <a:t>Results and Discussion</a:t>
            </a:r>
            <a:endParaRPr lang="en-IN" sz="2400" b="0" strike="noStrike" spc="-1">
              <a:latin typeface="Arial"/>
            </a:endParaRPr>
          </a:p>
        </p:txBody>
      </p:sp>
      <p:sp>
        <p:nvSpPr>
          <p:cNvPr id="63" name="Google Shape;131;p8"/>
          <p:cNvSpPr/>
          <p:nvPr/>
        </p:nvSpPr>
        <p:spPr>
          <a:xfrm>
            <a:off x="1905120" y="1905120"/>
            <a:ext cx="9067320" cy="3600986"/>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just">
              <a:lnSpc>
                <a:spcPct val="100000"/>
              </a:lnSpc>
              <a:buNone/>
              <a:tabLst>
                <a:tab pos="0" algn="l"/>
              </a:tabLst>
            </a:pPr>
            <a:r>
              <a:rPr lang="en-US" sz="2400" b="0" strike="noStrike" spc="-1" dirty="0">
                <a:solidFill>
                  <a:srgbClr val="0033CC"/>
                </a:solidFill>
                <a:latin typeface="Trebuchet MS"/>
                <a:ea typeface="Trebuchet MS"/>
              </a:rPr>
              <a:t>Results and discussions on the experimentation conducted after testing.</a:t>
            </a:r>
          </a:p>
          <a:p>
            <a:pPr algn="just">
              <a:lnSpc>
                <a:spcPct val="100000"/>
              </a:lnSpc>
              <a:buNone/>
              <a:tabLst>
                <a:tab pos="0" algn="l"/>
              </a:tabLst>
            </a:pPr>
            <a:r>
              <a:rPr lang="en-IN" b="0" strike="noStrike" spc="-1" dirty="0">
                <a:latin typeface="Arial"/>
              </a:rPr>
              <a:t>		</a:t>
            </a:r>
            <a:r>
              <a:rPr lang="en-US" b="0" strike="noStrike" spc="-1" dirty="0">
                <a:solidFill>
                  <a:srgbClr val="0033CC"/>
                </a:solidFill>
                <a:latin typeface="Trebuchet MS"/>
              </a:rPr>
              <a:t>From our results, we conclude that our random forest model does a better job at prediction over the SVM model. One of the major disadvantages of SVM is handling of large datasets, so this may be one of the reasons why the SVM model performed so poorly.</a:t>
            </a:r>
          </a:p>
          <a:p>
            <a:pPr algn="just">
              <a:lnSpc>
                <a:spcPct val="100000"/>
              </a:lnSpc>
              <a:buNone/>
              <a:tabLst>
                <a:tab pos="0" algn="l"/>
              </a:tabLst>
            </a:pPr>
            <a:r>
              <a:rPr lang="en-US" b="0" strike="noStrike" spc="-1" dirty="0">
                <a:solidFill>
                  <a:srgbClr val="0033CC"/>
                </a:solidFill>
                <a:latin typeface="Trebuchet MS"/>
              </a:rPr>
              <a:t>		Initially we had decided on using TF-IDF to create our word embeddings. But we realized that on passing new, unseen data, our predictions made would be unsatisfactory since TF-IDF creates embeddings relative to the document given to it but word2vec creates embeddings based on a pre trained dataset which would work universally the same, on creating an embedding in the train and test set, and in new, unseen data.</a:t>
            </a:r>
            <a:endParaRPr lang="en-IN" b="0" strike="noStrike" spc="-1" dirty="0">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485</TotalTime>
  <Words>1753</Words>
  <Application>Microsoft Office PowerPoint</Application>
  <PresentationFormat>Widescreen</PresentationFormat>
  <Paragraphs>106</Paragraphs>
  <Slides>14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Noto Sans</vt:lpstr>
      <vt:lpstr>Noto Sans Symbols</vt:lpstr>
      <vt:lpstr>Symbol</vt:lpstr>
      <vt:lpstr>Times New Roman</vt:lpstr>
      <vt:lpstr>Trebuchet MS</vt:lpstr>
      <vt:lpstr>Wingdings</vt:lpstr>
      <vt:lpstr>Office Theme</vt:lpstr>
      <vt:lpstr>PowerPoint Presentation</vt:lpstr>
      <vt:lpstr>PowerPoint Presentation</vt:lpstr>
      <vt:lpstr>PowerPoint Presentation</vt:lpstr>
      <vt:lpstr>Module name, Technology used, code explanation.</vt:lpstr>
      <vt:lpstr>Interpretation with Algorithms &amp; Pseudocode used.</vt:lpstr>
      <vt:lpstr>Word2Vec()</vt:lpstr>
      <vt:lpstr>SVC()</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Sunitha R</dc:creator>
  <dc:description/>
  <cp:lastModifiedBy>12280</cp:lastModifiedBy>
  <cp:revision>5</cp:revision>
  <dcterms:created xsi:type="dcterms:W3CDTF">2020-11-22T08:14:37Z</dcterms:created>
  <dcterms:modified xsi:type="dcterms:W3CDTF">2022-11-17T08:33:10Z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