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315" r:id="rId3"/>
    <p:sldId id="291" r:id="rId4"/>
    <p:sldId id="289" r:id="rId5"/>
    <p:sldId id="260" r:id="rId6"/>
    <p:sldId id="294" r:id="rId7"/>
    <p:sldId id="261" r:id="rId8"/>
    <p:sldId id="312" r:id="rId9"/>
    <p:sldId id="318" r:id="rId10"/>
    <p:sldId id="298" r:id="rId11"/>
    <p:sldId id="319" r:id="rId12"/>
    <p:sldId id="295" r:id="rId13"/>
    <p:sldId id="320" r:id="rId14"/>
    <p:sldId id="307" r:id="rId15"/>
    <p:sldId id="257" r:id="rId16"/>
    <p:sldId id="322" r:id="rId17"/>
    <p:sldId id="32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8BD"/>
    <a:srgbClr val="C0B6B4"/>
    <a:srgbClr val="E6E2E1"/>
    <a:srgbClr val="CDC5C3"/>
    <a:srgbClr val="90634C"/>
    <a:srgbClr val="C6AD97"/>
    <a:srgbClr val="C8DC9B"/>
    <a:srgbClr val="759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66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6C4B-4468-4645-8A93-D85E56530D0E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29C35-2621-456A-9AE5-6C2518139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5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E9D9A1A-D5FC-4E7E-B94F-2448012087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0002C5-A61E-4AA4-8A45-EB146055C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109209" y="100295"/>
            <a:ext cx="11973582" cy="6657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C0661F-80A1-4496-9A33-69D40F6B40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r="1252" b="21339"/>
          <a:stretch/>
        </p:blipFill>
        <p:spPr>
          <a:xfrm>
            <a:off x="109209" y="2082441"/>
            <a:ext cx="11973582" cy="46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0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1D930-AD72-4899-A3B3-2BD2C682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E20FF8-72A4-4C5D-8297-69547DAD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A5B7E-71C0-4C51-BDEB-23513AA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505447-E827-4D76-AAC6-18A5B8AF1E6A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6DE2C-785F-4751-9D6E-C0F58EE7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23D21-4316-493E-8080-389755D9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422F570-271F-4C32-8608-FBF91FC2C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166B5-1809-46FD-B93D-1273FA85C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4450C-08C4-49E1-A680-57F487C8D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1A2A9-89FF-4129-A3DC-FF56447F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505447-E827-4D76-AAC6-18A5B8AF1E6A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79813-5E6E-41D6-8C07-317FAE28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4D8E2-6EF6-46BF-851B-AFA062AB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422F570-271F-4C32-8608-FBF91FC2C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5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8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6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0F7D933-1CCA-4539-872D-02414D4E2A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D09891-9DED-4AAA-BB87-87C8949B1F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109209" y="100295"/>
            <a:ext cx="11973582" cy="6657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0FBBD2-C361-44E2-90EC-E7DC7935C4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7272" r="468"/>
          <a:stretch/>
        </p:blipFill>
        <p:spPr>
          <a:xfrm>
            <a:off x="109209" y="100295"/>
            <a:ext cx="11973582" cy="42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D1787-4FE7-47F7-A1DC-21ADFCD1E5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D09891-9DED-4AAA-BB87-87C8949B1F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109209" y="100295"/>
            <a:ext cx="11973582" cy="6657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2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B3FA-DE3C-4990-A0D3-30028D9D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6B4CD-EAD5-491F-A6FD-74038B2C4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90515-3DB4-4F90-B36E-3B631AAC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756C6-FF25-46C9-A306-33602C47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505447-E827-4D76-AAC6-18A5B8AF1E6A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8692D-606E-40C9-9C23-E95D5625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298C6-E140-4ADF-8D91-8686AA39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422F570-271F-4C32-8608-FBF91FC2C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7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F1789-465D-49A5-A460-8635FCB3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CBFC4-10B0-4DF2-8252-7E3E165B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9A87B-BAB9-4AB4-900F-8069B53F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4D61F5-28B1-41CE-8D9A-459B0F600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22A1D-CCF1-4769-97EA-DFA087724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7F2FBA-5838-465D-A34A-584877EF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505447-E827-4D76-AAC6-18A5B8AF1E6A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F1F4B5-DCC9-42B3-B567-9A2014D0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24DBA8-E711-4534-A1D2-5191DF75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422F570-271F-4C32-8608-FBF91FC2C7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34276" y="651578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924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AFAD6-71C6-4234-9F66-BB4F1ADF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49CD9-E9CE-49FA-B6A2-2FB54939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505447-E827-4D76-AAC6-18A5B8AF1E6A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9E387-64B5-476E-9C46-2911C414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FFF13-5935-48EA-B8CA-5948E1B1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422F570-271F-4C32-8608-FBF91FC2C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0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>
            <a:extLst>
              <a:ext uri="{FF2B5EF4-FFF2-40B4-BE49-F238E27FC236}">
                <a16:creationId xmlns:a16="http://schemas.microsoft.com/office/drawing/2014/main" id="{C94028A3-3FD7-49CA-87AE-E58C6792402C}"/>
              </a:ext>
            </a:extLst>
          </p:cNvPr>
          <p:cNvSpPr/>
          <p:nvPr userDrawn="1"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solidFill>
            <a:srgbClr val="A3C8BD"/>
          </a:soli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思源黑体 CN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2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E5DB7-BE39-43D9-9778-4EE87085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1D448-3743-4944-B307-D11A2B5C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07D2B-F7D9-4803-897E-457CC3EE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D55BB-A060-40D1-882D-A35357E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505447-E827-4D76-AAC6-18A5B8AF1E6A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10963-D9CF-4F68-A654-28ABECD0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62AA8-93D2-4C64-8A2B-5590F210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422F570-271F-4C32-8608-FBF91FC2C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CA83B-0DD5-4A0F-99DC-794EE7E3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D6E6D-F9BB-4700-AB9D-0E8FFBA57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24FEB-E766-417C-879D-DF3F0748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B5C76-F483-4A86-A529-4EDF5B09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505447-E827-4D76-AAC6-18A5B8AF1E6A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DB63B-CD40-4BC5-98A7-71FB0185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B17B4-58E0-40D0-AB7A-90B4575A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422F570-271F-4C32-8608-FBF91FC2C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6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39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9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2D4A1-A689-4A0E-8F88-6DB496167782}"/>
              </a:ext>
            </a:extLst>
          </p:cNvPr>
          <p:cNvSpPr/>
          <p:nvPr/>
        </p:nvSpPr>
        <p:spPr>
          <a:xfrm>
            <a:off x="4693299" y="661215"/>
            <a:ext cx="6858001" cy="13234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377"/>
            <a:r>
              <a:rPr lang="en-US" altLang="zh-CN" sz="4000" b="1" dirty="0">
                <a:ln w="9525">
                  <a:noFill/>
                </a:ln>
                <a:latin typeface="Century Gothic" panose="020B0502020202020204" pitchFamily="34" charset="0"/>
                <a:ea typeface="方正正黑简体" panose="02000000000000000000" pitchFamily="2" charset="-122"/>
                <a:cs typeface="Arial" panose="020B0604020202020204" pitchFamily="34" charset="0"/>
                <a:sym typeface="+mn-lt"/>
              </a:rPr>
              <a:t>Agri-vision: Plant Diseases Classification &amp;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5C038-7A9A-4942-B2D8-7B959E353639}"/>
              </a:ext>
            </a:extLst>
          </p:cNvPr>
          <p:cNvSpPr txBox="1"/>
          <p:nvPr/>
        </p:nvSpPr>
        <p:spPr>
          <a:xfrm>
            <a:off x="620744" y="2486835"/>
            <a:ext cx="4940301" cy="2400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/>
              <a:t>Group 2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Akash Patel (101589687)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Bishakha (101547832)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Dhruv </a:t>
            </a:r>
            <a:r>
              <a:rPr lang="en-US" dirty="0" err="1"/>
              <a:t>Jayal</a:t>
            </a:r>
            <a:r>
              <a:rPr lang="en-US" dirty="0"/>
              <a:t> (101503569)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Muhammad Javaid Ahmed (101580538)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Pratham Sanjay </a:t>
            </a:r>
            <a:r>
              <a:rPr lang="en-US" dirty="0" err="1"/>
              <a:t>Sapra</a:t>
            </a:r>
            <a:r>
              <a:rPr lang="en-US" dirty="0"/>
              <a:t> (101572630)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Shreya </a:t>
            </a:r>
            <a:r>
              <a:rPr lang="en-US" dirty="0" err="1"/>
              <a:t>Lingwal</a:t>
            </a:r>
            <a:r>
              <a:rPr lang="en-US" dirty="0"/>
              <a:t> (101583877)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77323-D156-4E61-8647-29D14866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12" y="2146039"/>
            <a:ext cx="4570857" cy="4135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76C23-9ED2-443C-86D8-43FA7627A4BA}"/>
              </a:ext>
            </a:extLst>
          </p:cNvPr>
          <p:cNvSpPr/>
          <p:nvPr/>
        </p:nvSpPr>
        <p:spPr>
          <a:xfrm>
            <a:off x="1004596" y="5505372"/>
            <a:ext cx="455644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PK" dirty="0"/>
              <a:t>Advanced Applied Mathematical Concepts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1616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F5CCCD-ECAA-43D1-82C7-D1F38C586991}"/>
              </a:ext>
            </a:extLst>
          </p:cNvPr>
          <p:cNvSpPr txBox="1"/>
          <p:nvPr/>
        </p:nvSpPr>
        <p:spPr>
          <a:xfrm>
            <a:off x="2690056" y="1644736"/>
            <a:ext cx="776518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4800" b="1" u="sng" dirty="0">
                <a:ln w="9525">
                  <a:noFill/>
                </a:ln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  <a:sym typeface="+mn-lt"/>
              </a:rPr>
              <a:t>Classification &amp; Detection on Unknown Data</a:t>
            </a:r>
            <a:endParaRPr lang="zh-CN" altLang="en-US" sz="4800" b="1" u="sng" dirty="0">
              <a:ln w="9525">
                <a:noFill/>
              </a:ln>
              <a:latin typeface="Arial" panose="020B0604020202020204" pitchFamily="34" charset="0"/>
              <a:ea typeface="方正正黑简体" panose="020000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CE5CC5-DC06-4FFA-8FB0-2837CBD2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8" t="12407" r="75113" b="72037"/>
          <a:stretch/>
        </p:blipFill>
        <p:spPr>
          <a:xfrm rot="20820866">
            <a:off x="10033000" y="804394"/>
            <a:ext cx="1092200" cy="1369325"/>
          </a:xfrm>
          <a:custGeom>
            <a:avLst/>
            <a:gdLst>
              <a:gd name="connsiteX0" fmla="*/ 0 w 1092200"/>
              <a:gd name="connsiteY0" fmla="*/ 0 h 1369325"/>
              <a:gd name="connsiteX1" fmla="*/ 1092200 w 1092200"/>
              <a:gd name="connsiteY1" fmla="*/ 0 h 1369325"/>
              <a:gd name="connsiteX2" fmla="*/ 1092200 w 1092200"/>
              <a:gd name="connsiteY2" fmla="*/ 1073151 h 1369325"/>
              <a:gd name="connsiteX3" fmla="*/ 914400 w 1092200"/>
              <a:gd name="connsiteY3" fmla="*/ 1225551 h 1369325"/>
              <a:gd name="connsiteX4" fmla="*/ 514350 w 1092200"/>
              <a:gd name="connsiteY4" fmla="*/ 1295401 h 1369325"/>
              <a:gd name="connsiteX5" fmla="*/ 469900 w 1092200"/>
              <a:gd name="connsiteY5" fmla="*/ 1352551 h 1369325"/>
              <a:gd name="connsiteX6" fmla="*/ 476807 w 1092200"/>
              <a:gd name="connsiteY6" fmla="*/ 1369325 h 1369325"/>
              <a:gd name="connsiteX7" fmla="*/ 0 w 1092200"/>
              <a:gd name="connsiteY7" fmla="*/ 1369325 h 13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200" h="1369325">
                <a:moveTo>
                  <a:pt x="0" y="0"/>
                </a:moveTo>
                <a:lnTo>
                  <a:pt x="1092200" y="0"/>
                </a:lnTo>
                <a:lnTo>
                  <a:pt x="1092200" y="1073151"/>
                </a:lnTo>
                <a:lnTo>
                  <a:pt x="914400" y="1225551"/>
                </a:lnTo>
                <a:lnTo>
                  <a:pt x="514350" y="1295401"/>
                </a:lnTo>
                <a:lnTo>
                  <a:pt x="469900" y="1352551"/>
                </a:lnTo>
                <a:lnTo>
                  <a:pt x="476807" y="1369325"/>
                </a:lnTo>
                <a:lnTo>
                  <a:pt x="0" y="1369325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F77106-6F18-4F2A-99A8-10B08A09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4375" y="-347294"/>
            <a:ext cx="1877564" cy="18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39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35D1D00B-6D8F-49C0-99F3-DC4B5CF925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0" r="24992" b="9822"/>
          <a:stretch/>
        </p:blipFill>
        <p:spPr>
          <a:xfrm>
            <a:off x="735882" y="680355"/>
            <a:ext cx="2789432" cy="54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/>
      </p:transition>
    </mc:Choice>
    <mc:Fallback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F5EB0F6-2C2D-45CD-806C-425E035A85DA}"/>
              </a:ext>
            </a:extLst>
          </p:cNvPr>
          <p:cNvSpPr txBox="1"/>
          <p:nvPr/>
        </p:nvSpPr>
        <p:spPr>
          <a:xfrm>
            <a:off x="1656894" y="3887326"/>
            <a:ext cx="887821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5400" b="1" u="sng" dirty="0">
                <a:ln w="9525">
                  <a:noFill/>
                </a:ln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  <a:sym typeface="+mn-lt"/>
              </a:rPr>
              <a:t>Streamlit App Deployment</a:t>
            </a:r>
            <a:endParaRPr lang="zh-CN" altLang="en-US" sz="5400" b="1" u="sng" dirty="0">
              <a:ln w="9525">
                <a:noFill/>
              </a:ln>
              <a:latin typeface="Arial" panose="020B0604020202020204" pitchFamily="34" charset="0"/>
              <a:ea typeface="方正正黑简体" panose="020000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46FB33-57EB-4521-9AD4-85D643E31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8" t="12407" r="75113" b="72037"/>
          <a:stretch/>
        </p:blipFill>
        <p:spPr>
          <a:xfrm rot="20820866">
            <a:off x="8083550" y="2285589"/>
            <a:ext cx="1092200" cy="1369325"/>
          </a:xfrm>
          <a:custGeom>
            <a:avLst/>
            <a:gdLst>
              <a:gd name="connsiteX0" fmla="*/ 0 w 1092200"/>
              <a:gd name="connsiteY0" fmla="*/ 0 h 1369325"/>
              <a:gd name="connsiteX1" fmla="*/ 1092200 w 1092200"/>
              <a:gd name="connsiteY1" fmla="*/ 0 h 1369325"/>
              <a:gd name="connsiteX2" fmla="*/ 1092200 w 1092200"/>
              <a:gd name="connsiteY2" fmla="*/ 1073151 h 1369325"/>
              <a:gd name="connsiteX3" fmla="*/ 914400 w 1092200"/>
              <a:gd name="connsiteY3" fmla="*/ 1225551 h 1369325"/>
              <a:gd name="connsiteX4" fmla="*/ 514350 w 1092200"/>
              <a:gd name="connsiteY4" fmla="*/ 1295401 h 1369325"/>
              <a:gd name="connsiteX5" fmla="*/ 469900 w 1092200"/>
              <a:gd name="connsiteY5" fmla="*/ 1352551 h 1369325"/>
              <a:gd name="connsiteX6" fmla="*/ 476807 w 1092200"/>
              <a:gd name="connsiteY6" fmla="*/ 1369325 h 1369325"/>
              <a:gd name="connsiteX7" fmla="*/ 0 w 1092200"/>
              <a:gd name="connsiteY7" fmla="*/ 1369325 h 13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200" h="1369325">
                <a:moveTo>
                  <a:pt x="0" y="0"/>
                </a:moveTo>
                <a:lnTo>
                  <a:pt x="1092200" y="0"/>
                </a:lnTo>
                <a:lnTo>
                  <a:pt x="1092200" y="1073151"/>
                </a:lnTo>
                <a:lnTo>
                  <a:pt x="914400" y="1225551"/>
                </a:lnTo>
                <a:lnTo>
                  <a:pt x="514350" y="1295401"/>
                </a:lnTo>
                <a:lnTo>
                  <a:pt x="469900" y="1352551"/>
                </a:lnTo>
                <a:lnTo>
                  <a:pt x="476807" y="1369325"/>
                </a:lnTo>
                <a:lnTo>
                  <a:pt x="0" y="1369325"/>
                </a:lnTo>
                <a:close/>
              </a:path>
            </a:pathLst>
          </a:cu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AED2DC-955E-4271-86A2-42837489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84" y="4659783"/>
            <a:ext cx="1877564" cy="18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:a14="http://schemas.microsoft.com/office/drawing/2010/main" xmlns:a16="http://schemas.microsoft.com/office/drawing/2014/main"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>
            <a:extLst>
              <a:ext uri="{FF2B5EF4-FFF2-40B4-BE49-F238E27FC236}">
                <a16:creationId xmlns:a16="http://schemas.microsoft.com/office/drawing/2014/main" id="{41923F51-DC69-4A8E-B1BD-707C783E69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13" y="379672"/>
            <a:ext cx="5376441" cy="53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/>
      </p:transition>
    </mc:Choice>
    <mc:Fallback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A598B6D-FDA9-48F7-9C40-B8D3F3E71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2" y="603096"/>
            <a:ext cx="5918124" cy="565180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9862B0D-CE74-4F78-85CE-AF2307ED2073}"/>
              </a:ext>
            </a:extLst>
          </p:cNvPr>
          <p:cNvSpPr/>
          <p:nvPr/>
        </p:nvSpPr>
        <p:spPr>
          <a:xfrm>
            <a:off x="6035883" y="3013501"/>
            <a:ext cx="5725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zh-CN" sz="4800" b="1" u="sng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Lessons Learned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0602234-58DB-4568-B02D-F52EE483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8319" y="717060"/>
            <a:ext cx="1877564" cy="18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4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75"/>
                            </p:stCondLst>
                            <p:childTnLst>
                              <p:par>
                                <p:cTn id="18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01EE20-7FB2-4353-9297-E51DA442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8848"/>
              </p:ext>
            </p:extLst>
          </p:nvPr>
        </p:nvGraphicFramePr>
        <p:xfrm>
          <a:off x="1125635" y="725976"/>
          <a:ext cx="9940729" cy="54060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3476">
                  <a:extLst>
                    <a:ext uri="{9D8B030D-6E8A-4147-A177-3AD203B41FA5}">
                      <a16:colId xmlns:a16="http://schemas.microsoft.com/office/drawing/2014/main" val="1668865489"/>
                    </a:ext>
                  </a:extLst>
                </a:gridCol>
                <a:gridCol w="1922438">
                  <a:extLst>
                    <a:ext uri="{9D8B030D-6E8A-4147-A177-3AD203B41FA5}">
                      <a16:colId xmlns:a16="http://schemas.microsoft.com/office/drawing/2014/main" val="707007452"/>
                    </a:ext>
                  </a:extLst>
                </a:gridCol>
                <a:gridCol w="1016200">
                  <a:extLst>
                    <a:ext uri="{9D8B030D-6E8A-4147-A177-3AD203B41FA5}">
                      <a16:colId xmlns:a16="http://schemas.microsoft.com/office/drawing/2014/main" val="387678512"/>
                    </a:ext>
                  </a:extLst>
                </a:gridCol>
                <a:gridCol w="1651325">
                  <a:extLst>
                    <a:ext uri="{9D8B030D-6E8A-4147-A177-3AD203B41FA5}">
                      <a16:colId xmlns:a16="http://schemas.microsoft.com/office/drawing/2014/main" val="765897264"/>
                    </a:ext>
                  </a:extLst>
                </a:gridCol>
                <a:gridCol w="4757290">
                  <a:extLst>
                    <a:ext uri="{9D8B030D-6E8A-4147-A177-3AD203B41FA5}">
                      <a16:colId xmlns:a16="http://schemas.microsoft.com/office/drawing/2014/main" val="4063448083"/>
                    </a:ext>
                  </a:extLst>
                </a:gridCol>
              </a:tblGrid>
              <a:tr h="49044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Group 2 - Lessons Learned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93005"/>
                  </a:ext>
                </a:extLst>
              </a:tr>
              <a:tr h="91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Sr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Student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Topics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Lessons Learned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3277958"/>
                  </a:ext>
                </a:extLst>
              </a:tr>
              <a:tr h="532387"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>
                          <a:effectLst/>
                        </a:rPr>
                        <a:t>1</a:t>
                      </a:r>
                      <a:endParaRPr lang="en-P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Dhruv </a:t>
                      </a:r>
                      <a:r>
                        <a:rPr lang="en-US" sz="1100" u="none" strike="noStrike" dirty="0" err="1">
                          <a:effectLst/>
                        </a:rPr>
                        <a:t>Jayal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 dirty="0">
                          <a:effectLst/>
                        </a:rPr>
                        <a:t>101503569</a:t>
                      </a:r>
                      <a:endParaRPr lang="en-P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Introduction &amp; Dataset Exploration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/>
                      <a:endParaRPr lang="en-PK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471574"/>
                  </a:ext>
                </a:extLst>
              </a:tr>
              <a:tr h="598879"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 dirty="0">
                          <a:effectLst/>
                        </a:rPr>
                        <a:t>2</a:t>
                      </a:r>
                      <a:endParaRPr lang="en-P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Akash Patel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 dirty="0">
                          <a:effectLst/>
                        </a:rPr>
                        <a:t>101589687</a:t>
                      </a:r>
                      <a:endParaRPr lang="en-P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 Preprocessing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/>
                      <a:endParaRPr lang="en-P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4460015"/>
                  </a:ext>
                </a:extLst>
              </a:tr>
              <a:tr h="1088582"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>
                          <a:effectLst/>
                        </a:rPr>
                        <a:t>3</a:t>
                      </a:r>
                      <a:endParaRPr lang="en-P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Muhammad Javaid Ahmed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>
                          <a:effectLst/>
                        </a:rPr>
                        <a:t>101580538</a:t>
                      </a:r>
                      <a:endParaRPr lang="en-P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Model Development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&amp; Training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/>
                      <a:endParaRPr lang="en-P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7992191"/>
                  </a:ext>
                </a:extLst>
              </a:tr>
              <a:tr h="490444"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>
                          <a:effectLst/>
                        </a:rPr>
                        <a:t>4</a:t>
                      </a:r>
                      <a:endParaRPr lang="en-P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Shreya </a:t>
                      </a:r>
                      <a:r>
                        <a:rPr lang="en-US" sz="1100" u="none" strike="noStrike" dirty="0" err="1">
                          <a:effectLst/>
                        </a:rPr>
                        <a:t>Lingwal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 dirty="0">
                          <a:effectLst/>
                        </a:rPr>
                        <a:t>101583877</a:t>
                      </a:r>
                      <a:endParaRPr lang="en-P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Evaluation &amp;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Comparisons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/>
                      <a:endParaRPr lang="en-P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1621098"/>
                  </a:ext>
                </a:extLst>
              </a:tr>
              <a:tr h="625721"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>
                          <a:effectLst/>
                        </a:rPr>
                        <a:t>5</a:t>
                      </a:r>
                      <a:endParaRPr lang="en-P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Bishakha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 dirty="0">
                          <a:effectLst/>
                        </a:rPr>
                        <a:t>101547832</a:t>
                      </a:r>
                      <a:endParaRPr lang="en-P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Classification &amp; Detection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/>
                      <a:endParaRPr lang="en-P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255380"/>
                  </a:ext>
                </a:extLst>
              </a:tr>
              <a:tr h="660007"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>
                          <a:effectLst/>
                        </a:rPr>
                        <a:t>6</a:t>
                      </a:r>
                      <a:endParaRPr lang="en-P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Pratham Sanjay Sapra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100" u="none" strike="noStrike">
                          <a:effectLst/>
                        </a:rPr>
                        <a:t>101572630</a:t>
                      </a:r>
                      <a:endParaRPr lang="en-P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Streamlit App Deployment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P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934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2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F5CCCD-ECAA-43D1-82C7-D1F38C586991}"/>
              </a:ext>
            </a:extLst>
          </p:cNvPr>
          <p:cNvSpPr txBox="1"/>
          <p:nvPr/>
        </p:nvSpPr>
        <p:spPr>
          <a:xfrm>
            <a:off x="3190934" y="1489056"/>
            <a:ext cx="581013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600" u="sng" dirty="0">
                <a:sym typeface="+mn-lt"/>
              </a:rPr>
              <a:t>THE END</a:t>
            </a:r>
            <a:endParaRPr lang="zh-CN" altLang="en-US" sz="9600" u="sng" dirty="0"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CE5CC5-DC06-4FFA-8FB0-2837CBD2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8" t="12407" r="75113" b="72037"/>
          <a:stretch/>
        </p:blipFill>
        <p:spPr>
          <a:xfrm rot="20820866">
            <a:off x="10033000" y="804394"/>
            <a:ext cx="1092200" cy="1369325"/>
          </a:xfrm>
          <a:custGeom>
            <a:avLst/>
            <a:gdLst>
              <a:gd name="connsiteX0" fmla="*/ 0 w 1092200"/>
              <a:gd name="connsiteY0" fmla="*/ 0 h 1369325"/>
              <a:gd name="connsiteX1" fmla="*/ 1092200 w 1092200"/>
              <a:gd name="connsiteY1" fmla="*/ 0 h 1369325"/>
              <a:gd name="connsiteX2" fmla="*/ 1092200 w 1092200"/>
              <a:gd name="connsiteY2" fmla="*/ 1073151 h 1369325"/>
              <a:gd name="connsiteX3" fmla="*/ 914400 w 1092200"/>
              <a:gd name="connsiteY3" fmla="*/ 1225551 h 1369325"/>
              <a:gd name="connsiteX4" fmla="*/ 514350 w 1092200"/>
              <a:gd name="connsiteY4" fmla="*/ 1295401 h 1369325"/>
              <a:gd name="connsiteX5" fmla="*/ 469900 w 1092200"/>
              <a:gd name="connsiteY5" fmla="*/ 1352551 h 1369325"/>
              <a:gd name="connsiteX6" fmla="*/ 476807 w 1092200"/>
              <a:gd name="connsiteY6" fmla="*/ 1369325 h 1369325"/>
              <a:gd name="connsiteX7" fmla="*/ 0 w 1092200"/>
              <a:gd name="connsiteY7" fmla="*/ 1369325 h 13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200" h="1369325">
                <a:moveTo>
                  <a:pt x="0" y="0"/>
                </a:moveTo>
                <a:lnTo>
                  <a:pt x="1092200" y="0"/>
                </a:lnTo>
                <a:lnTo>
                  <a:pt x="1092200" y="1073151"/>
                </a:lnTo>
                <a:lnTo>
                  <a:pt x="914400" y="1225551"/>
                </a:lnTo>
                <a:lnTo>
                  <a:pt x="514350" y="1295401"/>
                </a:lnTo>
                <a:lnTo>
                  <a:pt x="469900" y="1352551"/>
                </a:lnTo>
                <a:lnTo>
                  <a:pt x="476807" y="1369325"/>
                </a:lnTo>
                <a:lnTo>
                  <a:pt x="0" y="1369325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F77106-6F18-4F2A-99A8-10B08A09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4375" y="-347294"/>
            <a:ext cx="1877564" cy="18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55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F5CCCD-ECAA-43D1-82C7-D1F38C586991}"/>
              </a:ext>
            </a:extLst>
          </p:cNvPr>
          <p:cNvSpPr txBox="1"/>
          <p:nvPr/>
        </p:nvSpPr>
        <p:spPr>
          <a:xfrm>
            <a:off x="1758405" y="1327496"/>
            <a:ext cx="867518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914377">
              <a:defRPr sz="7200">
                <a:ln w="9525">
                  <a:noFill/>
                </a:ln>
                <a:solidFill>
                  <a:srgbClr val="A3C8BD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en-US" altLang="zh-CN" sz="4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Introduction &amp; </a:t>
            </a:r>
          </a:p>
          <a:p>
            <a:r>
              <a:rPr lang="en-US" altLang="zh-CN" sz="4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Dataset Exploration</a:t>
            </a:r>
            <a:endParaRPr lang="zh-CN" altLang="en-US" sz="4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CE5CC5-DC06-4FFA-8FB0-2837CBD2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8" t="12407" r="75113" b="72037"/>
          <a:stretch/>
        </p:blipFill>
        <p:spPr>
          <a:xfrm rot="20820866">
            <a:off x="10033000" y="804394"/>
            <a:ext cx="1092200" cy="1369325"/>
          </a:xfrm>
          <a:custGeom>
            <a:avLst/>
            <a:gdLst>
              <a:gd name="connsiteX0" fmla="*/ 0 w 1092200"/>
              <a:gd name="connsiteY0" fmla="*/ 0 h 1369325"/>
              <a:gd name="connsiteX1" fmla="*/ 1092200 w 1092200"/>
              <a:gd name="connsiteY1" fmla="*/ 0 h 1369325"/>
              <a:gd name="connsiteX2" fmla="*/ 1092200 w 1092200"/>
              <a:gd name="connsiteY2" fmla="*/ 1073151 h 1369325"/>
              <a:gd name="connsiteX3" fmla="*/ 914400 w 1092200"/>
              <a:gd name="connsiteY3" fmla="*/ 1225551 h 1369325"/>
              <a:gd name="connsiteX4" fmla="*/ 514350 w 1092200"/>
              <a:gd name="connsiteY4" fmla="*/ 1295401 h 1369325"/>
              <a:gd name="connsiteX5" fmla="*/ 469900 w 1092200"/>
              <a:gd name="connsiteY5" fmla="*/ 1352551 h 1369325"/>
              <a:gd name="connsiteX6" fmla="*/ 476807 w 1092200"/>
              <a:gd name="connsiteY6" fmla="*/ 1369325 h 1369325"/>
              <a:gd name="connsiteX7" fmla="*/ 0 w 1092200"/>
              <a:gd name="connsiteY7" fmla="*/ 1369325 h 13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200" h="1369325">
                <a:moveTo>
                  <a:pt x="0" y="0"/>
                </a:moveTo>
                <a:lnTo>
                  <a:pt x="1092200" y="0"/>
                </a:lnTo>
                <a:lnTo>
                  <a:pt x="1092200" y="1073151"/>
                </a:lnTo>
                <a:lnTo>
                  <a:pt x="914400" y="1225551"/>
                </a:lnTo>
                <a:lnTo>
                  <a:pt x="514350" y="1295401"/>
                </a:lnTo>
                <a:lnTo>
                  <a:pt x="469900" y="1352551"/>
                </a:lnTo>
                <a:lnTo>
                  <a:pt x="476807" y="1369325"/>
                </a:lnTo>
                <a:lnTo>
                  <a:pt x="0" y="13693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206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EF4584-6674-43BD-8741-67251778C8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8" t="4820" r="34641" b="9893"/>
          <a:stretch/>
        </p:blipFill>
        <p:spPr>
          <a:xfrm>
            <a:off x="1306286" y="574766"/>
            <a:ext cx="2090057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83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F5EB0F6-2C2D-45CD-806C-425E035A85DA}"/>
              </a:ext>
            </a:extLst>
          </p:cNvPr>
          <p:cNvSpPr txBox="1"/>
          <p:nvPr/>
        </p:nvSpPr>
        <p:spPr>
          <a:xfrm>
            <a:off x="2466125" y="4120858"/>
            <a:ext cx="725974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5400" b="1" u="sng" dirty="0">
                <a:ln w="9525">
                  <a:noFill/>
                </a:ln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  <a:sym typeface="+mn-lt"/>
              </a:rPr>
              <a:t>Data Preprocessing</a:t>
            </a:r>
            <a:endParaRPr lang="zh-CN" altLang="en-US" sz="5400" b="1" u="sng" dirty="0">
              <a:ln w="9525">
                <a:noFill/>
              </a:ln>
              <a:latin typeface="Arial" panose="020B0604020202020204" pitchFamily="34" charset="0"/>
              <a:ea typeface="方正正黑简体" panose="020000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46FB33-57EB-4521-9AD4-85D643E31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8" t="12407" r="75113" b="72037"/>
          <a:stretch/>
        </p:blipFill>
        <p:spPr>
          <a:xfrm rot="20820866">
            <a:off x="8083550" y="2285589"/>
            <a:ext cx="1092200" cy="1369325"/>
          </a:xfrm>
          <a:custGeom>
            <a:avLst/>
            <a:gdLst>
              <a:gd name="connsiteX0" fmla="*/ 0 w 1092200"/>
              <a:gd name="connsiteY0" fmla="*/ 0 h 1369325"/>
              <a:gd name="connsiteX1" fmla="*/ 1092200 w 1092200"/>
              <a:gd name="connsiteY1" fmla="*/ 0 h 1369325"/>
              <a:gd name="connsiteX2" fmla="*/ 1092200 w 1092200"/>
              <a:gd name="connsiteY2" fmla="*/ 1073151 h 1369325"/>
              <a:gd name="connsiteX3" fmla="*/ 914400 w 1092200"/>
              <a:gd name="connsiteY3" fmla="*/ 1225551 h 1369325"/>
              <a:gd name="connsiteX4" fmla="*/ 514350 w 1092200"/>
              <a:gd name="connsiteY4" fmla="*/ 1295401 h 1369325"/>
              <a:gd name="connsiteX5" fmla="*/ 469900 w 1092200"/>
              <a:gd name="connsiteY5" fmla="*/ 1352551 h 1369325"/>
              <a:gd name="connsiteX6" fmla="*/ 476807 w 1092200"/>
              <a:gd name="connsiteY6" fmla="*/ 1369325 h 1369325"/>
              <a:gd name="connsiteX7" fmla="*/ 0 w 1092200"/>
              <a:gd name="connsiteY7" fmla="*/ 1369325 h 13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200" h="1369325">
                <a:moveTo>
                  <a:pt x="0" y="0"/>
                </a:moveTo>
                <a:lnTo>
                  <a:pt x="1092200" y="0"/>
                </a:lnTo>
                <a:lnTo>
                  <a:pt x="1092200" y="1073151"/>
                </a:lnTo>
                <a:lnTo>
                  <a:pt x="914400" y="1225551"/>
                </a:lnTo>
                <a:lnTo>
                  <a:pt x="514350" y="1295401"/>
                </a:lnTo>
                <a:lnTo>
                  <a:pt x="469900" y="1352551"/>
                </a:lnTo>
                <a:lnTo>
                  <a:pt x="476807" y="1369325"/>
                </a:lnTo>
                <a:lnTo>
                  <a:pt x="0" y="1369325"/>
                </a:lnTo>
                <a:close/>
              </a:path>
            </a:pathLst>
          </a:cu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AED2DC-955E-4271-86A2-42837489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84" y="4659783"/>
            <a:ext cx="1877564" cy="18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:a14="http://schemas.microsoft.com/office/drawing/2010/main" xmlns:a16="http://schemas.microsoft.com/office/drawing/2014/main"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>
            <a:extLst>
              <a:ext uri="{FF2B5EF4-FFF2-40B4-BE49-F238E27FC236}">
                <a16:creationId xmlns:a16="http://schemas.microsoft.com/office/drawing/2014/main" id="{03A10149-6366-4D5B-AD68-2507452C88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13576"/>
          <a:stretch/>
        </p:blipFill>
        <p:spPr>
          <a:xfrm>
            <a:off x="8431764" y="990597"/>
            <a:ext cx="2995508" cy="48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/>
      </p:transition>
    </mc:Choice>
    <mc:Fallback xmlns:ma14="http://schemas.microsoft.com/office/mac/drawingml/2011/main"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F5CCCD-ECAA-43D1-82C7-D1F38C586991}"/>
              </a:ext>
            </a:extLst>
          </p:cNvPr>
          <p:cNvSpPr txBox="1"/>
          <p:nvPr/>
        </p:nvSpPr>
        <p:spPr>
          <a:xfrm>
            <a:off x="2461165" y="1550387"/>
            <a:ext cx="726967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4800" b="1" u="sng" dirty="0">
                <a:ln w="9525">
                  <a:noFill/>
                </a:ln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  <a:sym typeface="+mn-lt"/>
              </a:rPr>
              <a:t>Model Development </a:t>
            </a:r>
          </a:p>
          <a:p>
            <a:pPr algn="ctr" defTabSz="914377"/>
            <a:r>
              <a:rPr lang="en-US" altLang="zh-CN" sz="4800" b="1" u="sng" dirty="0">
                <a:ln w="9525">
                  <a:noFill/>
                </a:ln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  <a:sym typeface="+mn-lt"/>
              </a:rPr>
              <a:t>&amp; Training</a:t>
            </a:r>
            <a:endParaRPr lang="zh-CN" altLang="en-US" sz="4800" b="1" u="sng" dirty="0">
              <a:ln w="9525">
                <a:noFill/>
              </a:ln>
              <a:latin typeface="Arial" panose="020B0604020202020204" pitchFamily="34" charset="0"/>
              <a:ea typeface="方正正黑简体" panose="020000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CE5CC5-DC06-4FFA-8FB0-2837CBD2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8" t="12407" r="75113" b="72037"/>
          <a:stretch/>
        </p:blipFill>
        <p:spPr>
          <a:xfrm rot="20820866">
            <a:off x="10033000" y="804394"/>
            <a:ext cx="1092200" cy="1369325"/>
          </a:xfrm>
          <a:custGeom>
            <a:avLst/>
            <a:gdLst>
              <a:gd name="connsiteX0" fmla="*/ 0 w 1092200"/>
              <a:gd name="connsiteY0" fmla="*/ 0 h 1369325"/>
              <a:gd name="connsiteX1" fmla="*/ 1092200 w 1092200"/>
              <a:gd name="connsiteY1" fmla="*/ 0 h 1369325"/>
              <a:gd name="connsiteX2" fmla="*/ 1092200 w 1092200"/>
              <a:gd name="connsiteY2" fmla="*/ 1073151 h 1369325"/>
              <a:gd name="connsiteX3" fmla="*/ 914400 w 1092200"/>
              <a:gd name="connsiteY3" fmla="*/ 1225551 h 1369325"/>
              <a:gd name="connsiteX4" fmla="*/ 514350 w 1092200"/>
              <a:gd name="connsiteY4" fmla="*/ 1295401 h 1369325"/>
              <a:gd name="connsiteX5" fmla="*/ 469900 w 1092200"/>
              <a:gd name="connsiteY5" fmla="*/ 1352551 h 1369325"/>
              <a:gd name="connsiteX6" fmla="*/ 476807 w 1092200"/>
              <a:gd name="connsiteY6" fmla="*/ 1369325 h 1369325"/>
              <a:gd name="connsiteX7" fmla="*/ 0 w 1092200"/>
              <a:gd name="connsiteY7" fmla="*/ 1369325 h 13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200" h="1369325">
                <a:moveTo>
                  <a:pt x="0" y="0"/>
                </a:moveTo>
                <a:lnTo>
                  <a:pt x="1092200" y="0"/>
                </a:lnTo>
                <a:lnTo>
                  <a:pt x="1092200" y="1073151"/>
                </a:lnTo>
                <a:lnTo>
                  <a:pt x="914400" y="1225551"/>
                </a:lnTo>
                <a:lnTo>
                  <a:pt x="514350" y="1295401"/>
                </a:lnTo>
                <a:lnTo>
                  <a:pt x="469900" y="1352551"/>
                </a:lnTo>
                <a:lnTo>
                  <a:pt x="476807" y="1369325"/>
                </a:lnTo>
                <a:lnTo>
                  <a:pt x="0" y="1369325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F77106-6F18-4F2A-99A8-10B08A09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4375" y="-347294"/>
            <a:ext cx="1877564" cy="18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5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74">
            <a:extLst>
              <a:ext uri="{FF2B5EF4-FFF2-40B4-BE49-F238E27FC236}">
                <a16:creationId xmlns:a16="http://schemas.microsoft.com/office/drawing/2014/main" id="{6B054108-AEF1-41CC-A00A-40D9775790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2" t="38564" r="21931" b="24742"/>
          <a:stretch/>
        </p:blipFill>
        <p:spPr>
          <a:xfrm>
            <a:off x="472856" y="87233"/>
            <a:ext cx="2999946" cy="6272987"/>
          </a:xfrm>
          <a:custGeom>
            <a:avLst/>
            <a:gdLst>
              <a:gd name="connsiteX0" fmla="*/ 0 w 2758301"/>
              <a:gd name="connsiteY0" fmla="*/ 0 h 5767699"/>
              <a:gd name="connsiteX1" fmla="*/ 2758301 w 2758301"/>
              <a:gd name="connsiteY1" fmla="*/ 0 h 5767699"/>
              <a:gd name="connsiteX2" fmla="*/ 2758301 w 2758301"/>
              <a:gd name="connsiteY2" fmla="*/ 5767699 h 5767699"/>
              <a:gd name="connsiteX3" fmla="*/ 353890 w 2758301"/>
              <a:gd name="connsiteY3" fmla="*/ 5767699 h 5767699"/>
              <a:gd name="connsiteX4" fmla="*/ 353890 w 2758301"/>
              <a:gd name="connsiteY4" fmla="*/ 4966383 h 5767699"/>
              <a:gd name="connsiteX5" fmla="*/ 0 w 2758301"/>
              <a:gd name="connsiteY5" fmla="*/ 4966383 h 576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8301" h="5767699">
                <a:moveTo>
                  <a:pt x="0" y="0"/>
                </a:moveTo>
                <a:lnTo>
                  <a:pt x="2758301" y="0"/>
                </a:lnTo>
                <a:lnTo>
                  <a:pt x="2758301" y="5767699"/>
                </a:lnTo>
                <a:lnTo>
                  <a:pt x="353890" y="5767699"/>
                </a:lnTo>
                <a:lnTo>
                  <a:pt x="353890" y="4966383"/>
                </a:lnTo>
                <a:lnTo>
                  <a:pt x="0" y="49663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/>
      </p:transition>
    </mc:Choice>
    <mc:Fallback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F5EB0F6-2C2D-45CD-806C-425E035A85DA}"/>
              </a:ext>
            </a:extLst>
          </p:cNvPr>
          <p:cNvSpPr txBox="1"/>
          <p:nvPr/>
        </p:nvSpPr>
        <p:spPr>
          <a:xfrm>
            <a:off x="1349175" y="3877995"/>
            <a:ext cx="949365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5400" b="1" u="sng" dirty="0">
                <a:ln w="9525">
                  <a:noFill/>
                </a:ln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  <a:sym typeface="+mn-lt"/>
              </a:rPr>
              <a:t>Evaluation &amp; Comparisons</a:t>
            </a:r>
            <a:endParaRPr lang="zh-CN" altLang="en-US" sz="5400" b="1" u="sng" dirty="0">
              <a:ln w="9525">
                <a:noFill/>
              </a:ln>
              <a:latin typeface="Arial" panose="020B0604020202020204" pitchFamily="34" charset="0"/>
              <a:ea typeface="方正正黑简体" panose="020000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46FB33-57EB-4521-9AD4-85D643E31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8" t="12407" r="75113" b="72037"/>
          <a:stretch/>
        </p:blipFill>
        <p:spPr>
          <a:xfrm rot="20820866">
            <a:off x="8083550" y="2285589"/>
            <a:ext cx="1092200" cy="1369325"/>
          </a:xfrm>
          <a:custGeom>
            <a:avLst/>
            <a:gdLst>
              <a:gd name="connsiteX0" fmla="*/ 0 w 1092200"/>
              <a:gd name="connsiteY0" fmla="*/ 0 h 1369325"/>
              <a:gd name="connsiteX1" fmla="*/ 1092200 w 1092200"/>
              <a:gd name="connsiteY1" fmla="*/ 0 h 1369325"/>
              <a:gd name="connsiteX2" fmla="*/ 1092200 w 1092200"/>
              <a:gd name="connsiteY2" fmla="*/ 1073151 h 1369325"/>
              <a:gd name="connsiteX3" fmla="*/ 914400 w 1092200"/>
              <a:gd name="connsiteY3" fmla="*/ 1225551 h 1369325"/>
              <a:gd name="connsiteX4" fmla="*/ 514350 w 1092200"/>
              <a:gd name="connsiteY4" fmla="*/ 1295401 h 1369325"/>
              <a:gd name="connsiteX5" fmla="*/ 469900 w 1092200"/>
              <a:gd name="connsiteY5" fmla="*/ 1352551 h 1369325"/>
              <a:gd name="connsiteX6" fmla="*/ 476807 w 1092200"/>
              <a:gd name="connsiteY6" fmla="*/ 1369325 h 1369325"/>
              <a:gd name="connsiteX7" fmla="*/ 0 w 1092200"/>
              <a:gd name="connsiteY7" fmla="*/ 1369325 h 13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200" h="1369325">
                <a:moveTo>
                  <a:pt x="0" y="0"/>
                </a:moveTo>
                <a:lnTo>
                  <a:pt x="1092200" y="0"/>
                </a:lnTo>
                <a:lnTo>
                  <a:pt x="1092200" y="1073151"/>
                </a:lnTo>
                <a:lnTo>
                  <a:pt x="914400" y="1225551"/>
                </a:lnTo>
                <a:lnTo>
                  <a:pt x="514350" y="1295401"/>
                </a:lnTo>
                <a:lnTo>
                  <a:pt x="469900" y="1352551"/>
                </a:lnTo>
                <a:lnTo>
                  <a:pt x="476807" y="1369325"/>
                </a:lnTo>
                <a:lnTo>
                  <a:pt x="0" y="1369325"/>
                </a:lnTo>
                <a:close/>
              </a:path>
            </a:pathLst>
          </a:cu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AED2DC-955E-4271-86A2-42837489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84" y="4659783"/>
            <a:ext cx="1877564" cy="18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:a14="http://schemas.microsoft.com/office/drawing/2010/main" xmlns:a16="http://schemas.microsoft.com/office/drawing/2014/main"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62D0A9-02DE-4293-9691-672B59657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7"/>
          <a:stretch/>
        </p:blipFill>
        <p:spPr>
          <a:xfrm>
            <a:off x="8360228" y="625442"/>
            <a:ext cx="3214008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/>
      </p:transition>
    </mc:Choice>
    <mc:Fallback xmlns:c="http://schemas.openxmlformats.org/drawingml/2006/chart" xmlns:a16="http://schemas.microsoft.com/office/drawing/2014/main"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w453z2z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133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微软雅黑</vt:lpstr>
      <vt:lpstr>宋体</vt:lpstr>
      <vt:lpstr>Arial</vt:lpstr>
      <vt:lpstr>Calibri</vt:lpstr>
      <vt:lpstr>Century Gothic</vt:lpstr>
      <vt:lpstr>思源黑体 CN Regular</vt:lpstr>
      <vt:lpstr>方正正黑简体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Javaid Ahmed</cp:lastModifiedBy>
  <cp:revision>207</cp:revision>
  <dcterms:created xsi:type="dcterms:W3CDTF">2020-04-06T05:27:43Z</dcterms:created>
  <dcterms:modified xsi:type="dcterms:W3CDTF">2025-07-20T18:36:35Z</dcterms:modified>
</cp:coreProperties>
</file>