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Play" panose="020B0604020202020204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gRuMtvdxZHE44MrZ7kUArjp3qd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24" autoAdjust="0"/>
  </p:normalViewPr>
  <p:slideViewPr>
    <p:cSldViewPr snapToGrid="0">
      <p:cViewPr varScale="1">
        <p:scale>
          <a:sx n="48" d="100"/>
          <a:sy n="48" d="100"/>
        </p:scale>
        <p:origin x="53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ctrTitle"/>
          </p:nvPr>
        </p:nvSpPr>
        <p:spPr>
          <a:xfrm>
            <a:off x="1524000" y="1416971"/>
            <a:ext cx="9144000" cy="1724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ubTitle" idx="1"/>
          </p:nvPr>
        </p:nvSpPr>
        <p:spPr>
          <a:xfrm>
            <a:off x="1524000" y="3141069"/>
            <a:ext cx="9144000" cy="2116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  <a:defRPr sz="2800" b="1">
                <a:solidFill>
                  <a:srgbClr val="002060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1"/>
          <p:cNvSpPr/>
          <p:nvPr/>
        </p:nvSpPr>
        <p:spPr>
          <a:xfrm>
            <a:off x="37228" y="878292"/>
            <a:ext cx="12117544" cy="478523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(ICCSAI - 2025)</a:t>
            </a:r>
            <a:br>
              <a:rPr lang="en-US" sz="1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sz="1800" b="1" i="0" u="none" strike="noStrike" cap="non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#64074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129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 rot="5400000">
            <a:off x="4682095" y="-236151"/>
            <a:ext cx="2516030" cy="9437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marL="914400" lvl="1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marL="914400" lvl="1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1221526" y="2414717"/>
            <a:ext cx="9437165" cy="315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dt" idx="10"/>
          </p:nvPr>
        </p:nvSpPr>
        <p:spPr>
          <a:xfrm>
            <a:off x="230926" y="6444524"/>
            <a:ext cx="1437330" cy="30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ftr" idx="11"/>
          </p:nvPr>
        </p:nvSpPr>
        <p:spPr>
          <a:xfrm>
            <a:off x="4094441" y="6419172"/>
            <a:ext cx="4114800" cy="30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2"/>
          <p:cNvSpPr/>
          <p:nvPr/>
        </p:nvSpPr>
        <p:spPr>
          <a:xfrm>
            <a:off x="37228" y="878293"/>
            <a:ext cx="12117544" cy="36512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129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marL="914400" lvl="1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marL="914400" lvl="1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marL="914400" lvl="1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  <a:defRPr sz="2400" b="1"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800"/>
              <a:buNone/>
              <a:defRPr/>
            </a:lvl1pPr>
            <a:lvl2pPr marL="914400" lvl="1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129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3200"/>
              <a:buNone/>
              <a:defRPr sz="3200"/>
            </a:lvl1pPr>
            <a:lvl2pPr marL="914400" lvl="1" indent="-4064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  <a:defRPr sz="1600"/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129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  <a:defRPr sz="2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1221527" y="3224416"/>
            <a:ext cx="9437165" cy="2516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10" descr="A red text on a black background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2500" y="78903"/>
            <a:ext cx="3388900" cy="75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 descr="A blue and white logo&#10;&#10;Description automatically generated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47831" y="47047"/>
            <a:ext cx="2245282" cy="782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10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5581285" y="-3607"/>
            <a:ext cx="1029427" cy="96896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/>
          <p:nvPr/>
        </p:nvSpPr>
        <p:spPr>
          <a:xfrm>
            <a:off x="-6979" y="6356349"/>
            <a:ext cx="12117544" cy="454231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10" descr="A purple text on a black background&#10;&#10;AI-generated content may be incorrect.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3958740" y="62674"/>
            <a:ext cx="1290762" cy="750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0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122535" y="175433"/>
            <a:ext cx="2061729" cy="61088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1524000" y="1758997"/>
            <a:ext cx="9144000" cy="1277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12681"/>
              </a:buClr>
              <a:buSzPct val="100000"/>
              <a:buFont typeface="Barlow"/>
              <a:buNone/>
            </a:pPr>
            <a:r>
              <a:rPr lang="en-US" b="1" i="0">
                <a:solidFill>
                  <a:srgbClr val="012681"/>
                </a:solidFill>
                <a:latin typeface="Barlow"/>
                <a:ea typeface="Barlow"/>
                <a:cs typeface="Barlow"/>
                <a:sym typeface="Barlow"/>
              </a:rPr>
              <a:t>2025 3rd International Conference on </a:t>
            </a:r>
            <a:br>
              <a:rPr lang="en-US" b="1" i="0">
                <a:solidFill>
                  <a:srgbClr val="012681"/>
                </a:solidFill>
                <a:latin typeface="Barlow"/>
                <a:ea typeface="Barlow"/>
                <a:cs typeface="Barlow"/>
                <a:sym typeface="Barlow"/>
              </a:rPr>
            </a:br>
            <a:r>
              <a:rPr lang="en-US" b="1" i="0">
                <a:solidFill>
                  <a:srgbClr val="012681"/>
                </a:solidFill>
                <a:latin typeface="Barlow"/>
                <a:ea typeface="Barlow"/>
                <a:cs typeface="Barlow"/>
                <a:sym typeface="Barlow"/>
              </a:rPr>
              <a:t>Communication, Security, and Artificial Intelligence</a:t>
            </a:r>
            <a:br>
              <a:rPr lang="en-US" b="1" i="0">
                <a:solidFill>
                  <a:srgbClr val="012681"/>
                </a:solidFill>
                <a:latin typeface="Barlow"/>
                <a:ea typeface="Barlow"/>
                <a:cs typeface="Barlow"/>
                <a:sym typeface="Barlow"/>
              </a:rPr>
            </a:br>
            <a:endParaRPr/>
          </a:p>
        </p:txBody>
      </p:sp>
      <p:sp>
        <p:nvSpPr>
          <p:cNvPr id="90" name="Google Shape;90;p1"/>
          <p:cNvSpPr txBox="1">
            <a:spLocks noGrp="1"/>
          </p:cNvSpPr>
          <p:nvPr>
            <p:ph type="subTitle" idx="1"/>
          </p:nvPr>
        </p:nvSpPr>
        <p:spPr>
          <a:xfrm>
            <a:off x="1524000" y="3141069"/>
            <a:ext cx="9144000" cy="1116824"/>
          </a:xfrm>
          <a:prstGeom prst="rect">
            <a:avLst/>
          </a:prstGeom>
          <a:solidFill>
            <a:srgbClr val="93DCF8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dirty="0"/>
              <a:t>Paper ID: 1945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dirty="0"/>
              <a:t>Title: Helmet Verify: AI Detection System for Safety Check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None/>
            </a:pPr>
            <a:r>
              <a:rPr lang="en-US" dirty="0"/>
              <a:t>Track Name: ICCSAI2025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524000" y="4313734"/>
            <a:ext cx="9144000" cy="1257869"/>
          </a:xfrm>
          <a:prstGeom prst="rect">
            <a:avLst/>
          </a:prstGeom>
          <a:solidFill>
            <a:srgbClr val="F6C5AB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Presenter Name: Pratham Sherawat </a:t>
            </a:r>
            <a:endParaRPr lang="en-US" sz="28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Designation: Student</a:t>
            </a:r>
            <a:endParaRPr lang="en-US" sz="2800"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lang="en-US" sz="2800" b="1" i="0" u="none" strike="noStrike" cap="none" dirty="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Affiliation: Meerut Institute of Engineering and Technology</a:t>
            </a:r>
            <a:endParaRPr lang="en-US" sz="2800"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5097852" y="6399425"/>
            <a:ext cx="2030100" cy="365100"/>
          </a:xfrm>
          <a:prstGeom prst="rect">
            <a:avLst/>
          </a:prstGeom>
          <a:solidFill>
            <a:srgbClr val="BEF2C7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Presentation Date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386"/>
    </mc:Choice>
    <mc:Fallback xmlns="">
      <p:transition spd="slow" advTm="363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365125"/>
          </a:xfrm>
          <a:prstGeom prst="rect">
            <a:avLst/>
          </a:prstGeom>
          <a:gradFill>
            <a:gsLst>
              <a:gs pos="0">
                <a:srgbClr val="9ACEF4"/>
              </a:gs>
              <a:gs pos="50000">
                <a:srgbClr val="8DC3EA"/>
              </a:gs>
              <a:gs pos="100000">
                <a:srgbClr val="78BDED"/>
              </a:gs>
            </a:gsLst>
            <a:lin ang="5400000" scaled="0"/>
          </a:gradFill>
          <a:ln w="12700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1221526" y="2414717"/>
            <a:ext cx="9437165" cy="315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1600" lvl="0" indent="-1270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i="0" u="none" strike="noStrike"/>
              <a:t>Introduction </a:t>
            </a:r>
            <a:endParaRPr/>
          </a:p>
          <a:p>
            <a:pPr marL="101600" lvl="0" indent="-127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i="0" u="none" strike="noStrike"/>
              <a:t>Existing Approaches/Related Works </a:t>
            </a:r>
            <a:endParaRPr/>
          </a:p>
          <a:p>
            <a:pPr marL="101600" lvl="0" indent="-127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i="0" u="none" strike="noStrike"/>
              <a:t>Problems in Existing Approaches</a:t>
            </a:r>
            <a:endParaRPr/>
          </a:p>
          <a:p>
            <a:pPr marL="101600" lvl="0" indent="-127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i="0" u="none" strike="noStrike"/>
              <a:t>Proposed Methodology </a:t>
            </a:r>
            <a:endParaRPr/>
          </a:p>
          <a:p>
            <a:pPr marL="101600" lvl="0" indent="-127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i="0" u="none" strike="noStrike"/>
              <a:t>Results and Discussion</a:t>
            </a:r>
            <a:endParaRPr/>
          </a:p>
          <a:p>
            <a:pPr marL="101600" lvl="0" indent="-127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i="0" u="none" strike="noStrike"/>
              <a:t>Conclusions and Future Work</a:t>
            </a:r>
            <a:endParaRPr/>
          </a:p>
          <a:p>
            <a:pPr marL="101600" lvl="0" indent="-1270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Font typeface="Arial"/>
              <a:buChar char="•"/>
            </a:pPr>
            <a:r>
              <a:rPr lang="en-US" sz="2000" i="0" u="none" strike="noStrike"/>
              <a:t>References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152"/>
    </mc:Choice>
    <mc:Fallback xmlns="">
      <p:transition spd="slow" advTm="2215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 dirty="0"/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1221526" y="2414717"/>
            <a:ext cx="9437165" cy="315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2400" b="0" dirty="0"/>
              <a:t> Road safety is a major concern, with many motorcycle accidents resulting in severe injuries due to the lack of helmet usage.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2400" b="0" dirty="0"/>
              <a:t>Manual enforcement of helmet rules is inefficient and resource-intensive.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lang="en-US" sz="2400" b="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2400" dirty="0"/>
              <a:t>Objective:</a:t>
            </a:r>
            <a:r>
              <a:rPr lang="en-US" sz="2400" b="0" dirty="0"/>
              <a:t>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Develop an AI-powered real-time helmet verification system that ensures compliance with safety regulations.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Uses </a:t>
            </a:r>
            <a:r>
              <a:rPr lang="en-US" sz="2200" dirty="0"/>
              <a:t>YOLOv11</a:t>
            </a:r>
            <a:r>
              <a:rPr lang="en-US" sz="2200" b="0" dirty="0"/>
              <a:t> for real-time detection and classification of helmet usage.</a:t>
            </a:r>
          </a:p>
          <a:p>
            <a:pPr marL="285750" lvl="0" indent="-28575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endParaRPr sz="2200" b="0" dirty="0"/>
          </a:p>
        </p:txBody>
      </p:sp>
      <p:sp>
        <p:nvSpPr>
          <p:cNvPr id="105" name="Google Shape;105;p3"/>
          <p:cNvSpPr txBox="1"/>
          <p:nvPr/>
        </p:nvSpPr>
        <p:spPr>
          <a:xfrm>
            <a:off x="3099771" y="988653"/>
            <a:ext cx="6104142" cy="461665"/>
          </a:xfrm>
          <a:prstGeom prst="rect">
            <a:avLst/>
          </a:prstGeom>
          <a:solidFill>
            <a:srgbClr val="C0E4F5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64"/>
    </mc:Choice>
    <mc:Fallback xmlns="">
      <p:transition spd="slow" advTm="4166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/>
          </a:p>
        </p:txBody>
      </p:sp>
      <p:sp>
        <p:nvSpPr>
          <p:cNvPr id="111" name="Google Shape;111;p4"/>
          <p:cNvSpPr txBox="1">
            <a:spLocks noGrp="1"/>
          </p:cNvSpPr>
          <p:nvPr>
            <p:ph type="body" idx="1"/>
          </p:nvPr>
        </p:nvSpPr>
        <p:spPr>
          <a:xfrm>
            <a:off x="1221526" y="2414717"/>
            <a:ext cx="9437165" cy="315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2400" b="0" dirty="0"/>
              <a:t>Traditional helmet detection methods rely on </a:t>
            </a:r>
            <a:r>
              <a:rPr lang="en-US" sz="2400" dirty="0"/>
              <a:t>CCTV monitoring with manual verification</a:t>
            </a:r>
            <a:r>
              <a:rPr lang="en-US" sz="2400" b="0" dirty="0"/>
              <a:t>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</a:pPr>
            <a:r>
              <a:rPr lang="en-US" sz="2400" b="0" dirty="0"/>
              <a:t>AI-based approaches like CNNs and early versions of YOLO (YOLOv3, YOLOv5) have been used but suffer from </a:t>
            </a:r>
            <a:r>
              <a:rPr lang="en-US" sz="2400" dirty="0"/>
              <a:t>low accuracy and high false positives</a:t>
            </a:r>
            <a:r>
              <a:rPr lang="en-US" sz="2400" b="0" dirty="0"/>
              <a:t>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Tx/>
              <a:buChar char="-"/>
            </a:pPr>
            <a:endParaRPr lang="en-US" sz="2400" b="0" dirty="0"/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2400" dirty="0"/>
              <a:t>Challenges in existing methods:</a:t>
            </a:r>
            <a:r>
              <a:rPr lang="en-US" sz="2400" b="0" dirty="0"/>
              <a:t>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Lack of real-time enforcement capabilities.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High computational cost for accurate detection.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Poor performance in diverse lighting and angle variations. </a:t>
            </a:r>
            <a:endParaRPr sz="2200" b="0" dirty="0"/>
          </a:p>
        </p:txBody>
      </p:sp>
      <p:sp>
        <p:nvSpPr>
          <p:cNvPr id="112" name="Google Shape;112;p4"/>
          <p:cNvSpPr txBox="1"/>
          <p:nvPr/>
        </p:nvSpPr>
        <p:spPr>
          <a:xfrm>
            <a:off x="3099771" y="988653"/>
            <a:ext cx="6104142" cy="424732"/>
          </a:xfrm>
          <a:prstGeom prst="rect">
            <a:avLst/>
          </a:prstGeom>
          <a:solidFill>
            <a:srgbClr val="C0E4F5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Existing Approaches/Related Works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392"/>
    </mc:Choice>
    <mc:Fallback xmlns="">
      <p:transition spd="slow" advTm="403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body" idx="1"/>
          </p:nvPr>
        </p:nvSpPr>
        <p:spPr>
          <a:xfrm>
            <a:off x="1221526" y="2414717"/>
            <a:ext cx="9437165" cy="315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400" dirty="0"/>
              <a:t>Low Accuracy:</a:t>
            </a:r>
            <a:r>
              <a:rPr lang="en-US" sz="2400" b="0" dirty="0"/>
              <a:t> Many existing models fail to achieve </a:t>
            </a:r>
            <a:r>
              <a:rPr lang="en-US" sz="2400" dirty="0"/>
              <a:t>90%+ accuracy</a:t>
            </a:r>
            <a:r>
              <a:rPr lang="en-US" sz="2400" b="0" dirty="0"/>
              <a:t> in real-world conditions.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400" dirty="0"/>
              <a:t>High False Positives/Negatives:</a:t>
            </a:r>
            <a:r>
              <a:rPr lang="en-US" sz="2400" b="0" dirty="0"/>
              <a:t> Incorrectly detecting helmets or failing to detect missing helmets.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400" dirty="0"/>
              <a:t>Inefficient Real-time Processing: </a:t>
            </a:r>
            <a:r>
              <a:rPr lang="en-US" sz="2400" b="0" dirty="0"/>
              <a:t>Some models are not optimized for live feed analysis.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400" dirty="0"/>
              <a:t>No Automated Action:</a:t>
            </a:r>
            <a:r>
              <a:rPr lang="en-US" sz="2400" b="0" dirty="0"/>
              <a:t> Most systems only detect but do not enforce safety measures (e.g., stopping the vehicle)</a:t>
            </a:r>
            <a:endParaRPr sz="2400" b="0" dirty="0"/>
          </a:p>
        </p:txBody>
      </p:sp>
      <p:sp>
        <p:nvSpPr>
          <p:cNvPr id="119" name="Google Shape;119;p5"/>
          <p:cNvSpPr txBox="1"/>
          <p:nvPr/>
        </p:nvSpPr>
        <p:spPr>
          <a:xfrm>
            <a:off x="3099771" y="988653"/>
            <a:ext cx="6104142" cy="461665"/>
          </a:xfrm>
          <a:prstGeom prst="rect">
            <a:avLst/>
          </a:prstGeom>
          <a:solidFill>
            <a:srgbClr val="C0E4F5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Problems in Existing Approaches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390"/>
    </mc:Choice>
    <mc:Fallback xmlns="">
      <p:transition spd="slow" advTm="3739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body" idx="1"/>
          </p:nvPr>
        </p:nvSpPr>
        <p:spPr>
          <a:xfrm>
            <a:off x="1221527" y="1622660"/>
            <a:ext cx="9437165" cy="3259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IN" sz="2400" dirty="0"/>
              <a:t>Dataset:</a:t>
            </a:r>
            <a:r>
              <a:rPr lang="en-IN" sz="2400" b="0" dirty="0"/>
              <a:t>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Collected </a:t>
            </a:r>
            <a:r>
              <a:rPr lang="en-IN" sz="2200" dirty="0"/>
              <a:t>1,200+ images</a:t>
            </a:r>
            <a:r>
              <a:rPr lang="en-IN" sz="2200" b="0" dirty="0"/>
              <a:t> with YOLOv11 format `.txt` annotations via </a:t>
            </a:r>
            <a:r>
              <a:rPr lang="en-IN" sz="2200" dirty="0" err="1"/>
              <a:t>Roboflow</a:t>
            </a:r>
            <a:r>
              <a:rPr lang="en-IN" sz="2200" b="0" dirty="0"/>
              <a:t>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Includes diverse conditions (day/night, different helmet </a:t>
            </a:r>
            <a:r>
              <a:rPr lang="en-IN" sz="2200" b="0" dirty="0" err="1"/>
              <a:t>colors</a:t>
            </a:r>
            <a:r>
              <a:rPr lang="en-IN" sz="2200" b="0" dirty="0"/>
              <a:t>, various angles).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</a:pPr>
            <a:r>
              <a:rPr lang="en-IN" sz="2400" dirty="0"/>
              <a:t>Model Used: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YOLOv11 (</a:t>
            </a:r>
            <a:r>
              <a:rPr lang="en-IN" sz="2200" b="0" dirty="0" err="1"/>
              <a:t>Ultralytics</a:t>
            </a:r>
            <a:r>
              <a:rPr lang="en-IN" sz="2200" b="0" dirty="0"/>
              <a:t>) trained for 100 epochs</a:t>
            </a:r>
            <a:r>
              <a:rPr lang="en-IN" sz="2400" b="0" dirty="0"/>
              <a:t>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IN" sz="2400" dirty="0"/>
              <a:t>Training Process:</a:t>
            </a:r>
            <a:r>
              <a:rPr lang="en-IN" sz="2400" b="0" dirty="0"/>
              <a:t>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Augmentation: Rotation, flipping, brightness adjustments.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Transfer learning on a pretrained YOLOv11 model for better generalization.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IN" sz="2400" dirty="0"/>
              <a:t>Implementation: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Deployed on </a:t>
            </a:r>
            <a:r>
              <a:rPr lang="en-IN" sz="2200" dirty="0"/>
              <a:t>real-time live camera feed</a:t>
            </a:r>
            <a:r>
              <a:rPr lang="en-IN" sz="2200" b="0" dirty="0"/>
              <a:t>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 If the system detects </a:t>
            </a:r>
            <a:r>
              <a:rPr lang="en-IN" sz="2200" dirty="0"/>
              <a:t>no helmet</a:t>
            </a:r>
            <a:r>
              <a:rPr lang="en-IN" sz="2200" b="0" dirty="0"/>
              <a:t>, an alert is triggered, and enforcement mechanisms (e.g., preventing bike ignition) can be activated. </a:t>
            </a:r>
            <a:endParaRPr sz="2200" b="0" dirty="0"/>
          </a:p>
        </p:txBody>
      </p:sp>
      <p:sp>
        <p:nvSpPr>
          <p:cNvPr id="126" name="Google Shape;126;p6"/>
          <p:cNvSpPr txBox="1"/>
          <p:nvPr/>
        </p:nvSpPr>
        <p:spPr>
          <a:xfrm>
            <a:off x="3099771" y="988653"/>
            <a:ext cx="6104142" cy="461665"/>
          </a:xfrm>
          <a:prstGeom prst="rect">
            <a:avLst/>
          </a:prstGeom>
          <a:solidFill>
            <a:srgbClr val="C0E4F5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Proposed Methodology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980"/>
    </mc:Choice>
    <mc:Fallback xmlns="">
      <p:transition spd="slow" advTm="5598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1"/>
          </p:nvPr>
        </p:nvSpPr>
        <p:spPr>
          <a:xfrm>
            <a:off x="1221527" y="2143348"/>
            <a:ext cx="9437165" cy="315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IN" sz="2400" dirty="0"/>
              <a:t>Performance Metrics:</a:t>
            </a:r>
            <a:r>
              <a:rPr lang="en-IN" sz="2400" b="0" dirty="0"/>
              <a:t>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dirty="0"/>
              <a:t>Precision: </a:t>
            </a:r>
            <a:r>
              <a:rPr lang="en-IN" sz="2200" b="0" dirty="0"/>
              <a:t>~0.98 for 'helmet', ~0.97 for 'no helmet'.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dirty="0"/>
              <a:t>Recall:</a:t>
            </a:r>
            <a:r>
              <a:rPr lang="en-IN" sz="2200" b="0" dirty="0"/>
              <a:t> ~0.88-0.90 for both classes.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dirty="0"/>
              <a:t>F1-Score: </a:t>
            </a:r>
            <a:r>
              <a:rPr lang="en-IN" sz="2200" b="0" dirty="0"/>
              <a:t>0.93-0.94 at 1.00 confidence.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dirty="0"/>
              <a:t>mAP@0.5: </a:t>
            </a:r>
            <a:r>
              <a:rPr lang="en-IN" sz="2200" b="0" dirty="0"/>
              <a:t>0.978 across all classes.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IN" sz="2400" dirty="0"/>
              <a:t>Live Feed Performance:</a:t>
            </a:r>
            <a:endParaRPr lang="en-IN" sz="2400" b="0" dirty="0"/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Achieved </a:t>
            </a:r>
            <a:r>
              <a:rPr lang="en-IN" sz="2200" dirty="0"/>
              <a:t>real-time processing at 30 FPS on T4 GPU in Google </a:t>
            </a:r>
            <a:r>
              <a:rPr lang="en-IN" sz="2200" dirty="0" err="1"/>
              <a:t>Colab</a:t>
            </a:r>
            <a:r>
              <a:rPr lang="en-IN" sz="2200" b="0" dirty="0"/>
              <a:t>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High detection accuracy in varied environments.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IN" sz="2400" dirty="0"/>
              <a:t>Limitations:</a:t>
            </a:r>
            <a:r>
              <a:rPr lang="en-IN" sz="2400" b="0" dirty="0"/>
              <a:t>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Some misclassification in extreme lighting conditions.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IN" sz="2200" b="0" dirty="0"/>
              <a:t>Slight performance drop on CPU-based inference.</a:t>
            </a:r>
            <a:endParaRPr sz="2200" b="0" dirty="0"/>
          </a:p>
        </p:txBody>
      </p:sp>
      <p:sp>
        <p:nvSpPr>
          <p:cNvPr id="133" name="Google Shape;133;p7"/>
          <p:cNvSpPr txBox="1"/>
          <p:nvPr/>
        </p:nvSpPr>
        <p:spPr>
          <a:xfrm>
            <a:off x="3099771" y="988653"/>
            <a:ext cx="6104142" cy="461665"/>
          </a:xfrm>
          <a:prstGeom prst="rect">
            <a:avLst/>
          </a:prstGeom>
          <a:solidFill>
            <a:srgbClr val="C0E4F5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Discussion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236"/>
    </mc:Choice>
    <mc:Fallback xmlns="">
      <p:transition spd="slow" advTm="6123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/>
          </a:p>
        </p:txBody>
      </p:sp>
      <p:sp>
        <p:nvSpPr>
          <p:cNvPr id="139" name="Google Shape;139;p8"/>
          <p:cNvSpPr txBox="1">
            <a:spLocks noGrp="1"/>
          </p:cNvSpPr>
          <p:nvPr>
            <p:ph type="body" idx="1"/>
          </p:nvPr>
        </p:nvSpPr>
        <p:spPr>
          <a:xfrm>
            <a:off x="1221526" y="2414717"/>
            <a:ext cx="9437165" cy="315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2400" dirty="0"/>
              <a:t>Conclusion:</a:t>
            </a:r>
            <a:r>
              <a:rPr lang="en-US" sz="2400" b="0" dirty="0"/>
              <a:t>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Developed a real-time AI-based </a:t>
            </a:r>
            <a:r>
              <a:rPr lang="en-US" sz="2200" dirty="0"/>
              <a:t>Helmet Verification System</a:t>
            </a:r>
            <a:r>
              <a:rPr lang="en-US" sz="2200" b="0" dirty="0"/>
              <a:t>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Achieved </a:t>
            </a:r>
            <a:r>
              <a:rPr lang="en-US" sz="2200" dirty="0"/>
              <a:t>high accuracy</a:t>
            </a:r>
            <a:r>
              <a:rPr lang="en-US" sz="2200" b="0" dirty="0"/>
              <a:t> </a:t>
            </a:r>
            <a:r>
              <a:rPr lang="en-US" sz="2200" dirty="0"/>
              <a:t>(~97-98%)</a:t>
            </a:r>
            <a:r>
              <a:rPr lang="en-US" sz="2200" b="0" dirty="0"/>
              <a:t> using </a:t>
            </a:r>
            <a:r>
              <a:rPr lang="en-US" sz="2200" dirty="0"/>
              <a:t>YOLOv11</a:t>
            </a:r>
            <a:r>
              <a:rPr lang="en-US" sz="2200" b="0" dirty="0"/>
              <a:t>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Can be integrated into traffic surveillance or vehicle ignition control systems.  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r>
              <a:rPr lang="en-US" sz="2400" dirty="0"/>
              <a:t>Future Work:</a:t>
            </a:r>
            <a:r>
              <a:rPr lang="en-US" sz="2400" b="0" dirty="0"/>
              <a:t>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Improve detection in </a:t>
            </a:r>
            <a:r>
              <a:rPr lang="en-US" sz="2200" dirty="0"/>
              <a:t>adverse weather conditions</a:t>
            </a:r>
            <a:r>
              <a:rPr lang="en-US" sz="2200" b="0" dirty="0"/>
              <a:t> (rain, fog).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Optimize the model for </a:t>
            </a:r>
            <a:r>
              <a:rPr lang="en-US" sz="2200" dirty="0"/>
              <a:t>mobile and edge computing devices</a:t>
            </a:r>
            <a:r>
              <a:rPr lang="en-US" sz="2200" b="0" dirty="0"/>
              <a:t>.  </a:t>
            </a:r>
          </a:p>
          <a:p>
            <a:pPr marL="3429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2200" b="0" dirty="0"/>
              <a:t>Expand the dataset to include </a:t>
            </a:r>
            <a:r>
              <a:rPr lang="en-US" sz="2200" dirty="0"/>
              <a:t>more helmet variations and diverse environments</a:t>
            </a:r>
            <a:r>
              <a:rPr lang="en-US" sz="2200" b="0" dirty="0"/>
              <a:t>. </a:t>
            </a:r>
            <a:endParaRPr sz="2200" b="0" dirty="0"/>
          </a:p>
        </p:txBody>
      </p:sp>
      <p:sp>
        <p:nvSpPr>
          <p:cNvPr id="140" name="Google Shape;140;p8"/>
          <p:cNvSpPr txBox="1"/>
          <p:nvPr/>
        </p:nvSpPr>
        <p:spPr>
          <a:xfrm>
            <a:off x="3099771" y="988653"/>
            <a:ext cx="6104142" cy="461665"/>
          </a:xfrm>
          <a:prstGeom prst="rect">
            <a:avLst/>
          </a:prstGeom>
          <a:solidFill>
            <a:srgbClr val="C0E4F5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Conclusions and Future 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827"/>
    </mc:Choice>
    <mc:Fallback xmlns="">
      <p:transition spd="slow" advTm="6182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1221527" y="1778223"/>
            <a:ext cx="94371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None/>
            </a:pPr>
            <a:endParaRPr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xfrm>
            <a:off x="1221526" y="2414717"/>
            <a:ext cx="9437165" cy="3155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l"/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pPr algn="just"/>
            <a:r>
              <a:rPr lang="fr-FR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</a:t>
            </a:r>
            <a:r>
              <a:rPr lang="fr-FR" sz="2400" b="0" i="0" u="none" strike="noStrike" baseline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Ultralytics</a:t>
            </a:r>
            <a:r>
              <a:rPr lang="fr-FR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"YOLOv11 Documentation." [Online]. </a:t>
            </a:r>
            <a:r>
              <a:rPr lang="fr-FR" sz="2400" b="0" i="0" u="none" strike="noStrike" baseline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Available</a:t>
            </a:r>
            <a:r>
              <a:rPr lang="fr-FR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https://ultralytics.com </a:t>
            </a:r>
            <a:endParaRPr lang="en-IN" sz="2400" b="0" i="0" u="none" strike="noStrike" baseline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IN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	</a:t>
            </a:r>
            <a:r>
              <a:rPr lang="en-IN" sz="2400" b="0" i="0" u="none" strike="noStrike" baseline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Roboflow</a:t>
            </a:r>
            <a:r>
              <a:rPr lang="en-IN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Documentation. [Online]. Available: https://roboflow.com </a:t>
            </a:r>
          </a:p>
          <a:p>
            <a:pPr algn="just"/>
            <a:r>
              <a:rPr lang="en-US" sz="24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	World Health Organization, "Global Status Report on Road Safety 2018."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600"/>
              <a:buNone/>
            </a:pPr>
            <a:endParaRPr dirty="0"/>
          </a:p>
        </p:txBody>
      </p:sp>
      <p:sp>
        <p:nvSpPr>
          <p:cNvPr id="147" name="Google Shape;147;p9"/>
          <p:cNvSpPr txBox="1"/>
          <p:nvPr/>
        </p:nvSpPr>
        <p:spPr>
          <a:xfrm>
            <a:off x="3099771" y="988653"/>
            <a:ext cx="6104142" cy="369332"/>
          </a:xfrm>
          <a:prstGeom prst="rect">
            <a:avLst/>
          </a:prstGeom>
          <a:solidFill>
            <a:srgbClr val="C0E4F5"/>
          </a:solidFill>
          <a:ln w="1905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0160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116"/>
    </mc:Choice>
    <mc:Fallback xmlns="">
      <p:transition spd="slow" advTm="28116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592</Words>
  <Application>Microsoft Office PowerPoint</Application>
  <PresentationFormat>Widescreen</PresentationFormat>
  <Paragraphs>74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Barlow</vt:lpstr>
      <vt:lpstr>Play</vt:lpstr>
      <vt:lpstr>Arial</vt:lpstr>
      <vt:lpstr>Times New Roman</vt:lpstr>
      <vt:lpstr>Calibri</vt:lpstr>
      <vt:lpstr>Office Theme</vt:lpstr>
      <vt:lpstr>2025 3rd International Conference on  Communication, Security, and Artificial Intelligence 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Am Tripathi</dc:creator>
  <cp:lastModifiedBy>Pratham Sherawat</cp:lastModifiedBy>
  <cp:revision>5</cp:revision>
  <dcterms:created xsi:type="dcterms:W3CDTF">2025-03-22T01:22:54Z</dcterms:created>
  <dcterms:modified xsi:type="dcterms:W3CDTF">2025-03-24T16:57:16Z</dcterms:modified>
</cp:coreProperties>
</file>